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38"/>
  </p:notesMasterIdLst>
  <p:sldIdLst>
    <p:sldId id="258" r:id="rId2"/>
    <p:sldId id="321" r:id="rId3"/>
    <p:sldId id="322" r:id="rId4"/>
    <p:sldId id="300" r:id="rId5"/>
    <p:sldId id="301" r:id="rId6"/>
    <p:sldId id="279" r:id="rId7"/>
    <p:sldId id="303" r:id="rId8"/>
    <p:sldId id="30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314" r:id="rId20"/>
    <p:sldId id="323" r:id="rId21"/>
    <p:sldId id="318" r:id="rId22"/>
    <p:sldId id="319" r:id="rId23"/>
    <p:sldId id="316" r:id="rId24"/>
    <p:sldId id="320" r:id="rId25"/>
    <p:sldId id="295" r:id="rId26"/>
    <p:sldId id="296" r:id="rId27"/>
    <p:sldId id="297" r:id="rId28"/>
    <p:sldId id="299" r:id="rId29"/>
    <p:sldId id="305" r:id="rId30"/>
    <p:sldId id="307" r:id="rId31"/>
    <p:sldId id="317" r:id="rId32"/>
    <p:sldId id="311" r:id="rId33"/>
    <p:sldId id="309" r:id="rId34"/>
    <p:sldId id="312" r:id="rId35"/>
    <p:sldId id="313" r:id="rId36"/>
    <p:sldId id="31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A12B2F"/>
    <a:srgbClr val="007836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6" autoAdjust="0"/>
    <p:restoredTop sz="93511" autoAdjust="0"/>
  </p:normalViewPr>
  <p:slideViewPr>
    <p:cSldViewPr snapToGrid="0" showGuides="1">
      <p:cViewPr>
        <p:scale>
          <a:sx n="140" d="100"/>
          <a:sy n="140" d="100"/>
        </p:scale>
        <p:origin x="-1112" y="-104"/>
      </p:cViewPr>
      <p:guideLst>
        <p:guide orient="horz" pos="671"/>
        <p:guide orient="horz" pos="4175"/>
        <p:guide orient="horz" pos="311"/>
        <p:guide pos="5503"/>
        <p:guide pos="317"/>
        <p:guide pos="151"/>
        <p:guide pos="55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commentAuthors" Target="commentAuthors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deguchi:Downloads:cloverArrayEf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cloverArrayEff!$B$2</c:f>
              <c:strCache>
                <c:ptCount val="1"/>
                <c:pt idx="0">
                  <c:v>before add back eff[%]</c:v>
                </c:pt>
              </c:strCache>
            </c:strRef>
          </c:tx>
          <c:spPr>
            <a:ln w="28575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cloverArrayEff!$A$3:$A$247</c:f>
              <c:numCache>
                <c:formatCode>General</c:formatCode>
                <c:ptCount val="245"/>
                <c:pt idx="0">
                  <c:v>60.0</c:v>
                </c:pt>
                <c:pt idx="1">
                  <c:v>70.0</c:v>
                </c:pt>
                <c:pt idx="2">
                  <c:v>80.0</c:v>
                </c:pt>
                <c:pt idx="3">
                  <c:v>90.0</c:v>
                </c:pt>
                <c:pt idx="4">
                  <c:v>100.0</c:v>
                </c:pt>
                <c:pt idx="5">
                  <c:v>110.0</c:v>
                </c:pt>
                <c:pt idx="6">
                  <c:v>120.0</c:v>
                </c:pt>
                <c:pt idx="7">
                  <c:v>130.0</c:v>
                </c:pt>
                <c:pt idx="8">
                  <c:v>140.0</c:v>
                </c:pt>
                <c:pt idx="9">
                  <c:v>150.0</c:v>
                </c:pt>
                <c:pt idx="10">
                  <c:v>160.0</c:v>
                </c:pt>
                <c:pt idx="11">
                  <c:v>170.0</c:v>
                </c:pt>
                <c:pt idx="12">
                  <c:v>180.0</c:v>
                </c:pt>
                <c:pt idx="13">
                  <c:v>190.0</c:v>
                </c:pt>
                <c:pt idx="14">
                  <c:v>200.0</c:v>
                </c:pt>
                <c:pt idx="15">
                  <c:v>210.0</c:v>
                </c:pt>
                <c:pt idx="16">
                  <c:v>220.0</c:v>
                </c:pt>
                <c:pt idx="17">
                  <c:v>230.0</c:v>
                </c:pt>
                <c:pt idx="18">
                  <c:v>240.0</c:v>
                </c:pt>
                <c:pt idx="19">
                  <c:v>250.0</c:v>
                </c:pt>
                <c:pt idx="20">
                  <c:v>260.0</c:v>
                </c:pt>
                <c:pt idx="21">
                  <c:v>270.0</c:v>
                </c:pt>
                <c:pt idx="22">
                  <c:v>280.0</c:v>
                </c:pt>
                <c:pt idx="23">
                  <c:v>290.0</c:v>
                </c:pt>
                <c:pt idx="24">
                  <c:v>300.0</c:v>
                </c:pt>
                <c:pt idx="25">
                  <c:v>310.0</c:v>
                </c:pt>
                <c:pt idx="26">
                  <c:v>320.0</c:v>
                </c:pt>
                <c:pt idx="27">
                  <c:v>330.0</c:v>
                </c:pt>
                <c:pt idx="28">
                  <c:v>340.0</c:v>
                </c:pt>
                <c:pt idx="29">
                  <c:v>350.0</c:v>
                </c:pt>
                <c:pt idx="30">
                  <c:v>360.0</c:v>
                </c:pt>
                <c:pt idx="31">
                  <c:v>370.0</c:v>
                </c:pt>
                <c:pt idx="32">
                  <c:v>380.0</c:v>
                </c:pt>
                <c:pt idx="33">
                  <c:v>390.0</c:v>
                </c:pt>
                <c:pt idx="34">
                  <c:v>400.0</c:v>
                </c:pt>
                <c:pt idx="35">
                  <c:v>410.0</c:v>
                </c:pt>
                <c:pt idx="36">
                  <c:v>420.0</c:v>
                </c:pt>
                <c:pt idx="37">
                  <c:v>430.0</c:v>
                </c:pt>
                <c:pt idx="38">
                  <c:v>440.0</c:v>
                </c:pt>
                <c:pt idx="39">
                  <c:v>450.0</c:v>
                </c:pt>
                <c:pt idx="40">
                  <c:v>460.0</c:v>
                </c:pt>
                <c:pt idx="41">
                  <c:v>470.0</c:v>
                </c:pt>
                <c:pt idx="42">
                  <c:v>480.0</c:v>
                </c:pt>
                <c:pt idx="43">
                  <c:v>490.0</c:v>
                </c:pt>
                <c:pt idx="44">
                  <c:v>500.0</c:v>
                </c:pt>
                <c:pt idx="45">
                  <c:v>510.0</c:v>
                </c:pt>
                <c:pt idx="46">
                  <c:v>520.0</c:v>
                </c:pt>
                <c:pt idx="47">
                  <c:v>530.0</c:v>
                </c:pt>
                <c:pt idx="48">
                  <c:v>540.0</c:v>
                </c:pt>
                <c:pt idx="49">
                  <c:v>550.0</c:v>
                </c:pt>
                <c:pt idx="50">
                  <c:v>560.0</c:v>
                </c:pt>
                <c:pt idx="51">
                  <c:v>570.0</c:v>
                </c:pt>
                <c:pt idx="52">
                  <c:v>580.0</c:v>
                </c:pt>
                <c:pt idx="53">
                  <c:v>590.0</c:v>
                </c:pt>
                <c:pt idx="54">
                  <c:v>600.0</c:v>
                </c:pt>
                <c:pt idx="55">
                  <c:v>610.0</c:v>
                </c:pt>
                <c:pt idx="56">
                  <c:v>620.0</c:v>
                </c:pt>
                <c:pt idx="57">
                  <c:v>630.0</c:v>
                </c:pt>
                <c:pt idx="58">
                  <c:v>640.0</c:v>
                </c:pt>
                <c:pt idx="59">
                  <c:v>650.0</c:v>
                </c:pt>
                <c:pt idx="60">
                  <c:v>660.0</c:v>
                </c:pt>
                <c:pt idx="61">
                  <c:v>670.0</c:v>
                </c:pt>
                <c:pt idx="62">
                  <c:v>680.0</c:v>
                </c:pt>
                <c:pt idx="63">
                  <c:v>690.0</c:v>
                </c:pt>
                <c:pt idx="64">
                  <c:v>700.0</c:v>
                </c:pt>
                <c:pt idx="65">
                  <c:v>710.0</c:v>
                </c:pt>
                <c:pt idx="66">
                  <c:v>720.0</c:v>
                </c:pt>
                <c:pt idx="67">
                  <c:v>730.0</c:v>
                </c:pt>
                <c:pt idx="68">
                  <c:v>740.0</c:v>
                </c:pt>
                <c:pt idx="69">
                  <c:v>750.0</c:v>
                </c:pt>
                <c:pt idx="70">
                  <c:v>760.0</c:v>
                </c:pt>
                <c:pt idx="71">
                  <c:v>770.0</c:v>
                </c:pt>
                <c:pt idx="72">
                  <c:v>780.0</c:v>
                </c:pt>
                <c:pt idx="73">
                  <c:v>790.0</c:v>
                </c:pt>
                <c:pt idx="74">
                  <c:v>800.0</c:v>
                </c:pt>
                <c:pt idx="75">
                  <c:v>810.0</c:v>
                </c:pt>
                <c:pt idx="76">
                  <c:v>820.0</c:v>
                </c:pt>
                <c:pt idx="77">
                  <c:v>830.0</c:v>
                </c:pt>
                <c:pt idx="78">
                  <c:v>840.0</c:v>
                </c:pt>
                <c:pt idx="79">
                  <c:v>850.0</c:v>
                </c:pt>
                <c:pt idx="80">
                  <c:v>860.0</c:v>
                </c:pt>
                <c:pt idx="81">
                  <c:v>870.0</c:v>
                </c:pt>
                <c:pt idx="82">
                  <c:v>880.0</c:v>
                </c:pt>
                <c:pt idx="83">
                  <c:v>890.0</c:v>
                </c:pt>
                <c:pt idx="84">
                  <c:v>900.0</c:v>
                </c:pt>
                <c:pt idx="85">
                  <c:v>910.0</c:v>
                </c:pt>
                <c:pt idx="86">
                  <c:v>920.0</c:v>
                </c:pt>
                <c:pt idx="87">
                  <c:v>930.0</c:v>
                </c:pt>
                <c:pt idx="88">
                  <c:v>940.0</c:v>
                </c:pt>
                <c:pt idx="89">
                  <c:v>950.0</c:v>
                </c:pt>
                <c:pt idx="90">
                  <c:v>960.0</c:v>
                </c:pt>
                <c:pt idx="91">
                  <c:v>970.0</c:v>
                </c:pt>
                <c:pt idx="92">
                  <c:v>980.0</c:v>
                </c:pt>
                <c:pt idx="93">
                  <c:v>990.0</c:v>
                </c:pt>
                <c:pt idx="94">
                  <c:v>1000.0</c:v>
                </c:pt>
                <c:pt idx="95">
                  <c:v>1010.0</c:v>
                </c:pt>
                <c:pt idx="96">
                  <c:v>1020.0</c:v>
                </c:pt>
                <c:pt idx="97">
                  <c:v>1030.0</c:v>
                </c:pt>
                <c:pt idx="98">
                  <c:v>1040.0</c:v>
                </c:pt>
                <c:pt idx="99">
                  <c:v>1050.0</c:v>
                </c:pt>
                <c:pt idx="100">
                  <c:v>1060.0</c:v>
                </c:pt>
                <c:pt idx="101">
                  <c:v>1070.0</c:v>
                </c:pt>
                <c:pt idx="102">
                  <c:v>1080.0</c:v>
                </c:pt>
                <c:pt idx="103">
                  <c:v>1090.0</c:v>
                </c:pt>
                <c:pt idx="104">
                  <c:v>1100.0</c:v>
                </c:pt>
                <c:pt idx="105">
                  <c:v>1110.0</c:v>
                </c:pt>
                <c:pt idx="106">
                  <c:v>1120.0</c:v>
                </c:pt>
                <c:pt idx="107">
                  <c:v>1130.0</c:v>
                </c:pt>
                <c:pt idx="108">
                  <c:v>1140.0</c:v>
                </c:pt>
                <c:pt idx="109">
                  <c:v>1150.0</c:v>
                </c:pt>
                <c:pt idx="110">
                  <c:v>1160.0</c:v>
                </c:pt>
                <c:pt idx="111">
                  <c:v>1170.0</c:v>
                </c:pt>
                <c:pt idx="112">
                  <c:v>1180.0</c:v>
                </c:pt>
                <c:pt idx="113">
                  <c:v>1190.0</c:v>
                </c:pt>
                <c:pt idx="114">
                  <c:v>1200.0</c:v>
                </c:pt>
                <c:pt idx="115">
                  <c:v>1210.0</c:v>
                </c:pt>
                <c:pt idx="116">
                  <c:v>1220.0</c:v>
                </c:pt>
                <c:pt idx="117">
                  <c:v>1230.0</c:v>
                </c:pt>
                <c:pt idx="118">
                  <c:v>1240.0</c:v>
                </c:pt>
                <c:pt idx="119">
                  <c:v>1250.0</c:v>
                </c:pt>
                <c:pt idx="120">
                  <c:v>1260.0</c:v>
                </c:pt>
                <c:pt idx="121">
                  <c:v>1270.0</c:v>
                </c:pt>
                <c:pt idx="122">
                  <c:v>1280.0</c:v>
                </c:pt>
                <c:pt idx="123">
                  <c:v>1290.0</c:v>
                </c:pt>
                <c:pt idx="124">
                  <c:v>1300.0</c:v>
                </c:pt>
                <c:pt idx="125">
                  <c:v>1310.0</c:v>
                </c:pt>
                <c:pt idx="126">
                  <c:v>1320.0</c:v>
                </c:pt>
                <c:pt idx="127">
                  <c:v>1330.0</c:v>
                </c:pt>
                <c:pt idx="128">
                  <c:v>1340.0</c:v>
                </c:pt>
                <c:pt idx="129">
                  <c:v>1350.0</c:v>
                </c:pt>
                <c:pt idx="130">
                  <c:v>1360.0</c:v>
                </c:pt>
                <c:pt idx="131">
                  <c:v>1370.0</c:v>
                </c:pt>
                <c:pt idx="132">
                  <c:v>1380.0</c:v>
                </c:pt>
                <c:pt idx="133">
                  <c:v>1390.0</c:v>
                </c:pt>
                <c:pt idx="134">
                  <c:v>1400.0</c:v>
                </c:pt>
                <c:pt idx="135">
                  <c:v>1410.0</c:v>
                </c:pt>
                <c:pt idx="136">
                  <c:v>1420.0</c:v>
                </c:pt>
                <c:pt idx="137">
                  <c:v>1430.0</c:v>
                </c:pt>
                <c:pt idx="138">
                  <c:v>1440.0</c:v>
                </c:pt>
                <c:pt idx="139">
                  <c:v>1450.0</c:v>
                </c:pt>
                <c:pt idx="140">
                  <c:v>1460.0</c:v>
                </c:pt>
                <c:pt idx="141">
                  <c:v>1470.0</c:v>
                </c:pt>
                <c:pt idx="142">
                  <c:v>1480.0</c:v>
                </c:pt>
                <c:pt idx="143">
                  <c:v>1490.0</c:v>
                </c:pt>
                <c:pt idx="144">
                  <c:v>1500.0</c:v>
                </c:pt>
                <c:pt idx="145">
                  <c:v>1510.0</c:v>
                </c:pt>
                <c:pt idx="146">
                  <c:v>1520.0</c:v>
                </c:pt>
                <c:pt idx="147">
                  <c:v>1530.0</c:v>
                </c:pt>
                <c:pt idx="148">
                  <c:v>1540.0</c:v>
                </c:pt>
                <c:pt idx="149">
                  <c:v>1550.0</c:v>
                </c:pt>
                <c:pt idx="150">
                  <c:v>1560.0</c:v>
                </c:pt>
                <c:pt idx="151">
                  <c:v>1570.0</c:v>
                </c:pt>
                <c:pt idx="152">
                  <c:v>1580.0</c:v>
                </c:pt>
                <c:pt idx="153">
                  <c:v>1590.0</c:v>
                </c:pt>
                <c:pt idx="154">
                  <c:v>1600.0</c:v>
                </c:pt>
                <c:pt idx="155">
                  <c:v>1610.0</c:v>
                </c:pt>
                <c:pt idx="156">
                  <c:v>1620.0</c:v>
                </c:pt>
                <c:pt idx="157">
                  <c:v>1630.0</c:v>
                </c:pt>
                <c:pt idx="158">
                  <c:v>1640.0</c:v>
                </c:pt>
                <c:pt idx="159">
                  <c:v>1650.0</c:v>
                </c:pt>
                <c:pt idx="160">
                  <c:v>1660.0</c:v>
                </c:pt>
                <c:pt idx="161">
                  <c:v>1670.0</c:v>
                </c:pt>
                <c:pt idx="162">
                  <c:v>1680.0</c:v>
                </c:pt>
                <c:pt idx="163">
                  <c:v>1690.0</c:v>
                </c:pt>
                <c:pt idx="164">
                  <c:v>1700.0</c:v>
                </c:pt>
                <c:pt idx="165">
                  <c:v>1710.0</c:v>
                </c:pt>
                <c:pt idx="166">
                  <c:v>1720.0</c:v>
                </c:pt>
                <c:pt idx="167">
                  <c:v>1730.0</c:v>
                </c:pt>
                <c:pt idx="168">
                  <c:v>1740.0</c:v>
                </c:pt>
                <c:pt idx="169">
                  <c:v>1750.0</c:v>
                </c:pt>
                <c:pt idx="170">
                  <c:v>1760.0</c:v>
                </c:pt>
                <c:pt idx="171">
                  <c:v>1770.0</c:v>
                </c:pt>
                <c:pt idx="172">
                  <c:v>1780.0</c:v>
                </c:pt>
                <c:pt idx="173">
                  <c:v>1790.0</c:v>
                </c:pt>
                <c:pt idx="174">
                  <c:v>1800.0</c:v>
                </c:pt>
                <c:pt idx="175">
                  <c:v>1810.0</c:v>
                </c:pt>
                <c:pt idx="176">
                  <c:v>1820.0</c:v>
                </c:pt>
                <c:pt idx="177">
                  <c:v>1830.0</c:v>
                </c:pt>
                <c:pt idx="178">
                  <c:v>1840.0</c:v>
                </c:pt>
                <c:pt idx="179">
                  <c:v>1850.0</c:v>
                </c:pt>
                <c:pt idx="180">
                  <c:v>1860.0</c:v>
                </c:pt>
                <c:pt idx="181">
                  <c:v>1870.0</c:v>
                </c:pt>
                <c:pt idx="182">
                  <c:v>1880.0</c:v>
                </c:pt>
                <c:pt idx="183">
                  <c:v>1890.0</c:v>
                </c:pt>
                <c:pt idx="184">
                  <c:v>1900.0</c:v>
                </c:pt>
                <c:pt idx="185">
                  <c:v>1910.0</c:v>
                </c:pt>
                <c:pt idx="186">
                  <c:v>1920.0</c:v>
                </c:pt>
                <c:pt idx="187">
                  <c:v>1930.0</c:v>
                </c:pt>
                <c:pt idx="188">
                  <c:v>1940.0</c:v>
                </c:pt>
                <c:pt idx="189">
                  <c:v>1950.0</c:v>
                </c:pt>
                <c:pt idx="190">
                  <c:v>1960.0</c:v>
                </c:pt>
                <c:pt idx="191">
                  <c:v>1970.0</c:v>
                </c:pt>
                <c:pt idx="192">
                  <c:v>1980.0</c:v>
                </c:pt>
                <c:pt idx="193">
                  <c:v>1990.0</c:v>
                </c:pt>
                <c:pt idx="194">
                  <c:v>2000.0</c:v>
                </c:pt>
                <c:pt idx="195">
                  <c:v>2010.0</c:v>
                </c:pt>
                <c:pt idx="196">
                  <c:v>2020.0</c:v>
                </c:pt>
                <c:pt idx="197">
                  <c:v>2030.0</c:v>
                </c:pt>
                <c:pt idx="198">
                  <c:v>2040.0</c:v>
                </c:pt>
                <c:pt idx="199">
                  <c:v>2050.0</c:v>
                </c:pt>
                <c:pt idx="200">
                  <c:v>2060.0</c:v>
                </c:pt>
                <c:pt idx="201">
                  <c:v>2070.0</c:v>
                </c:pt>
                <c:pt idx="202">
                  <c:v>2080.0</c:v>
                </c:pt>
                <c:pt idx="203">
                  <c:v>2090.0</c:v>
                </c:pt>
                <c:pt idx="204">
                  <c:v>2100.0</c:v>
                </c:pt>
                <c:pt idx="205">
                  <c:v>2110.0</c:v>
                </c:pt>
                <c:pt idx="206">
                  <c:v>2120.0</c:v>
                </c:pt>
                <c:pt idx="207">
                  <c:v>2130.0</c:v>
                </c:pt>
                <c:pt idx="208">
                  <c:v>2140.0</c:v>
                </c:pt>
                <c:pt idx="209">
                  <c:v>2150.0</c:v>
                </c:pt>
                <c:pt idx="210">
                  <c:v>2160.0</c:v>
                </c:pt>
                <c:pt idx="211">
                  <c:v>2170.0</c:v>
                </c:pt>
                <c:pt idx="212">
                  <c:v>2180.0</c:v>
                </c:pt>
                <c:pt idx="213">
                  <c:v>2190.0</c:v>
                </c:pt>
                <c:pt idx="214">
                  <c:v>2200.0</c:v>
                </c:pt>
                <c:pt idx="215">
                  <c:v>2210.0</c:v>
                </c:pt>
                <c:pt idx="216">
                  <c:v>2220.0</c:v>
                </c:pt>
                <c:pt idx="217">
                  <c:v>2230.0</c:v>
                </c:pt>
                <c:pt idx="218">
                  <c:v>2240.0</c:v>
                </c:pt>
                <c:pt idx="219">
                  <c:v>2250.0</c:v>
                </c:pt>
                <c:pt idx="220">
                  <c:v>2260.0</c:v>
                </c:pt>
                <c:pt idx="221">
                  <c:v>2270.0</c:v>
                </c:pt>
                <c:pt idx="222">
                  <c:v>2280.0</c:v>
                </c:pt>
                <c:pt idx="223">
                  <c:v>2290.0</c:v>
                </c:pt>
                <c:pt idx="224">
                  <c:v>2300.0</c:v>
                </c:pt>
                <c:pt idx="225">
                  <c:v>2310.0</c:v>
                </c:pt>
                <c:pt idx="226">
                  <c:v>2320.0</c:v>
                </c:pt>
                <c:pt idx="227">
                  <c:v>2330.0</c:v>
                </c:pt>
                <c:pt idx="228">
                  <c:v>2340.0</c:v>
                </c:pt>
                <c:pt idx="229">
                  <c:v>2350.0</c:v>
                </c:pt>
                <c:pt idx="230">
                  <c:v>2360.0</c:v>
                </c:pt>
                <c:pt idx="231">
                  <c:v>2370.0</c:v>
                </c:pt>
                <c:pt idx="232">
                  <c:v>2380.0</c:v>
                </c:pt>
                <c:pt idx="233">
                  <c:v>2390.0</c:v>
                </c:pt>
                <c:pt idx="234">
                  <c:v>2400.0</c:v>
                </c:pt>
                <c:pt idx="235">
                  <c:v>2410.0</c:v>
                </c:pt>
                <c:pt idx="236">
                  <c:v>2420.0</c:v>
                </c:pt>
                <c:pt idx="237">
                  <c:v>2430.0</c:v>
                </c:pt>
                <c:pt idx="238">
                  <c:v>2440.0</c:v>
                </c:pt>
                <c:pt idx="239">
                  <c:v>2450.0</c:v>
                </c:pt>
                <c:pt idx="240">
                  <c:v>2460.0</c:v>
                </c:pt>
                <c:pt idx="241">
                  <c:v>2470.0</c:v>
                </c:pt>
                <c:pt idx="242">
                  <c:v>2480.0</c:v>
                </c:pt>
                <c:pt idx="243">
                  <c:v>2490.0</c:v>
                </c:pt>
                <c:pt idx="244">
                  <c:v>2500.0</c:v>
                </c:pt>
              </c:numCache>
            </c:numRef>
          </c:xVal>
          <c:yVal>
            <c:numRef>
              <c:f>cloverArrayEff!$E$3:$E$247</c:f>
              <c:numCache>
                <c:formatCode>General</c:formatCode>
                <c:ptCount val="245"/>
                <c:pt idx="0">
                  <c:v>24.012232</c:v>
                </c:pt>
                <c:pt idx="1">
                  <c:v>23.831292</c:v>
                </c:pt>
                <c:pt idx="2">
                  <c:v>23.600967</c:v>
                </c:pt>
                <c:pt idx="3">
                  <c:v>23.278844</c:v>
                </c:pt>
                <c:pt idx="4">
                  <c:v>22.894471</c:v>
                </c:pt>
                <c:pt idx="5">
                  <c:v>22.467602</c:v>
                </c:pt>
                <c:pt idx="6">
                  <c:v>22.02322</c:v>
                </c:pt>
                <c:pt idx="7">
                  <c:v>21.491107</c:v>
                </c:pt>
                <c:pt idx="8">
                  <c:v>20.93874199999998</c:v>
                </c:pt>
                <c:pt idx="9">
                  <c:v>20.338071</c:v>
                </c:pt>
                <c:pt idx="10">
                  <c:v>19.723871</c:v>
                </c:pt>
                <c:pt idx="11">
                  <c:v>19.106185</c:v>
                </c:pt>
                <c:pt idx="12">
                  <c:v>18.47497</c:v>
                </c:pt>
                <c:pt idx="13">
                  <c:v>17.85164</c:v>
                </c:pt>
                <c:pt idx="14">
                  <c:v>17.249226</c:v>
                </c:pt>
                <c:pt idx="15">
                  <c:v>16.730393</c:v>
                </c:pt>
                <c:pt idx="16">
                  <c:v>16.153792</c:v>
                </c:pt>
                <c:pt idx="17">
                  <c:v>15.6538</c:v>
                </c:pt>
                <c:pt idx="18">
                  <c:v>15.165428</c:v>
                </c:pt>
                <c:pt idx="19">
                  <c:v>14.702122</c:v>
                </c:pt>
                <c:pt idx="20">
                  <c:v>14.221386</c:v>
                </c:pt>
                <c:pt idx="21">
                  <c:v>13.730192</c:v>
                </c:pt>
                <c:pt idx="22">
                  <c:v>13.232607</c:v>
                </c:pt>
                <c:pt idx="23">
                  <c:v>12.856036</c:v>
                </c:pt>
                <c:pt idx="24">
                  <c:v>12.513412</c:v>
                </c:pt>
                <c:pt idx="25">
                  <c:v>12.101483</c:v>
                </c:pt>
                <c:pt idx="26">
                  <c:v>11.807497</c:v>
                </c:pt>
                <c:pt idx="27">
                  <c:v>11.464956</c:v>
                </c:pt>
                <c:pt idx="28">
                  <c:v>11.189313</c:v>
                </c:pt>
                <c:pt idx="29">
                  <c:v>10.812576</c:v>
                </c:pt>
                <c:pt idx="30">
                  <c:v>10.604412</c:v>
                </c:pt>
                <c:pt idx="31">
                  <c:v>10.342796</c:v>
                </c:pt>
                <c:pt idx="32">
                  <c:v>10.054288</c:v>
                </c:pt>
                <c:pt idx="33">
                  <c:v>9.838654</c:v>
                </c:pt>
                <c:pt idx="34">
                  <c:v>9.607499</c:v>
                </c:pt>
                <c:pt idx="35">
                  <c:v>9.401742</c:v>
                </c:pt>
                <c:pt idx="36">
                  <c:v>9.191669</c:v>
                </c:pt>
                <c:pt idx="37">
                  <c:v>8.989564</c:v>
                </c:pt>
                <c:pt idx="38">
                  <c:v>8.820161000000001</c:v>
                </c:pt>
                <c:pt idx="39">
                  <c:v>8.627684</c:v>
                </c:pt>
                <c:pt idx="40">
                  <c:v>8.466913</c:v>
                </c:pt>
                <c:pt idx="41">
                  <c:v>8.308964</c:v>
                </c:pt>
                <c:pt idx="42">
                  <c:v>8.156742</c:v>
                </c:pt>
                <c:pt idx="43">
                  <c:v>8.010745</c:v>
                </c:pt>
                <c:pt idx="44">
                  <c:v>7.926997999999998</c:v>
                </c:pt>
                <c:pt idx="45">
                  <c:v>7.756017999999996</c:v>
                </c:pt>
                <c:pt idx="46">
                  <c:v>7.659572</c:v>
                </c:pt>
                <c:pt idx="47">
                  <c:v>7.528099999999998</c:v>
                </c:pt>
                <c:pt idx="48">
                  <c:v>7.426424999999996</c:v>
                </c:pt>
                <c:pt idx="49">
                  <c:v>7.276776</c:v>
                </c:pt>
                <c:pt idx="50">
                  <c:v>7.200997</c:v>
                </c:pt>
                <c:pt idx="51">
                  <c:v>7.098159999999996</c:v>
                </c:pt>
                <c:pt idx="52">
                  <c:v>6.957806999999994</c:v>
                </c:pt>
                <c:pt idx="53">
                  <c:v>6.87987</c:v>
                </c:pt>
                <c:pt idx="54">
                  <c:v>6.77197</c:v>
                </c:pt>
                <c:pt idx="55">
                  <c:v>6.677598999999994</c:v>
                </c:pt>
                <c:pt idx="56">
                  <c:v>6.637841999999995</c:v>
                </c:pt>
                <c:pt idx="57">
                  <c:v>6.543139</c:v>
                </c:pt>
                <c:pt idx="58">
                  <c:v>6.464123</c:v>
                </c:pt>
                <c:pt idx="59">
                  <c:v>6.386933</c:v>
                </c:pt>
                <c:pt idx="60">
                  <c:v>6.275879</c:v>
                </c:pt>
                <c:pt idx="61">
                  <c:v>6.202756</c:v>
                </c:pt>
                <c:pt idx="62">
                  <c:v>6.120087999999964</c:v>
                </c:pt>
                <c:pt idx="63">
                  <c:v>6.090789</c:v>
                </c:pt>
                <c:pt idx="64">
                  <c:v>6.003224</c:v>
                </c:pt>
                <c:pt idx="65">
                  <c:v>5.949274</c:v>
                </c:pt>
                <c:pt idx="66">
                  <c:v>5.866523</c:v>
                </c:pt>
                <c:pt idx="67">
                  <c:v>5.816556999999976</c:v>
                </c:pt>
                <c:pt idx="68">
                  <c:v>5.744512999999975</c:v>
                </c:pt>
                <c:pt idx="69">
                  <c:v>5.69629</c:v>
                </c:pt>
                <c:pt idx="70">
                  <c:v>5.638771</c:v>
                </c:pt>
                <c:pt idx="71">
                  <c:v>5.566146</c:v>
                </c:pt>
                <c:pt idx="72">
                  <c:v>5.52614</c:v>
                </c:pt>
                <c:pt idx="73">
                  <c:v>5.434259</c:v>
                </c:pt>
                <c:pt idx="74">
                  <c:v>5.444052999999998</c:v>
                </c:pt>
                <c:pt idx="75">
                  <c:v>5.367858999999965</c:v>
                </c:pt>
                <c:pt idx="76">
                  <c:v>5.301293</c:v>
                </c:pt>
                <c:pt idx="77">
                  <c:v>5.270831999999999</c:v>
                </c:pt>
                <c:pt idx="78">
                  <c:v>5.224185999999944</c:v>
                </c:pt>
                <c:pt idx="79">
                  <c:v>5.186753</c:v>
                </c:pt>
                <c:pt idx="80">
                  <c:v>5.119523</c:v>
                </c:pt>
                <c:pt idx="81">
                  <c:v>5.042748</c:v>
                </c:pt>
                <c:pt idx="82">
                  <c:v>5.008883999999997</c:v>
                </c:pt>
                <c:pt idx="83">
                  <c:v>4.972032</c:v>
                </c:pt>
                <c:pt idx="84">
                  <c:v>4.925136999999975</c:v>
                </c:pt>
                <c:pt idx="85">
                  <c:v>4.899655999999997</c:v>
                </c:pt>
                <c:pt idx="86">
                  <c:v>4.829438</c:v>
                </c:pt>
                <c:pt idx="87">
                  <c:v>4.803541999999997</c:v>
                </c:pt>
                <c:pt idx="88">
                  <c:v>4.79989</c:v>
                </c:pt>
                <c:pt idx="89">
                  <c:v>4.760797</c:v>
                </c:pt>
                <c:pt idx="90">
                  <c:v>4.700456</c:v>
                </c:pt>
                <c:pt idx="91">
                  <c:v>4.664765999999965</c:v>
                </c:pt>
                <c:pt idx="92">
                  <c:v>4.644596999999964</c:v>
                </c:pt>
                <c:pt idx="93">
                  <c:v>4.623763999999999</c:v>
                </c:pt>
                <c:pt idx="94">
                  <c:v>4.550475</c:v>
                </c:pt>
                <c:pt idx="95">
                  <c:v>4.551803</c:v>
                </c:pt>
                <c:pt idx="96">
                  <c:v>4.474945</c:v>
                </c:pt>
                <c:pt idx="97">
                  <c:v>4.424314999999964</c:v>
                </c:pt>
                <c:pt idx="98">
                  <c:v>4.406138</c:v>
                </c:pt>
                <c:pt idx="99">
                  <c:v>4.398252999999999</c:v>
                </c:pt>
                <c:pt idx="100">
                  <c:v>4.358246999999999</c:v>
                </c:pt>
                <c:pt idx="101">
                  <c:v>4.315751</c:v>
                </c:pt>
                <c:pt idx="102">
                  <c:v>4.266864</c:v>
                </c:pt>
                <c:pt idx="103">
                  <c:v>4.249932</c:v>
                </c:pt>
                <c:pt idx="104">
                  <c:v>4.249434</c:v>
                </c:pt>
                <c:pt idx="105">
                  <c:v>4.186354</c:v>
                </c:pt>
                <c:pt idx="106">
                  <c:v>4.181954999999975</c:v>
                </c:pt>
                <c:pt idx="107">
                  <c:v>4.105511999999965</c:v>
                </c:pt>
                <c:pt idx="108">
                  <c:v>4.113313999999995</c:v>
                </c:pt>
                <c:pt idx="109">
                  <c:v>4.09688</c:v>
                </c:pt>
                <c:pt idx="110">
                  <c:v>4.050151</c:v>
                </c:pt>
                <c:pt idx="111">
                  <c:v>4.006824999999997</c:v>
                </c:pt>
                <c:pt idx="112">
                  <c:v>3.977692</c:v>
                </c:pt>
                <c:pt idx="113">
                  <c:v>4.016286999999997</c:v>
                </c:pt>
                <c:pt idx="114">
                  <c:v>3.930464999999999</c:v>
                </c:pt>
                <c:pt idx="115">
                  <c:v>3.941254999999999</c:v>
                </c:pt>
                <c:pt idx="116">
                  <c:v>3.916189</c:v>
                </c:pt>
                <c:pt idx="117">
                  <c:v>3.883902</c:v>
                </c:pt>
                <c:pt idx="118">
                  <c:v>3.831611999999998</c:v>
                </c:pt>
                <c:pt idx="119">
                  <c:v>3.830118</c:v>
                </c:pt>
                <c:pt idx="120">
                  <c:v>3.791191</c:v>
                </c:pt>
                <c:pt idx="121">
                  <c:v>3.766042</c:v>
                </c:pt>
                <c:pt idx="122">
                  <c:v>3.749525</c:v>
                </c:pt>
                <c:pt idx="123">
                  <c:v>3.755584</c:v>
                </c:pt>
                <c:pt idx="124">
                  <c:v>3.735166</c:v>
                </c:pt>
                <c:pt idx="125">
                  <c:v>3.687524</c:v>
                </c:pt>
                <c:pt idx="126">
                  <c:v>3.682129</c:v>
                </c:pt>
                <c:pt idx="127">
                  <c:v>3.661628</c:v>
                </c:pt>
                <c:pt idx="128">
                  <c:v>3.628926</c:v>
                </c:pt>
                <c:pt idx="129">
                  <c:v>3.616891</c:v>
                </c:pt>
                <c:pt idx="130">
                  <c:v>3.567257</c:v>
                </c:pt>
                <c:pt idx="131">
                  <c:v>3.573814</c:v>
                </c:pt>
                <c:pt idx="132">
                  <c:v>3.533144</c:v>
                </c:pt>
                <c:pt idx="133">
                  <c:v>3.557878</c:v>
                </c:pt>
                <c:pt idx="134">
                  <c:v>3.554309</c:v>
                </c:pt>
                <c:pt idx="135">
                  <c:v>3.516544</c:v>
                </c:pt>
                <c:pt idx="136">
                  <c:v>3.476538</c:v>
                </c:pt>
                <c:pt idx="137">
                  <c:v>3.468985</c:v>
                </c:pt>
                <c:pt idx="138">
                  <c:v>3.448815999999999</c:v>
                </c:pt>
                <c:pt idx="139">
                  <c:v>3.430639</c:v>
                </c:pt>
                <c:pt idx="140">
                  <c:v>3.411964</c:v>
                </c:pt>
                <c:pt idx="141">
                  <c:v>3.370131999999999</c:v>
                </c:pt>
                <c:pt idx="142">
                  <c:v>3.379511</c:v>
                </c:pt>
                <c:pt idx="143">
                  <c:v>3.346642999999964</c:v>
                </c:pt>
                <c:pt idx="144">
                  <c:v>3.305143</c:v>
                </c:pt>
                <c:pt idx="145">
                  <c:v>3.282733</c:v>
                </c:pt>
                <c:pt idx="146">
                  <c:v>3.278417</c:v>
                </c:pt>
                <c:pt idx="147">
                  <c:v>3.265801</c:v>
                </c:pt>
                <c:pt idx="148">
                  <c:v>3.266133</c:v>
                </c:pt>
                <c:pt idx="149">
                  <c:v>3.222392</c:v>
                </c:pt>
                <c:pt idx="150">
                  <c:v>3.227953</c:v>
                </c:pt>
                <c:pt idx="151">
                  <c:v>3.180311</c:v>
                </c:pt>
                <c:pt idx="152">
                  <c:v>3.179232</c:v>
                </c:pt>
                <c:pt idx="153">
                  <c:v>3.163462</c:v>
                </c:pt>
                <c:pt idx="154">
                  <c:v>3.170849</c:v>
                </c:pt>
                <c:pt idx="155">
                  <c:v>3.135574</c:v>
                </c:pt>
                <c:pt idx="156">
                  <c:v>3.106607</c:v>
                </c:pt>
                <c:pt idx="157">
                  <c:v>3.079051</c:v>
                </c:pt>
                <c:pt idx="158">
                  <c:v>3.075316</c:v>
                </c:pt>
                <c:pt idx="159">
                  <c:v>3.050665</c:v>
                </c:pt>
                <c:pt idx="160">
                  <c:v>3.057388</c:v>
                </c:pt>
                <c:pt idx="161">
                  <c:v>3.03448</c:v>
                </c:pt>
                <c:pt idx="162">
                  <c:v>3.043859</c:v>
                </c:pt>
                <c:pt idx="163">
                  <c:v>3.013979</c:v>
                </c:pt>
                <c:pt idx="164">
                  <c:v>3.017133</c:v>
                </c:pt>
                <c:pt idx="165">
                  <c:v>3.023856</c:v>
                </c:pt>
                <c:pt idx="166">
                  <c:v>2.968163</c:v>
                </c:pt>
                <c:pt idx="167">
                  <c:v>2.969574</c:v>
                </c:pt>
                <c:pt idx="168">
                  <c:v>2.951645999999964</c:v>
                </c:pt>
                <c:pt idx="169">
                  <c:v>2.925003</c:v>
                </c:pt>
                <c:pt idx="170">
                  <c:v>2.916371</c:v>
                </c:pt>
                <c:pt idx="171">
                  <c:v>2.880017</c:v>
                </c:pt>
                <c:pt idx="172">
                  <c:v>2.876364999999998</c:v>
                </c:pt>
                <c:pt idx="173">
                  <c:v>2.854867999999997</c:v>
                </c:pt>
                <c:pt idx="174">
                  <c:v>2.842999</c:v>
                </c:pt>
                <c:pt idx="175">
                  <c:v>2.829719</c:v>
                </c:pt>
                <c:pt idx="176">
                  <c:v>2.848975</c:v>
                </c:pt>
                <c:pt idx="177">
                  <c:v>2.824988</c:v>
                </c:pt>
                <c:pt idx="178">
                  <c:v>2.813119</c:v>
                </c:pt>
                <c:pt idx="179">
                  <c:v>2.790045</c:v>
                </c:pt>
                <c:pt idx="180">
                  <c:v>2.797017</c:v>
                </c:pt>
                <c:pt idx="181">
                  <c:v>2.759252</c:v>
                </c:pt>
                <c:pt idx="182">
                  <c:v>2.760663</c:v>
                </c:pt>
                <c:pt idx="183">
                  <c:v>2.771619</c:v>
                </c:pt>
                <c:pt idx="184">
                  <c:v>2.737755</c:v>
                </c:pt>
                <c:pt idx="185">
                  <c:v>2.695591</c:v>
                </c:pt>
                <c:pt idx="186">
                  <c:v>2.719744</c:v>
                </c:pt>
                <c:pt idx="187">
                  <c:v>2.720242</c:v>
                </c:pt>
                <c:pt idx="188">
                  <c:v>2.657826</c:v>
                </c:pt>
                <c:pt idx="189">
                  <c:v>2.63193</c:v>
                </c:pt>
                <c:pt idx="190">
                  <c:v>2.666209</c:v>
                </c:pt>
                <c:pt idx="191">
                  <c:v>2.637574</c:v>
                </c:pt>
                <c:pt idx="192">
                  <c:v>2.647949</c:v>
                </c:pt>
                <c:pt idx="193">
                  <c:v>2.623464</c:v>
                </c:pt>
                <c:pt idx="194">
                  <c:v>2.608026</c:v>
                </c:pt>
                <c:pt idx="195">
                  <c:v>2.573664</c:v>
                </c:pt>
                <c:pt idx="196">
                  <c:v>2.589517</c:v>
                </c:pt>
                <c:pt idx="197">
                  <c:v>2.586446</c:v>
                </c:pt>
                <c:pt idx="198">
                  <c:v>2.574494</c:v>
                </c:pt>
                <c:pt idx="199">
                  <c:v>2.560052</c:v>
                </c:pt>
                <c:pt idx="200">
                  <c:v>2.516477</c:v>
                </c:pt>
                <c:pt idx="201">
                  <c:v>2.502782</c:v>
                </c:pt>
                <c:pt idx="202">
                  <c:v>2.499213</c:v>
                </c:pt>
                <c:pt idx="203">
                  <c:v>2.486929</c:v>
                </c:pt>
                <c:pt idx="204">
                  <c:v>2.493486</c:v>
                </c:pt>
                <c:pt idx="205">
                  <c:v>2.481783</c:v>
                </c:pt>
                <c:pt idx="206">
                  <c:v>2.485352</c:v>
                </c:pt>
                <c:pt idx="207">
                  <c:v>2.477467</c:v>
                </c:pt>
                <c:pt idx="208">
                  <c:v>2.443437</c:v>
                </c:pt>
                <c:pt idx="209">
                  <c:v>2.437212</c:v>
                </c:pt>
                <c:pt idx="210">
                  <c:v>2.409241</c:v>
                </c:pt>
                <c:pt idx="211">
                  <c:v>2.378033</c:v>
                </c:pt>
                <c:pt idx="212">
                  <c:v>2.388241999999999</c:v>
                </c:pt>
                <c:pt idx="213">
                  <c:v>2.396873999999964</c:v>
                </c:pt>
                <c:pt idx="214">
                  <c:v>2.38127</c:v>
                </c:pt>
                <c:pt idx="215">
                  <c:v>2.366413</c:v>
                </c:pt>
                <c:pt idx="216">
                  <c:v>2.365417</c:v>
                </c:pt>
                <c:pt idx="217">
                  <c:v>2.340766</c:v>
                </c:pt>
                <c:pt idx="218">
                  <c:v>2.344003</c:v>
                </c:pt>
                <c:pt idx="219">
                  <c:v>2.311633</c:v>
                </c:pt>
                <c:pt idx="220">
                  <c:v>2.347074</c:v>
                </c:pt>
                <c:pt idx="221">
                  <c:v>2.327403</c:v>
                </c:pt>
                <c:pt idx="222">
                  <c:v>2.316695999999964</c:v>
                </c:pt>
                <c:pt idx="223">
                  <c:v>2.293124</c:v>
                </c:pt>
                <c:pt idx="224">
                  <c:v>2.267228</c:v>
                </c:pt>
                <c:pt idx="225">
                  <c:v>2.293373</c:v>
                </c:pt>
                <c:pt idx="226">
                  <c:v>2.279429</c:v>
                </c:pt>
                <c:pt idx="227">
                  <c:v>2.245565</c:v>
                </c:pt>
                <c:pt idx="228">
                  <c:v>2.265319</c:v>
                </c:pt>
                <c:pt idx="229">
                  <c:v>2.248221</c:v>
                </c:pt>
                <c:pt idx="230">
                  <c:v>2.24598</c:v>
                </c:pt>
                <c:pt idx="231">
                  <c:v>2.21942</c:v>
                </c:pt>
                <c:pt idx="232">
                  <c:v>2.198255</c:v>
                </c:pt>
                <c:pt idx="233">
                  <c:v>2.206306</c:v>
                </c:pt>
                <c:pt idx="234">
                  <c:v>2.189706</c:v>
                </c:pt>
                <c:pt idx="235">
                  <c:v>2.172359</c:v>
                </c:pt>
                <c:pt idx="236">
                  <c:v>2.167545</c:v>
                </c:pt>
                <c:pt idx="237">
                  <c:v>2.185888</c:v>
                </c:pt>
                <c:pt idx="238">
                  <c:v>2.147376</c:v>
                </c:pt>
                <c:pt idx="239">
                  <c:v>2.170699</c:v>
                </c:pt>
                <c:pt idx="240">
                  <c:v>2.151111</c:v>
                </c:pt>
                <c:pt idx="241">
                  <c:v>2.153933</c:v>
                </c:pt>
                <c:pt idx="242">
                  <c:v>2.157087</c:v>
                </c:pt>
                <c:pt idx="243">
                  <c:v>2.120318</c:v>
                </c:pt>
                <c:pt idx="244">
                  <c:v>2.102639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cloverArrayEff!$C$2</c:f>
              <c:strCache>
                <c:ptCount val="1"/>
                <c:pt idx="0">
                  <c:v>after add back eff[%]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cloverArrayEff!$A$6:$A$247</c:f>
              <c:numCache>
                <c:formatCode>General</c:formatCode>
                <c:ptCount val="242"/>
                <c:pt idx="0">
                  <c:v>90.0</c:v>
                </c:pt>
                <c:pt idx="1">
                  <c:v>100.0</c:v>
                </c:pt>
                <c:pt idx="2">
                  <c:v>110.0</c:v>
                </c:pt>
                <c:pt idx="3">
                  <c:v>120.0</c:v>
                </c:pt>
                <c:pt idx="4">
                  <c:v>130.0</c:v>
                </c:pt>
                <c:pt idx="5">
                  <c:v>140.0</c:v>
                </c:pt>
                <c:pt idx="6">
                  <c:v>150.0</c:v>
                </c:pt>
                <c:pt idx="7">
                  <c:v>160.0</c:v>
                </c:pt>
                <c:pt idx="8">
                  <c:v>170.0</c:v>
                </c:pt>
                <c:pt idx="9">
                  <c:v>180.0</c:v>
                </c:pt>
                <c:pt idx="10">
                  <c:v>190.0</c:v>
                </c:pt>
                <c:pt idx="11">
                  <c:v>200.0</c:v>
                </c:pt>
                <c:pt idx="12">
                  <c:v>210.0</c:v>
                </c:pt>
                <c:pt idx="13">
                  <c:v>220.0</c:v>
                </c:pt>
                <c:pt idx="14">
                  <c:v>230.0</c:v>
                </c:pt>
                <c:pt idx="15">
                  <c:v>240.0</c:v>
                </c:pt>
                <c:pt idx="16">
                  <c:v>250.0</c:v>
                </c:pt>
                <c:pt idx="17">
                  <c:v>260.0</c:v>
                </c:pt>
                <c:pt idx="18">
                  <c:v>270.0</c:v>
                </c:pt>
                <c:pt idx="19">
                  <c:v>280.0</c:v>
                </c:pt>
                <c:pt idx="20">
                  <c:v>290.0</c:v>
                </c:pt>
                <c:pt idx="21">
                  <c:v>300.0</c:v>
                </c:pt>
                <c:pt idx="22">
                  <c:v>310.0</c:v>
                </c:pt>
                <c:pt idx="23">
                  <c:v>320.0</c:v>
                </c:pt>
                <c:pt idx="24">
                  <c:v>330.0</c:v>
                </c:pt>
                <c:pt idx="25">
                  <c:v>340.0</c:v>
                </c:pt>
                <c:pt idx="26">
                  <c:v>350.0</c:v>
                </c:pt>
                <c:pt idx="27">
                  <c:v>360.0</c:v>
                </c:pt>
                <c:pt idx="28">
                  <c:v>370.0</c:v>
                </c:pt>
                <c:pt idx="29">
                  <c:v>380.0</c:v>
                </c:pt>
                <c:pt idx="30">
                  <c:v>390.0</c:v>
                </c:pt>
                <c:pt idx="31">
                  <c:v>400.0</c:v>
                </c:pt>
                <c:pt idx="32">
                  <c:v>410.0</c:v>
                </c:pt>
                <c:pt idx="33">
                  <c:v>420.0</c:v>
                </c:pt>
                <c:pt idx="34">
                  <c:v>430.0</c:v>
                </c:pt>
                <c:pt idx="35">
                  <c:v>440.0</c:v>
                </c:pt>
                <c:pt idx="36">
                  <c:v>450.0</c:v>
                </c:pt>
                <c:pt idx="37">
                  <c:v>460.0</c:v>
                </c:pt>
                <c:pt idx="38">
                  <c:v>470.0</c:v>
                </c:pt>
                <c:pt idx="39">
                  <c:v>480.0</c:v>
                </c:pt>
                <c:pt idx="40">
                  <c:v>490.0</c:v>
                </c:pt>
                <c:pt idx="41">
                  <c:v>500.0</c:v>
                </c:pt>
                <c:pt idx="42">
                  <c:v>510.0</c:v>
                </c:pt>
                <c:pt idx="43">
                  <c:v>520.0</c:v>
                </c:pt>
                <c:pt idx="44">
                  <c:v>530.0</c:v>
                </c:pt>
                <c:pt idx="45">
                  <c:v>540.0</c:v>
                </c:pt>
                <c:pt idx="46">
                  <c:v>550.0</c:v>
                </c:pt>
                <c:pt idx="47">
                  <c:v>560.0</c:v>
                </c:pt>
                <c:pt idx="48">
                  <c:v>570.0</c:v>
                </c:pt>
                <c:pt idx="49">
                  <c:v>580.0</c:v>
                </c:pt>
                <c:pt idx="50">
                  <c:v>590.0</c:v>
                </c:pt>
                <c:pt idx="51">
                  <c:v>600.0</c:v>
                </c:pt>
                <c:pt idx="52">
                  <c:v>610.0</c:v>
                </c:pt>
                <c:pt idx="53">
                  <c:v>620.0</c:v>
                </c:pt>
                <c:pt idx="54">
                  <c:v>630.0</c:v>
                </c:pt>
                <c:pt idx="55">
                  <c:v>640.0</c:v>
                </c:pt>
                <c:pt idx="56">
                  <c:v>650.0</c:v>
                </c:pt>
                <c:pt idx="57">
                  <c:v>660.0</c:v>
                </c:pt>
                <c:pt idx="58">
                  <c:v>670.0</c:v>
                </c:pt>
                <c:pt idx="59">
                  <c:v>680.0</c:v>
                </c:pt>
                <c:pt idx="60">
                  <c:v>690.0</c:v>
                </c:pt>
                <c:pt idx="61">
                  <c:v>700.0</c:v>
                </c:pt>
                <c:pt idx="62">
                  <c:v>710.0</c:v>
                </c:pt>
                <c:pt idx="63">
                  <c:v>720.0</c:v>
                </c:pt>
                <c:pt idx="64">
                  <c:v>730.0</c:v>
                </c:pt>
                <c:pt idx="65">
                  <c:v>740.0</c:v>
                </c:pt>
                <c:pt idx="66">
                  <c:v>750.0</c:v>
                </c:pt>
                <c:pt idx="67">
                  <c:v>760.0</c:v>
                </c:pt>
                <c:pt idx="68">
                  <c:v>770.0</c:v>
                </c:pt>
                <c:pt idx="69">
                  <c:v>780.0</c:v>
                </c:pt>
                <c:pt idx="70">
                  <c:v>790.0</c:v>
                </c:pt>
                <c:pt idx="71">
                  <c:v>800.0</c:v>
                </c:pt>
                <c:pt idx="72">
                  <c:v>810.0</c:v>
                </c:pt>
                <c:pt idx="73">
                  <c:v>820.0</c:v>
                </c:pt>
                <c:pt idx="74">
                  <c:v>830.0</c:v>
                </c:pt>
                <c:pt idx="75">
                  <c:v>840.0</c:v>
                </c:pt>
                <c:pt idx="76">
                  <c:v>850.0</c:v>
                </c:pt>
                <c:pt idx="77">
                  <c:v>860.0</c:v>
                </c:pt>
                <c:pt idx="78">
                  <c:v>870.0</c:v>
                </c:pt>
                <c:pt idx="79">
                  <c:v>880.0</c:v>
                </c:pt>
                <c:pt idx="80">
                  <c:v>890.0</c:v>
                </c:pt>
                <c:pt idx="81">
                  <c:v>900.0</c:v>
                </c:pt>
                <c:pt idx="82">
                  <c:v>910.0</c:v>
                </c:pt>
                <c:pt idx="83">
                  <c:v>920.0</c:v>
                </c:pt>
                <c:pt idx="84">
                  <c:v>930.0</c:v>
                </c:pt>
                <c:pt idx="85">
                  <c:v>940.0</c:v>
                </c:pt>
                <c:pt idx="86">
                  <c:v>950.0</c:v>
                </c:pt>
                <c:pt idx="87">
                  <c:v>960.0</c:v>
                </c:pt>
                <c:pt idx="88">
                  <c:v>970.0</c:v>
                </c:pt>
                <c:pt idx="89">
                  <c:v>980.0</c:v>
                </c:pt>
                <c:pt idx="90">
                  <c:v>990.0</c:v>
                </c:pt>
                <c:pt idx="91">
                  <c:v>1000.0</c:v>
                </c:pt>
                <c:pt idx="92">
                  <c:v>1010.0</c:v>
                </c:pt>
                <c:pt idx="93">
                  <c:v>1020.0</c:v>
                </c:pt>
                <c:pt idx="94">
                  <c:v>1030.0</c:v>
                </c:pt>
                <c:pt idx="95">
                  <c:v>1040.0</c:v>
                </c:pt>
                <c:pt idx="96">
                  <c:v>1050.0</c:v>
                </c:pt>
                <c:pt idx="97">
                  <c:v>1060.0</c:v>
                </c:pt>
                <c:pt idx="98">
                  <c:v>1070.0</c:v>
                </c:pt>
                <c:pt idx="99">
                  <c:v>1080.0</c:v>
                </c:pt>
                <c:pt idx="100">
                  <c:v>1090.0</c:v>
                </c:pt>
                <c:pt idx="101">
                  <c:v>1100.0</c:v>
                </c:pt>
                <c:pt idx="102">
                  <c:v>1110.0</c:v>
                </c:pt>
                <c:pt idx="103">
                  <c:v>1120.0</c:v>
                </c:pt>
                <c:pt idx="104">
                  <c:v>1130.0</c:v>
                </c:pt>
                <c:pt idx="105">
                  <c:v>1140.0</c:v>
                </c:pt>
                <c:pt idx="106">
                  <c:v>1150.0</c:v>
                </c:pt>
                <c:pt idx="107">
                  <c:v>1160.0</c:v>
                </c:pt>
                <c:pt idx="108">
                  <c:v>1170.0</c:v>
                </c:pt>
                <c:pt idx="109">
                  <c:v>1180.0</c:v>
                </c:pt>
                <c:pt idx="110">
                  <c:v>1190.0</c:v>
                </c:pt>
                <c:pt idx="111">
                  <c:v>1200.0</c:v>
                </c:pt>
                <c:pt idx="112">
                  <c:v>1210.0</c:v>
                </c:pt>
                <c:pt idx="113">
                  <c:v>1220.0</c:v>
                </c:pt>
                <c:pt idx="114">
                  <c:v>1230.0</c:v>
                </c:pt>
                <c:pt idx="115">
                  <c:v>1240.0</c:v>
                </c:pt>
                <c:pt idx="116">
                  <c:v>1250.0</c:v>
                </c:pt>
                <c:pt idx="117">
                  <c:v>1260.0</c:v>
                </c:pt>
                <c:pt idx="118">
                  <c:v>1270.0</c:v>
                </c:pt>
                <c:pt idx="119">
                  <c:v>1280.0</c:v>
                </c:pt>
                <c:pt idx="120">
                  <c:v>1290.0</c:v>
                </c:pt>
                <c:pt idx="121">
                  <c:v>1300.0</c:v>
                </c:pt>
                <c:pt idx="122">
                  <c:v>1310.0</c:v>
                </c:pt>
                <c:pt idx="123">
                  <c:v>1320.0</c:v>
                </c:pt>
                <c:pt idx="124">
                  <c:v>1330.0</c:v>
                </c:pt>
                <c:pt idx="125">
                  <c:v>1340.0</c:v>
                </c:pt>
                <c:pt idx="126">
                  <c:v>1350.0</c:v>
                </c:pt>
                <c:pt idx="127">
                  <c:v>1360.0</c:v>
                </c:pt>
                <c:pt idx="128">
                  <c:v>1370.0</c:v>
                </c:pt>
                <c:pt idx="129">
                  <c:v>1380.0</c:v>
                </c:pt>
                <c:pt idx="130">
                  <c:v>1390.0</c:v>
                </c:pt>
                <c:pt idx="131">
                  <c:v>1400.0</c:v>
                </c:pt>
                <c:pt idx="132">
                  <c:v>1410.0</c:v>
                </c:pt>
                <c:pt idx="133">
                  <c:v>1420.0</c:v>
                </c:pt>
                <c:pt idx="134">
                  <c:v>1430.0</c:v>
                </c:pt>
                <c:pt idx="135">
                  <c:v>1440.0</c:v>
                </c:pt>
                <c:pt idx="136">
                  <c:v>1450.0</c:v>
                </c:pt>
                <c:pt idx="137">
                  <c:v>1460.0</c:v>
                </c:pt>
                <c:pt idx="138">
                  <c:v>1470.0</c:v>
                </c:pt>
                <c:pt idx="139">
                  <c:v>1480.0</c:v>
                </c:pt>
                <c:pt idx="140">
                  <c:v>1490.0</c:v>
                </c:pt>
                <c:pt idx="141">
                  <c:v>1500.0</c:v>
                </c:pt>
                <c:pt idx="142">
                  <c:v>1510.0</c:v>
                </c:pt>
                <c:pt idx="143">
                  <c:v>1520.0</c:v>
                </c:pt>
                <c:pt idx="144">
                  <c:v>1530.0</c:v>
                </c:pt>
                <c:pt idx="145">
                  <c:v>1540.0</c:v>
                </c:pt>
                <c:pt idx="146">
                  <c:v>1550.0</c:v>
                </c:pt>
                <c:pt idx="147">
                  <c:v>1560.0</c:v>
                </c:pt>
                <c:pt idx="148">
                  <c:v>1570.0</c:v>
                </c:pt>
                <c:pt idx="149">
                  <c:v>1580.0</c:v>
                </c:pt>
                <c:pt idx="150">
                  <c:v>1590.0</c:v>
                </c:pt>
                <c:pt idx="151">
                  <c:v>1600.0</c:v>
                </c:pt>
                <c:pt idx="152">
                  <c:v>1610.0</c:v>
                </c:pt>
                <c:pt idx="153">
                  <c:v>1620.0</c:v>
                </c:pt>
                <c:pt idx="154">
                  <c:v>1630.0</c:v>
                </c:pt>
                <c:pt idx="155">
                  <c:v>1640.0</c:v>
                </c:pt>
                <c:pt idx="156">
                  <c:v>1650.0</c:v>
                </c:pt>
                <c:pt idx="157">
                  <c:v>1660.0</c:v>
                </c:pt>
                <c:pt idx="158">
                  <c:v>1670.0</c:v>
                </c:pt>
                <c:pt idx="159">
                  <c:v>1680.0</c:v>
                </c:pt>
                <c:pt idx="160">
                  <c:v>1690.0</c:v>
                </c:pt>
                <c:pt idx="161">
                  <c:v>1700.0</c:v>
                </c:pt>
                <c:pt idx="162">
                  <c:v>1710.0</c:v>
                </c:pt>
                <c:pt idx="163">
                  <c:v>1720.0</c:v>
                </c:pt>
                <c:pt idx="164">
                  <c:v>1730.0</c:v>
                </c:pt>
                <c:pt idx="165">
                  <c:v>1740.0</c:v>
                </c:pt>
                <c:pt idx="166">
                  <c:v>1750.0</c:v>
                </c:pt>
                <c:pt idx="167">
                  <c:v>1760.0</c:v>
                </c:pt>
                <c:pt idx="168">
                  <c:v>1770.0</c:v>
                </c:pt>
                <c:pt idx="169">
                  <c:v>1780.0</c:v>
                </c:pt>
                <c:pt idx="170">
                  <c:v>1790.0</c:v>
                </c:pt>
                <c:pt idx="171">
                  <c:v>1800.0</c:v>
                </c:pt>
                <c:pt idx="172">
                  <c:v>1810.0</c:v>
                </c:pt>
                <c:pt idx="173">
                  <c:v>1820.0</c:v>
                </c:pt>
                <c:pt idx="174">
                  <c:v>1830.0</c:v>
                </c:pt>
                <c:pt idx="175">
                  <c:v>1840.0</c:v>
                </c:pt>
                <c:pt idx="176">
                  <c:v>1850.0</c:v>
                </c:pt>
                <c:pt idx="177">
                  <c:v>1860.0</c:v>
                </c:pt>
                <c:pt idx="178">
                  <c:v>1870.0</c:v>
                </c:pt>
                <c:pt idx="179">
                  <c:v>1880.0</c:v>
                </c:pt>
                <c:pt idx="180">
                  <c:v>1890.0</c:v>
                </c:pt>
                <c:pt idx="181">
                  <c:v>1900.0</c:v>
                </c:pt>
                <c:pt idx="182">
                  <c:v>1910.0</c:v>
                </c:pt>
                <c:pt idx="183">
                  <c:v>1920.0</c:v>
                </c:pt>
                <c:pt idx="184">
                  <c:v>1930.0</c:v>
                </c:pt>
                <c:pt idx="185">
                  <c:v>1940.0</c:v>
                </c:pt>
                <c:pt idx="186">
                  <c:v>1950.0</c:v>
                </c:pt>
                <c:pt idx="187">
                  <c:v>1960.0</c:v>
                </c:pt>
                <c:pt idx="188">
                  <c:v>1970.0</c:v>
                </c:pt>
                <c:pt idx="189">
                  <c:v>1980.0</c:v>
                </c:pt>
                <c:pt idx="190">
                  <c:v>1990.0</c:v>
                </c:pt>
                <c:pt idx="191">
                  <c:v>2000.0</c:v>
                </c:pt>
                <c:pt idx="192">
                  <c:v>2010.0</c:v>
                </c:pt>
                <c:pt idx="193">
                  <c:v>2020.0</c:v>
                </c:pt>
                <c:pt idx="194">
                  <c:v>2030.0</c:v>
                </c:pt>
                <c:pt idx="195">
                  <c:v>2040.0</c:v>
                </c:pt>
                <c:pt idx="196">
                  <c:v>2050.0</c:v>
                </c:pt>
                <c:pt idx="197">
                  <c:v>2060.0</c:v>
                </c:pt>
                <c:pt idx="198">
                  <c:v>2070.0</c:v>
                </c:pt>
                <c:pt idx="199">
                  <c:v>2080.0</c:v>
                </c:pt>
                <c:pt idx="200">
                  <c:v>2090.0</c:v>
                </c:pt>
                <c:pt idx="201">
                  <c:v>2100.0</c:v>
                </c:pt>
                <c:pt idx="202">
                  <c:v>2110.0</c:v>
                </c:pt>
                <c:pt idx="203">
                  <c:v>2120.0</c:v>
                </c:pt>
                <c:pt idx="204">
                  <c:v>2130.0</c:v>
                </c:pt>
                <c:pt idx="205">
                  <c:v>2140.0</c:v>
                </c:pt>
                <c:pt idx="206">
                  <c:v>2150.0</c:v>
                </c:pt>
                <c:pt idx="207">
                  <c:v>2160.0</c:v>
                </c:pt>
                <c:pt idx="208">
                  <c:v>2170.0</c:v>
                </c:pt>
                <c:pt idx="209">
                  <c:v>2180.0</c:v>
                </c:pt>
                <c:pt idx="210">
                  <c:v>2190.0</c:v>
                </c:pt>
                <c:pt idx="211">
                  <c:v>2200.0</c:v>
                </c:pt>
                <c:pt idx="212">
                  <c:v>2210.0</c:v>
                </c:pt>
                <c:pt idx="213">
                  <c:v>2220.0</c:v>
                </c:pt>
                <c:pt idx="214">
                  <c:v>2230.0</c:v>
                </c:pt>
                <c:pt idx="215">
                  <c:v>2240.0</c:v>
                </c:pt>
                <c:pt idx="216">
                  <c:v>2250.0</c:v>
                </c:pt>
                <c:pt idx="217">
                  <c:v>2260.0</c:v>
                </c:pt>
                <c:pt idx="218">
                  <c:v>2270.0</c:v>
                </c:pt>
                <c:pt idx="219">
                  <c:v>2280.0</c:v>
                </c:pt>
                <c:pt idx="220">
                  <c:v>2290.0</c:v>
                </c:pt>
                <c:pt idx="221">
                  <c:v>2300.0</c:v>
                </c:pt>
                <c:pt idx="222">
                  <c:v>2310.0</c:v>
                </c:pt>
                <c:pt idx="223">
                  <c:v>2320.0</c:v>
                </c:pt>
                <c:pt idx="224">
                  <c:v>2330.0</c:v>
                </c:pt>
                <c:pt idx="225">
                  <c:v>2340.0</c:v>
                </c:pt>
                <c:pt idx="226">
                  <c:v>2350.0</c:v>
                </c:pt>
                <c:pt idx="227">
                  <c:v>2360.0</c:v>
                </c:pt>
                <c:pt idx="228">
                  <c:v>2370.0</c:v>
                </c:pt>
                <c:pt idx="229">
                  <c:v>2380.0</c:v>
                </c:pt>
                <c:pt idx="230">
                  <c:v>2390.0</c:v>
                </c:pt>
                <c:pt idx="231">
                  <c:v>2400.0</c:v>
                </c:pt>
                <c:pt idx="232">
                  <c:v>2410.0</c:v>
                </c:pt>
                <c:pt idx="233">
                  <c:v>2420.0</c:v>
                </c:pt>
                <c:pt idx="234">
                  <c:v>2430.0</c:v>
                </c:pt>
                <c:pt idx="235">
                  <c:v>2440.0</c:v>
                </c:pt>
                <c:pt idx="236">
                  <c:v>2450.0</c:v>
                </c:pt>
                <c:pt idx="237">
                  <c:v>2460.0</c:v>
                </c:pt>
                <c:pt idx="238">
                  <c:v>2470.0</c:v>
                </c:pt>
                <c:pt idx="239">
                  <c:v>2480.0</c:v>
                </c:pt>
                <c:pt idx="240">
                  <c:v>2490.0</c:v>
                </c:pt>
                <c:pt idx="241">
                  <c:v>2500.0</c:v>
                </c:pt>
              </c:numCache>
            </c:numRef>
          </c:xVal>
          <c:yVal>
            <c:numRef>
              <c:f>cloverArrayEff!$F$6:$F$247</c:f>
              <c:numCache>
                <c:formatCode>General</c:formatCode>
                <c:ptCount val="242"/>
                <c:pt idx="0">
                  <c:v>21.596036</c:v>
                </c:pt>
                <c:pt idx="1">
                  <c:v>21.239449</c:v>
                </c:pt>
                <c:pt idx="2">
                  <c:v>20.843438</c:v>
                </c:pt>
                <c:pt idx="3">
                  <c:v>20.43118</c:v>
                </c:pt>
                <c:pt idx="4">
                  <c:v>19.937533</c:v>
                </c:pt>
                <c:pt idx="5">
                  <c:v>19.425098</c:v>
                </c:pt>
                <c:pt idx="6">
                  <c:v>18.867849</c:v>
                </c:pt>
                <c:pt idx="7">
                  <c:v>18.298049</c:v>
                </c:pt>
                <c:pt idx="8">
                  <c:v>17.734101</c:v>
                </c:pt>
                <c:pt idx="9">
                  <c:v>17.16561</c:v>
                </c:pt>
                <c:pt idx="10">
                  <c:v>16.613597</c:v>
                </c:pt>
                <c:pt idx="11">
                  <c:v>16.123184</c:v>
                </c:pt>
                <c:pt idx="12">
                  <c:v>15.734334</c:v>
                </c:pt>
                <c:pt idx="13">
                  <c:v>15.301594</c:v>
                </c:pt>
                <c:pt idx="14">
                  <c:v>14.960792</c:v>
                </c:pt>
                <c:pt idx="15">
                  <c:v>14.640703</c:v>
                </c:pt>
                <c:pt idx="16">
                  <c:v>14.356034</c:v>
                </c:pt>
                <c:pt idx="17">
                  <c:v>14.037562</c:v>
                </c:pt>
                <c:pt idx="18">
                  <c:v>13.714162</c:v>
                </c:pt>
                <c:pt idx="19">
                  <c:v>13.402312</c:v>
                </c:pt>
                <c:pt idx="20">
                  <c:v>13.163073</c:v>
                </c:pt>
                <c:pt idx="21">
                  <c:v>12.930687</c:v>
                </c:pt>
                <c:pt idx="22">
                  <c:v>12.639396</c:v>
                </c:pt>
                <c:pt idx="23">
                  <c:v>12.457445</c:v>
                </c:pt>
                <c:pt idx="24">
                  <c:v>12.233144</c:v>
                </c:pt>
                <c:pt idx="25">
                  <c:v>12.030403</c:v>
                </c:pt>
                <c:pt idx="26">
                  <c:v>11.777381</c:v>
                </c:pt>
                <c:pt idx="27">
                  <c:v>11.656799</c:v>
                </c:pt>
                <c:pt idx="28">
                  <c:v>11.459679</c:v>
                </c:pt>
                <c:pt idx="29">
                  <c:v>11.24277</c:v>
                </c:pt>
                <c:pt idx="30">
                  <c:v>11.093852</c:v>
                </c:pt>
                <c:pt idx="31">
                  <c:v>10.940776</c:v>
                </c:pt>
                <c:pt idx="32">
                  <c:v>10.769143</c:v>
                </c:pt>
                <c:pt idx="33">
                  <c:v>10.604594</c:v>
                </c:pt>
                <c:pt idx="34">
                  <c:v>10.445743</c:v>
                </c:pt>
                <c:pt idx="35">
                  <c:v>10.303601</c:v>
                </c:pt>
                <c:pt idx="36">
                  <c:v>10.153297</c:v>
                </c:pt>
                <c:pt idx="37">
                  <c:v>10.026709</c:v>
                </c:pt>
                <c:pt idx="38">
                  <c:v>9.876713</c:v>
                </c:pt>
                <c:pt idx="39">
                  <c:v>9.767912000000001</c:v>
                </c:pt>
                <c:pt idx="40">
                  <c:v>9.642324999999997</c:v>
                </c:pt>
                <c:pt idx="41">
                  <c:v>9.554776</c:v>
                </c:pt>
                <c:pt idx="42">
                  <c:v>9.428881</c:v>
                </c:pt>
                <c:pt idx="43">
                  <c:v>9.341255</c:v>
                </c:pt>
                <c:pt idx="44">
                  <c:v>9.212896</c:v>
                </c:pt>
                <c:pt idx="45">
                  <c:v>9.143364999999997</c:v>
                </c:pt>
                <c:pt idx="46">
                  <c:v>9.02979</c:v>
                </c:pt>
                <c:pt idx="47">
                  <c:v>8.921682</c:v>
                </c:pt>
                <c:pt idx="48">
                  <c:v>8.860775</c:v>
                </c:pt>
                <c:pt idx="49">
                  <c:v>8.707390999999997</c:v>
                </c:pt>
                <c:pt idx="50">
                  <c:v>8.651643000000001</c:v>
                </c:pt>
                <c:pt idx="51">
                  <c:v>8.552313</c:v>
                </c:pt>
                <c:pt idx="52">
                  <c:v>8.471771</c:v>
                </c:pt>
                <c:pt idx="53">
                  <c:v>8.416947</c:v>
                </c:pt>
                <c:pt idx="54">
                  <c:v>8.337637</c:v>
                </c:pt>
                <c:pt idx="55">
                  <c:v>8.234688</c:v>
                </c:pt>
                <c:pt idx="56">
                  <c:v>8.20589</c:v>
                </c:pt>
                <c:pt idx="57">
                  <c:v>8.094471</c:v>
                </c:pt>
                <c:pt idx="58">
                  <c:v>7.991445</c:v>
                </c:pt>
                <c:pt idx="59">
                  <c:v>7.922607</c:v>
                </c:pt>
                <c:pt idx="60">
                  <c:v>7.887033000000001</c:v>
                </c:pt>
                <c:pt idx="61">
                  <c:v>7.826665</c:v>
                </c:pt>
                <c:pt idx="62">
                  <c:v>7.751282</c:v>
                </c:pt>
                <c:pt idx="63">
                  <c:v>7.685447</c:v>
                </c:pt>
                <c:pt idx="64">
                  <c:v>7.617994999999944</c:v>
                </c:pt>
                <c:pt idx="65">
                  <c:v>7.537145000000001</c:v>
                </c:pt>
                <c:pt idx="66">
                  <c:v>7.503034</c:v>
                </c:pt>
                <c:pt idx="67">
                  <c:v>7.443821</c:v>
                </c:pt>
                <c:pt idx="68">
                  <c:v>7.367051999999965</c:v>
                </c:pt>
                <c:pt idx="69">
                  <c:v>7.323084999999955</c:v>
                </c:pt>
                <c:pt idx="70">
                  <c:v>7.224063</c:v>
                </c:pt>
                <c:pt idx="71">
                  <c:v>7.231147</c:v>
                </c:pt>
                <c:pt idx="72">
                  <c:v>7.141365</c:v>
                </c:pt>
                <c:pt idx="73">
                  <c:v>7.086079</c:v>
                </c:pt>
                <c:pt idx="74">
                  <c:v>7.056126</c:v>
                </c:pt>
                <c:pt idx="75">
                  <c:v>7.031255</c:v>
                </c:pt>
                <c:pt idx="76">
                  <c:v>6.978587</c:v>
                </c:pt>
                <c:pt idx="77">
                  <c:v>6.884262</c:v>
                </c:pt>
                <c:pt idx="78">
                  <c:v>6.836522</c:v>
                </c:pt>
                <c:pt idx="79">
                  <c:v>6.760446</c:v>
                </c:pt>
                <c:pt idx="80">
                  <c:v>6.768762</c:v>
                </c:pt>
                <c:pt idx="81">
                  <c:v>6.668584999999931</c:v>
                </c:pt>
                <c:pt idx="82">
                  <c:v>6.666429</c:v>
                </c:pt>
                <c:pt idx="83">
                  <c:v>6.615609</c:v>
                </c:pt>
                <c:pt idx="84">
                  <c:v>6.563018</c:v>
                </c:pt>
                <c:pt idx="85">
                  <c:v>6.564711999999965</c:v>
                </c:pt>
                <c:pt idx="86">
                  <c:v>6.509580000000001</c:v>
                </c:pt>
                <c:pt idx="87">
                  <c:v>6.435275</c:v>
                </c:pt>
                <c:pt idx="88">
                  <c:v>6.396621</c:v>
                </c:pt>
                <c:pt idx="89">
                  <c:v>6.365666999999997</c:v>
                </c:pt>
                <c:pt idx="90">
                  <c:v>6.35019</c:v>
                </c:pt>
                <c:pt idx="91">
                  <c:v>6.271496</c:v>
                </c:pt>
                <c:pt idx="92">
                  <c:v>6.277425</c:v>
                </c:pt>
                <c:pt idx="93">
                  <c:v>6.196806</c:v>
                </c:pt>
                <c:pt idx="94">
                  <c:v>6.140903999999995</c:v>
                </c:pt>
                <c:pt idx="95">
                  <c:v>6.120268</c:v>
                </c:pt>
                <c:pt idx="96">
                  <c:v>6.106484999999974</c:v>
                </c:pt>
                <c:pt idx="97">
                  <c:v>6.051199</c:v>
                </c:pt>
                <c:pt idx="98">
                  <c:v>5.996144</c:v>
                </c:pt>
                <c:pt idx="99">
                  <c:v>5.947865</c:v>
                </c:pt>
                <c:pt idx="100">
                  <c:v>5.930155</c:v>
                </c:pt>
                <c:pt idx="101">
                  <c:v>5.919991</c:v>
                </c:pt>
                <c:pt idx="102">
                  <c:v>5.846456000000001</c:v>
                </c:pt>
                <c:pt idx="103">
                  <c:v>5.864088999999955</c:v>
                </c:pt>
                <c:pt idx="104">
                  <c:v>5.765913999999975</c:v>
                </c:pt>
                <c:pt idx="105">
                  <c:v>5.750745</c:v>
                </c:pt>
                <c:pt idx="106">
                  <c:v>5.750899</c:v>
                </c:pt>
                <c:pt idx="107">
                  <c:v>5.695458999999984</c:v>
                </c:pt>
                <c:pt idx="108">
                  <c:v>5.664812999999944</c:v>
                </c:pt>
                <c:pt idx="109">
                  <c:v>5.609758</c:v>
                </c:pt>
                <c:pt idx="110">
                  <c:v>5.656959</c:v>
                </c:pt>
                <c:pt idx="111">
                  <c:v>5.542306</c:v>
                </c:pt>
                <c:pt idx="112">
                  <c:v>5.587736</c:v>
                </c:pt>
                <c:pt idx="113">
                  <c:v>5.54246</c:v>
                </c:pt>
                <c:pt idx="114">
                  <c:v>5.515433</c:v>
                </c:pt>
                <c:pt idx="115">
                  <c:v>5.438125</c:v>
                </c:pt>
                <c:pt idx="116">
                  <c:v>5.455065</c:v>
                </c:pt>
                <c:pt idx="117">
                  <c:v>5.391463</c:v>
                </c:pt>
                <c:pt idx="118">
                  <c:v>5.355888999999975</c:v>
                </c:pt>
                <c:pt idx="119">
                  <c:v>5.344878</c:v>
                </c:pt>
                <c:pt idx="120">
                  <c:v>5.332789</c:v>
                </c:pt>
                <c:pt idx="121">
                  <c:v>5.30915</c:v>
                </c:pt>
                <c:pt idx="122">
                  <c:v>5.262487999999974</c:v>
                </c:pt>
                <c:pt idx="123">
                  <c:v>5.238541</c:v>
                </c:pt>
                <c:pt idx="124">
                  <c:v>5.217828</c:v>
                </c:pt>
                <c:pt idx="125">
                  <c:v>5.186180999999975</c:v>
                </c:pt>
                <c:pt idx="126">
                  <c:v>5.172474999999975</c:v>
                </c:pt>
                <c:pt idx="127">
                  <c:v>5.132358</c:v>
                </c:pt>
                <c:pt idx="128">
                  <c:v>5.112337999999975</c:v>
                </c:pt>
                <c:pt idx="129">
                  <c:v>5.088699</c:v>
                </c:pt>
                <c:pt idx="130">
                  <c:v>5.079074</c:v>
                </c:pt>
                <c:pt idx="131">
                  <c:v>5.075839999999999</c:v>
                </c:pt>
                <c:pt idx="132">
                  <c:v>5.046811</c:v>
                </c:pt>
                <c:pt idx="133">
                  <c:v>5.010621</c:v>
                </c:pt>
                <c:pt idx="134">
                  <c:v>4.999764</c:v>
                </c:pt>
                <c:pt idx="135">
                  <c:v>4.978281</c:v>
                </c:pt>
                <c:pt idx="136">
                  <c:v>4.954410999999975</c:v>
                </c:pt>
                <c:pt idx="137">
                  <c:v>4.931773</c:v>
                </c:pt>
                <c:pt idx="138">
                  <c:v>4.879413</c:v>
                </c:pt>
                <c:pt idx="139">
                  <c:v>4.894966999999974</c:v>
                </c:pt>
                <c:pt idx="140">
                  <c:v>4.828515999999944</c:v>
                </c:pt>
                <c:pt idx="141">
                  <c:v>4.814424999999955</c:v>
                </c:pt>
                <c:pt idx="142">
                  <c:v>4.758984999999964</c:v>
                </c:pt>
                <c:pt idx="143">
                  <c:v>4.777311</c:v>
                </c:pt>
                <c:pt idx="144">
                  <c:v>4.766993</c:v>
                </c:pt>
                <c:pt idx="145">
                  <c:v>4.763682</c:v>
                </c:pt>
                <c:pt idx="146">
                  <c:v>4.695998999999975</c:v>
                </c:pt>
                <c:pt idx="147">
                  <c:v>4.680522</c:v>
                </c:pt>
                <c:pt idx="148">
                  <c:v>4.651493</c:v>
                </c:pt>
                <c:pt idx="149">
                  <c:v>4.634937999999954</c:v>
                </c:pt>
                <c:pt idx="150">
                  <c:v>4.629702</c:v>
                </c:pt>
                <c:pt idx="151">
                  <c:v>4.61923</c:v>
                </c:pt>
                <c:pt idx="152">
                  <c:v>4.587352</c:v>
                </c:pt>
                <c:pt idx="153">
                  <c:v>4.546773</c:v>
                </c:pt>
                <c:pt idx="154">
                  <c:v>4.550546</c:v>
                </c:pt>
                <c:pt idx="155">
                  <c:v>4.512969999999997</c:v>
                </c:pt>
                <c:pt idx="156">
                  <c:v>4.480168</c:v>
                </c:pt>
                <c:pt idx="157">
                  <c:v>4.494028</c:v>
                </c:pt>
                <c:pt idx="158">
                  <c:v>4.455066</c:v>
                </c:pt>
                <c:pt idx="159">
                  <c:v>4.475394</c:v>
                </c:pt>
                <c:pt idx="160">
                  <c:v>4.426883999999998</c:v>
                </c:pt>
                <c:pt idx="161">
                  <c:v>4.450061</c:v>
                </c:pt>
                <c:pt idx="162">
                  <c:v>4.42519</c:v>
                </c:pt>
                <c:pt idx="163">
                  <c:v>4.375370999999999</c:v>
                </c:pt>
                <c:pt idx="164">
                  <c:v>4.374447</c:v>
                </c:pt>
                <c:pt idx="165">
                  <c:v>4.362973999999975</c:v>
                </c:pt>
                <c:pt idx="166">
                  <c:v>4.31662</c:v>
                </c:pt>
                <c:pt idx="167">
                  <c:v>4.299449</c:v>
                </c:pt>
                <c:pt idx="168">
                  <c:v>4.274193</c:v>
                </c:pt>
                <c:pt idx="169">
                  <c:v>4.262180999999964</c:v>
                </c:pt>
                <c:pt idx="170">
                  <c:v>4.241237</c:v>
                </c:pt>
                <c:pt idx="171">
                  <c:v>4.22268</c:v>
                </c:pt>
                <c:pt idx="172">
                  <c:v>4.220755</c:v>
                </c:pt>
                <c:pt idx="173">
                  <c:v>4.225529</c:v>
                </c:pt>
                <c:pt idx="174">
                  <c:v>4.199965000000001</c:v>
                </c:pt>
                <c:pt idx="175">
                  <c:v>4.191495000000001</c:v>
                </c:pt>
                <c:pt idx="176">
                  <c:v>4.144524999999955</c:v>
                </c:pt>
                <c:pt idx="177">
                  <c:v>4.157383999999984</c:v>
                </c:pt>
                <c:pt idx="178">
                  <c:v>4.107949999999994</c:v>
                </c:pt>
                <c:pt idx="179">
                  <c:v>4.122810999999944</c:v>
                </c:pt>
                <c:pt idx="180">
                  <c:v>4.123888999999965</c:v>
                </c:pt>
                <c:pt idx="181">
                  <c:v>4.079922</c:v>
                </c:pt>
                <c:pt idx="182">
                  <c:v>4.037572</c:v>
                </c:pt>
                <c:pt idx="183">
                  <c:v>4.063829</c:v>
                </c:pt>
                <c:pt idx="184">
                  <c:v>4.065830999999974</c:v>
                </c:pt>
                <c:pt idx="185">
                  <c:v>3.990601999999999</c:v>
                </c:pt>
                <c:pt idx="186">
                  <c:v>3.966193</c:v>
                </c:pt>
                <c:pt idx="187">
                  <c:v>3.977281</c:v>
                </c:pt>
                <c:pt idx="188">
                  <c:v>3.96473</c:v>
                </c:pt>
                <c:pt idx="189">
                  <c:v>3.94856</c:v>
                </c:pt>
                <c:pt idx="190">
                  <c:v>3.92854</c:v>
                </c:pt>
                <c:pt idx="191">
                  <c:v>3.9347</c:v>
                </c:pt>
                <c:pt idx="192">
                  <c:v>3.89081</c:v>
                </c:pt>
                <c:pt idx="193">
                  <c:v>3.891040999999964</c:v>
                </c:pt>
                <c:pt idx="194">
                  <c:v>3.894121</c:v>
                </c:pt>
                <c:pt idx="195">
                  <c:v>3.883726</c:v>
                </c:pt>
                <c:pt idx="196">
                  <c:v>3.876564999999998</c:v>
                </c:pt>
                <c:pt idx="197">
                  <c:v>3.814348999999996</c:v>
                </c:pt>
                <c:pt idx="198">
                  <c:v>3.791095</c:v>
                </c:pt>
                <c:pt idx="199">
                  <c:v>3.761989</c:v>
                </c:pt>
                <c:pt idx="200">
                  <c:v>3.782548</c:v>
                </c:pt>
                <c:pt idx="201">
                  <c:v>3.782471</c:v>
                </c:pt>
                <c:pt idx="202">
                  <c:v>3.765531</c:v>
                </c:pt>
                <c:pt idx="203">
                  <c:v>3.753904</c:v>
                </c:pt>
                <c:pt idx="204">
                  <c:v>3.756137</c:v>
                </c:pt>
                <c:pt idx="205">
                  <c:v>3.735116</c:v>
                </c:pt>
                <c:pt idx="206">
                  <c:v>3.702468</c:v>
                </c:pt>
                <c:pt idx="207">
                  <c:v>3.682525</c:v>
                </c:pt>
                <c:pt idx="208">
                  <c:v>3.645873</c:v>
                </c:pt>
                <c:pt idx="209">
                  <c:v>3.651032</c:v>
                </c:pt>
                <c:pt idx="210">
                  <c:v>3.658809</c:v>
                </c:pt>
                <c:pt idx="211">
                  <c:v>3.615689000000001</c:v>
                </c:pt>
                <c:pt idx="212">
                  <c:v>3.613687</c:v>
                </c:pt>
                <c:pt idx="213">
                  <c:v>3.606834</c:v>
                </c:pt>
                <c:pt idx="214">
                  <c:v>3.595515</c:v>
                </c:pt>
                <c:pt idx="215">
                  <c:v>3.591973</c:v>
                </c:pt>
                <c:pt idx="216">
                  <c:v>3.55432</c:v>
                </c:pt>
                <c:pt idx="217">
                  <c:v>3.584889</c:v>
                </c:pt>
                <c:pt idx="218">
                  <c:v>3.576573</c:v>
                </c:pt>
                <c:pt idx="219">
                  <c:v>3.550393</c:v>
                </c:pt>
                <c:pt idx="220">
                  <c:v>3.515974</c:v>
                </c:pt>
                <c:pt idx="221">
                  <c:v>3.489409</c:v>
                </c:pt>
                <c:pt idx="222">
                  <c:v>3.527447</c:v>
                </c:pt>
                <c:pt idx="223">
                  <c:v>3.515127</c:v>
                </c:pt>
                <c:pt idx="224">
                  <c:v>3.456837999999998</c:v>
                </c:pt>
                <c:pt idx="225">
                  <c:v>3.487946</c:v>
                </c:pt>
                <c:pt idx="226">
                  <c:v>3.461612</c:v>
                </c:pt>
                <c:pt idx="227">
                  <c:v>3.462228</c:v>
                </c:pt>
                <c:pt idx="228">
                  <c:v>3.426269</c:v>
                </c:pt>
                <c:pt idx="229">
                  <c:v>3.407019</c:v>
                </c:pt>
                <c:pt idx="230">
                  <c:v>3.391157</c:v>
                </c:pt>
                <c:pt idx="231">
                  <c:v>3.384381</c:v>
                </c:pt>
                <c:pt idx="232">
                  <c:v>3.37337</c:v>
                </c:pt>
                <c:pt idx="233">
                  <c:v>3.358354999999999</c:v>
                </c:pt>
                <c:pt idx="234">
                  <c:v>3.39108</c:v>
                </c:pt>
                <c:pt idx="235">
                  <c:v>3.360049</c:v>
                </c:pt>
                <c:pt idx="236">
                  <c:v>3.360126</c:v>
                </c:pt>
                <c:pt idx="237">
                  <c:v>3.310845999999964</c:v>
                </c:pt>
                <c:pt idx="238">
                  <c:v>3.333407</c:v>
                </c:pt>
                <c:pt idx="239">
                  <c:v>3.33487</c:v>
                </c:pt>
                <c:pt idx="240">
                  <c:v>3.318468999999964</c:v>
                </c:pt>
                <c:pt idx="241">
                  <c:v>3.275965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2960776"/>
        <c:axId val="2122966344"/>
      </c:scatterChart>
      <c:valAx>
        <c:axId val="2122960776"/>
        <c:scaling>
          <c:orientation val="minMax"/>
          <c:max val="260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lang="ja-JP" sz="2000"/>
                </a:pPr>
                <a:r>
                  <a:rPr lang="en-US" altLang="en-US" sz="2000"/>
                  <a:t>Energy [keV]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/>
            </a:pPr>
            <a:endParaRPr lang="en-US"/>
          </a:p>
        </c:txPr>
        <c:crossAx val="2122966344"/>
        <c:crosses val="autoZero"/>
        <c:crossBetween val="midCat"/>
      </c:valAx>
      <c:valAx>
        <c:axId val="2122966344"/>
        <c:scaling>
          <c:orientation val="minMax"/>
          <c:max val="3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ja-JP" sz="2000"/>
                </a:pPr>
                <a:r>
                  <a:rPr lang="en-US" altLang="en-US" sz="2000"/>
                  <a:t>photo peak efficiency 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 sz="1600"/>
            </a:pPr>
            <a:endParaRPr lang="en-US"/>
          </a:p>
        </c:txPr>
        <c:crossAx val="21229607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19411845426084"/>
          <c:y val="0.0823876432783656"/>
          <c:w val="0.677093126246599"/>
          <c:h val="0.208013368295803"/>
        </c:manualLayout>
      </c:layout>
      <c:overlay val="1"/>
      <c:txPr>
        <a:bodyPr/>
        <a:lstStyle/>
        <a:p>
          <a:pPr>
            <a:defRPr lang="ja-JP"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6/25/19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THREE IMAGES –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four images, captions and bullets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four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graph, chart or table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an icon below to add a chart, graph, or table.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6318955"/>
            <a:ext cx="3711039" cy="53904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469900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www.anl.gov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closing statement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Suggested</a:t>
            </a:r>
            <a:r>
              <a:rPr lang="en-US" sz="1400" b="1" baseline="0" dirty="0" smtClean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 smtClean="0">
              <a:solidFill>
                <a:schemeClr val="bg1"/>
              </a:solidFill>
            </a:endParaRPr>
          </a:p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 smtClean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AND CONTENT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A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Optional one line subhead, </a:t>
            </a:r>
            <a:r>
              <a:rPr lang="en-US" dirty="0" err="1" smtClean="0"/>
              <a:t>url</a:t>
            </a:r>
            <a:r>
              <a:rPr lang="en-US" dirty="0" smtClean="0"/>
              <a:t> or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066539" y="-1241416"/>
            <a:ext cx="3876414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Suggested</a:t>
            </a:r>
            <a:r>
              <a:rPr lang="en-US" sz="1400" b="1" baseline="0" dirty="0" smtClean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 smtClean="0">
              <a:solidFill>
                <a:schemeClr val="bg1"/>
              </a:solidFill>
            </a:endParaRPr>
          </a:p>
          <a:p>
            <a:r>
              <a:rPr lang="en-US" sz="1400" b="1" baseline="0" dirty="0" smtClean="0">
                <a:solidFill>
                  <a:schemeClr val="bg1"/>
                </a:solidFill>
              </a:rPr>
              <a:t>WE START WITH YES.</a:t>
            </a:r>
            <a:endParaRPr lang="en-US" sz="1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B 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 cover option c 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 smtClean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 smtClean="0">
                <a:solidFill>
                  <a:srgbClr val="000000"/>
                </a:solidFill>
              </a:rPr>
              <a:t>fACILITY</a:t>
            </a:r>
            <a:r>
              <a:rPr lang="en-US" sz="1000" b="0" cap="all" dirty="0" smtClean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 smtClean="0">
                <a:solidFill>
                  <a:srgbClr val="000000"/>
                </a:solidFill>
              </a:rPr>
              <a:t>www.anl.gov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</a:t>
            </a:r>
            <a:br>
              <a:rPr lang="en-US" dirty="0" smtClean="0"/>
            </a:br>
            <a:r>
              <a:rPr lang="en-US" dirty="0" smtClean="0"/>
              <a:t>Cover option D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 then right click image and “SEND IMAGE TO BACK”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Full-frame image layout  –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one image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TWO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Three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four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88255" y="6506039"/>
            <a:ext cx="4899961" cy="215436"/>
          </a:xfrm>
          <a:prstGeom prst="rect">
            <a:avLst/>
          </a:prstGeom>
          <a:ln/>
        </p:spPr>
        <p:txBody>
          <a:bodyPr lIns="91426" tIns="45713" rIns="91426" bIns="45713"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47484A"/>
                </a:solidFill>
                <a:latin typeface="Arial"/>
              </a:rPr>
              <a:t>Mike Kelly –  DOE Site Visit, Oct. 20, 2016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3F5F8-CAD4-4B62-AA76-7E6896EE7037}" type="slidenum"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91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8774776" y="6489700"/>
            <a:ext cx="220000" cy="231137"/>
          </a:xfrm>
          <a:prstGeom prst="rect">
            <a:avLst/>
          </a:prstGeom>
        </p:spPr>
        <p:txBody>
          <a:bodyPr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001932"/>
      </p:ext>
    </p:extLst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3EBC2-ECBC-4C99-8766-F068AA5AA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96925" y="6540500"/>
            <a:ext cx="7766050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Guy Savard                ATLAS Mission              2017 ATLAS Operation Review        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6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 AND CONTENT 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with box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THREE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top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bottom HORIZONTAL</a:t>
            </a:r>
            <a:br>
              <a:rPr lang="en-US" dirty="0" smtClean="0"/>
            </a:br>
            <a:r>
              <a:rPr lang="en-US" dirty="0" smtClean="0"/>
              <a:t>WITH CAPTIONS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theme" Target="../theme/theme1.xml"/><Relationship Id="rId3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Headline in all caps </a:t>
            </a:r>
            <a:r>
              <a:rPr lang="en-US" dirty="0" err="1" smtClean="0"/>
              <a:t>28pt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preferred as one or two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 smtClean="0"/>
              <a:t>Click to add 1st-level bullet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09" r:id="rId10"/>
    <p:sldLayoutId id="2147483695" r:id="rId11"/>
    <p:sldLayoutId id="2147483739" r:id="rId12"/>
    <p:sldLayoutId id="2147483696" r:id="rId13"/>
    <p:sldLayoutId id="2147483689" r:id="rId14"/>
    <p:sldLayoutId id="2147483710" r:id="rId15"/>
    <p:sldLayoutId id="2147483706" r:id="rId16"/>
    <p:sldLayoutId id="2147483704" r:id="rId17"/>
    <p:sldLayoutId id="2147483769" r:id="rId18"/>
    <p:sldLayoutId id="2147483770" r:id="rId19"/>
    <p:sldLayoutId id="2147483771" r:id="rId20"/>
    <p:sldLayoutId id="2147483772" r:id="rId21"/>
    <p:sldLayoutId id="2147483761" r:id="rId22"/>
    <p:sldLayoutId id="2147483762" r:id="rId23"/>
    <p:sldLayoutId id="2147483763" r:id="rId24"/>
    <p:sldLayoutId id="2147483765" r:id="rId25"/>
    <p:sldLayoutId id="2147483766" r:id="rId26"/>
    <p:sldLayoutId id="2147483776" r:id="rId27"/>
    <p:sldLayoutId id="2147483777" r:id="rId28"/>
    <p:sldLayoutId id="2147483778" r:id="rId2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6.png"/><Relationship Id="rId3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1.JPG"/><Relationship Id="rId3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4" Type="http://schemas.openxmlformats.org/officeDocument/2006/relationships/image" Target="../media/image24.tif"/><Relationship Id="rId5" Type="http://schemas.openxmlformats.org/officeDocument/2006/relationships/image" Target="../media/image25.tif"/><Relationship Id="rId6" Type="http://schemas.openxmlformats.org/officeDocument/2006/relationships/image" Target="../media/image26.tif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2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25.tif"/><Relationship Id="rId5" Type="http://schemas.openxmlformats.org/officeDocument/2006/relationships/image" Target="../media/image26.tif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5.tif"/><Relationship Id="rId3" Type="http://schemas.openxmlformats.org/officeDocument/2006/relationships/image" Target="../media/image36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7.tif"/><Relationship Id="rId3" Type="http://schemas.openxmlformats.org/officeDocument/2006/relationships/image" Target="../media/image38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9.png"/><Relationship Id="rId3" Type="http://schemas.openxmlformats.org/officeDocument/2006/relationships/image" Target="../media/image40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of </a:t>
            </a:r>
            <a:r>
              <a:rPr lang="en-US" dirty="0" smtClean="0"/>
              <a:t>the </a:t>
            </a:r>
            <a:r>
              <a:rPr lang="en-US" dirty="0" smtClean="0"/>
              <a:t>CAGRA CAMPAIGNS at RCNP</a:t>
            </a:r>
            <a:endParaRPr lang="en-US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drhgfdjhngngfmhgmghmghjmghfmf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Michael p carpenter</a:t>
            </a:r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Physics Division</a:t>
            </a:r>
          </a:p>
          <a:p>
            <a:r>
              <a:rPr lang="en-US" dirty="0" smtClean="0"/>
              <a:t>Argonne National Laboratory</a:t>
            </a:r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June </a:t>
            </a:r>
            <a:r>
              <a:rPr lang="en-US" dirty="0" smtClean="0"/>
              <a:t>25</a:t>
            </a:r>
            <a:r>
              <a:rPr lang="en-US" dirty="0" smtClean="0"/>
              <a:t>, </a:t>
            </a:r>
            <a:r>
              <a:rPr lang="en-US" dirty="0" smtClean="0"/>
              <a:t>2019</a:t>
            </a:r>
            <a:endParaRPr lang="en-US" dirty="0" smtClean="0"/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27"/>
          </p:nvPr>
        </p:nvSpPr>
        <p:spPr>
          <a:xfrm>
            <a:off x="270329" y="286657"/>
            <a:ext cx="6188075" cy="927100"/>
          </a:xfrm>
        </p:spPr>
        <p:txBody>
          <a:bodyPr>
            <a:normAutofit/>
          </a:bodyPr>
          <a:lstStyle/>
          <a:p>
            <a:r>
              <a:rPr lang="en-US" dirty="0" smtClean="0"/>
              <a:t>NUSTAR Workshop 2019</a:t>
            </a:r>
            <a:endParaRPr lang="en-US" dirty="0" smtClean="0"/>
          </a:p>
        </p:txBody>
      </p:sp>
      <p:pic>
        <p:nvPicPr>
          <p:cNvPr id="7" name="Picture Placeholder 6" descr="GS+AGFA2.png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/>
      </p:pic>
      <p:pic>
        <p:nvPicPr>
          <p:cNvPr id="9" name="図 3" descr="DSC061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0" t="3937" r="30097" b="2089"/>
          <a:stretch/>
        </p:blipFill>
        <p:spPr>
          <a:xfrm rot="5400000">
            <a:off x="5683288" y="914400"/>
            <a:ext cx="2660904" cy="4260520"/>
          </a:xfrm>
          <a:prstGeom prst="rect">
            <a:avLst/>
          </a:prstGeom>
        </p:spPr>
      </p:pic>
      <p:pic>
        <p:nvPicPr>
          <p:cNvPr id="11" name="image1.png" descr="CAGRA_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6977" y="4711535"/>
            <a:ext cx="1746250" cy="172720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 idx="4294967295"/>
          </p:nvPr>
        </p:nvSpPr>
        <p:spPr>
          <a:xfrm>
            <a:off x="469900" y="223837"/>
            <a:ext cx="8229600" cy="5127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CC"/>
                </a:solidFill>
              </a:defRPr>
            </a:lvl1pPr>
          </a:lstStyle>
          <a:p>
            <a:r>
              <a:rPr dirty="0" smtClean="0"/>
              <a:t>Detector </a:t>
            </a:r>
            <a:r>
              <a:rPr lang="en-US" dirty="0" smtClean="0"/>
              <a:t>Availiability</a:t>
            </a:r>
            <a:endParaRPr dirty="0"/>
          </a:p>
        </p:txBody>
      </p:sp>
      <p:pic>
        <p:nvPicPr>
          <p:cNvPr id="125" name="image8.png" descr="説明: Clover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066800"/>
            <a:ext cx="3584575" cy="2339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4825" y="2362200"/>
            <a:ext cx="993775" cy="98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10.png" descr="説明: CloverB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4825" y="3686175"/>
            <a:ext cx="3533775" cy="2409825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4367521" y="990599"/>
            <a:ext cx="4532979" cy="5324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6 </a:t>
            </a:r>
            <a:r>
              <a:rPr lang="en-US" dirty="0" smtClean="0"/>
              <a:t>C</a:t>
            </a:r>
            <a:r>
              <a:rPr dirty="0" smtClean="0"/>
              <a:t>lovers </a:t>
            </a:r>
            <a:r>
              <a:rPr dirty="0"/>
              <a:t>+ Compton </a:t>
            </a:r>
            <a:r>
              <a:rPr lang="en-US" dirty="0" smtClean="0"/>
              <a:t>S</a:t>
            </a:r>
            <a:r>
              <a:rPr dirty="0" smtClean="0"/>
              <a:t>uppression </a:t>
            </a:r>
            <a:r>
              <a:rPr lang="en-US" dirty="0" smtClean="0"/>
              <a:t>S</a:t>
            </a:r>
            <a:r>
              <a:rPr dirty="0" smtClean="0"/>
              <a:t>hields </a:t>
            </a:r>
            <a:r>
              <a:rPr dirty="0"/>
              <a:t>from Tohuku University. Inventory from Hyper-Nuclei program at JPARC (T. Koike)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indent="0" defTabSz="457200">
              <a:spcBef>
                <a:spcPts val="0"/>
              </a:spcBef>
              <a:buSzTx/>
              <a:buNone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10 </a:t>
            </a:r>
            <a:r>
              <a:rPr lang="en-US" dirty="0" smtClean="0"/>
              <a:t>C</a:t>
            </a:r>
            <a:r>
              <a:rPr dirty="0" smtClean="0"/>
              <a:t>lovers </a:t>
            </a:r>
            <a:r>
              <a:rPr dirty="0"/>
              <a:t>+ Compton </a:t>
            </a:r>
            <a:r>
              <a:rPr lang="en-US" dirty="0" smtClean="0"/>
              <a:t>S</a:t>
            </a:r>
            <a:r>
              <a:rPr dirty="0" smtClean="0"/>
              <a:t>uppression </a:t>
            </a:r>
            <a:r>
              <a:rPr lang="en-US" dirty="0"/>
              <a:t>S</a:t>
            </a:r>
            <a:r>
              <a:rPr dirty="0" smtClean="0"/>
              <a:t>hields </a:t>
            </a:r>
            <a:r>
              <a:rPr dirty="0"/>
              <a:t>come from CloverShare in USA.  </a:t>
            </a:r>
            <a:endParaRPr lang="en-US" dirty="0" smtClean="0"/>
          </a:p>
          <a:p>
            <a:pPr marL="0" indent="0" defTabSz="457200">
              <a:spcBef>
                <a:spcPts val="0"/>
              </a:spcBef>
              <a:buSzTx/>
              <a:buNone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 smtClean="0"/>
              <a:t>(M.P. Carpenter, P. Fallon)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dirty="0"/>
          </a:p>
          <a:p>
            <a:pPr marL="0" indent="0" defTabSz="457200">
              <a:spcBef>
                <a:spcPts val="0"/>
              </a:spcBef>
              <a:buSzTx/>
              <a:buNone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 smtClean="0"/>
              <a:t>2 Clover Detectors from Army Research Laboratory USA  - can be used in Compton Suppression Shields  (Jeff Carroll)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dirty="0"/>
          </a:p>
          <a:p>
            <a:pPr marL="0" indent="0" defTabSz="457200">
              <a:spcBef>
                <a:spcPts val="0"/>
              </a:spcBef>
              <a:buSzTx/>
              <a:buNone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 smtClean="0"/>
              <a:t>3 Clover Detectors from IMP China – larger and do not have Compton Shields. 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dirty="0"/>
          </a:p>
          <a:p>
            <a:pPr marL="0" indent="0" defTabSz="457200">
              <a:spcBef>
                <a:spcPts val="0"/>
              </a:spcBef>
              <a:buSzTx/>
              <a:buNone/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 smtClean="0"/>
              <a:t>Other collaborators with Clover detectors are welcome!</a:t>
            </a:r>
            <a:endParaRPr dirty="0"/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4294967295"/>
          </p:nvPr>
        </p:nvSpPr>
        <p:spPr>
          <a:xfrm>
            <a:off x="8774775" y="6489700"/>
            <a:ext cx="219999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57200"/>
          </a:lstStyle>
          <a:p>
            <a:fld id="{86CB4B4D-7CA3-9044-876B-883B54F8677D}" type="slidenum"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50744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6270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U.S. </a:t>
            </a:r>
            <a:r>
              <a:rPr dirty="0" smtClean="0"/>
              <a:t>Clover </a:t>
            </a:r>
            <a:r>
              <a:rPr dirty="0"/>
              <a:t>Share Collaboration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4294967295"/>
          </p:nvPr>
        </p:nvSpPr>
        <p:spPr>
          <a:xfrm>
            <a:off x="8774773" y="6489700"/>
            <a:ext cx="220000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57200"/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457200" y="1159442"/>
            <a:ext cx="8382000" cy="555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indent="0" defTabSz="457200">
              <a:spcBef>
                <a:spcPts val="0"/>
              </a:spcBef>
              <a:spcAft>
                <a:spcPts val="600"/>
              </a:spcAft>
              <a:buSzTx/>
              <a:buNone/>
              <a:defRPr sz="1800" u="sng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b="1" dirty="0">
                <a:latin typeface="Calibri"/>
                <a:cs typeface="Calibri"/>
              </a:rPr>
              <a:t>Steering Committee:</a:t>
            </a:r>
          </a:p>
          <a:p>
            <a:pPr marL="0" indent="0" defTabSz="457200">
              <a:spcBef>
                <a:spcPts val="0"/>
              </a:spcBef>
              <a:spcAft>
                <a:spcPts val="600"/>
              </a:spcAft>
              <a:buSzTx/>
              <a:buNone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Calibri"/>
                <a:cs typeface="Calibri"/>
              </a:rPr>
              <a:t>J. Burke (LLNL), M. </a:t>
            </a:r>
            <a:r>
              <a:rPr lang="en-US" sz="2000" dirty="0" smtClean="0">
                <a:latin typeface="Calibri"/>
                <a:cs typeface="Calibri"/>
              </a:rPr>
              <a:t>P. </a:t>
            </a:r>
            <a:r>
              <a:rPr sz="2000" dirty="0" smtClean="0">
                <a:latin typeface="Calibri"/>
                <a:cs typeface="Calibri"/>
              </a:rPr>
              <a:t>Carpenter </a:t>
            </a:r>
            <a:r>
              <a:rPr sz="2000" dirty="0">
                <a:latin typeface="Calibri"/>
                <a:cs typeface="Calibri"/>
              </a:rPr>
              <a:t>(ANL), P. Fallon (LBNL), S. Liddick (MSU, chair</a:t>
            </a:r>
            <a:r>
              <a:rPr sz="2000" dirty="0" smtClean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0" indent="0" defTabSz="457200">
              <a:spcBef>
                <a:spcPts val="0"/>
              </a:spcBef>
              <a:spcAft>
                <a:spcPts val="600"/>
              </a:spcAft>
              <a:buSzTx/>
              <a:buNone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Calibri"/>
                <a:cs typeface="Calibri"/>
              </a:rPr>
              <a:t>Steering committee is responsible for prioritizing requests for </a:t>
            </a:r>
            <a:r>
              <a:rPr lang="en-US" sz="2000" dirty="0" smtClean="0">
                <a:latin typeface="Calibri"/>
                <a:cs typeface="Calibri"/>
              </a:rPr>
              <a:t>the Yale Compton-Suprressed Clover </a:t>
            </a:r>
            <a:r>
              <a:rPr sz="2000" dirty="0" smtClean="0">
                <a:latin typeface="Calibri"/>
                <a:cs typeface="Calibri"/>
              </a:rPr>
              <a:t>detectors </a:t>
            </a:r>
            <a:r>
              <a:rPr sz="2000" dirty="0">
                <a:latin typeface="Calibri"/>
                <a:cs typeface="Calibri"/>
              </a:rPr>
              <a:t>based on scientific merit and institutional  scheduling constraints</a:t>
            </a:r>
            <a:r>
              <a:rPr sz="2000" dirty="0" smtClean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b="1" dirty="0">
                <a:latin typeface="Calibri"/>
                <a:cs typeface="Calibri"/>
              </a:rPr>
              <a:t>Experimental Campaigns:</a:t>
            </a:r>
          </a:p>
          <a:p>
            <a:pPr marL="800100" lvl="1" indent="-34290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Calibri"/>
                <a:cs typeface="Calibri"/>
              </a:rPr>
              <a:t>NSCL: Mar–May 2014 (Beta Decay Studies) – 9 Clovers</a:t>
            </a:r>
          </a:p>
          <a:p>
            <a:pPr marL="800100" lvl="1" indent="-34290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Calibri"/>
                <a:cs typeface="Calibri"/>
              </a:rPr>
              <a:t>RCNP: Feb-May 2015 (In-Beam) – 10 Clovers + Shields</a:t>
            </a:r>
          </a:p>
          <a:p>
            <a:pPr marL="800100" lvl="1" indent="-34290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Calibri"/>
                <a:cs typeface="Calibri"/>
              </a:rPr>
              <a:t>Texas A&amp;M: Aug-Oct 2015 (In-Beam) – 7 Clovers + Shields</a:t>
            </a:r>
            <a:r>
              <a:rPr sz="2000" dirty="0" smtClean="0">
                <a:latin typeface="Calibri"/>
                <a:cs typeface="Calibri"/>
              </a:rPr>
              <a:t>.</a:t>
            </a:r>
            <a:endParaRPr lang="en-US" sz="2000" dirty="0" smtClean="0">
              <a:latin typeface="Calibri"/>
              <a:cs typeface="Calibri"/>
            </a:endParaRPr>
          </a:p>
          <a:p>
            <a:pPr marL="800100" lvl="1" indent="-34290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 smtClean="0">
                <a:latin typeface="Calibri"/>
                <a:cs typeface="Calibri"/>
              </a:rPr>
              <a:t>Notre Dame: Mar. 2016 – Jun 2016 (In-Beam) - 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  <a:sym typeface="Arial"/>
              </a:rPr>
              <a:t>7 Clovers + </a:t>
            </a:r>
            <a:r>
              <a:rPr lang="en-US" sz="2000" dirty="0" smtClean="0">
                <a:solidFill>
                  <a:srgbClr val="404040"/>
                </a:solidFill>
                <a:latin typeface="Calibri"/>
                <a:cs typeface="Calibri"/>
                <a:sym typeface="Arial"/>
              </a:rPr>
              <a:t>Shields</a:t>
            </a:r>
            <a:endParaRPr sz="2000" dirty="0">
              <a:latin typeface="Calibri"/>
              <a:cs typeface="Calibri"/>
            </a:endParaRPr>
          </a:p>
          <a:p>
            <a:pPr marL="800100" lvl="1" indent="-34290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Calibri"/>
                <a:cs typeface="Calibri"/>
              </a:rPr>
              <a:t>RCNP: </a:t>
            </a:r>
            <a:r>
              <a:rPr lang="en-US" sz="2000" dirty="0" smtClean="0">
                <a:latin typeface="Calibri"/>
                <a:cs typeface="Calibri"/>
              </a:rPr>
              <a:t>Oct-Dec.</a:t>
            </a:r>
            <a:r>
              <a:rPr sz="2000" dirty="0" smtClean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2016 – Coupled to Grand Raiden Spectrometer</a:t>
            </a:r>
            <a:r>
              <a:rPr sz="2000" dirty="0" smtClean="0">
                <a:latin typeface="Calibri"/>
                <a:cs typeface="Calibri"/>
              </a:rPr>
              <a:t>.</a:t>
            </a:r>
            <a:endParaRPr lang="en-US" sz="2000" dirty="0" smtClean="0">
              <a:latin typeface="Calibri"/>
              <a:cs typeface="Calibri"/>
            </a:endParaRPr>
          </a:p>
          <a:p>
            <a:pPr marL="800100" lvl="1" indent="-34290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 smtClean="0">
                <a:latin typeface="Calibri"/>
                <a:cs typeface="Calibri"/>
              </a:rPr>
              <a:t>Texas A&amp;M: Nov-Dec 2017</a:t>
            </a:r>
          </a:p>
          <a:p>
            <a:pPr marL="800100" lvl="1" indent="-34290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 smtClean="0">
                <a:latin typeface="Calibri"/>
                <a:cs typeface="Calibri"/>
              </a:rPr>
              <a:t>RCNP: Dec 2018 (In Beam)</a:t>
            </a:r>
            <a:endParaRPr lang="en-US" sz="2000" dirty="0">
              <a:latin typeface="Calibri"/>
              <a:cs typeface="Calibri"/>
            </a:endParaRPr>
          </a:p>
          <a:p>
            <a:pPr marL="800100" lvl="1" indent="-34290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 smtClean="0">
                <a:latin typeface="Calibri"/>
                <a:cs typeface="Calibri"/>
              </a:rPr>
              <a:t>NSCL: Oct 2019 </a:t>
            </a:r>
            <a:r>
              <a:rPr lang="mr-IN" sz="2000" dirty="0" smtClean="0">
                <a:latin typeface="Calibri"/>
                <a:cs typeface="Calibri"/>
              </a:rPr>
              <a:t>–</a:t>
            </a:r>
            <a:r>
              <a:rPr lang="en-US" sz="2000" dirty="0" smtClean="0">
                <a:latin typeface="Calibri"/>
                <a:cs typeface="Calibri"/>
              </a:rPr>
              <a:t> Mar 2020 (Beta Decay Studies)</a:t>
            </a:r>
          </a:p>
          <a:p>
            <a:pPr marL="800100" lvl="1" indent="-34290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 smtClean="0">
                <a:latin typeface="Calibri"/>
                <a:cs typeface="Calibri"/>
              </a:rPr>
              <a:t>TUNL: April 2020 </a:t>
            </a:r>
            <a:r>
              <a:rPr lang="mr-IN" sz="2000" dirty="0" smtClean="0">
                <a:latin typeface="Calibri"/>
                <a:cs typeface="Calibri"/>
              </a:rPr>
              <a:t>–</a:t>
            </a:r>
            <a:r>
              <a:rPr lang="en-US" sz="2000" dirty="0" smtClean="0">
                <a:latin typeface="Calibri"/>
                <a:cs typeface="Calibri"/>
              </a:rPr>
              <a:t> Sep 2020 (Studies @ </a:t>
            </a:r>
            <a:r>
              <a:rPr lang="en-US" sz="2000" dirty="0" err="1" smtClean="0">
                <a:latin typeface="Calibri"/>
                <a:cs typeface="Calibri"/>
              </a:rPr>
              <a:t>Hi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latin typeface="Calibri"/>
                <a:cs typeface="Calibri"/>
              </a:rPr>
              <a:t>S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</a:p>
          <a:p>
            <a:pPr marL="800100" lvl="1" indent="-34290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mr-IN" sz="2000" dirty="0" smtClean="0">
                <a:latin typeface="Calibri"/>
                <a:cs typeface="Calibri"/>
              </a:rPr>
              <a:t>…</a:t>
            </a:r>
            <a:endParaRPr lang="en-US" sz="2000" dirty="0" smtClean="0">
              <a:latin typeface="Calibri"/>
              <a:cs typeface="Calibri"/>
            </a:endParaRPr>
          </a:p>
          <a:p>
            <a:pPr marL="800100" lvl="1" indent="-34290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 smtClean="0">
                <a:latin typeface="Calibri"/>
                <a:cs typeface="Calibri"/>
              </a:rPr>
              <a:t>FRIB: First Day Measurements (Part of Decay Station Project)</a:t>
            </a:r>
          </a:p>
        </p:txBody>
      </p:sp>
    </p:spTree>
    <p:extLst>
      <p:ext uri="{BB962C8B-B14F-4D97-AF65-F5344CB8AC3E}">
        <p14:creationId xmlns:p14="http://schemas.microsoft.com/office/powerpoint/2010/main" val="301890653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図形グループ 9"/>
          <p:cNvGrpSpPr>
            <a:grpSpLocks noChangeAspect="1"/>
          </p:cNvGrpSpPr>
          <p:nvPr/>
        </p:nvGrpSpPr>
        <p:grpSpPr>
          <a:xfrm>
            <a:off x="457200" y="3556000"/>
            <a:ext cx="4065322" cy="3208491"/>
            <a:chOff x="-531943" y="1628800"/>
            <a:chExt cx="6204173" cy="4896544"/>
          </a:xfrm>
        </p:grpSpPr>
        <p:pic>
          <p:nvPicPr>
            <p:cNvPr id="11" name="コンテンツ プレースホルダ 3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628800"/>
              <a:ext cx="4575563" cy="452596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図形グループ 11"/>
            <p:cNvGrpSpPr/>
            <p:nvPr/>
          </p:nvGrpSpPr>
          <p:grpSpPr>
            <a:xfrm>
              <a:off x="-531943" y="5133355"/>
              <a:ext cx="1791575" cy="1021406"/>
              <a:chOff x="44121" y="5133355"/>
              <a:chExt cx="1791575" cy="1021406"/>
            </a:xfrm>
          </p:grpSpPr>
          <p:sp>
            <p:nvSpPr>
              <p:cNvPr id="18" name="Text Box 33"/>
              <p:cNvSpPr txBox="1">
                <a:spLocks noChangeArrowheads="1"/>
              </p:cNvSpPr>
              <p:nvPr/>
            </p:nvSpPr>
            <p:spPr bwMode="auto">
              <a:xfrm>
                <a:off x="44121" y="5517230"/>
                <a:ext cx="1791575" cy="637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ja-JP" sz="2400" dirty="0" smtClean="0">
                    <a:latin typeface="Arial" pitchFamily="34" charset="0"/>
                    <a:ea typeface="ＭＳ Ｐゴシック" pitchFamily="50" charset="-128"/>
                  </a:rPr>
                  <a:t>Beam</a:t>
                </a:r>
                <a:endParaRPr kumimoji="1" lang="ja-JP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9" name="右矢印 5"/>
              <p:cNvSpPr>
                <a:spLocks noChangeArrowheads="1"/>
              </p:cNvSpPr>
              <p:nvPr/>
            </p:nvSpPr>
            <p:spPr bwMode="auto">
              <a:xfrm rot="-2400000">
                <a:off x="1108075" y="5133355"/>
                <a:ext cx="679450" cy="223837"/>
              </a:xfrm>
              <a:prstGeom prst="rightArrow">
                <a:avLst>
                  <a:gd name="adj1" fmla="val 34843"/>
                  <a:gd name="adj2" fmla="val 105904"/>
                </a:avLst>
              </a:prstGeom>
              <a:solidFill>
                <a:srgbClr val="FF0000"/>
              </a:solidFill>
              <a:ln w="9525">
                <a:solidFill>
                  <a:srgbClr val="457AB9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3" name="図形グループ 12"/>
            <p:cNvGrpSpPr/>
            <p:nvPr/>
          </p:nvGrpSpPr>
          <p:grpSpPr>
            <a:xfrm>
              <a:off x="2987824" y="1844824"/>
              <a:ext cx="2684406" cy="4680520"/>
              <a:chOff x="3347864" y="1844824"/>
              <a:chExt cx="2684406" cy="4680520"/>
            </a:xfrm>
          </p:grpSpPr>
          <p:cxnSp>
            <p:nvCxnSpPr>
              <p:cNvPr id="14" name="直線矢印コネクタ 13"/>
              <p:cNvCxnSpPr/>
              <p:nvPr/>
            </p:nvCxnSpPr>
            <p:spPr>
              <a:xfrm flipV="1">
                <a:off x="3347864" y="4653136"/>
                <a:ext cx="1728192" cy="187220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矢印コネクタ 14"/>
              <p:cNvCxnSpPr/>
              <p:nvPr/>
            </p:nvCxnSpPr>
            <p:spPr>
              <a:xfrm flipV="1">
                <a:off x="5076056" y="1844824"/>
                <a:ext cx="0" cy="288032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テキスト ボックス 15"/>
              <p:cNvSpPr txBox="1"/>
              <p:nvPr/>
            </p:nvSpPr>
            <p:spPr>
              <a:xfrm rot="18767591">
                <a:off x="3656481" y="5149211"/>
                <a:ext cx="1215575" cy="55816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1405</a:t>
                </a:r>
                <a:endParaRPr kumimoji="1" lang="ja-JP" altLang="en-US" dirty="0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4783452" y="2996952"/>
                <a:ext cx="1248818" cy="5581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1770</a:t>
                </a:r>
                <a:endParaRPr kumimoji="1" lang="ja-JP" altLang="en-US" dirty="0"/>
              </a:p>
            </p:txBody>
          </p:sp>
        </p:grpSp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09489"/>
            <a:ext cx="7162800" cy="452596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l"/>
            </a:pPr>
            <a:r>
              <a:rPr lang="en-US" altLang="ja-JP" sz="2400" dirty="0" smtClean="0"/>
              <a:t> 1</a:t>
            </a:r>
            <a:r>
              <a:rPr kumimoji="1" lang="en-US" altLang="ja-JP" sz="2400" dirty="0" smtClean="0"/>
              <a:t>6 Compton suppressed Clover </a:t>
            </a:r>
            <a:r>
              <a:rPr kumimoji="1" lang="en-US" altLang="ja-JP" sz="2400" dirty="0" err="1" smtClean="0"/>
              <a:t>Ge</a:t>
            </a:r>
            <a:r>
              <a:rPr kumimoji="1" lang="en-US" altLang="ja-JP" sz="2400" dirty="0" smtClean="0"/>
              <a:t> detectors</a:t>
            </a:r>
          </a:p>
          <a:p>
            <a:pPr lvl="1">
              <a:buFont typeface="Wingdings" charset="2"/>
              <a:buChar char="l"/>
            </a:pPr>
            <a:r>
              <a:rPr lang="en-US" altLang="ja-JP" sz="2400" dirty="0" smtClean="0"/>
              <a:t> 4 detectors at 45°</a:t>
            </a:r>
            <a:endParaRPr lang="en-US" altLang="ja-JP" sz="2400" dirty="0"/>
          </a:p>
          <a:p>
            <a:pPr lvl="1">
              <a:buFont typeface="Wingdings" charset="2"/>
              <a:buChar char="l"/>
            </a:pPr>
            <a:r>
              <a:rPr lang="en-US" altLang="ja-JP" sz="2400" dirty="0" smtClean="0"/>
              <a:t> 8 detectors at 90°</a:t>
            </a:r>
            <a:endParaRPr lang="en-US" altLang="ja-JP" sz="2400" dirty="0"/>
          </a:p>
          <a:p>
            <a:pPr lvl="1">
              <a:buFont typeface="Wingdings" charset="2"/>
              <a:buChar char="l"/>
            </a:pPr>
            <a:r>
              <a:rPr lang="en-US" altLang="ja-JP" sz="2400" dirty="0" smtClean="0"/>
              <a:t> 4 detectors at 135°</a:t>
            </a:r>
            <a:endParaRPr lang="en-US" altLang="ja-JP" sz="2400" dirty="0"/>
          </a:p>
          <a:p>
            <a:pPr>
              <a:buFont typeface="Wingdings" charset="2"/>
              <a:buChar char="l"/>
            </a:pPr>
            <a:r>
              <a:rPr lang="en-US" altLang="ja-JP" sz="2400" dirty="0" smtClean="0"/>
              <a:t> </a:t>
            </a:r>
            <a:r>
              <a:rPr lang="en-US" altLang="ja-JP" sz="2400" b="1" dirty="0" smtClean="0"/>
              <a:t>Target</a:t>
            </a:r>
            <a:r>
              <a:rPr lang="ja-JP" altLang="en-US" sz="2400" b="1" dirty="0" smtClean="0"/>
              <a:t>－</a:t>
            </a:r>
            <a:r>
              <a:rPr lang="en-US" altLang="ja-JP" sz="2400" b="1" dirty="0" err="1"/>
              <a:t>Ge</a:t>
            </a:r>
            <a:r>
              <a:rPr lang="ja-JP" altLang="en-US" sz="2400" b="1" dirty="0"/>
              <a:t>：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16cm</a:t>
            </a:r>
          </a:p>
          <a:p>
            <a:pPr>
              <a:buFont typeface="Wingdings" charset="2"/>
              <a:buChar char="l"/>
            </a:pP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ε</a:t>
            </a:r>
            <a:r>
              <a:rPr lang="en-US" altLang="ja-JP" sz="2400" baseline="-25000" dirty="0" err="1" smtClean="0"/>
              <a:t>ph</a:t>
            </a:r>
            <a:r>
              <a:rPr lang="en-US" altLang="ja-JP" sz="2400" dirty="0" smtClean="0"/>
              <a:t>(1MeV)〜6% </a:t>
            </a:r>
            <a:endParaRPr lang="en-US" altLang="ja-JP" sz="2400" dirty="0"/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3842828"/>
              </p:ext>
            </p:extLst>
          </p:nvPr>
        </p:nvGraphicFramePr>
        <p:xfrm>
          <a:off x="4126424" y="1428815"/>
          <a:ext cx="4889803" cy="3715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スライド番号プレースホルダー 5"/>
          <p:cNvSpPr>
            <a:spLocks noGrp="1"/>
          </p:cNvSpPr>
          <p:nvPr>
            <p:ph type="sldNum" sz="quarter" idx="4294967295"/>
          </p:nvPr>
        </p:nvSpPr>
        <p:spPr>
          <a:xfrm>
            <a:off x="8774776" y="6489700"/>
            <a:ext cx="219999" cy="231137"/>
          </a:xfrm>
          <a:prstGeom prst="rect">
            <a:avLst/>
          </a:prstGeom>
        </p:spPr>
        <p:txBody>
          <a:bodyPr/>
          <a:lstStyle/>
          <a:p>
            <a:fld id="{4363FD9A-B842-0B40-A744-D21D6182B406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20" name="Shape 118"/>
          <p:cNvSpPr txBox="1">
            <a:spLocks/>
          </p:cNvSpPr>
          <p:nvPr/>
        </p:nvSpPr>
        <p:spPr>
          <a:xfrm>
            <a:off x="457200" y="293881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70C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 smtClean="0"/>
              <a:t>Simulation of CAGRA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5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525462"/>
          </a:xfrm>
        </p:spPr>
        <p:txBody>
          <a:bodyPr/>
          <a:lstStyle/>
          <a:p>
            <a:r>
              <a:rPr lang="en-US" dirty="0" smtClean="0">
                <a:solidFill>
                  <a:srgbClr val="0082CA"/>
                </a:solidFill>
              </a:rPr>
              <a:t>CAGRA Support Structure</a:t>
            </a:r>
            <a:endParaRPr lang="en-US" dirty="0">
              <a:solidFill>
                <a:srgbClr val="0082C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 descr="Cagra_full_supporstructure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9383" r="9277" b="9285"/>
          <a:stretch/>
        </p:blipFill>
        <p:spPr>
          <a:xfrm>
            <a:off x="996696" y="859536"/>
            <a:ext cx="732434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2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 idx="4294967295"/>
          </p:nvPr>
        </p:nvSpPr>
        <p:spPr>
          <a:xfrm>
            <a:off x="406400" y="160337"/>
            <a:ext cx="8229600" cy="601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CC"/>
                </a:solidFill>
              </a:defRPr>
            </a:lvl1pPr>
          </a:lstStyle>
          <a:p>
            <a:r>
              <a:rPr dirty="0" smtClean="0"/>
              <a:t>CAGRA</a:t>
            </a:r>
            <a:r>
              <a:rPr lang="en-US" dirty="0" smtClean="0"/>
              <a:t> DAQ</a:t>
            </a:r>
            <a:endParaRPr dirty="0"/>
          </a:p>
        </p:txBody>
      </p:sp>
      <p:pic>
        <p:nvPicPr>
          <p:cNvPr id="165" name="image13.png"/>
          <p:cNvPicPr>
            <a:picLocks noChangeAspect="1"/>
          </p:cNvPicPr>
          <p:nvPr/>
        </p:nvPicPr>
        <p:blipFill>
          <a:blip r:embed="rId2">
            <a:extLst/>
          </a:blip>
          <a:srcRect l="2775" r="2656"/>
          <a:stretch>
            <a:fillRect/>
          </a:stretch>
        </p:blipFill>
        <p:spPr>
          <a:xfrm>
            <a:off x="704849" y="3183044"/>
            <a:ext cx="3217865" cy="2451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40300" y="3122234"/>
            <a:ext cx="3289300" cy="2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381000" y="951335"/>
            <a:ext cx="3505200" cy="207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indent="0" algn="ctr" defTabSz="457200">
              <a:spcBef>
                <a:spcPts val="0"/>
              </a:spcBef>
              <a:buSzTx/>
              <a:buNone/>
              <a:defRPr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Digitizer Module (LBNL)</a:t>
            </a:r>
          </a:p>
          <a:p>
            <a:pPr marL="0" indent="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10 Channel</a:t>
            </a:r>
          </a:p>
          <a:p>
            <a:pPr marL="0" indent="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14 Bit, 100 MHz</a:t>
            </a:r>
          </a:p>
          <a:p>
            <a:pPr marL="0" indent="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Energy</a:t>
            </a:r>
          </a:p>
          <a:p>
            <a:pPr marL="0" indent="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Leading Edge Timing</a:t>
            </a:r>
          </a:p>
          <a:p>
            <a:pPr marL="0" indent="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Constant Fraction Timing</a:t>
            </a:r>
          </a:p>
          <a:p>
            <a:pPr marL="0" indent="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Pulse Shape</a:t>
            </a:r>
          </a:p>
        </p:txBody>
      </p:sp>
      <p:sp>
        <p:nvSpPr>
          <p:cNvPr id="168" name="Shape 168"/>
          <p:cNvSpPr/>
          <p:nvPr/>
        </p:nvSpPr>
        <p:spPr>
          <a:xfrm>
            <a:off x="4495798" y="922470"/>
            <a:ext cx="4572004" cy="2062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indent="0" algn="ctr" defTabSz="457200">
              <a:spcBef>
                <a:spcPts val="0"/>
              </a:spcBef>
              <a:buSzTx/>
              <a:buNone/>
              <a:defRPr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Trigger Timing and Control Module (ANL)</a:t>
            </a:r>
          </a:p>
          <a:p>
            <a:pPr marL="0" indent="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1 Master, 1 Router/8 Digitizers</a:t>
            </a:r>
          </a:p>
          <a:p>
            <a:pPr marL="0" indent="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Sync All Clocks</a:t>
            </a:r>
          </a:p>
          <a:p>
            <a:pPr marL="0" indent="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Fast Multiplicty Triggers </a:t>
            </a:r>
            <a:r>
              <a:rPr lang="en-US" dirty="0" smtClean="0"/>
              <a:t>~</a:t>
            </a:r>
            <a:r>
              <a:rPr dirty="0" smtClean="0"/>
              <a:t> </a:t>
            </a:r>
            <a:r>
              <a:rPr lang="en-US" dirty="0" smtClean="0"/>
              <a:t>5</a:t>
            </a:r>
            <a:r>
              <a:rPr dirty="0" smtClean="0"/>
              <a:t>00ns</a:t>
            </a:r>
            <a:endParaRPr dirty="0"/>
          </a:p>
          <a:p>
            <a:pPr marL="0" indent="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Slow triggers ~ 2</a:t>
            </a:r>
            <a:r>
              <a:rPr dirty="0">
                <a:latin typeface="Symbol"/>
                <a:ea typeface="Symbol"/>
                <a:cs typeface="Symbol"/>
                <a:sym typeface="Symbol"/>
              </a:rPr>
              <a:t>μ</a:t>
            </a:r>
            <a:r>
              <a:rPr dirty="0"/>
              <a:t>sec</a:t>
            </a:r>
          </a:p>
          <a:p>
            <a:pPr marL="800100" lvl="1" indent="-34290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Multiplicty</a:t>
            </a:r>
          </a:p>
          <a:p>
            <a:pPr marL="800100" lvl="1" indent="-342900" defTabSz="457200">
              <a:spcBef>
                <a:spcPts val="0"/>
              </a:spcBef>
              <a:buFont typeface="Arial"/>
              <a:defRPr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smtClean="0"/>
              <a:t>Energy</a:t>
            </a:r>
            <a:endParaRPr dirty="0"/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4294967295"/>
          </p:nvPr>
        </p:nvSpPr>
        <p:spPr>
          <a:xfrm>
            <a:off x="8774772" y="6489700"/>
            <a:ext cx="219999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57200"/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06400" y="5804686"/>
            <a:ext cx="8623299" cy="6976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Firmware developed </a:t>
            </a:r>
            <a:r>
              <a:rPr lang="en-US" dirty="0" smtClean="0">
                <a:solidFill>
                  <a:srgbClr val="000000"/>
                </a:solidFill>
                <a:sym typeface="Helvetica"/>
              </a:rPr>
              <a:t>by John Anderson utilizing </a:t>
            </a:r>
            <a:r>
              <a:rPr lang="en-US" sz="1800" dirty="0" smtClean="0"/>
              <a:t>hardware developed for GRETINA.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DAQ consists of up to 200 channels (20</a:t>
            </a:r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 digitizers)</a:t>
            </a: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884587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CAGRA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/>
          </p:cNvSpPr>
          <p:nvPr>
            <p:ph type="title" idx="4294967295"/>
          </p:nvPr>
        </p:nvSpPr>
        <p:spPr>
          <a:xfrm>
            <a:off x="457200" y="254317"/>
            <a:ext cx="8229600" cy="4949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CC"/>
                </a:solidFill>
              </a:defRPr>
            </a:lvl1pPr>
          </a:lstStyle>
          <a:p>
            <a:r>
              <a:rPr dirty="0"/>
              <a:t>EN Beam Line</a:t>
            </a:r>
          </a:p>
        </p:txBody>
      </p:sp>
      <p:grpSp>
        <p:nvGrpSpPr>
          <p:cNvPr id="331" name="Group 331"/>
          <p:cNvGrpSpPr/>
          <p:nvPr/>
        </p:nvGrpSpPr>
        <p:grpSpPr>
          <a:xfrm>
            <a:off x="272331" y="735620"/>
            <a:ext cx="8676040" cy="5703497"/>
            <a:chOff x="0" y="0"/>
            <a:chExt cx="8676039" cy="5703495"/>
          </a:xfrm>
        </p:grpSpPr>
        <p:sp>
          <p:nvSpPr>
            <p:cNvPr id="269" name="Shape 269"/>
            <p:cNvSpPr/>
            <p:nvPr/>
          </p:nvSpPr>
          <p:spPr>
            <a:xfrm>
              <a:off x="4226866" y="3704777"/>
              <a:ext cx="4449175" cy="1998719"/>
            </a:xfrm>
            <a:prstGeom prst="rect">
              <a:avLst/>
            </a:prstGeom>
            <a:solidFill>
              <a:srgbClr val="CCFFCC"/>
            </a:solidFill>
            <a:ln w="38100" cap="flat">
              <a:solidFill>
                <a:srgbClr val="00B05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marL="0" indent="0" defTabSz="457200">
                <a:spcBef>
                  <a:spcPts val="0"/>
                </a:spcBef>
                <a:buSzTx/>
                <a:buNone/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Maximum rigidity        3.2</a:t>
              </a:r>
              <a:r>
                <a:rPr>
                  <a:latin typeface="ＭＳ Ｐゴシック"/>
                  <a:ea typeface="ＭＳ Ｐゴシック"/>
                  <a:cs typeface="ＭＳ Ｐゴシック"/>
                  <a:sym typeface="ＭＳ Ｐゴシック"/>
                </a:rPr>
                <a:t>　</a:t>
              </a:r>
              <a:r>
                <a:t>Tm</a:t>
              </a:r>
            </a:p>
            <a:p>
              <a:pPr marL="0" indent="0" defTabSz="457200">
                <a:spcBef>
                  <a:spcPts val="0"/>
                </a:spcBef>
                <a:buSzTx/>
                <a:buNone/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Energy acceptance  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Δ</a:t>
              </a:r>
              <a:r>
                <a:rPr i="1"/>
                <a:t>E/E</a:t>
              </a:r>
              <a:r>
                <a:t> = 16 %</a:t>
              </a:r>
            </a:p>
            <a:p>
              <a:pPr marL="0" indent="0" defTabSz="457200">
                <a:spcBef>
                  <a:spcPts val="0"/>
                </a:spcBef>
                <a:buSzTx/>
                <a:buNone/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Angular acceptance 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Δθ </a:t>
              </a:r>
              <a:r>
                <a:t>= 40 mrad</a:t>
              </a:r>
            </a:p>
            <a:p>
              <a:pPr marL="0" indent="0" defTabSz="457200">
                <a:spcBef>
                  <a:spcPts val="0"/>
                </a:spcBef>
                <a:buSzTx/>
                <a:buNone/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		       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Δφ </a:t>
              </a:r>
              <a:r>
                <a:t>= 28 mrad</a:t>
              </a:r>
            </a:p>
            <a:p>
              <a:pPr marL="0" indent="0" defTabSz="457200">
                <a:spcBef>
                  <a:spcPts val="0"/>
                </a:spcBef>
                <a:buSzTx/>
                <a:buNone/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Path length	       16.8</a:t>
              </a:r>
              <a:r>
                <a:rPr>
                  <a:latin typeface="ＭＳ Ｐゴシック"/>
                  <a:ea typeface="ＭＳ Ｐゴシック"/>
                  <a:cs typeface="ＭＳ Ｐゴシック"/>
                  <a:sym typeface="ＭＳ Ｐゴシック"/>
                </a:rPr>
                <a:t>　</a:t>
              </a:r>
              <a:r>
                <a:t>m</a:t>
              </a:r>
            </a:p>
          </p:txBody>
        </p:sp>
        <p:sp>
          <p:nvSpPr>
            <p:cNvPr id="270" name="Shape 270"/>
            <p:cNvSpPr/>
            <p:nvPr/>
          </p:nvSpPr>
          <p:spPr>
            <a:xfrm>
              <a:off x="45908" y="3381620"/>
              <a:ext cx="3846346" cy="650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marL="0" indent="0" defTabSz="457200">
                <a:spcBef>
                  <a:spcPts val="0"/>
                </a:spcBef>
                <a:buSzTx/>
                <a:buNone/>
                <a:defRPr sz="1800">
                  <a:solidFill>
                    <a:srgbClr val="6633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T. Shimoda et al., NIM B70 (1992) 320.</a:t>
              </a:r>
            </a:p>
            <a:p>
              <a:pPr marL="0" indent="0" defTabSz="457200">
                <a:spcBef>
                  <a:spcPts val="0"/>
                </a:spcBef>
                <a:buSzTx/>
                <a:buNone/>
                <a:defRPr sz="1800">
                  <a:solidFill>
                    <a:srgbClr val="6633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S. Mitsuoka et al., NIM A372 (1996) 489.</a:t>
              </a:r>
            </a:p>
          </p:txBody>
        </p:sp>
        <p:sp>
          <p:nvSpPr>
            <p:cNvPr id="271" name="Shape 271"/>
            <p:cNvSpPr/>
            <p:nvPr/>
          </p:nvSpPr>
          <p:spPr>
            <a:xfrm>
              <a:off x="0" y="4079352"/>
              <a:ext cx="3965482" cy="1564637"/>
            </a:xfrm>
            <a:prstGeom prst="rect">
              <a:avLst/>
            </a:prstGeom>
            <a:solidFill>
              <a:srgbClr val="FFCC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marL="0" indent="0" defTabSz="457200">
                <a:spcBef>
                  <a:spcPts val="0"/>
                </a:spcBef>
                <a:buSzTx/>
                <a:buNone/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RI beam with beam energy </a:t>
              </a:r>
            </a:p>
            <a:p>
              <a:pPr marL="0" indent="0" defTabSz="457200">
                <a:spcBef>
                  <a:spcPts val="0"/>
                </a:spcBef>
                <a:buSzTx/>
                <a:buNone/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from low (~ MeV/u) </a:t>
              </a:r>
            </a:p>
            <a:p>
              <a:pPr marL="0" indent="0" defTabSz="457200">
                <a:spcBef>
                  <a:spcPts val="0"/>
                </a:spcBef>
                <a:buSzTx/>
                <a:buNone/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to high (~several tens MeV/u ) </a:t>
              </a:r>
            </a:p>
            <a:p>
              <a:pPr marL="0" indent="0" defTabSz="457200">
                <a:spcBef>
                  <a:spcPts val="0"/>
                </a:spcBef>
                <a:buSzTx/>
                <a:buNone/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can be delivered.</a:t>
              </a:r>
            </a:p>
          </p:txBody>
        </p:sp>
        <p:sp>
          <p:nvSpPr>
            <p:cNvPr id="272" name="Shape 272"/>
            <p:cNvSpPr/>
            <p:nvPr/>
          </p:nvSpPr>
          <p:spPr>
            <a:xfrm>
              <a:off x="121706" y="547757"/>
              <a:ext cx="8073083" cy="2833865"/>
            </a:xfrm>
            <a:prstGeom prst="roundRect">
              <a:avLst>
                <a:gd name="adj" fmla="val 16667"/>
              </a:avLst>
            </a:prstGeom>
            <a:noFill/>
            <a:ln w="38100" cap="flat">
              <a:solidFill>
                <a:srgbClr val="FF99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727598" y="1587107"/>
              <a:ext cx="353969" cy="326089"/>
            </a:xfrm>
            <a:prstGeom prst="rect">
              <a:avLst/>
            </a:prstGeom>
            <a:noFill/>
            <a:ln w="12700" cap="flat">
              <a:solidFill>
                <a:srgbClr val="80008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solidFill>
                    <a:srgbClr val="A5002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F0</a:t>
              </a:r>
            </a:p>
          </p:txBody>
        </p:sp>
        <p:sp>
          <p:nvSpPr>
            <p:cNvPr id="274" name="Shape 274"/>
            <p:cNvSpPr/>
            <p:nvPr/>
          </p:nvSpPr>
          <p:spPr>
            <a:xfrm>
              <a:off x="4965853" y="2240215"/>
              <a:ext cx="444160" cy="326090"/>
            </a:xfrm>
            <a:prstGeom prst="rect">
              <a:avLst/>
            </a:prstGeom>
            <a:noFill/>
            <a:ln w="12700" cap="flat">
              <a:solidFill>
                <a:srgbClr val="80008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marL="0" indent="0" defTabSz="457200">
                <a:spcBef>
                  <a:spcPts val="0"/>
                </a:spcBef>
                <a:buSzTx/>
                <a:buNone/>
                <a:defRPr sz="1600">
                  <a:solidFill>
                    <a:srgbClr val="A5002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F</a:t>
              </a:r>
              <a:r>
                <a:rPr>
                  <a:latin typeface="ＭＳ ゴシック"/>
                  <a:ea typeface="ＭＳ ゴシック"/>
                  <a:cs typeface="ＭＳ ゴシック"/>
                  <a:sym typeface="ＭＳ ゴシック"/>
                </a:rPr>
                <a:t>２</a:t>
              </a:r>
            </a:p>
          </p:txBody>
        </p:sp>
        <p:sp>
          <p:nvSpPr>
            <p:cNvPr id="275" name="Shape 275"/>
            <p:cNvSpPr/>
            <p:nvPr/>
          </p:nvSpPr>
          <p:spPr>
            <a:xfrm>
              <a:off x="4631167" y="1490423"/>
              <a:ext cx="1687573" cy="1109946"/>
            </a:xfrm>
            <a:prstGeom prst="line">
              <a:avLst/>
            </a:prstGeom>
            <a:noFill/>
            <a:ln w="38100" cap="flat">
              <a:solidFill>
                <a:srgbClr val="9933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2691967" y="1293284"/>
              <a:ext cx="1283942" cy="2"/>
            </a:xfrm>
            <a:prstGeom prst="line">
              <a:avLst/>
            </a:prstGeom>
            <a:noFill/>
            <a:ln w="38100" cap="flat">
              <a:solidFill>
                <a:srgbClr val="9933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 flipV="1">
              <a:off x="1276282" y="1490423"/>
              <a:ext cx="733847" cy="469431"/>
            </a:xfrm>
            <a:prstGeom prst="line">
              <a:avLst/>
            </a:prstGeom>
            <a:noFill/>
            <a:ln w="38100" cap="flat">
              <a:solidFill>
                <a:srgbClr val="9933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 flipV="1">
              <a:off x="362772" y="2661438"/>
              <a:ext cx="167493" cy="400485"/>
            </a:xfrm>
            <a:prstGeom prst="line">
              <a:avLst/>
            </a:prstGeom>
            <a:noFill/>
            <a:ln w="57150" cap="flat">
              <a:solidFill>
                <a:srgbClr val="FF6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 rot="1175795">
              <a:off x="542437" y="2306206"/>
              <a:ext cx="183752" cy="271203"/>
            </a:xfrm>
            <a:prstGeom prst="rect">
              <a:avLst/>
            </a:prstGeom>
            <a:solidFill>
              <a:srgbClr val="008000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 rot="3013136">
              <a:off x="1097818" y="1902560"/>
              <a:ext cx="173179" cy="287762"/>
            </a:xfrm>
            <a:prstGeom prst="rect">
              <a:avLst/>
            </a:prstGeom>
            <a:solidFill>
              <a:srgbClr val="008000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 rot="3225189">
              <a:off x="1427522" y="1721160"/>
              <a:ext cx="222191" cy="157172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2" name="Shape 282"/>
            <p:cNvSpPr/>
            <p:nvPr/>
          </p:nvSpPr>
          <p:spPr>
            <a:xfrm rot="3532227">
              <a:off x="1611273" y="1596996"/>
              <a:ext cx="222191" cy="157172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 rot="3633732">
              <a:off x="1793868" y="1497881"/>
              <a:ext cx="222191" cy="157172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 rot="7511818">
              <a:off x="4650663" y="1497882"/>
              <a:ext cx="222191" cy="157172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 rot="7509153">
              <a:off x="4834414" y="1622045"/>
              <a:ext cx="222191" cy="157172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 rot="7374034">
              <a:off x="4991583" y="1721160"/>
              <a:ext cx="222191" cy="157172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 rot="7501496">
              <a:off x="5163778" y="1850446"/>
              <a:ext cx="222191" cy="130591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1931542" y="1169120"/>
              <a:ext cx="760428" cy="420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09" y="21600"/>
                  </a:moveTo>
                  <a:lnTo>
                    <a:pt x="0" y="11416"/>
                  </a:lnTo>
                  <a:lnTo>
                    <a:pt x="5942" y="6379"/>
                  </a:lnTo>
                  <a:lnTo>
                    <a:pt x="12671" y="1287"/>
                  </a:lnTo>
                  <a:lnTo>
                    <a:pt x="18613" y="0"/>
                  </a:lnTo>
                  <a:lnTo>
                    <a:pt x="21600" y="0"/>
                  </a:lnTo>
                  <a:lnTo>
                    <a:pt x="21600" y="11416"/>
                  </a:lnTo>
                  <a:lnTo>
                    <a:pt x="16381" y="12703"/>
                  </a:lnTo>
                  <a:lnTo>
                    <a:pt x="11916" y="13990"/>
                  </a:lnTo>
                  <a:lnTo>
                    <a:pt x="7452" y="17795"/>
                  </a:lnTo>
                  <a:lnTo>
                    <a:pt x="3709" y="21600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 rot="2196178">
              <a:off x="3975908" y="1169120"/>
              <a:ext cx="707267" cy="389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09" y="21600"/>
                  </a:moveTo>
                  <a:lnTo>
                    <a:pt x="0" y="11416"/>
                  </a:lnTo>
                  <a:lnTo>
                    <a:pt x="5942" y="6379"/>
                  </a:lnTo>
                  <a:lnTo>
                    <a:pt x="12671" y="1287"/>
                  </a:lnTo>
                  <a:lnTo>
                    <a:pt x="18613" y="0"/>
                  </a:lnTo>
                  <a:lnTo>
                    <a:pt x="21600" y="0"/>
                  </a:lnTo>
                  <a:lnTo>
                    <a:pt x="21600" y="11416"/>
                  </a:lnTo>
                  <a:lnTo>
                    <a:pt x="16381" y="12703"/>
                  </a:lnTo>
                  <a:lnTo>
                    <a:pt x="11916" y="13990"/>
                  </a:lnTo>
                  <a:lnTo>
                    <a:pt x="7452" y="17795"/>
                  </a:lnTo>
                  <a:lnTo>
                    <a:pt x="3709" y="21600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 rot="5400000">
              <a:off x="3537761" y="1214375"/>
              <a:ext cx="222191" cy="130591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 rot="5400000">
              <a:off x="3380590" y="1239800"/>
              <a:ext cx="222191" cy="79743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 rot="5400000">
              <a:off x="2699906" y="1239800"/>
              <a:ext cx="222191" cy="79743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1302862" y="1811726"/>
              <a:ext cx="53162" cy="74065"/>
            </a:xfrm>
            <a:prstGeom prst="line">
              <a:avLst/>
            </a:prstGeom>
            <a:noFill/>
            <a:ln w="38100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1381447" y="1910839"/>
              <a:ext cx="53162" cy="74065"/>
            </a:xfrm>
            <a:prstGeom prst="line">
              <a:avLst/>
            </a:prstGeom>
            <a:noFill/>
            <a:ln w="38100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 flipH="1">
              <a:off x="5305063" y="2013991"/>
              <a:ext cx="67898" cy="87772"/>
            </a:xfrm>
            <a:prstGeom prst="line">
              <a:avLst/>
            </a:prstGeom>
            <a:noFill/>
            <a:ln w="38100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3372653" y="1317246"/>
              <a:ext cx="2" cy="99116"/>
            </a:xfrm>
            <a:prstGeom prst="line">
              <a:avLst/>
            </a:prstGeom>
            <a:noFill/>
            <a:ln w="19050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3242062" y="1169120"/>
              <a:ext cx="2" cy="99116"/>
            </a:xfrm>
            <a:prstGeom prst="line">
              <a:avLst/>
            </a:prstGeom>
            <a:noFill/>
            <a:ln w="19050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3242062" y="1317246"/>
              <a:ext cx="2" cy="99116"/>
            </a:xfrm>
            <a:prstGeom prst="line">
              <a:avLst/>
            </a:prstGeom>
            <a:noFill/>
            <a:ln w="19050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3190057" y="1169120"/>
              <a:ext cx="2" cy="99116"/>
            </a:xfrm>
            <a:prstGeom prst="line">
              <a:avLst/>
            </a:prstGeom>
            <a:noFill/>
            <a:ln w="19050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3190057" y="1317246"/>
              <a:ext cx="2" cy="99116"/>
            </a:xfrm>
            <a:prstGeom prst="line">
              <a:avLst/>
            </a:prstGeom>
            <a:noFill/>
            <a:ln w="19050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2743973" y="773753"/>
              <a:ext cx="1494272" cy="494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656" y="6470"/>
                  </a:lnTo>
                  <a:lnTo>
                    <a:pt x="2656" y="21600"/>
                  </a:lnTo>
                  <a:lnTo>
                    <a:pt x="6064" y="21600"/>
                  </a:lnTo>
                  <a:lnTo>
                    <a:pt x="6064" y="15130"/>
                  </a:lnTo>
                  <a:lnTo>
                    <a:pt x="14400" y="15130"/>
                  </a:lnTo>
                  <a:lnTo>
                    <a:pt x="14400" y="21600"/>
                  </a:lnTo>
                  <a:lnTo>
                    <a:pt x="17808" y="21600"/>
                  </a:lnTo>
                  <a:lnTo>
                    <a:pt x="17808" y="1513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 w="9525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1774372" y="1317245"/>
              <a:ext cx="1362527" cy="864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025"/>
                  </a:moveTo>
                  <a:lnTo>
                    <a:pt x="21600" y="0"/>
                  </a:lnTo>
                  <a:lnTo>
                    <a:pt x="17863" y="0"/>
                  </a:lnTo>
                  <a:lnTo>
                    <a:pt x="17863" y="4951"/>
                  </a:lnTo>
                  <a:lnTo>
                    <a:pt x="4159" y="13575"/>
                  </a:lnTo>
                  <a:lnTo>
                    <a:pt x="0" y="21600"/>
                  </a:lnTo>
                  <a:lnTo>
                    <a:pt x="14547" y="21600"/>
                  </a:lnTo>
                  <a:lnTo>
                    <a:pt x="21600" y="8025"/>
                  </a:lnTo>
                  <a:close/>
                </a:path>
              </a:pathLst>
            </a:custGeom>
            <a:solidFill>
              <a:srgbClr val="FFFF99"/>
            </a:solidFill>
            <a:ln w="9525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2743973" y="1317245"/>
              <a:ext cx="1231937" cy="118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159"/>
                  </a:moveTo>
                  <a:lnTo>
                    <a:pt x="21600" y="0"/>
                  </a:lnTo>
                  <a:lnTo>
                    <a:pt x="17466" y="0"/>
                  </a:lnTo>
                  <a:lnTo>
                    <a:pt x="17466" y="5395"/>
                  </a:lnTo>
                  <a:lnTo>
                    <a:pt x="12401" y="5395"/>
                  </a:lnTo>
                  <a:lnTo>
                    <a:pt x="0" y="21600"/>
                  </a:lnTo>
                  <a:lnTo>
                    <a:pt x="14245" y="21600"/>
                  </a:lnTo>
                  <a:lnTo>
                    <a:pt x="21600" y="12159"/>
                  </a:lnTo>
                  <a:close/>
                </a:path>
              </a:pathLst>
            </a:custGeom>
            <a:solidFill>
              <a:srgbClr val="FFFF99"/>
            </a:solidFill>
            <a:ln w="9525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 flipV="1">
              <a:off x="515857" y="2552357"/>
              <a:ext cx="53162" cy="124167"/>
            </a:xfrm>
            <a:prstGeom prst="line">
              <a:avLst/>
            </a:prstGeom>
            <a:noFill/>
            <a:ln w="381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 flipV="1">
              <a:off x="726187" y="2107978"/>
              <a:ext cx="340922" cy="222191"/>
            </a:xfrm>
            <a:prstGeom prst="line">
              <a:avLst/>
            </a:prstGeom>
            <a:noFill/>
            <a:ln w="381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3372653" y="1169120"/>
              <a:ext cx="2" cy="99116"/>
            </a:xfrm>
            <a:prstGeom prst="line">
              <a:avLst/>
            </a:prstGeom>
            <a:noFill/>
            <a:ln w="19050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 rot="1907029">
              <a:off x="5443598" y="1984903"/>
              <a:ext cx="157172" cy="222191"/>
            </a:xfrm>
            <a:prstGeom prst="rect">
              <a:avLst/>
            </a:prstGeom>
            <a:solidFill>
              <a:srgbClr val="93A299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 flipH="1">
              <a:off x="5409073" y="1890916"/>
              <a:ext cx="67898" cy="87772"/>
            </a:xfrm>
            <a:prstGeom prst="line">
              <a:avLst/>
            </a:prstGeom>
            <a:noFill/>
            <a:ln w="38100" cap="flat">
              <a:solidFill>
                <a:srgbClr val="29293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 flipH="1">
              <a:off x="6240887" y="2510735"/>
              <a:ext cx="128590" cy="173715"/>
            </a:xfrm>
            <a:prstGeom prst="line">
              <a:avLst/>
            </a:prstGeom>
            <a:noFill/>
            <a:ln w="76200" cap="flat">
              <a:solidFill>
                <a:srgbClr val="800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3179340" y="579841"/>
              <a:ext cx="444160" cy="32608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80008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marL="0" indent="0" defTabSz="457200">
                <a:spcBef>
                  <a:spcPts val="0"/>
                </a:spcBef>
                <a:buSzTx/>
                <a:buNone/>
                <a:defRPr sz="1600">
                  <a:solidFill>
                    <a:srgbClr val="A5002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F</a:t>
              </a:r>
              <a:r>
                <a:rPr>
                  <a:latin typeface="ＭＳ ゴシック"/>
                  <a:ea typeface="ＭＳ ゴシック"/>
                  <a:cs typeface="ＭＳ ゴシック"/>
                  <a:sym typeface="ＭＳ ゴシック"/>
                </a:rPr>
                <a:t>１</a:t>
              </a:r>
            </a:p>
          </p:txBody>
        </p:sp>
        <p:sp>
          <p:nvSpPr>
            <p:cNvPr id="311" name="Shape 311"/>
            <p:cNvSpPr/>
            <p:nvPr/>
          </p:nvSpPr>
          <p:spPr>
            <a:xfrm>
              <a:off x="3949151" y="1293547"/>
              <a:ext cx="77155" cy="2"/>
            </a:xfrm>
            <a:prstGeom prst="line">
              <a:avLst/>
            </a:prstGeom>
            <a:noFill/>
            <a:ln w="38100" cap="flat">
              <a:solidFill>
                <a:srgbClr val="9933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2057551" y="948090"/>
              <a:ext cx="363892" cy="313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D1</a:t>
              </a:r>
            </a:p>
          </p:txBody>
        </p:sp>
        <p:sp>
          <p:nvSpPr>
            <p:cNvPr id="313" name="Shape 313"/>
            <p:cNvSpPr/>
            <p:nvPr/>
          </p:nvSpPr>
          <p:spPr>
            <a:xfrm>
              <a:off x="4246747" y="939650"/>
              <a:ext cx="363892" cy="313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D2</a:t>
              </a:r>
            </a:p>
          </p:txBody>
        </p:sp>
        <p:sp>
          <p:nvSpPr>
            <p:cNvPr id="314" name="Shape 314"/>
            <p:cNvSpPr/>
            <p:nvPr/>
          </p:nvSpPr>
          <p:spPr>
            <a:xfrm>
              <a:off x="1164295" y="1423707"/>
              <a:ext cx="375202" cy="313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Q1</a:t>
              </a:r>
            </a:p>
          </p:txBody>
        </p:sp>
        <p:sp>
          <p:nvSpPr>
            <p:cNvPr id="315" name="Shape 315"/>
            <p:cNvSpPr/>
            <p:nvPr/>
          </p:nvSpPr>
          <p:spPr>
            <a:xfrm>
              <a:off x="1356077" y="1256826"/>
              <a:ext cx="375202" cy="313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Q2</a:t>
              </a:r>
            </a:p>
          </p:txBody>
        </p:sp>
        <p:sp>
          <p:nvSpPr>
            <p:cNvPr id="316" name="Shape 316"/>
            <p:cNvSpPr/>
            <p:nvPr/>
          </p:nvSpPr>
          <p:spPr>
            <a:xfrm>
              <a:off x="1615712" y="1146766"/>
              <a:ext cx="375202" cy="313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Q3</a:t>
              </a:r>
            </a:p>
          </p:txBody>
        </p:sp>
        <p:sp>
          <p:nvSpPr>
            <p:cNvPr id="317" name="Shape 317"/>
            <p:cNvSpPr/>
            <p:nvPr/>
          </p:nvSpPr>
          <p:spPr>
            <a:xfrm>
              <a:off x="3633682" y="952854"/>
              <a:ext cx="375203" cy="313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Q4</a:t>
              </a:r>
            </a:p>
          </p:txBody>
        </p:sp>
        <p:sp>
          <p:nvSpPr>
            <p:cNvPr id="318" name="Shape 318"/>
            <p:cNvSpPr/>
            <p:nvPr/>
          </p:nvSpPr>
          <p:spPr>
            <a:xfrm>
              <a:off x="4663356" y="1187525"/>
              <a:ext cx="375203" cy="313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Q5</a:t>
              </a:r>
            </a:p>
          </p:txBody>
        </p:sp>
        <p:sp>
          <p:nvSpPr>
            <p:cNvPr id="319" name="Shape 319"/>
            <p:cNvSpPr/>
            <p:nvPr/>
          </p:nvSpPr>
          <p:spPr>
            <a:xfrm>
              <a:off x="4895557" y="1323171"/>
              <a:ext cx="375203" cy="313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Q6</a:t>
              </a:r>
            </a:p>
          </p:txBody>
        </p:sp>
        <p:sp>
          <p:nvSpPr>
            <p:cNvPr id="320" name="Shape 320"/>
            <p:cNvSpPr/>
            <p:nvPr/>
          </p:nvSpPr>
          <p:spPr>
            <a:xfrm>
              <a:off x="5102772" y="1469591"/>
              <a:ext cx="375202" cy="313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Q7</a:t>
              </a:r>
            </a:p>
          </p:txBody>
        </p:sp>
        <p:sp>
          <p:nvSpPr>
            <p:cNvPr id="321" name="Shape 321"/>
            <p:cNvSpPr/>
            <p:nvPr/>
          </p:nvSpPr>
          <p:spPr>
            <a:xfrm>
              <a:off x="2560403" y="885523"/>
              <a:ext cx="488213" cy="313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SX1</a:t>
              </a:r>
            </a:p>
          </p:txBody>
        </p:sp>
        <p:sp>
          <p:nvSpPr>
            <p:cNvPr id="322" name="Shape 322"/>
            <p:cNvSpPr/>
            <p:nvPr/>
          </p:nvSpPr>
          <p:spPr>
            <a:xfrm>
              <a:off x="3242776" y="846471"/>
              <a:ext cx="488213" cy="313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SX2</a:t>
              </a:r>
            </a:p>
          </p:txBody>
        </p:sp>
        <p:sp>
          <p:nvSpPr>
            <p:cNvPr id="323" name="Shape 323"/>
            <p:cNvSpPr/>
            <p:nvPr/>
          </p:nvSpPr>
          <p:spPr>
            <a:xfrm>
              <a:off x="5301654" y="1612694"/>
              <a:ext cx="488212" cy="313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SX3</a:t>
              </a:r>
            </a:p>
          </p:txBody>
        </p:sp>
        <p:sp>
          <p:nvSpPr>
            <p:cNvPr id="324" name="Shape 324"/>
            <p:cNvSpPr/>
            <p:nvPr/>
          </p:nvSpPr>
          <p:spPr>
            <a:xfrm>
              <a:off x="107450" y="-1"/>
              <a:ext cx="8339715" cy="486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28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dirty="0"/>
                <a:t>RCNP secondary beam line using Heavy Ion Beams</a:t>
              </a:r>
            </a:p>
          </p:txBody>
        </p:sp>
        <p:sp>
          <p:nvSpPr>
            <p:cNvPr id="325" name="Shape 325"/>
            <p:cNvSpPr/>
            <p:nvPr/>
          </p:nvSpPr>
          <p:spPr>
            <a:xfrm rot="7374034">
              <a:off x="5662730" y="2168780"/>
              <a:ext cx="222191" cy="157172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 rot="7374034">
              <a:off x="5849171" y="2277172"/>
              <a:ext cx="222191" cy="157172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2929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defTabSz="457200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6369474" y="1653430"/>
              <a:ext cx="353970" cy="326089"/>
            </a:xfrm>
            <a:prstGeom prst="rect">
              <a:avLst/>
            </a:prstGeom>
            <a:noFill/>
            <a:ln w="12700" cap="flat">
              <a:solidFill>
                <a:srgbClr val="80008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solidFill>
                    <a:srgbClr val="A5002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F3</a:t>
              </a:r>
            </a:p>
          </p:txBody>
        </p:sp>
        <p:pic>
          <p:nvPicPr>
            <p:cNvPr id="328" name="image29.png" descr="CloverArray3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4541404">
              <a:off x="5829721" y="2042695"/>
              <a:ext cx="1380817" cy="13658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9" name="Shape 329"/>
            <p:cNvSpPr/>
            <p:nvPr/>
          </p:nvSpPr>
          <p:spPr>
            <a:xfrm>
              <a:off x="5651785" y="1823097"/>
              <a:ext cx="375202" cy="3133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Q8</a:t>
              </a:r>
            </a:p>
          </p:txBody>
        </p:sp>
        <p:sp>
          <p:nvSpPr>
            <p:cNvPr id="330" name="Shape 330"/>
            <p:cNvSpPr/>
            <p:nvPr/>
          </p:nvSpPr>
          <p:spPr>
            <a:xfrm>
              <a:off x="5857457" y="1970139"/>
              <a:ext cx="375202" cy="3133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Q9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496926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  <p:pic>
        <p:nvPicPr>
          <p:cNvPr id="6" name="図 4" descr="DSC061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5" r="4563"/>
          <a:stretch/>
        </p:blipFill>
        <p:spPr>
          <a:xfrm>
            <a:off x="4160520" y="395249"/>
            <a:ext cx="4389120" cy="6032348"/>
          </a:xfrm>
          <a:prstGeom prst="rect">
            <a:avLst/>
          </a:prstGeom>
        </p:spPr>
      </p:pic>
      <p:pic>
        <p:nvPicPr>
          <p:cNvPr id="7" name="図 3" descr="DSC061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-18215" r="-87" b="16150"/>
          <a:stretch/>
        </p:blipFill>
        <p:spPr>
          <a:xfrm rot="5400000">
            <a:off x="199822" y="1106424"/>
            <a:ext cx="6035040" cy="4617720"/>
          </a:xfrm>
          <a:prstGeom prst="rect">
            <a:avLst/>
          </a:prstGeom>
        </p:spPr>
      </p:pic>
      <p:sp>
        <p:nvSpPr>
          <p:cNvPr id="8" name="テキスト ボックス 1"/>
          <p:cNvSpPr txBox="1"/>
          <p:nvPr/>
        </p:nvSpPr>
        <p:spPr>
          <a:xfrm>
            <a:off x="4955238" y="474009"/>
            <a:ext cx="3462664" cy="1231106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High-rate capability using </a:t>
            </a:r>
          </a:p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fast digital DAQ system</a:t>
            </a:r>
          </a:p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stands for 10 times stronger </a:t>
            </a:r>
          </a:p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beam intensity: 2pnA → 20pnA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5"/>
          <p:cNvSpPr txBox="1"/>
          <p:nvPr/>
        </p:nvSpPr>
        <p:spPr>
          <a:xfrm>
            <a:off x="1831170" y="1021845"/>
            <a:ext cx="2306840" cy="461665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CAGRA Array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697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251862" y="1058628"/>
            <a:ext cx="8716476" cy="517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indent="0" defTabSz="457200">
              <a:spcBef>
                <a:spcPts val="0"/>
              </a:spcBef>
              <a:buSzTx/>
              <a:buNone/>
              <a:defRPr sz="2200" b="1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Experiments using stable beam</a:t>
            </a:r>
          </a:p>
          <a:p>
            <a:pPr marL="457200" indent="-457200" defTabSz="457200">
              <a:spcBef>
                <a:spcPts val="0"/>
              </a:spcBef>
              <a:buAutoNum type="arabicPeriod"/>
              <a:defRPr sz="22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Study of superdeformed structure in </a:t>
            </a:r>
            <a:r>
              <a:rPr baseline="30000" dirty="0"/>
              <a:t>44</a:t>
            </a:r>
            <a:r>
              <a:rPr dirty="0"/>
              <a:t>Ti, </a:t>
            </a:r>
            <a:r>
              <a:rPr baseline="30000" dirty="0"/>
              <a:t>45</a:t>
            </a:r>
            <a:r>
              <a:rPr dirty="0"/>
              <a:t>Sc 	(E. Ideguchi, RCNP-Osaka</a:t>
            </a:r>
            <a:r>
              <a:rPr dirty="0" smtClean="0"/>
              <a:t>)</a:t>
            </a:r>
            <a:r>
              <a:rPr lang="en-US" dirty="0" smtClean="0"/>
              <a:t> </a:t>
            </a:r>
            <a:endParaRPr b="1" dirty="0">
              <a:solidFill>
                <a:srgbClr val="0000FF"/>
              </a:solidFill>
            </a:endParaRPr>
          </a:p>
          <a:p>
            <a:pPr marL="457200" indent="-457200" defTabSz="457200">
              <a:spcBef>
                <a:spcPts val="0"/>
              </a:spcBef>
              <a:buAutoNum type="arabicPeriod"/>
              <a:defRPr sz="22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>
                <a:solidFill>
                  <a:srgbClr val="0000FF"/>
                </a:solidFill>
              </a:rPr>
              <a:t>Structure of excited states above the long-lived (T</a:t>
            </a:r>
            <a:r>
              <a:rPr baseline="-25000" dirty="0">
                <a:solidFill>
                  <a:srgbClr val="0000FF"/>
                </a:solidFill>
              </a:rPr>
              <a:t>1</a:t>
            </a:r>
            <a:r>
              <a:rPr b="1" baseline="-25000" dirty="0">
                <a:solidFill>
                  <a:srgbClr val="0000FF"/>
                </a:solidFill>
              </a:rPr>
              <a:t>/</a:t>
            </a:r>
            <a:r>
              <a:rPr baseline="-25000" dirty="0">
                <a:solidFill>
                  <a:srgbClr val="0000FF"/>
                </a:solidFill>
              </a:rPr>
              <a:t>2</a:t>
            </a:r>
            <a:r>
              <a:rPr dirty="0">
                <a:solidFill>
                  <a:srgbClr val="0000FF"/>
                </a:solidFill>
                <a:latin typeface="+mj-lt"/>
                <a:ea typeface="+mj-ea"/>
                <a:cs typeface="+mj-cs"/>
                <a:sym typeface="Helvetica"/>
              </a:rPr>
              <a:t>〜</a:t>
            </a:r>
            <a:r>
              <a:rPr dirty="0">
                <a:solidFill>
                  <a:srgbClr val="0000FF"/>
                </a:solidFill>
              </a:rPr>
              <a:t>1.5×10</a:t>
            </a:r>
            <a:r>
              <a:rPr baseline="30000" dirty="0">
                <a:solidFill>
                  <a:srgbClr val="0000FF"/>
                </a:solidFill>
              </a:rPr>
              <a:t>5</a:t>
            </a:r>
            <a:r>
              <a:rPr dirty="0">
                <a:solidFill>
                  <a:srgbClr val="0000FF"/>
                </a:solidFill>
              </a:rPr>
              <a:t>y), K</a:t>
            </a:r>
            <a:r>
              <a:rPr baseline="30000" dirty="0">
                <a:solidFill>
                  <a:srgbClr val="0000FF"/>
                </a:solidFill>
              </a:rPr>
              <a:t>π</a:t>
            </a:r>
            <a:r>
              <a:rPr b="1" dirty="0">
                <a:solidFill>
                  <a:srgbClr val="0000FF"/>
                </a:solidFill>
              </a:rPr>
              <a:t> </a:t>
            </a:r>
            <a:r>
              <a:rPr dirty="0">
                <a:solidFill>
                  <a:srgbClr val="0000FF"/>
                </a:solidFill>
              </a:rPr>
              <a:t>= 8</a:t>
            </a:r>
            <a:r>
              <a:rPr baseline="30000" dirty="0">
                <a:solidFill>
                  <a:srgbClr val="0000FF"/>
                </a:solidFill>
              </a:rPr>
              <a:t>+</a:t>
            </a:r>
            <a:r>
              <a:rPr dirty="0">
                <a:solidFill>
                  <a:srgbClr val="0000FF"/>
                </a:solidFill>
              </a:rPr>
              <a:t> isomer in </a:t>
            </a:r>
            <a:r>
              <a:rPr baseline="30000" dirty="0">
                <a:solidFill>
                  <a:srgbClr val="0000FF"/>
                </a:solidFill>
              </a:rPr>
              <a:t>186</a:t>
            </a:r>
            <a:r>
              <a:rPr dirty="0">
                <a:solidFill>
                  <a:srgbClr val="0000FF"/>
                </a:solidFill>
              </a:rPr>
              <a:t>Re </a:t>
            </a:r>
            <a:r>
              <a:rPr dirty="0"/>
              <a:t>(F.G. Kondev, ANL</a:t>
            </a:r>
            <a:r>
              <a:rPr dirty="0" smtClean="0"/>
              <a:t>)</a:t>
            </a:r>
            <a:r>
              <a:rPr lang="en-US" dirty="0" smtClean="0"/>
              <a:t> </a:t>
            </a:r>
            <a:endParaRPr b="1" dirty="0">
              <a:solidFill>
                <a:srgbClr val="0000FF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2200" b="1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 marL="0" indent="0" defTabSz="457200">
              <a:spcBef>
                <a:spcPts val="0"/>
              </a:spcBef>
              <a:buSzTx/>
              <a:buNone/>
              <a:defRPr sz="2200" b="1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Experiments using unstable beam</a:t>
            </a:r>
          </a:p>
          <a:p>
            <a:pPr marL="457200" indent="-457200" defTabSz="457200">
              <a:spcBef>
                <a:spcPts val="0"/>
              </a:spcBef>
              <a:buAutoNum type="arabicPeriod"/>
              <a:defRPr sz="22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Probing High-Spin States in </a:t>
            </a:r>
            <a:r>
              <a:rPr baseline="30000" dirty="0"/>
              <a:t>61</a:t>
            </a:r>
            <a:r>
              <a:rPr b="1" baseline="30000" dirty="0"/>
              <a:t>,</a:t>
            </a:r>
            <a:r>
              <a:rPr baseline="30000" dirty="0"/>
              <a:t>62</a:t>
            </a:r>
            <a:r>
              <a:rPr dirty="0"/>
              <a:t>Fe Using the </a:t>
            </a:r>
            <a:r>
              <a:rPr baseline="30000" dirty="0"/>
              <a:t>48</a:t>
            </a:r>
            <a:r>
              <a:rPr dirty="0"/>
              <a:t>Ca(</a:t>
            </a:r>
            <a:r>
              <a:rPr baseline="30000" dirty="0"/>
              <a:t>17</a:t>
            </a:r>
            <a:r>
              <a:rPr dirty="0"/>
              <a:t>N,pxn) Reaction (M.P. Carpenter, ANL)</a:t>
            </a:r>
          </a:p>
          <a:p>
            <a:pPr marL="457200" indent="-457200" defTabSz="457200">
              <a:spcBef>
                <a:spcPts val="0"/>
              </a:spcBef>
              <a:buAutoNum type="arabicPeriod"/>
              <a:defRPr sz="22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Study of High-Spin States by RI Beam Induced Fusion Reaction 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　</a:t>
            </a:r>
            <a:r>
              <a:rPr dirty="0"/>
              <a:t>(A. Odahara,  Osaka</a:t>
            </a:r>
            <a:r>
              <a:rPr dirty="0" smtClean="0"/>
              <a:t>)</a:t>
            </a:r>
            <a:r>
              <a:rPr lang="en-US" dirty="0" smtClean="0"/>
              <a:t> </a:t>
            </a:r>
            <a:endParaRPr b="1" dirty="0">
              <a:solidFill>
                <a:srgbClr val="0000FF"/>
              </a:solidFill>
            </a:endParaRPr>
          </a:p>
          <a:p>
            <a:pPr marL="457200" indent="-457200" defTabSz="457200">
              <a:spcBef>
                <a:spcPts val="0"/>
              </a:spcBef>
              <a:buAutoNum type="arabicPeriod"/>
              <a:defRPr sz="22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Study of shell evolution at N=20 in neutron-rich region through nucleon transfer reaction (T. Yamamoto, RCNP-Osaka</a:t>
            </a:r>
            <a:r>
              <a:rPr dirty="0" smtClean="0"/>
              <a:t>)</a:t>
            </a:r>
            <a:endParaRPr b="1" dirty="0">
              <a:solidFill>
                <a:srgbClr val="0000FF"/>
              </a:solidFill>
            </a:endParaRPr>
          </a:p>
          <a:p>
            <a:pPr marL="457200" indent="-457200" defTabSz="457200">
              <a:spcBef>
                <a:spcPts val="0"/>
              </a:spcBef>
              <a:buAutoNum type="arabicPeriod"/>
              <a:defRPr sz="2200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Spectroscopy of </a:t>
            </a:r>
            <a:r>
              <a:rPr baseline="30000" dirty="0"/>
              <a:t>15</a:t>
            </a:r>
            <a:r>
              <a:rPr dirty="0"/>
              <a:t>B: A search for unexpected bound states 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　</a:t>
            </a:r>
            <a:r>
              <a:rPr dirty="0"/>
              <a:t>(C.R. Hoffman, ANL)</a:t>
            </a:r>
          </a:p>
        </p:txBody>
      </p:sp>
      <p:sp>
        <p:nvSpPr>
          <p:cNvPr id="334" name="Shape 334"/>
          <p:cNvSpPr>
            <a:spLocks noGrp="1"/>
          </p:cNvSpPr>
          <p:nvPr>
            <p:ph type="title" idx="4294967295"/>
          </p:nvPr>
        </p:nvSpPr>
        <p:spPr>
          <a:xfrm>
            <a:off x="294640" y="165100"/>
            <a:ext cx="8229601" cy="6911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CC"/>
                </a:solidFill>
              </a:defRPr>
            </a:lvl1pPr>
          </a:lstStyle>
          <a:p>
            <a:r>
              <a:rPr dirty="0">
                <a:solidFill>
                  <a:srgbClr val="0082CA"/>
                </a:solidFill>
              </a:rPr>
              <a:t>Experiments of First CAGRA Campaign</a:t>
            </a:r>
          </a:p>
        </p:txBody>
      </p:sp>
    </p:spTree>
    <p:extLst>
      <p:ext uri="{BB962C8B-B14F-4D97-AF65-F5344CB8AC3E}">
        <p14:creationId xmlns:p14="http://schemas.microsoft.com/office/powerpoint/2010/main" val="180339052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  <p:pic>
        <p:nvPicPr>
          <p:cNvPr id="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3094130"/>
            <a:ext cx="1473791" cy="3237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1623" y="2787516"/>
            <a:ext cx="1524479" cy="3379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1589" y="991745"/>
            <a:ext cx="6669349" cy="200399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/>
          <p:cNvSpPr/>
          <p:nvPr/>
        </p:nvSpPr>
        <p:spPr>
          <a:xfrm>
            <a:off x="224656" y="285234"/>
            <a:ext cx="8779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2CA"/>
                </a:solidFill>
              </a:rPr>
              <a:t>In-beam</a:t>
            </a:r>
            <a:r>
              <a:rPr lang="en-US" sz="2400" b="1" dirty="0" smtClean="0">
                <a:solidFill>
                  <a:srgbClr val="0082CA"/>
                </a:solidFill>
                <a:latin typeface="Symbol" charset="2"/>
                <a:cs typeface="Symbol" charset="2"/>
              </a:rPr>
              <a:t> g</a:t>
            </a:r>
            <a:r>
              <a:rPr lang="en-US" sz="2400" b="1" dirty="0" smtClean="0">
                <a:solidFill>
                  <a:srgbClr val="0082CA"/>
                </a:solidFill>
              </a:rPr>
              <a:t>-ray spectroscopy of the odd-odd nucleus </a:t>
            </a:r>
            <a:r>
              <a:rPr lang="en-US" sz="2400" b="1" baseline="30000" dirty="0" smtClean="0">
                <a:solidFill>
                  <a:srgbClr val="0082CA"/>
                </a:solidFill>
              </a:rPr>
              <a:t>186</a:t>
            </a:r>
            <a:r>
              <a:rPr lang="en-US" sz="2400" b="1" dirty="0" smtClean="0">
                <a:solidFill>
                  <a:srgbClr val="0082CA"/>
                </a:solidFill>
              </a:rPr>
              <a:t>Re</a:t>
            </a:r>
            <a:endParaRPr lang="en-US" sz="2400" b="1" dirty="0"/>
          </a:p>
        </p:txBody>
      </p:sp>
      <p:grpSp>
        <p:nvGrpSpPr>
          <p:cNvPr id="9" name="Group"/>
          <p:cNvGrpSpPr/>
          <p:nvPr/>
        </p:nvGrpSpPr>
        <p:grpSpPr>
          <a:xfrm>
            <a:off x="2934101" y="3068793"/>
            <a:ext cx="3518272" cy="3309990"/>
            <a:chOff x="0" y="0"/>
            <a:chExt cx="3518270" cy="3309989"/>
          </a:xfrm>
        </p:grpSpPr>
        <p:pic>
          <p:nvPicPr>
            <p:cNvPr id="1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687731"/>
              <a:ext cx="3518271" cy="1622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518271" cy="1704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TextBox 5"/>
          <p:cNvSpPr txBox="1"/>
          <p:nvPr/>
        </p:nvSpPr>
        <p:spPr>
          <a:xfrm>
            <a:off x="1895928" y="6413500"/>
            <a:ext cx="555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D. A. Matters et al., Phys. Rev. C </a:t>
            </a:r>
            <a:r>
              <a:rPr lang="en-US" b="1" dirty="0" smtClean="0"/>
              <a:t>96</a:t>
            </a:r>
            <a:r>
              <a:rPr lang="en-US" dirty="0" smtClean="0"/>
              <a:t>, 014318 (2017)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370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Who and what is CAGRA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Highlights from 1</a:t>
            </a:r>
            <a:r>
              <a:rPr lang="en-US" baseline="30000" dirty="0" smtClean="0"/>
              <a:t>st</a:t>
            </a:r>
            <a:r>
              <a:rPr lang="en-US" dirty="0" smtClean="0"/>
              <a:t> campaign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Highlights from 2</a:t>
            </a:r>
            <a:r>
              <a:rPr lang="en-US" baseline="30000" dirty="0" smtClean="0"/>
              <a:t>nd</a:t>
            </a:r>
            <a:r>
              <a:rPr lang="en-US" dirty="0" smtClean="0"/>
              <a:t> Campaign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Future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ctangle 12"/>
          <p:cNvSpPr txBox="1"/>
          <p:nvPr/>
        </p:nvSpPr>
        <p:spPr>
          <a:xfrm>
            <a:off x="281214" y="0"/>
            <a:ext cx="612011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4000" b="1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r>
              <a:rPr dirty="0"/>
              <a:t>Motivation </a:t>
            </a:r>
          </a:p>
        </p:txBody>
      </p:sp>
      <p:pic>
        <p:nvPicPr>
          <p:cNvPr id="23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4303" y="3714336"/>
            <a:ext cx="4394201" cy="23749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FF85FF"/>
            </a:outerShdw>
            <a:reflection stA="50000" endPos="40000" dir="5400000" sy="-100000" algn="bl" rotWithShape="0"/>
          </a:effectLst>
        </p:spPr>
      </p:pic>
      <p:pic>
        <p:nvPicPr>
          <p:cNvPr id="24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446" y="854530"/>
            <a:ext cx="5177556" cy="2819490"/>
          </a:xfrm>
          <a:prstGeom prst="rect">
            <a:avLst/>
          </a:prstGeom>
          <a:ln w="50800">
            <a:solidFill>
              <a:srgbClr val="B6DFEF"/>
            </a:solidFill>
            <a:miter/>
          </a:ln>
          <a:effectLst>
            <a:outerShdw blurRad="190500" dist="8455" dir="5400000" rotWithShape="0">
              <a:srgbClr val="FF85FF"/>
            </a:outerShdw>
          </a:effectLst>
        </p:spPr>
      </p:pic>
      <p:pic>
        <p:nvPicPr>
          <p:cNvPr id="241" name="Text Box 6" descr="Text Box 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75442" y="1491012"/>
            <a:ext cx="3316289" cy="548641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242" name="Text Box 8"/>
          <p:cNvSpPr txBox="1"/>
          <p:nvPr/>
        </p:nvSpPr>
        <p:spPr>
          <a:xfrm>
            <a:off x="6273536" y="2565400"/>
            <a:ext cx="2701926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D.D. Clayton, Ap.J. 139 (1964) 637.</a:t>
            </a:r>
          </a:p>
        </p:txBody>
      </p:sp>
      <p:pic>
        <p:nvPicPr>
          <p:cNvPr id="243" name="Text Box 9" descr="Text Box 9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153" y="4176236"/>
            <a:ext cx="3290888" cy="1323341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244" name="Text Box 10" descr="Text Box 1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0261" y="5773737"/>
            <a:ext cx="3470673" cy="752349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245" name="Text Box 11"/>
          <p:cNvSpPr txBox="1"/>
          <p:nvPr/>
        </p:nvSpPr>
        <p:spPr>
          <a:xfrm>
            <a:off x="1069711" y="6535684"/>
            <a:ext cx="2701926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600"/>
              </a:spcBef>
              <a:defRPr sz="10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T. Hayakawa et al., Ap.J. 628  (2005) 533.</a:t>
            </a:r>
          </a:p>
        </p:txBody>
      </p:sp>
      <p:sp>
        <p:nvSpPr>
          <p:cNvPr id="246" name="Text Box 14"/>
          <p:cNvSpPr txBox="1"/>
          <p:nvPr/>
        </p:nvSpPr>
        <p:spPr>
          <a:xfrm>
            <a:off x="4655784" y="6154194"/>
            <a:ext cx="4211241" cy="634366"/>
          </a:xfrm>
          <a:prstGeom prst="rect">
            <a:avLst/>
          </a:prstGeom>
          <a:gradFill>
            <a:gsLst>
              <a:gs pos="0">
                <a:schemeClr val="accent2">
                  <a:hueOff val="129580"/>
                  <a:satOff val="24899"/>
                  <a:lumOff val="34366"/>
                </a:schemeClr>
              </a:gs>
              <a:gs pos="35000">
                <a:srgbClr val="FFC2C3"/>
              </a:gs>
              <a:gs pos="100000">
                <a:schemeClr val="accent2">
                  <a:hueOff val="134475"/>
                  <a:satOff val="24899"/>
                  <a:lumOff val="46645"/>
                </a:schemeClr>
              </a:gs>
            </a:gsLst>
            <a:lin ang="16200000"/>
          </a:gradFill>
          <a:ln>
            <a:solidFill>
              <a:srgbClr val="35609C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What is needed – detailed knowledge of the </a:t>
            </a:r>
            <a:r>
              <a:rPr baseline="30222"/>
              <a:t>186</a:t>
            </a:r>
            <a:r>
              <a:t>Re levels above the isomer!</a:t>
            </a:r>
          </a:p>
        </p:txBody>
      </p:sp>
    </p:spTree>
    <p:extLst>
      <p:ext uri="{BB962C8B-B14F-4D97-AF65-F5344CB8AC3E}">
        <p14:creationId xmlns:p14="http://schemas.microsoft.com/office/powerpoint/2010/main" val="278759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Rectangle 8" descr="Rectangle 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064" y="1328787"/>
            <a:ext cx="4211440" cy="1234441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262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500" y="3309325"/>
            <a:ext cx="3204568" cy="256401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FF85FF"/>
            </a:outerShdw>
          </a:effectLst>
        </p:spPr>
      </p:pic>
      <p:sp>
        <p:nvSpPr>
          <p:cNvPr id="263" name="Rectangle 27"/>
          <p:cNvSpPr txBox="1"/>
          <p:nvPr/>
        </p:nvSpPr>
        <p:spPr>
          <a:xfrm>
            <a:off x="326571" y="158932"/>
            <a:ext cx="836212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2400"/>
              </a:spcBef>
              <a:defRPr sz="3500" b="1"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rPr sz="2800" dirty="0">
                <a:latin typeface="+mj-lt"/>
              </a:rPr>
              <a:t>Two different experiments using </a:t>
            </a:r>
            <a:r>
              <a:rPr sz="2800" baseline="31999" dirty="0">
                <a:latin typeface="+mj-lt"/>
              </a:rPr>
              <a:t>186</a:t>
            </a:r>
            <a:r>
              <a:rPr sz="2800" dirty="0">
                <a:latin typeface="+mj-lt"/>
              </a:rPr>
              <a:t>W(d,2n)</a:t>
            </a:r>
          </a:p>
        </p:txBody>
      </p:sp>
      <p:grpSp>
        <p:nvGrpSpPr>
          <p:cNvPr id="267" name="Group"/>
          <p:cNvGrpSpPr/>
          <p:nvPr/>
        </p:nvGrpSpPr>
        <p:grpSpPr>
          <a:xfrm>
            <a:off x="5258201" y="2936339"/>
            <a:ext cx="3518272" cy="3309990"/>
            <a:chOff x="0" y="0"/>
            <a:chExt cx="3518270" cy="3309989"/>
          </a:xfrm>
        </p:grpSpPr>
        <p:pic>
          <p:nvPicPr>
            <p:cNvPr id="26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687731"/>
              <a:ext cx="3518271" cy="1622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518271" cy="1704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8" name="Rectangle 8" descr="Rectangle 8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11617" y="1436737"/>
            <a:ext cx="4211440" cy="1018541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48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6939" y="4204682"/>
            <a:ext cx="4613706" cy="2465947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FF8AD8"/>
            </a:outerShdw>
          </a:effectLst>
        </p:spPr>
      </p:pic>
      <p:sp>
        <p:nvSpPr>
          <p:cNvPr id="278" name="Rectangle"/>
          <p:cNvSpPr/>
          <p:nvPr/>
        </p:nvSpPr>
        <p:spPr>
          <a:xfrm>
            <a:off x="5270500" y="5641627"/>
            <a:ext cx="637878" cy="365473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307" y="1219199"/>
            <a:ext cx="5473700" cy="261620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FF8AD8"/>
            </a:outerShdw>
          </a:effectLst>
        </p:spPr>
      </p:pic>
      <p:sp>
        <p:nvSpPr>
          <p:cNvPr id="281" name="Rectangle 27"/>
          <p:cNvSpPr txBox="1"/>
          <p:nvPr/>
        </p:nvSpPr>
        <p:spPr>
          <a:xfrm>
            <a:off x="355658" y="176919"/>
            <a:ext cx="811705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spcBef>
                <a:spcPts val="2400"/>
              </a:spcBef>
              <a:defRPr sz="4000" b="1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pPr algn="l"/>
            <a:r>
              <a:rPr sz="2800" dirty="0">
                <a:latin typeface="+mj-lt"/>
              </a:rPr>
              <a:t>N</a:t>
            </a:r>
            <a:r>
              <a:rPr sz="2800" cap="all" dirty="0">
                <a:latin typeface="+mj-lt"/>
              </a:rPr>
              <a:t>ew structures above the isomer</a:t>
            </a:r>
          </a:p>
        </p:txBody>
      </p:sp>
      <p:sp>
        <p:nvSpPr>
          <p:cNvPr id="282" name="gate"/>
          <p:cNvSpPr txBox="1"/>
          <p:nvPr/>
        </p:nvSpPr>
        <p:spPr>
          <a:xfrm>
            <a:off x="2232782" y="5645293"/>
            <a:ext cx="55430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gate</a:t>
            </a:r>
          </a:p>
        </p:txBody>
      </p:sp>
      <p:sp>
        <p:nvSpPr>
          <p:cNvPr id="283" name="Line"/>
          <p:cNvSpPr/>
          <p:nvPr/>
        </p:nvSpPr>
        <p:spPr>
          <a:xfrm>
            <a:off x="3008179" y="5824363"/>
            <a:ext cx="1863432" cy="1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38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3976744"/>
            <a:ext cx="8890000" cy="2400395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300" name="Rectangle 27"/>
          <p:cNvSpPr txBox="1"/>
          <p:nvPr/>
        </p:nvSpPr>
        <p:spPr>
          <a:xfrm>
            <a:off x="375423" y="0"/>
            <a:ext cx="817167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spcBef>
                <a:spcPts val="2400"/>
              </a:spcBef>
              <a:defRPr sz="4000" b="1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pPr algn="l"/>
            <a:r>
              <a:rPr dirty="0">
                <a:solidFill>
                  <a:srgbClr val="0082CA"/>
                </a:solidFill>
                <a:latin typeface="+mj-lt"/>
              </a:rPr>
              <a:t>Configuration assignments</a:t>
            </a:r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744861"/>
            <a:ext cx="8750300" cy="276176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Rectangle"/>
          <p:cNvSpPr/>
          <p:nvPr/>
        </p:nvSpPr>
        <p:spPr>
          <a:xfrm>
            <a:off x="291553" y="1654164"/>
            <a:ext cx="1630807" cy="1780924"/>
          </a:xfrm>
          <a:prstGeom prst="rect">
            <a:avLst/>
          </a:prstGeom>
          <a:ln w="25400">
            <a:solidFill>
              <a:srgbClr val="0433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2" name="Rectangle"/>
          <p:cNvSpPr/>
          <p:nvPr/>
        </p:nvSpPr>
        <p:spPr>
          <a:xfrm>
            <a:off x="1996627" y="953206"/>
            <a:ext cx="1630808" cy="2098894"/>
          </a:xfrm>
          <a:prstGeom prst="rect">
            <a:avLst/>
          </a:prstGeom>
          <a:ln w="25400">
            <a:solidFill>
              <a:srgbClr val="00F9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3" name="Rectangle"/>
          <p:cNvSpPr/>
          <p:nvPr/>
        </p:nvSpPr>
        <p:spPr>
          <a:xfrm>
            <a:off x="5241530" y="953206"/>
            <a:ext cx="1630808" cy="2452180"/>
          </a:xfrm>
          <a:prstGeom prst="rect">
            <a:avLst/>
          </a:prstGeom>
          <a:ln w="25400">
            <a:solidFill>
              <a:srgbClr val="FF26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59803" y="3455826"/>
            <a:ext cx="24135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baseline="30000" dirty="0"/>
              <a:t>π 5/2+ [402] ⊗ ν 3/2− [</a:t>
            </a:r>
            <a:r>
              <a:rPr lang="mr-IN" baseline="30000" dirty="0" smtClean="0"/>
              <a:t>512</a:t>
            </a:r>
            <a:r>
              <a:rPr lang="en-US" sz="1400" baseline="30000" dirty="0" smtClean="0"/>
              <a:t>]</a:t>
            </a:r>
            <a:endParaRPr lang="en-US" sz="1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955056" y="3707023"/>
            <a:ext cx="2432794" cy="277974"/>
            <a:chOff x="2145556" y="3624473"/>
            <a:chExt cx="2432794" cy="277974"/>
          </a:xfrm>
        </p:grpSpPr>
        <p:sp>
          <p:nvSpPr>
            <p:cNvPr id="3" name="Rectangle 2"/>
            <p:cNvSpPr/>
            <p:nvPr/>
          </p:nvSpPr>
          <p:spPr>
            <a:xfrm>
              <a:off x="2145556" y="3624473"/>
              <a:ext cx="2305794" cy="27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mr-IN" baseline="30000" dirty="0"/>
                <a:t> π 9/2− [514] ⊗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331564" y="3624473"/>
              <a:ext cx="1246786" cy="27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mr-IN" baseline="30000" dirty="0"/>
                <a:t>ν 1/2− [510]</a:t>
              </a:r>
              <a:endParaRPr lang="en-US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172808" y="3451193"/>
            <a:ext cx="1757630" cy="277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baseline="30000" dirty="0"/>
              <a:t>π5/2+[402] ⊗ ν11/2+[615]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6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27"/>
          <p:cNvSpPr txBox="1"/>
          <p:nvPr/>
        </p:nvSpPr>
        <p:spPr>
          <a:xfrm>
            <a:off x="231104" y="24455"/>
            <a:ext cx="736074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2400"/>
              </a:spcBef>
              <a:defRPr sz="4000" b="1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r>
              <a:rPr sz="2800" cap="all" dirty="0">
                <a:latin typeface="+mj-lt"/>
              </a:rPr>
              <a:t>Deformed shell model predictions</a:t>
            </a:r>
          </a:p>
        </p:txBody>
      </p:sp>
      <p:pic>
        <p:nvPicPr>
          <p:cNvPr id="293" name="Text Box 3" descr="Text Box 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5042" y="1420585"/>
            <a:ext cx="4168958" cy="3831771"/>
          </a:xfrm>
          <a:prstGeom prst="rect">
            <a:avLst/>
          </a:prstGeom>
          <a:effectLst>
            <a:outerShdw blurRad="190500" dist="8455" dir="5400000" rotWithShape="0">
              <a:srgbClr val="FF85FF"/>
            </a:outerShdw>
          </a:effectLst>
        </p:spPr>
      </p:pic>
      <p:pic>
        <p:nvPicPr>
          <p:cNvPr id="2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272" y="1012590"/>
            <a:ext cx="4572000" cy="5205046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FF85FF"/>
            </a:outerShdw>
          </a:effectLst>
        </p:spPr>
      </p:pic>
    </p:spTree>
    <p:extLst>
      <p:ext uri="{BB962C8B-B14F-4D97-AF65-F5344CB8AC3E}">
        <p14:creationId xmlns:p14="http://schemas.microsoft.com/office/powerpoint/2010/main" val="82680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CAGRA CAMPAIGN</a:t>
            </a:r>
          </a:p>
          <a:p>
            <a:r>
              <a:rPr lang="en-US" dirty="0" smtClean="0"/>
              <a:t> coupled to Grand Raiden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00"/>
          <p:cNvSpPr txBox="1">
            <a:spLocks/>
          </p:cNvSpPr>
          <p:nvPr/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66CC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sz="2600" dirty="0" smtClean="0"/>
              <a:t>CAGRA-Grand Raiden Campaign at RCNP (</a:t>
            </a:r>
            <a:r>
              <a:rPr lang="en-US" sz="2600" dirty="0" err="1" smtClean="0"/>
              <a:t>A.Tamii</a:t>
            </a:r>
            <a:r>
              <a:rPr lang="en-US" sz="2600" dirty="0" smtClean="0"/>
              <a:t>)</a:t>
            </a:r>
            <a:endParaRPr lang="en-US" sz="2600" dirty="0"/>
          </a:p>
        </p:txBody>
      </p:sp>
      <p:sp>
        <p:nvSpPr>
          <p:cNvPr id="4" name="Shape 398"/>
          <p:cNvSpPr/>
          <p:nvPr/>
        </p:nvSpPr>
        <p:spPr>
          <a:xfrm>
            <a:off x="262493" y="827671"/>
            <a:ext cx="8627986" cy="687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marL="0" indent="0" defTabSz="457200">
              <a:spcBef>
                <a:spcPts val="0"/>
              </a:spcBef>
              <a:buSzTx/>
              <a:buNone/>
              <a:defRPr>
                <a:solidFill>
                  <a:srgbClr val="51515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2000" b="1" dirty="0" smtClean="0">
                <a:solidFill>
                  <a:schemeClr val="tx1"/>
                </a:solidFill>
              </a:rPr>
              <a:t>Purpose</a:t>
            </a:r>
            <a:r>
              <a:rPr lang="en-US" sz="2000" dirty="0" smtClean="0">
                <a:solidFill>
                  <a:schemeClr val="tx1"/>
                </a:solidFill>
              </a:rPr>
              <a:t>: To perform high-resolution c</a:t>
            </a:r>
            <a:r>
              <a:rPr sz="2000" dirty="0" smtClean="0">
                <a:solidFill>
                  <a:schemeClr val="tx1"/>
                </a:solidFill>
              </a:rPr>
              <a:t>oin</a:t>
            </a:r>
            <a:r>
              <a:rPr lang="en-US" sz="2000" dirty="0" smtClean="0">
                <a:solidFill>
                  <a:schemeClr val="tx1"/>
                </a:solidFill>
              </a:rPr>
              <a:t>cident</a:t>
            </a:r>
            <a:r>
              <a:rPr sz="2000" dirty="0" smtClean="0">
                <a:solidFill>
                  <a:schemeClr val="tx1"/>
                </a:solidFill>
              </a:rPr>
              <a:t> </a:t>
            </a:r>
            <a:r>
              <a:rPr sz="2000" dirty="0">
                <a:solidFill>
                  <a:schemeClr val="tx1"/>
                </a:solidFill>
              </a:rPr>
              <a:t>measurements </a:t>
            </a:r>
            <a:r>
              <a:rPr lang="en-US" sz="2000" dirty="0" smtClean="0">
                <a:solidFill>
                  <a:schemeClr val="tx1"/>
                </a:solidFill>
              </a:rPr>
              <a:t>between reacting </a:t>
            </a:r>
            <a:r>
              <a:rPr sz="2000" dirty="0" smtClean="0">
                <a:solidFill>
                  <a:schemeClr val="tx1"/>
                </a:solidFill>
              </a:rPr>
              <a:t>light</a:t>
            </a:r>
            <a:r>
              <a:rPr sz="2000" dirty="0">
                <a:solidFill>
                  <a:schemeClr val="tx1"/>
                </a:solidFill>
              </a:rPr>
              <a:t>-</a:t>
            </a:r>
            <a:r>
              <a:rPr sz="2000" dirty="0" smtClean="0">
                <a:solidFill>
                  <a:schemeClr val="tx1"/>
                </a:solidFill>
              </a:rPr>
              <a:t>ion</a:t>
            </a:r>
            <a:r>
              <a:rPr lang="en-US" sz="2000" dirty="0" smtClean="0">
                <a:solidFill>
                  <a:schemeClr val="tx1"/>
                </a:solidFill>
              </a:rPr>
              <a:t>s</a:t>
            </a:r>
            <a:r>
              <a:rPr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(Grand </a:t>
            </a:r>
            <a:r>
              <a:rPr lang="en-US" sz="2000" dirty="0" err="1" smtClean="0">
                <a:solidFill>
                  <a:schemeClr val="tx1"/>
                </a:solidFill>
              </a:rPr>
              <a:t>Raiden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r>
              <a:rPr sz="2000" dirty="0" smtClean="0">
                <a:solidFill>
                  <a:schemeClr val="tx1"/>
                </a:solidFill>
              </a:rPr>
              <a:t> </a:t>
            </a:r>
            <a:r>
              <a:rPr sz="2000" dirty="0">
                <a:solidFill>
                  <a:schemeClr val="tx1"/>
                </a:solidFill>
              </a:rPr>
              <a:t>and </a:t>
            </a:r>
            <a:r>
              <a:rPr sz="2000" dirty="0" smtClean="0">
                <a:solidFill>
                  <a:schemeClr val="tx1"/>
                </a:solidFill>
              </a:rPr>
              <a:t>de</a:t>
            </a:r>
            <a:r>
              <a:rPr lang="en-US" sz="2000" dirty="0" smtClean="0">
                <a:solidFill>
                  <a:schemeClr val="tx1"/>
                </a:solidFill>
              </a:rPr>
              <a:t>-excitation</a:t>
            </a:r>
            <a:r>
              <a:rPr sz="2000" dirty="0" smtClean="0">
                <a:solidFill>
                  <a:schemeClr val="tx1"/>
                </a:solidFill>
              </a:rPr>
              <a:t> </a:t>
            </a:r>
            <a:r>
              <a:rPr sz="2000" dirty="0">
                <a:solidFill>
                  <a:schemeClr val="tx1"/>
                </a:solidFill>
              </a:rPr>
              <a:t>γ-</a:t>
            </a:r>
            <a:r>
              <a:rPr sz="2000" dirty="0" smtClean="0">
                <a:solidFill>
                  <a:schemeClr val="tx1"/>
                </a:solidFill>
              </a:rPr>
              <a:t>rays</a:t>
            </a:r>
            <a:r>
              <a:rPr lang="en-US" sz="2000" dirty="0" smtClean="0">
                <a:solidFill>
                  <a:schemeClr val="tx1"/>
                </a:solidFill>
              </a:rPr>
              <a:t> (CAGRA).</a:t>
            </a:r>
            <a:endParaRPr sz="2000" dirty="0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8773" y="1497818"/>
            <a:ext cx="8103704" cy="4515634"/>
            <a:chOff x="498773" y="1527353"/>
            <a:chExt cx="8103704" cy="451563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605" y="1664698"/>
              <a:ext cx="6475872" cy="437828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618" y="1527353"/>
              <a:ext cx="3386068" cy="260953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773" y="4336240"/>
              <a:ext cx="2366610" cy="1512001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457200" y="5883792"/>
            <a:ext cx="8541579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lv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RCNP, Tohoku, ANL, LBNL, Milano, TU-Darmstadt, GSI, Köln, KVI, IFJ-PAN, IMP, </a:t>
            </a:r>
            <a:r>
              <a:rPr lang="en-US" sz="2000" dirty="0" smtClean="0">
                <a:solidFill>
                  <a:schemeClr val="tx1"/>
                </a:solidFill>
              </a:rPr>
              <a:t>York, ARL, NSCL </a:t>
            </a:r>
            <a:r>
              <a:rPr lang="is-IS" sz="2000" dirty="0" smtClean="0">
                <a:solidFill>
                  <a:schemeClr val="tx1"/>
                </a:solidFill>
              </a:rPr>
              <a:t>…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Shape 1022"/>
          <p:cNvSpPr/>
          <p:nvPr/>
        </p:nvSpPr>
        <p:spPr>
          <a:xfrm>
            <a:off x="254951" y="674217"/>
            <a:ext cx="7743402" cy="626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6" tIns="35716" rIns="35716" bIns="35716">
            <a:spAutoFit/>
          </a:bodyPr>
          <a:lstStyle/>
          <a:p>
            <a:pPr defTabSz="457200">
              <a:defRPr sz="1800" b="1">
                <a:uFillTx/>
              </a:defRPr>
            </a:pPr>
            <a:r>
              <a:rPr dirty="0"/>
              <a:t>E441</a:t>
            </a:r>
            <a:r>
              <a:rPr b="0" dirty="0"/>
              <a:t>: The (</a:t>
            </a:r>
            <a:r>
              <a:rPr b="0" baseline="31999" dirty="0"/>
              <a:t>6</a:t>
            </a:r>
            <a:r>
              <a:rPr b="0" dirty="0"/>
              <a:t>Li,</a:t>
            </a:r>
            <a:r>
              <a:rPr b="0" baseline="31999" dirty="0"/>
              <a:t>6</a:t>
            </a:r>
            <a:r>
              <a:rPr b="0" dirty="0"/>
              <a:t>Li’[3:56MeV]) reaction as a novel probe for studying the inelastic 	neutrino-nucleus response in astrophysical </a:t>
            </a:r>
            <a:r>
              <a:rPr b="0" dirty="0" smtClean="0"/>
              <a:t>scenarios</a:t>
            </a:r>
            <a:r>
              <a:rPr lang="en-US" b="0" dirty="0" smtClean="0"/>
              <a:t> 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1026" name="Shape 1026"/>
          <p:cNvSpPr/>
          <p:nvPr/>
        </p:nvSpPr>
        <p:spPr>
          <a:xfrm>
            <a:off x="293558" y="131450"/>
            <a:ext cx="876008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2100"/>
              </a:spcBef>
              <a:defRPr sz="3300" b="1"/>
            </a:lvl1pPr>
          </a:lstStyle>
          <a:p>
            <a:pPr algn="l"/>
            <a:r>
              <a:rPr lang="en-US" sz="2800" dirty="0" smtClean="0">
                <a:solidFill>
                  <a:srgbClr val="0082CA"/>
                </a:solidFill>
              </a:rPr>
              <a:t>2</a:t>
            </a:r>
            <a:r>
              <a:rPr lang="en-US" sz="2800" baseline="30000" dirty="0" smtClean="0">
                <a:solidFill>
                  <a:srgbClr val="0082CA"/>
                </a:solidFill>
              </a:rPr>
              <a:t>ND</a:t>
            </a:r>
            <a:r>
              <a:rPr lang="en-US" sz="2800" dirty="0" smtClean="0">
                <a:solidFill>
                  <a:srgbClr val="0082CA"/>
                </a:solidFill>
              </a:rPr>
              <a:t> </a:t>
            </a:r>
            <a:r>
              <a:rPr sz="2800" dirty="0" smtClean="0">
                <a:solidFill>
                  <a:srgbClr val="0082CA"/>
                </a:solidFill>
              </a:rPr>
              <a:t>CAGRA</a:t>
            </a:r>
            <a:r>
              <a:rPr lang="en-US" sz="2800" dirty="0" smtClean="0">
                <a:solidFill>
                  <a:srgbClr val="0082CA"/>
                </a:solidFill>
              </a:rPr>
              <a:t> CAMPAIGN </a:t>
            </a:r>
            <a:r>
              <a:rPr sz="2800" dirty="0" smtClean="0">
                <a:solidFill>
                  <a:srgbClr val="0082CA"/>
                </a:solidFill>
              </a:rPr>
              <a:t>Oct</a:t>
            </a:r>
            <a:r>
              <a:rPr sz="2800" dirty="0">
                <a:solidFill>
                  <a:srgbClr val="0082CA"/>
                </a:solidFill>
              </a:rPr>
              <a:t>-Dec 2016</a:t>
            </a:r>
          </a:p>
        </p:txBody>
      </p:sp>
      <p:sp>
        <p:nvSpPr>
          <p:cNvPr id="1027" name="Shape 1027"/>
          <p:cNvSpPr/>
          <p:nvPr/>
        </p:nvSpPr>
        <p:spPr>
          <a:xfrm>
            <a:off x="254952" y="2748643"/>
            <a:ext cx="7149148" cy="626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6" tIns="35716" rIns="35716" bIns="35716">
            <a:spAutoFit/>
          </a:bodyPr>
          <a:lstStyle/>
          <a:p>
            <a:pPr defTabSz="457200">
              <a:defRPr sz="1800" b="1">
                <a:uFillTx/>
              </a:defRPr>
            </a:pPr>
            <a:r>
              <a:rPr dirty="0"/>
              <a:t>E454</a:t>
            </a:r>
            <a:r>
              <a:rPr b="0" dirty="0"/>
              <a:t>: Study of the Structure of the Pygmy Dipole Resonance States in </a:t>
            </a:r>
            <a:r>
              <a:rPr b="0" baseline="31999" dirty="0"/>
              <a:t>64</a:t>
            </a:r>
            <a:r>
              <a:rPr b="0" dirty="0"/>
              <a:t>Ni via </a:t>
            </a:r>
            <a:r>
              <a:rPr lang="en-US" b="0" dirty="0" smtClean="0"/>
              <a:t> </a:t>
            </a:r>
            <a:r>
              <a:rPr dirty="0" smtClean="0"/>
              <a:t>the </a:t>
            </a:r>
            <a:r>
              <a:rPr dirty="0"/>
              <a:t>(p,p’γ) and (α,α’γ) </a:t>
            </a:r>
            <a:r>
              <a:rPr dirty="0" smtClean="0"/>
              <a:t>Reactions</a:t>
            </a:r>
            <a:r>
              <a:rPr lang="en-US" dirty="0" smtClean="0"/>
              <a:t> 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1028" name="Shape 1028"/>
          <p:cNvSpPr/>
          <p:nvPr/>
        </p:nvSpPr>
        <p:spPr>
          <a:xfrm>
            <a:off x="254952" y="2130987"/>
            <a:ext cx="7326948" cy="903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6" tIns="35716" rIns="35716" bIns="35716">
            <a:spAutoFit/>
          </a:bodyPr>
          <a:lstStyle/>
          <a:p>
            <a:pPr defTabSz="457200">
              <a:defRPr sz="1800" b="1">
                <a:uFillTx/>
              </a:defRPr>
            </a:pPr>
            <a:r>
              <a:rPr dirty="0"/>
              <a:t>E450</a:t>
            </a:r>
            <a:r>
              <a:rPr b="0" dirty="0"/>
              <a:t>: Study of the Structure of the Pygmy Dipole Resonance States via the </a:t>
            </a:r>
            <a:r>
              <a:rPr lang="en-US" dirty="0"/>
              <a:t>the (p,p’γ) and (α,α’γ) </a:t>
            </a:r>
            <a:r>
              <a:rPr lang="en-US" dirty="0" smtClean="0"/>
              <a:t>Reactions </a:t>
            </a:r>
            <a:endParaRPr lang="en-US" dirty="0">
              <a:solidFill>
                <a:srgbClr val="0000FF"/>
              </a:solidFill>
            </a:endParaRPr>
          </a:p>
          <a:p>
            <a:pPr defTabSz="457200">
              <a:defRPr sz="1800" b="1">
                <a:uFillTx/>
              </a:defRPr>
            </a:pPr>
            <a:r>
              <a:rPr dirty="0"/>
              <a:t>	</a:t>
            </a:r>
          </a:p>
        </p:txBody>
      </p:sp>
      <p:sp>
        <p:nvSpPr>
          <p:cNvPr id="1029" name="Shape 1029"/>
          <p:cNvSpPr/>
          <p:nvPr/>
        </p:nvSpPr>
        <p:spPr>
          <a:xfrm>
            <a:off x="254952" y="4317008"/>
            <a:ext cx="8425372" cy="328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6" tIns="35716" rIns="35716" bIns="35716">
            <a:spAutoFit/>
          </a:bodyPr>
          <a:lstStyle/>
          <a:p>
            <a:pPr defTabSz="457200">
              <a:defRPr sz="1800" b="1">
                <a:uFillTx/>
              </a:defRPr>
            </a:pPr>
            <a:r>
              <a:t>E470</a:t>
            </a:r>
            <a:r>
              <a:rPr b="0"/>
              <a:t>: Search for superdeformed states in </a:t>
            </a:r>
            <a:r>
              <a:rPr b="0" baseline="31999"/>
              <a:t>28</a:t>
            </a:r>
            <a:r>
              <a:rPr b="0"/>
              <a:t>Si via γ-particle coincidence measurements</a:t>
            </a:r>
          </a:p>
        </p:txBody>
      </p:sp>
      <p:sp>
        <p:nvSpPr>
          <p:cNvPr id="1030" name="Shape 1030"/>
          <p:cNvSpPr/>
          <p:nvPr/>
        </p:nvSpPr>
        <p:spPr>
          <a:xfrm>
            <a:off x="254952" y="5350300"/>
            <a:ext cx="8425372" cy="349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6" tIns="35716" rIns="35716" bIns="35716">
            <a:spAutoFit/>
          </a:bodyPr>
          <a:lstStyle/>
          <a:p>
            <a:pPr defTabSz="457200">
              <a:defRPr sz="1800" b="1">
                <a:uFillTx/>
              </a:defRPr>
            </a:pPr>
            <a:r>
              <a:rPr dirty="0"/>
              <a:t>E471</a:t>
            </a:r>
            <a:r>
              <a:rPr b="0" dirty="0"/>
              <a:t>: Study of high-spin state population by light-ion </a:t>
            </a:r>
            <a:r>
              <a:rPr b="0" dirty="0" smtClean="0"/>
              <a:t>reactions</a:t>
            </a:r>
            <a:r>
              <a:rPr lang="en-US" b="0" dirty="0" smtClean="0"/>
              <a:t> 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1031" name="Shape 1031"/>
          <p:cNvSpPr/>
          <p:nvPr/>
        </p:nvSpPr>
        <p:spPr>
          <a:xfrm>
            <a:off x="8180672" y="674217"/>
            <a:ext cx="87622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5.0 days</a:t>
            </a:r>
          </a:p>
        </p:txBody>
      </p:sp>
      <p:sp>
        <p:nvSpPr>
          <p:cNvPr id="1032" name="Shape 1032"/>
          <p:cNvSpPr/>
          <p:nvPr/>
        </p:nvSpPr>
        <p:spPr>
          <a:xfrm>
            <a:off x="8027789" y="2099304"/>
            <a:ext cx="99052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dirty="0"/>
              <a:t>25.0 days</a:t>
            </a:r>
          </a:p>
        </p:txBody>
      </p:sp>
      <p:sp>
        <p:nvSpPr>
          <p:cNvPr id="1033" name="Shape 1033"/>
          <p:cNvSpPr/>
          <p:nvPr/>
        </p:nvSpPr>
        <p:spPr>
          <a:xfrm>
            <a:off x="8180672" y="4502429"/>
            <a:ext cx="87622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6.0 days</a:t>
            </a:r>
          </a:p>
        </p:txBody>
      </p:sp>
      <p:sp>
        <p:nvSpPr>
          <p:cNvPr id="1034" name="Shape 1034"/>
          <p:cNvSpPr/>
          <p:nvPr/>
        </p:nvSpPr>
        <p:spPr>
          <a:xfrm>
            <a:off x="8180672" y="2813060"/>
            <a:ext cx="87622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6.0 days</a:t>
            </a:r>
          </a:p>
        </p:txBody>
      </p:sp>
      <p:sp>
        <p:nvSpPr>
          <p:cNvPr id="1035" name="Shape 1035"/>
          <p:cNvSpPr/>
          <p:nvPr/>
        </p:nvSpPr>
        <p:spPr>
          <a:xfrm>
            <a:off x="8180672" y="5249550"/>
            <a:ext cx="87622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3.0 days</a:t>
            </a:r>
          </a:p>
        </p:txBody>
      </p:sp>
      <p:sp>
        <p:nvSpPr>
          <p:cNvPr id="1036" name="Shape 1036"/>
          <p:cNvSpPr>
            <a:spLocks noGrp="1"/>
          </p:cNvSpPr>
          <p:nvPr>
            <p:ph type="sldNum" sz="quarter" idx="4294967295"/>
          </p:nvPr>
        </p:nvSpPr>
        <p:spPr>
          <a:xfrm>
            <a:off x="8509570" y="6514066"/>
            <a:ext cx="281937" cy="2870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1037" name="Shape 1037"/>
          <p:cNvSpPr/>
          <p:nvPr/>
        </p:nvSpPr>
        <p:spPr>
          <a:xfrm>
            <a:off x="6222715" y="5766196"/>
            <a:ext cx="27933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In total 45 days of beam time</a:t>
            </a:r>
          </a:p>
        </p:txBody>
      </p:sp>
      <p:sp>
        <p:nvSpPr>
          <p:cNvPr id="1038" name="Shape 1038"/>
          <p:cNvSpPr/>
          <p:nvPr/>
        </p:nvSpPr>
        <p:spPr>
          <a:xfrm>
            <a:off x="712894" y="3609790"/>
            <a:ext cx="5522805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R="331470" defTabSz="457200">
              <a:defRPr sz="1700" b="1">
                <a:uFillTx/>
              </a:defRPr>
            </a:pPr>
            <a:r>
              <a:rPr dirty="0"/>
              <a:t>(α,α’γ) and (p,p’γ) on </a:t>
            </a:r>
            <a:r>
              <a:rPr baseline="31999" dirty="0"/>
              <a:t>64</a:t>
            </a:r>
            <a:r>
              <a:rPr dirty="0"/>
              <a:t>Ni, </a:t>
            </a:r>
            <a:r>
              <a:rPr baseline="31999" dirty="0"/>
              <a:t>90,94</a:t>
            </a:r>
            <a:r>
              <a:rPr dirty="0"/>
              <a:t>Zr, </a:t>
            </a:r>
            <a:r>
              <a:rPr baseline="31999" dirty="0"/>
              <a:t>120,124</a:t>
            </a:r>
            <a:r>
              <a:rPr dirty="0"/>
              <a:t>Sn, </a:t>
            </a:r>
            <a:r>
              <a:rPr baseline="31999" dirty="0" smtClean="0"/>
              <a:t>206,208</a:t>
            </a:r>
            <a:r>
              <a:rPr dirty="0" smtClean="0"/>
              <a:t>Pb</a:t>
            </a:r>
            <a:endParaRPr dirty="0"/>
          </a:p>
        </p:txBody>
      </p:sp>
      <p:sp>
        <p:nvSpPr>
          <p:cNvPr id="1039" name="Shape 1039"/>
          <p:cNvSpPr/>
          <p:nvPr/>
        </p:nvSpPr>
        <p:spPr>
          <a:xfrm>
            <a:off x="725253" y="4829733"/>
            <a:ext cx="2184963" cy="336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R="331470" defTabSz="457200">
              <a:defRPr sz="1700" b="1">
                <a:uFillTx/>
              </a:defRPr>
            </a:pPr>
            <a:r>
              <a:t>(α,α’γ)  on </a:t>
            </a:r>
            <a:r>
              <a:rPr baseline="31999"/>
              <a:t>28</a:t>
            </a:r>
            <a:r>
              <a:t>Si</a:t>
            </a:r>
          </a:p>
        </p:txBody>
      </p:sp>
      <p:sp>
        <p:nvSpPr>
          <p:cNvPr id="1040" name="Shape 1040"/>
          <p:cNvSpPr/>
          <p:nvPr/>
        </p:nvSpPr>
        <p:spPr>
          <a:xfrm>
            <a:off x="725253" y="5734505"/>
            <a:ext cx="2184963" cy="33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R="331470" defTabSz="457200">
              <a:defRPr sz="1700" b="1">
                <a:uFillTx/>
              </a:defRPr>
            </a:pPr>
            <a:r>
              <a:rPr dirty="0"/>
              <a:t>(</a:t>
            </a:r>
            <a:r>
              <a:rPr baseline="31999" dirty="0"/>
              <a:t>6</a:t>
            </a:r>
            <a:r>
              <a:rPr dirty="0"/>
              <a:t>Li, </a:t>
            </a:r>
            <a:r>
              <a:rPr baseline="31999" dirty="0"/>
              <a:t>6</a:t>
            </a:r>
            <a:r>
              <a:rPr dirty="0"/>
              <a:t>Li)  on </a:t>
            </a:r>
            <a:r>
              <a:rPr baseline="31999" dirty="0"/>
              <a:t>40</a:t>
            </a:r>
            <a:r>
              <a:rPr dirty="0"/>
              <a:t>Ca</a:t>
            </a:r>
          </a:p>
        </p:txBody>
      </p:sp>
      <p:sp>
        <p:nvSpPr>
          <p:cNvPr id="1041" name="Shape 1041"/>
          <p:cNvSpPr/>
          <p:nvPr/>
        </p:nvSpPr>
        <p:spPr>
          <a:xfrm>
            <a:off x="725253" y="1348114"/>
            <a:ext cx="2924157" cy="33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R="331470" defTabSz="457200">
              <a:defRPr sz="1700" b="1">
                <a:uFillTx/>
              </a:defRPr>
            </a:pPr>
            <a:r>
              <a:t>(</a:t>
            </a:r>
            <a:r>
              <a:rPr baseline="31999"/>
              <a:t>6</a:t>
            </a:r>
            <a:r>
              <a:t>Li, </a:t>
            </a:r>
            <a:r>
              <a:rPr baseline="31999"/>
              <a:t>6</a:t>
            </a:r>
            <a:r>
              <a:t>Li*)  on </a:t>
            </a:r>
            <a:r>
              <a:rPr baseline="31999"/>
              <a:t>12</a:t>
            </a:r>
            <a:r>
              <a:t>C etc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100" y="6223000"/>
            <a:ext cx="725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</a:t>
            </a:r>
            <a:r>
              <a:rPr lang="en-US" b="1" dirty="0" smtClean="0"/>
              <a:t>E455</a:t>
            </a:r>
            <a:r>
              <a:rPr lang="en-US" dirty="0" smtClean="0"/>
              <a:t>: Search for Evidence of Triaxality in A~190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225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4492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66CC"/>
                </a:solidFill>
              </a:defRPr>
            </a:lvl1pPr>
          </a:lstStyle>
          <a:p>
            <a:r>
              <a:rPr lang="en-US" dirty="0" smtClean="0">
                <a:solidFill>
                  <a:srgbClr val="0082CA"/>
                </a:solidFill>
              </a:rPr>
              <a:t>CAGRA at Grand </a:t>
            </a:r>
            <a:r>
              <a:rPr lang="en-US" dirty="0" err="1" smtClean="0">
                <a:solidFill>
                  <a:srgbClr val="0082CA"/>
                </a:solidFill>
              </a:rPr>
              <a:t>Raiden</a:t>
            </a:r>
            <a:r>
              <a:rPr dirty="0" smtClean="0">
                <a:solidFill>
                  <a:srgbClr val="0082CA"/>
                </a:solidFill>
              </a:rPr>
              <a:t> </a:t>
            </a:r>
            <a:endParaRPr dirty="0">
              <a:solidFill>
                <a:srgbClr val="0082CA"/>
              </a:solidFill>
            </a:endParaRP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4294967295"/>
          </p:nvPr>
        </p:nvSpPr>
        <p:spPr>
          <a:xfrm>
            <a:off x="8774772" y="6489700"/>
            <a:ext cx="219999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57200"/>
          </a:lstStyle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75588"/>
            <a:ext cx="36576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954" y="875588"/>
            <a:ext cx="36576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337" y="3805274"/>
            <a:ext cx="4115563" cy="27392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10551" marR="0" indent="-210551" algn="l" defTabSz="9144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</a:pPr>
            <a:r>
              <a:rPr lang="en-US" sz="1800" dirty="0" smtClean="0"/>
              <a:t>Due to harsh conditions at target position during beam tuning, </a:t>
            </a:r>
            <a:r>
              <a:rPr lang="en-US" sz="1800" dirty="0" err="1" smtClean="0"/>
              <a:t>Ge</a:t>
            </a:r>
            <a:r>
              <a:rPr lang="en-US" sz="1800" dirty="0" smtClean="0"/>
              <a:t> detectors must not be present.</a:t>
            </a:r>
            <a:endParaRPr lang="is-IS" sz="1800" dirty="0" smtClean="0"/>
          </a:p>
          <a:p>
            <a:pPr marL="210551" marR="0" indent="-210551" algn="l" defTabSz="9144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</a:pPr>
            <a:r>
              <a:rPr lang="is-IS" sz="1800" dirty="0" smtClean="0"/>
              <a:t>This is accomplished by moving entire frame.</a:t>
            </a:r>
          </a:p>
          <a:p>
            <a:pPr marL="210551" marR="0" indent="-210551" algn="l" defTabSz="9144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</a:pPr>
            <a:r>
              <a:rPr lang="is-IS" dirty="0" smtClean="0"/>
              <a:t>Worked flawlessly!</a:t>
            </a:r>
          </a:p>
          <a:p>
            <a:pPr marL="210551" marR="0" indent="-210551" algn="l" defTabSz="9144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</a:pPr>
            <a:r>
              <a:rPr lang="is-IS" dirty="0" smtClean="0"/>
              <a:t>CAGRA Array consisted of 12 Clovers from Clover Share, ARL, IMP, Tohuko, and 4 LaBr from Milano</a:t>
            </a:r>
            <a:endParaRPr lang="is-IS" sz="1800" dirty="0"/>
          </a:p>
        </p:txBody>
      </p:sp>
      <p:grpSp>
        <p:nvGrpSpPr>
          <p:cNvPr id="8" name="Group 981"/>
          <p:cNvGrpSpPr>
            <a:grpSpLocks noChangeAspect="1"/>
          </p:cNvGrpSpPr>
          <p:nvPr/>
        </p:nvGrpSpPr>
        <p:grpSpPr>
          <a:xfrm>
            <a:off x="4615626" y="3687293"/>
            <a:ext cx="3626674" cy="2738251"/>
            <a:chOff x="0" y="0"/>
            <a:chExt cx="4665618" cy="3522686"/>
          </a:xfrm>
        </p:grpSpPr>
        <p:pic>
          <p:nvPicPr>
            <p:cNvPr id="9" name="image32.jpeg" descr="2016-09-29 16.52.2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665620" cy="3497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52.png" descr="2016-09-29 16.52.2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665620" cy="3522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343314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29</a:t>
            </a:fld>
            <a:endParaRPr lang="uk-UA"/>
          </a:p>
        </p:txBody>
      </p:sp>
      <p:sp>
        <p:nvSpPr>
          <p:cNvPr id="3" name="Shape 400"/>
          <p:cNvSpPr txBox="1">
            <a:spLocks/>
          </p:cNvSpPr>
          <p:nvPr/>
        </p:nvSpPr>
        <p:spPr>
          <a:xfrm>
            <a:off x="457200" y="274638"/>
            <a:ext cx="8229600" cy="571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66CC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sz="2400" dirty="0" smtClean="0">
                <a:solidFill>
                  <a:srgbClr val="0082CA"/>
                </a:solidFill>
              </a:rPr>
              <a:t>Study of </a:t>
            </a:r>
            <a:r>
              <a:rPr lang="en-US" sz="2400" dirty="0">
                <a:solidFill>
                  <a:srgbClr val="0082CA"/>
                </a:solidFill>
              </a:rPr>
              <a:t>PDR by (</a:t>
            </a:r>
            <a:r>
              <a:rPr lang="en-US" sz="2400" i="1" dirty="0">
                <a:solidFill>
                  <a:srgbClr val="0082CA"/>
                </a:solidFill>
              </a:rPr>
              <a:t>p</a:t>
            </a:r>
            <a:r>
              <a:rPr lang="en-US" sz="2400" dirty="0">
                <a:solidFill>
                  <a:srgbClr val="0082CA"/>
                </a:solidFill>
              </a:rPr>
              <a:t>, </a:t>
            </a:r>
            <a:r>
              <a:rPr lang="en-US" sz="2400" i="1" dirty="0" err="1">
                <a:solidFill>
                  <a:srgbClr val="0082CA"/>
                </a:solidFill>
              </a:rPr>
              <a:t>p</a:t>
            </a:r>
            <a:r>
              <a:rPr lang="en-US" sz="2400" dirty="0" err="1">
                <a:solidFill>
                  <a:srgbClr val="0082CA"/>
                </a:solidFill>
              </a:rPr>
              <a:t>’γ</a:t>
            </a:r>
            <a:r>
              <a:rPr lang="en-US" sz="2400" dirty="0">
                <a:solidFill>
                  <a:srgbClr val="0082CA"/>
                </a:solidFill>
              </a:rPr>
              <a:t>) and (</a:t>
            </a:r>
            <a:r>
              <a:rPr lang="en-US" sz="2400" dirty="0">
                <a:solidFill>
                  <a:srgbClr val="0082CA"/>
                </a:solidFill>
                <a:latin typeface="Symbol" charset="2"/>
                <a:cs typeface="Symbol" charset="2"/>
              </a:rPr>
              <a:t>α</a:t>
            </a:r>
            <a:r>
              <a:rPr lang="en-US" sz="2400" dirty="0">
                <a:solidFill>
                  <a:srgbClr val="0082CA"/>
                </a:solidFill>
              </a:rPr>
              <a:t>,</a:t>
            </a:r>
            <a:r>
              <a:rPr lang="en-US" sz="2400" dirty="0">
                <a:solidFill>
                  <a:srgbClr val="0082CA"/>
                </a:solidFill>
                <a:latin typeface="Symbol" charset="2"/>
                <a:cs typeface="Symbol" charset="2"/>
              </a:rPr>
              <a:t>α</a:t>
            </a:r>
            <a:r>
              <a:rPr lang="en-US" sz="2400" dirty="0">
                <a:solidFill>
                  <a:srgbClr val="0082CA"/>
                </a:solidFill>
              </a:rPr>
              <a:t>’</a:t>
            </a:r>
            <a:r>
              <a:rPr lang="en-US" sz="2400" dirty="0" err="1">
                <a:solidFill>
                  <a:srgbClr val="0082CA"/>
                </a:solidFill>
              </a:rPr>
              <a:t>γ</a:t>
            </a:r>
            <a:r>
              <a:rPr lang="en-US" sz="2400" dirty="0" smtClean="0">
                <a:solidFill>
                  <a:srgbClr val="0082CA"/>
                </a:solidFill>
              </a:rPr>
              <a:t>)</a:t>
            </a:r>
            <a:endParaRPr lang="en-US" sz="2600" dirty="0">
              <a:solidFill>
                <a:srgbClr val="0082C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906" b="-2314"/>
          <a:stretch/>
        </p:blipFill>
        <p:spPr>
          <a:xfrm>
            <a:off x="457200" y="1960822"/>
            <a:ext cx="4122987" cy="34838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33851" y="2082497"/>
            <a:ext cx="2479676" cy="2897389"/>
            <a:chOff x="309562" y="918459"/>
            <a:chExt cx="2479676" cy="2897389"/>
          </a:xfrm>
        </p:grpSpPr>
        <p:sp>
          <p:nvSpPr>
            <p:cNvPr id="6" name="Shape 363"/>
            <p:cNvSpPr/>
            <p:nvPr/>
          </p:nvSpPr>
          <p:spPr>
            <a:xfrm>
              <a:off x="309562" y="918460"/>
              <a:ext cx="2479676" cy="2897388"/>
            </a:xfrm>
            <a:prstGeom prst="rect">
              <a:avLst/>
            </a:prstGeom>
            <a:gradFill>
              <a:gsLst>
                <a:gs pos="0">
                  <a:srgbClr val="FFE5E5"/>
                </a:gs>
                <a:gs pos="64999">
                  <a:srgbClr val="FFBEBD"/>
                </a:gs>
                <a:gs pos="100000">
                  <a:srgbClr val="FFA2A1"/>
                </a:gs>
              </a:gsLst>
              <a:lin ang="5400000"/>
            </a:gradFill>
            <a:ln w="12700">
              <a:solidFill>
                <a:srgbClr val="BE4B48"/>
              </a:solidFill>
            </a:ln>
            <a:effectLst>
              <a:outerShdw blurRad="50800" dist="25400" dir="5400000" rotWithShape="0">
                <a:srgbClr val="000000">
                  <a:alpha val="37998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250657" indent="-250657" defTabSz="914365">
                <a:spcBef>
                  <a:spcPts val="0"/>
                </a:spcBef>
                <a:defRPr sz="2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" name="Shape 364"/>
            <p:cNvSpPr/>
            <p:nvPr/>
          </p:nvSpPr>
          <p:spPr>
            <a:xfrm>
              <a:off x="457388" y="918459"/>
              <a:ext cx="2265012" cy="11801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5716" tIns="35716" rIns="35716" bIns="35716" anchor="ctr">
              <a:spAutoFit/>
            </a:bodyPr>
            <a:lstStyle/>
            <a:p>
              <a:pPr marL="0" indent="0" defTabSz="914365">
                <a:spcBef>
                  <a:spcPts val="0"/>
                </a:spcBef>
                <a:buSzTx/>
                <a:buNone/>
                <a:defRPr sz="1800">
                  <a:solidFill>
                    <a:srgbClr val="51515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b="1" dirty="0"/>
                <a:t>PDR structure</a:t>
              </a:r>
              <a:r>
                <a:rPr dirty="0"/>
                <a:t/>
              </a:r>
              <a:br>
                <a:rPr dirty="0"/>
              </a:br>
              <a:r>
                <a:rPr dirty="0"/>
                <a:t>transition density, </a:t>
              </a:r>
              <a:br>
                <a:rPr dirty="0"/>
              </a:br>
              <a:r>
                <a:rPr dirty="0"/>
                <a:t>isospin-</a:t>
              </a:r>
              <a:r>
                <a:rPr dirty="0" smtClean="0"/>
                <a:t>structure</a:t>
              </a:r>
              <a:r>
                <a:rPr lang="en-US" dirty="0" smtClean="0"/>
                <a:t>, angular dependence</a:t>
              </a:r>
              <a:endParaRPr dirty="0"/>
            </a:p>
          </p:txBody>
        </p:sp>
        <p:pic>
          <p:nvPicPr>
            <p:cNvPr id="8" name="image3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27249" y="2770483"/>
              <a:ext cx="2103655" cy="95354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age3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4227" y="2082849"/>
              <a:ext cx="2109698" cy="72273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Shape 394"/>
            <p:cNvSpPr/>
            <p:nvPr/>
          </p:nvSpPr>
          <p:spPr>
            <a:xfrm>
              <a:off x="1634892" y="2063494"/>
              <a:ext cx="379085" cy="2192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6" tIns="35716" rIns="35716" bIns="35716" anchor="ctr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100">
                  <a:solidFill>
                    <a:srgbClr val="51515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PDR</a:t>
              </a:r>
            </a:p>
          </p:txBody>
        </p:sp>
        <p:sp>
          <p:nvSpPr>
            <p:cNvPr id="11" name="Shape 395"/>
            <p:cNvSpPr/>
            <p:nvPr/>
          </p:nvSpPr>
          <p:spPr>
            <a:xfrm>
              <a:off x="1624320" y="2774806"/>
              <a:ext cx="394569" cy="2192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6" tIns="35716" rIns="35716" bIns="35716" anchor="ctr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1100">
                  <a:solidFill>
                    <a:srgbClr val="51515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GDR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10" y="877156"/>
            <a:ext cx="4171634" cy="9485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5810" y="5399594"/>
            <a:ext cx="8384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A. </a:t>
            </a:r>
            <a:r>
              <a:rPr lang="en-US" sz="1800" dirty="0" err="1"/>
              <a:t>Bracco</a:t>
            </a:r>
            <a:r>
              <a:rPr lang="en-US" sz="1800" dirty="0"/>
              <a:t>, F. </a:t>
            </a:r>
            <a:r>
              <a:rPr lang="en-US" sz="1800" dirty="0" err="1"/>
              <a:t>Crespi</a:t>
            </a:r>
            <a:r>
              <a:rPr lang="en-US" sz="1800" dirty="0"/>
              <a:t>, V. </a:t>
            </a:r>
            <a:r>
              <a:rPr lang="en-US" sz="1800" dirty="0" err="1"/>
              <a:t>Derya</a:t>
            </a:r>
            <a:r>
              <a:rPr lang="en-US" sz="1800" dirty="0"/>
              <a:t>, M.N. </a:t>
            </a:r>
            <a:r>
              <a:rPr lang="en-US" sz="1800" dirty="0" err="1"/>
              <a:t>Harakeh</a:t>
            </a:r>
            <a:r>
              <a:rPr lang="en-US" sz="1800" dirty="0"/>
              <a:t>, T. Hashimoto, C. Iwamoto, A. </a:t>
            </a:r>
            <a:r>
              <a:rPr lang="en-US" sz="1800" dirty="0" err="1"/>
              <a:t>Maj</a:t>
            </a:r>
            <a:r>
              <a:rPr lang="en-US" sz="1800" dirty="0"/>
              <a:t>, P. von Neumann-</a:t>
            </a:r>
            <a:r>
              <a:rPr lang="en-US" sz="1800" dirty="0" err="1"/>
              <a:t>Cosel</a:t>
            </a:r>
            <a:r>
              <a:rPr lang="en-US" sz="1800" dirty="0"/>
              <a:t>, N. </a:t>
            </a:r>
            <a:r>
              <a:rPr lang="en-US" sz="1800" dirty="0" err="1"/>
              <a:t>Pietralla</a:t>
            </a:r>
            <a:r>
              <a:rPr lang="en-US" sz="1800" dirty="0" smtClean="0"/>
              <a:t>,</a:t>
            </a:r>
            <a:r>
              <a:rPr lang="en-US" sz="1800" dirty="0"/>
              <a:t> </a:t>
            </a:r>
            <a:r>
              <a:rPr lang="en-US" sz="1800" dirty="0" smtClean="0"/>
              <a:t>D</a:t>
            </a:r>
            <a:r>
              <a:rPr lang="en-US" sz="1800" dirty="0"/>
              <a:t>. </a:t>
            </a:r>
            <a:r>
              <a:rPr lang="en-US" sz="1800" dirty="0" err="1"/>
              <a:t>Savran</a:t>
            </a:r>
            <a:r>
              <a:rPr lang="en-US" sz="1800" dirty="0"/>
              <a:t>, A. </a:t>
            </a:r>
            <a:r>
              <a:rPr lang="en-US" sz="1800" dirty="0" err="1"/>
              <a:t>Tamii</a:t>
            </a:r>
            <a:r>
              <a:rPr lang="en-US" sz="1800" dirty="0"/>
              <a:t>, V. Werner, and A. </a:t>
            </a:r>
            <a:r>
              <a:rPr lang="en-US" sz="1800" dirty="0" err="1"/>
              <a:t>Zilges</a:t>
            </a:r>
            <a:r>
              <a:rPr lang="en-US" sz="1800" dirty="0"/>
              <a:t> </a:t>
            </a:r>
            <a:r>
              <a:rPr lang="en-US" sz="1800" i="1" dirty="0"/>
              <a:t>et al</a:t>
            </a:r>
            <a:r>
              <a:rPr lang="en-US" sz="1800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40892" y="877156"/>
            <a:ext cx="2737046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en-US" sz="2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Total of 36 days for all measurements</a:t>
            </a:r>
            <a:endParaRPr kumimoji="0" lang="en-US" sz="2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925" y="2048936"/>
            <a:ext cx="4451048" cy="311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006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505505"/>
          </a:xfrm>
        </p:spPr>
        <p:txBody>
          <a:bodyPr/>
          <a:lstStyle/>
          <a:p>
            <a:r>
              <a:rPr lang="en-US" dirty="0" smtClean="0">
                <a:solidFill>
                  <a:srgbClr val="0082CA"/>
                </a:solidFill>
              </a:rPr>
              <a:t>What Does CAGRA stand for?</a:t>
            </a:r>
            <a:endParaRPr lang="en-US" dirty="0">
              <a:solidFill>
                <a:srgbClr val="0082C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Shape 51"/>
          <p:cNvSpPr txBox="1">
            <a:spLocks/>
          </p:cNvSpPr>
          <p:nvPr/>
        </p:nvSpPr>
        <p:spPr>
          <a:xfrm>
            <a:off x="457200" y="1671635"/>
            <a:ext cx="8534400" cy="15287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KCAGRA</a:t>
            </a:r>
            <a:endParaRPr lang="en-US"/>
          </a:p>
        </p:txBody>
      </p:sp>
      <p:grpSp>
        <p:nvGrpSpPr>
          <p:cNvPr id="6" name="Group 55"/>
          <p:cNvGrpSpPr/>
          <p:nvPr/>
        </p:nvGrpSpPr>
        <p:grpSpPr>
          <a:xfrm>
            <a:off x="457200" y="1676398"/>
            <a:ext cx="8534400" cy="1528767"/>
            <a:chOff x="0" y="0"/>
            <a:chExt cx="8534400" cy="1528766"/>
          </a:xfrm>
        </p:grpSpPr>
        <p:sp>
          <p:nvSpPr>
            <p:cNvPr id="7" name="Shape 53"/>
            <p:cNvSpPr/>
            <p:nvPr/>
          </p:nvSpPr>
          <p:spPr>
            <a:xfrm>
              <a:off x="0" y="-1"/>
              <a:ext cx="8534400" cy="15287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280736" indent="-280736" algn="ctr" defTabSz="457200">
                <a:spcBef>
                  <a:spcPts val="0"/>
                </a:spcBef>
                <a:defRPr sz="2800" b="1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8" name="Shape 54"/>
            <p:cNvSpPr/>
            <p:nvPr/>
          </p:nvSpPr>
          <p:spPr>
            <a:xfrm>
              <a:off x="0" y="-2"/>
              <a:ext cx="8534400" cy="980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indent="0" algn="ctr" defTabSz="457200">
                <a:spcBef>
                  <a:spcPts val="0"/>
                </a:spcBef>
                <a:buSzTx/>
                <a:buNone/>
                <a:defRPr sz="3000" b="1">
                  <a:solidFill>
                    <a:srgbClr val="FF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dirty="0"/>
                <a:t>C</a:t>
              </a:r>
              <a:r>
                <a:rPr dirty="0">
                  <a:solidFill>
                    <a:srgbClr val="404040"/>
                  </a:solidFill>
                </a:rPr>
                <a:t>ompton </a:t>
              </a:r>
              <a:r>
                <a:rPr dirty="0"/>
                <a:t>A</a:t>
              </a:r>
              <a:r>
                <a:rPr dirty="0">
                  <a:solidFill>
                    <a:srgbClr val="404040"/>
                  </a:solidFill>
                </a:rPr>
                <a:t>rray </a:t>
              </a:r>
              <a:r>
                <a:rPr dirty="0"/>
                <a:t>G</a:t>
              </a:r>
              <a:r>
                <a:rPr dirty="0">
                  <a:solidFill>
                    <a:srgbClr val="404040"/>
                  </a:solidFill>
                </a:rPr>
                <a:t>amma-ray spectrometer at </a:t>
              </a:r>
              <a:r>
                <a:rPr dirty="0"/>
                <a:t>R</a:t>
              </a:r>
              <a:r>
                <a:rPr dirty="0">
                  <a:solidFill>
                    <a:srgbClr val="404040"/>
                  </a:solidFill>
                </a:rPr>
                <a:t>CNP/RIBF for </a:t>
              </a:r>
              <a:r>
                <a:rPr dirty="0"/>
                <a:t>A</a:t>
              </a:r>
              <a:r>
                <a:rPr dirty="0">
                  <a:solidFill>
                    <a:srgbClr val="404040"/>
                  </a:solidFill>
                </a:rPr>
                <a:t>dvanced studies - CAGRA </a:t>
              </a:r>
            </a:p>
          </p:txBody>
        </p:sp>
      </p:grpSp>
      <p:sp>
        <p:nvSpPr>
          <p:cNvPr id="9" name="Shape 56"/>
          <p:cNvSpPr/>
          <p:nvPr/>
        </p:nvSpPr>
        <p:spPr>
          <a:xfrm>
            <a:off x="647700" y="3025027"/>
            <a:ext cx="7848600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indent="0" algn="ctr" defTabSz="457200">
              <a:spcBef>
                <a:spcPts val="0"/>
              </a:spcBef>
              <a:buSzTx/>
              <a:buNone/>
              <a:defRPr sz="19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This name relates to the Japanese word </a:t>
            </a:r>
            <a:r>
              <a:rPr b="1" dirty="0"/>
              <a:t>"KAGURA"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9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which is a form of music and dance dedicated to Shinto gods. </a:t>
            </a:r>
          </a:p>
        </p:txBody>
      </p:sp>
    </p:spTree>
    <p:extLst>
      <p:ext uri="{BB962C8B-B14F-4D97-AF65-F5344CB8AC3E}">
        <p14:creationId xmlns:p14="http://schemas.microsoft.com/office/powerpoint/2010/main" val="119477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30</a:t>
            </a:fld>
            <a:endParaRPr lang="uk-UA"/>
          </a:p>
        </p:txBody>
      </p:sp>
      <p:sp>
        <p:nvSpPr>
          <p:cNvPr id="3" name="Rectangle 2"/>
          <p:cNvSpPr/>
          <p:nvPr/>
        </p:nvSpPr>
        <p:spPr>
          <a:xfrm>
            <a:off x="247982" y="126955"/>
            <a:ext cx="8832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66CC"/>
                </a:solidFill>
              </a:rPr>
              <a:t>(</a:t>
            </a:r>
            <a:r>
              <a:rPr lang="en-US" sz="2400" b="1" baseline="30000" dirty="0">
                <a:solidFill>
                  <a:srgbClr val="0066CC"/>
                </a:solidFill>
              </a:rPr>
              <a:t>6</a:t>
            </a:r>
            <a:r>
              <a:rPr lang="en-US" sz="2400" b="1" dirty="0">
                <a:solidFill>
                  <a:srgbClr val="0066CC"/>
                </a:solidFill>
              </a:rPr>
              <a:t>Li, </a:t>
            </a:r>
            <a:r>
              <a:rPr lang="en-US" sz="2400" b="1" baseline="30000" dirty="0">
                <a:solidFill>
                  <a:srgbClr val="0066CC"/>
                </a:solidFill>
              </a:rPr>
              <a:t>6</a:t>
            </a:r>
            <a:r>
              <a:rPr lang="en-US" sz="2400" b="1" dirty="0">
                <a:solidFill>
                  <a:srgbClr val="0066CC"/>
                </a:solidFill>
              </a:rPr>
              <a:t>Li’</a:t>
            </a:r>
            <a:r>
              <a:rPr lang="en-US" sz="2400" b="1" dirty="0" smtClean="0">
                <a:solidFill>
                  <a:srgbClr val="0066CC"/>
                </a:solidFill>
              </a:rPr>
              <a:t>+γ</a:t>
            </a:r>
            <a:r>
              <a:rPr lang="en-US" sz="2400" b="1" dirty="0">
                <a:solidFill>
                  <a:srgbClr val="0066CC"/>
                </a:solidFill>
              </a:rPr>
              <a:t>): </a:t>
            </a:r>
            <a:r>
              <a:rPr lang="en-US" sz="2400" b="1" dirty="0" smtClean="0">
                <a:solidFill>
                  <a:srgbClr val="0066CC"/>
                </a:solidFill>
              </a:rPr>
              <a:t>a probe of GT strengths in the inelastic channel</a:t>
            </a:r>
            <a:endParaRPr lang="en-US" sz="2400" b="1" dirty="0">
              <a:solidFill>
                <a:srgbClr val="0066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73" y="776620"/>
            <a:ext cx="4841878" cy="1906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563" y="625053"/>
            <a:ext cx="1581384" cy="2166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22" y="2904859"/>
            <a:ext cx="6466027" cy="3395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6031" y="6351247"/>
            <a:ext cx="5482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C</a:t>
            </a:r>
            <a:r>
              <a:rPr lang="en-US" sz="1800" dirty="0"/>
              <a:t>. Sullivan </a:t>
            </a:r>
            <a:r>
              <a:rPr lang="en-US" sz="1800" i="1" dirty="0"/>
              <a:t>et al., </a:t>
            </a:r>
            <a:r>
              <a:rPr lang="en-US" sz="1800" dirty="0" smtClean="0"/>
              <a:t>Phys. Rev. C </a:t>
            </a:r>
            <a:r>
              <a:rPr lang="en-US" sz="1800" b="1" dirty="0" smtClean="0"/>
              <a:t>98</a:t>
            </a:r>
            <a:r>
              <a:rPr lang="en-US" sz="1800" dirty="0" smtClean="0"/>
              <a:t>, 15804 (2018)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430418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31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77" y="633181"/>
            <a:ext cx="4062509" cy="2696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4" y="3385449"/>
            <a:ext cx="3544193" cy="3336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183" y="780144"/>
            <a:ext cx="3923724" cy="4735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7213" y="3165923"/>
            <a:ext cx="328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Extracted GT cross section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52142" y="571499"/>
            <a:ext cx="326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Comparison of all 3 targets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41286" y="997852"/>
            <a:ext cx="635000" cy="369332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5428" y="127000"/>
            <a:ext cx="5959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SUMMARY OF RESULTS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44571" y="5461000"/>
            <a:ext cx="442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Possible to measure cross-section with this method using tracking array up A~25.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4674" y="6124461"/>
            <a:ext cx="4354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 smtClean="0"/>
              <a:t>C</a:t>
            </a:r>
            <a:r>
              <a:rPr lang="en-US" sz="1400" dirty="0"/>
              <a:t>. Sullivan </a:t>
            </a:r>
            <a:r>
              <a:rPr lang="en-US" sz="1400" i="1" dirty="0"/>
              <a:t>et al., </a:t>
            </a:r>
            <a:r>
              <a:rPr lang="en-US" sz="1400" dirty="0" smtClean="0"/>
              <a:t>Phys. Rev. C </a:t>
            </a:r>
            <a:r>
              <a:rPr lang="en-US" sz="1400" b="1" dirty="0" smtClean="0"/>
              <a:t>98</a:t>
            </a:r>
            <a:r>
              <a:rPr lang="en-US" sz="1400" dirty="0" smtClean="0"/>
              <a:t>, 15804 (2018)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8633990"/>
      </p:ext>
    </p:extLst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32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68" y="825501"/>
            <a:ext cx="8130731" cy="4622800"/>
          </a:xfrm>
          <a:prstGeom prst="rect">
            <a:avLst/>
          </a:prstGeom>
        </p:spPr>
      </p:pic>
      <p:sp>
        <p:nvSpPr>
          <p:cNvPr id="5" name="Shape 400"/>
          <p:cNvSpPr txBox="1">
            <a:spLocks/>
          </p:cNvSpPr>
          <p:nvPr/>
        </p:nvSpPr>
        <p:spPr>
          <a:xfrm>
            <a:off x="457200" y="236149"/>
            <a:ext cx="8229600" cy="65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66CC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sz="2600" dirty="0" smtClean="0"/>
              <a:t>Search for low lying deformed states in </a:t>
            </a:r>
            <a:r>
              <a:rPr lang="en-US" sz="2600" baseline="30000" dirty="0" smtClean="0"/>
              <a:t>36</a:t>
            </a:r>
            <a:r>
              <a:rPr lang="en-US" sz="2600" dirty="0" smtClean="0"/>
              <a:t>S (</a:t>
            </a:r>
            <a:r>
              <a:rPr lang="en-US" sz="2600" i="1" dirty="0" smtClean="0"/>
              <a:t>N</a:t>
            </a:r>
            <a:r>
              <a:rPr lang="en-US" sz="2600" dirty="0" smtClean="0"/>
              <a:t>=20)</a:t>
            </a:r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635000" y="5638800"/>
            <a:ext cx="788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 is scheduled for Dec. 2018 </a:t>
            </a:r>
            <a:r>
              <a:rPr lang="mr-IN" dirty="0" smtClean="0"/>
              <a:t>–</a:t>
            </a:r>
            <a:r>
              <a:rPr lang="en-US" dirty="0" smtClean="0"/>
              <a:t> thesis: Y. Yamamoto </a:t>
            </a:r>
          </a:p>
          <a:p>
            <a:r>
              <a:rPr lang="en-US" dirty="0" smtClean="0"/>
              <a:t>Also E506 on EN Beamline: PI </a:t>
            </a:r>
            <a:r>
              <a:rPr lang="mr-IN" dirty="0" smtClean="0"/>
              <a:t>–</a:t>
            </a:r>
            <a:r>
              <a:rPr lang="en-US" dirty="0" smtClean="0"/>
              <a:t> K. </a:t>
            </a:r>
            <a:r>
              <a:rPr lang="en-US" dirty="0" err="1" smtClean="0"/>
              <a:t>Mukhi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385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Future CAGRA CAMPAIGNs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2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34</a:t>
            </a:fld>
            <a:endParaRPr lang="uk-UA"/>
          </a:p>
        </p:txBody>
      </p:sp>
      <p:sp>
        <p:nvSpPr>
          <p:cNvPr id="3" name="Shape 400"/>
          <p:cNvSpPr txBox="1">
            <a:spLocks/>
          </p:cNvSpPr>
          <p:nvPr/>
        </p:nvSpPr>
        <p:spPr>
          <a:xfrm>
            <a:off x="457200" y="236149"/>
            <a:ext cx="8229600" cy="65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925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66CC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sz="2600" dirty="0" smtClean="0"/>
              <a:t>Near Future: Probing Excited States in vicinity of </a:t>
            </a:r>
            <a:r>
              <a:rPr lang="en-US" sz="2600" baseline="30000" dirty="0" smtClean="0"/>
              <a:t>254</a:t>
            </a:r>
            <a:r>
              <a:rPr lang="en-US" sz="2600" dirty="0" smtClean="0"/>
              <a:t>Es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60" y="762001"/>
            <a:ext cx="5816540" cy="294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3949700"/>
            <a:ext cx="4749800" cy="2689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500" y="1257300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Measurements to be performed at JAEA-Tokai Tandem Accelerator facility using a </a:t>
            </a:r>
            <a:r>
              <a:rPr lang="en-US" baseline="30000" dirty="0" smtClean="0"/>
              <a:t>254</a:t>
            </a:r>
            <a:r>
              <a:rPr lang="en-US" dirty="0" smtClean="0"/>
              <a:t>Es (ORNL) target.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80000" y="4432300"/>
            <a:ext cx="386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aseline="30000" dirty="0" smtClean="0"/>
              <a:t>254</a:t>
            </a:r>
            <a:r>
              <a:rPr lang="en-US" dirty="0" smtClean="0"/>
              <a:t>Es Coulomb Excitation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DB:9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aseline="30000" dirty="0" smtClean="0"/>
              <a:t>18</a:t>
            </a:r>
            <a:r>
              <a:rPr lang="en-US" dirty="0" smtClean="0"/>
              <a:t>O + </a:t>
            </a:r>
            <a:r>
              <a:rPr lang="en-US" baseline="30000" dirty="0" smtClean="0"/>
              <a:t>254</a:t>
            </a:r>
            <a:r>
              <a:rPr lang="en-US" dirty="0" smtClean="0"/>
              <a:t>Es transfer to study excited states in neighboring systems. </a:t>
            </a:r>
            <a:r>
              <a:rPr lang="en-US" b="1" dirty="0" smtClean="0">
                <a:solidFill>
                  <a:srgbClr val="0000FF"/>
                </a:solidFill>
              </a:rPr>
              <a:t>DB:8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04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35</a:t>
            </a:fld>
            <a:endParaRPr lang="uk-UA"/>
          </a:p>
        </p:txBody>
      </p:sp>
      <p:sp>
        <p:nvSpPr>
          <p:cNvPr id="3" name="Shape 400"/>
          <p:cNvSpPr txBox="1">
            <a:spLocks/>
          </p:cNvSpPr>
          <p:nvPr/>
        </p:nvSpPr>
        <p:spPr>
          <a:xfrm>
            <a:off x="457200" y="236149"/>
            <a:ext cx="8229600" cy="65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66CC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lang="en-US" sz="2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1800" y="139700"/>
            <a:ext cx="8372901" cy="558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82CA"/>
                </a:solidFill>
              </a:rPr>
              <a:t>FINAL THOUGHTS</a:t>
            </a:r>
            <a:endParaRPr lang="en-US" dirty="0">
              <a:solidFill>
                <a:srgbClr val="0082C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900" y="1282700"/>
            <a:ext cx="82931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/>
              <a:t>Thanks to DOE-NP for supporting the Project through the FOA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/>
              <a:t>Three campaigns have a run and </a:t>
            </a:r>
            <a:r>
              <a:rPr lang="en-US" sz="2000" dirty="0" smtClean="0"/>
              <a:t>thus </a:t>
            </a:r>
            <a:r>
              <a:rPr lang="en-US" sz="2000" dirty="0" smtClean="0"/>
              <a:t>we can say the goals of the project have been met.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/>
              <a:t>Large number of people have worked on this project but in particular, I want to thank -  E. Ideguchi, A. </a:t>
            </a:r>
            <a:r>
              <a:rPr lang="en-US" sz="2000" dirty="0" err="1" smtClean="0"/>
              <a:t>Tamii</a:t>
            </a:r>
            <a:r>
              <a:rPr lang="en-US" sz="2000" dirty="0" smtClean="0"/>
              <a:t>, N. </a:t>
            </a:r>
            <a:r>
              <a:rPr lang="en-US" sz="2000" dirty="0" err="1" smtClean="0"/>
              <a:t>Aoi</a:t>
            </a:r>
            <a:r>
              <a:rPr lang="en-US" sz="2000" dirty="0" smtClean="0"/>
              <a:t>, A. </a:t>
            </a:r>
            <a:r>
              <a:rPr lang="en-US" sz="2000" dirty="0" err="1" smtClean="0"/>
              <a:t>Odahara</a:t>
            </a:r>
            <a:r>
              <a:rPr lang="en-US" sz="2000" dirty="0" smtClean="0"/>
              <a:t>, S. </a:t>
            </a:r>
            <a:r>
              <a:rPr lang="en-US" sz="2000" dirty="0" err="1" smtClean="0"/>
              <a:t>Noji</a:t>
            </a:r>
            <a:r>
              <a:rPr lang="en-US" sz="2000" dirty="0" smtClean="0"/>
              <a:t>, N. </a:t>
            </a:r>
            <a:r>
              <a:rPr lang="en-US" sz="2000" dirty="0" err="1" smtClean="0"/>
              <a:t>Kobyashi</a:t>
            </a:r>
            <a:r>
              <a:rPr lang="en-US" sz="2000" dirty="0" smtClean="0"/>
              <a:t>, Y. Fang, K. </a:t>
            </a:r>
            <a:r>
              <a:rPr lang="en-US" sz="2000" dirty="0" err="1" smtClean="0"/>
              <a:t>Mukhi</a:t>
            </a:r>
            <a:r>
              <a:rPr lang="en-US" sz="2000" dirty="0" smtClean="0"/>
              <a:t>, J. </a:t>
            </a:r>
            <a:r>
              <a:rPr lang="en-US" sz="2000" dirty="0" err="1" smtClean="0"/>
              <a:t>Isaak</a:t>
            </a:r>
            <a:r>
              <a:rPr lang="en-US" sz="2000" dirty="0" smtClean="0"/>
              <a:t>, C. Sullivan and S. </a:t>
            </a:r>
            <a:r>
              <a:rPr lang="en-US" sz="2000" dirty="0" smtClean="0"/>
              <a:t>Zhu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/>
              <a:t>CAGRA DAQ will be used in the high-resolution array discussed by K. </a:t>
            </a:r>
            <a:r>
              <a:rPr lang="en-US" sz="2000" dirty="0" err="1" smtClean="0"/>
              <a:t>Wimmer</a:t>
            </a:r>
            <a:r>
              <a:rPr lang="en-US" sz="2000" dirty="0" smtClean="0"/>
              <a:t> in her presentation yesterday.</a:t>
            </a:r>
            <a:endParaRPr lang="en-US" sz="2000" dirty="0" smtClean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04911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Thanks for you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768663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>
                <a:solidFill>
                  <a:srgbClr val="0066CC"/>
                </a:solidFill>
              </a:rPr>
              <a:t>CAGRA</a:t>
            </a:r>
            <a:r>
              <a:rPr lang="en-US" altLang="ja-JP" sz="2800" dirty="0" smtClean="0">
                <a:solidFill>
                  <a:srgbClr val="0066CC"/>
                </a:solidFill>
              </a:rPr>
              <a:t> project </a:t>
            </a:r>
            <a:endParaRPr kumimoji="1" lang="ja-JP" altLang="en-US" sz="2800" dirty="0">
              <a:solidFill>
                <a:srgbClr val="0066CC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030" y="1112245"/>
            <a:ext cx="8513756" cy="485675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sz="2100" dirty="0" smtClean="0"/>
              <a:t>Create </a:t>
            </a:r>
            <a:r>
              <a:rPr kumimoji="1" lang="en-US" altLang="ja-JP" sz="2100" dirty="0" smtClean="0">
                <a:solidFill>
                  <a:srgbClr val="FF0000"/>
                </a:solidFill>
              </a:rPr>
              <a:t>a pool of Compton Suppresse</a:t>
            </a:r>
            <a:r>
              <a:rPr lang="en-US" altLang="ja-JP" sz="2100" dirty="0" smtClean="0">
                <a:solidFill>
                  <a:srgbClr val="FF0000"/>
                </a:solidFill>
              </a:rPr>
              <a:t>d </a:t>
            </a:r>
            <a:r>
              <a:rPr lang="en-US" altLang="ja-JP" sz="2100" dirty="0" err="1" smtClean="0">
                <a:solidFill>
                  <a:srgbClr val="FF0000"/>
                </a:solidFill>
              </a:rPr>
              <a:t>Ge</a:t>
            </a:r>
            <a:r>
              <a:rPr lang="en-US" altLang="ja-JP" sz="2100" dirty="0" smtClean="0">
                <a:solidFill>
                  <a:srgbClr val="FF0000"/>
                </a:solidFill>
              </a:rPr>
              <a:t> Clover detectors </a:t>
            </a:r>
            <a:r>
              <a:rPr lang="en-US" altLang="ja-JP" sz="2100" dirty="0" smtClean="0"/>
              <a:t>from laboratories in </a:t>
            </a:r>
            <a:r>
              <a:rPr lang="en-US" altLang="ja-JP" sz="2100" dirty="0" smtClean="0">
                <a:solidFill>
                  <a:srgbClr val="0000FF"/>
                </a:solidFill>
              </a:rPr>
              <a:t>Japan</a:t>
            </a:r>
            <a:r>
              <a:rPr lang="en-US" altLang="ja-JP" sz="2100" dirty="0" smtClean="0">
                <a:solidFill>
                  <a:srgbClr val="FF0000"/>
                </a:solidFill>
              </a:rPr>
              <a:t> </a:t>
            </a:r>
            <a:r>
              <a:rPr lang="en-US" altLang="ja-JP" sz="2100" dirty="0" smtClean="0"/>
              <a:t>and</a:t>
            </a:r>
            <a:r>
              <a:rPr lang="en-US" altLang="ja-JP" sz="2100" dirty="0" smtClean="0">
                <a:solidFill>
                  <a:srgbClr val="FF0000"/>
                </a:solidFill>
              </a:rPr>
              <a:t> </a:t>
            </a:r>
            <a:r>
              <a:rPr lang="en-US" altLang="ja-JP" sz="2100" dirty="0" smtClean="0">
                <a:solidFill>
                  <a:srgbClr val="0000FF"/>
                </a:solidFill>
              </a:rPr>
              <a:t>the U.S. + China </a:t>
            </a:r>
            <a:r>
              <a:rPr lang="en-US" altLang="ja-JP" sz="2100" dirty="0" smtClean="0"/>
              <a:t>which can be assembled at RCNP/RIBF to be utilized in gamma-ray spectroscopy. </a:t>
            </a:r>
          </a:p>
          <a:p>
            <a:pPr>
              <a:spcAft>
                <a:spcPts val="600"/>
              </a:spcAft>
            </a:pPr>
            <a:r>
              <a:rPr lang="en-US" altLang="ja-JP" sz="2100" dirty="0" smtClean="0"/>
              <a:t>Physics experiments at RCNP using </a:t>
            </a:r>
            <a:r>
              <a:rPr lang="en-US" altLang="ja-JP" sz="2100" dirty="0" smtClean="0"/>
              <a:t>EN</a:t>
            </a:r>
            <a:r>
              <a:rPr lang="en-US" altLang="ja-JP" sz="2100" dirty="0" smtClean="0"/>
              <a:t>-beam line and Grand Raiden</a:t>
            </a:r>
            <a:r>
              <a:rPr lang="en-US" altLang="ja-JP" sz="2100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en-US" altLang="ja-JP" sz="2100" dirty="0" smtClean="0"/>
              <a:t>At </a:t>
            </a:r>
            <a:r>
              <a:rPr lang="en-US" altLang="ja-JP" sz="2100" dirty="0" smtClean="0"/>
              <a:t>RIBF </a:t>
            </a:r>
            <a:r>
              <a:rPr lang="en-US" altLang="ja-JP" sz="2100" dirty="0" smtClean="0"/>
              <a:t>it has been discussed </a:t>
            </a:r>
            <a:r>
              <a:rPr lang="en-US" altLang="ja-JP" sz="2100" dirty="0" smtClean="0"/>
              <a:t>to </a:t>
            </a:r>
            <a:r>
              <a:rPr lang="en-US" altLang="ja-JP" sz="2100" dirty="0" smtClean="0"/>
              <a:t>use array for </a:t>
            </a:r>
            <a:r>
              <a:rPr lang="en-US" altLang="ja-JP" sz="2100" dirty="0"/>
              <a:t>both energy degraded </a:t>
            </a:r>
            <a:r>
              <a:rPr lang="en-US" altLang="ja-JP" sz="2100" dirty="0" smtClean="0"/>
              <a:t>(OIEDA) and </a:t>
            </a:r>
            <a:r>
              <a:rPr lang="en-US" altLang="ja-JP" sz="2100" dirty="0"/>
              <a:t>stopped beams of exotic </a:t>
            </a:r>
            <a:r>
              <a:rPr lang="en-US" altLang="ja-JP" sz="2100" dirty="0" smtClean="0"/>
              <a:t>nuclei (original plan)</a:t>
            </a:r>
            <a:endParaRPr lang="en-US" altLang="ja-JP" sz="2100" dirty="0" smtClean="0"/>
          </a:p>
          <a:p>
            <a:pPr>
              <a:spcAft>
                <a:spcPts val="600"/>
              </a:spcAft>
            </a:pPr>
            <a:r>
              <a:rPr kumimoji="1" lang="en-US" altLang="ja-JP" sz="2100" dirty="0" smtClean="0"/>
              <a:t>Mechanical Infrastructures to be built</a:t>
            </a:r>
          </a:p>
          <a:p>
            <a:pPr lvl="1">
              <a:spcAft>
                <a:spcPts val="600"/>
              </a:spcAft>
            </a:pPr>
            <a:r>
              <a:rPr lang="en-US" altLang="ja-JP" sz="2100" dirty="0" smtClean="0"/>
              <a:t>Self contained, trigger-less acquisition system using </a:t>
            </a:r>
            <a:r>
              <a:rPr lang="en-US" altLang="ja-JP" sz="2100" dirty="0" err="1" smtClean="0"/>
              <a:t>Gretina</a:t>
            </a:r>
            <a:r>
              <a:rPr lang="en-US" altLang="ja-JP" sz="2100" dirty="0" smtClean="0"/>
              <a:t> Digitizers</a:t>
            </a:r>
          </a:p>
          <a:p>
            <a:pPr lvl="1">
              <a:spcAft>
                <a:spcPts val="600"/>
              </a:spcAft>
            </a:pPr>
            <a:r>
              <a:rPr kumimoji="1" lang="en-US" altLang="ja-JP" sz="2100" dirty="0" smtClean="0"/>
              <a:t>Liquid Nitrogen fillin</a:t>
            </a:r>
            <a:r>
              <a:rPr lang="en-US" altLang="ja-JP" sz="2100" dirty="0" smtClean="0"/>
              <a:t>g system</a:t>
            </a:r>
          </a:p>
          <a:p>
            <a:pPr lvl="1">
              <a:spcAft>
                <a:spcPts val="600"/>
              </a:spcAft>
            </a:pPr>
            <a:r>
              <a:rPr kumimoji="1" lang="en-US" altLang="ja-JP" sz="2100" dirty="0" smtClean="0"/>
              <a:t>Support </a:t>
            </a:r>
            <a:r>
              <a:rPr kumimoji="1" lang="en-US" altLang="ja-JP" sz="2100" dirty="0" smtClean="0"/>
              <a:t>structure</a:t>
            </a:r>
            <a:endParaRPr kumimoji="1" lang="en-US" altLang="ja-JP" sz="2100" dirty="0" smtClean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294967295"/>
          </p:nvPr>
        </p:nvSpPr>
        <p:spPr>
          <a:xfrm>
            <a:off x="8774776" y="6489700"/>
            <a:ext cx="219999" cy="231137"/>
          </a:xfrm>
          <a:prstGeom prst="rect">
            <a:avLst/>
          </a:prstGeom>
        </p:spPr>
        <p:txBody>
          <a:bodyPr>
            <a:normAutofit/>
          </a:bodyPr>
          <a:lstStyle/>
          <a:p>
            <a:fld id="{4363FD9A-B842-0B40-A744-D21D6182B40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86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2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9982" b="12603"/>
          <a:stretch/>
        </p:blipFill>
        <p:spPr>
          <a:xfrm>
            <a:off x="399720" y="965288"/>
            <a:ext cx="8375980" cy="453074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タイトル 1"/>
          <p:cNvSpPr txBox="1">
            <a:spLocks/>
          </p:cNvSpPr>
          <p:nvPr/>
        </p:nvSpPr>
        <p:spPr>
          <a:xfrm>
            <a:off x="457200" y="341478"/>
            <a:ext cx="8229600" cy="7686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kumimoji="1" lang="en-US" altLang="ja-JP" sz="2800" dirty="0" smtClean="0">
                <a:solidFill>
                  <a:srgbClr val="0066CC"/>
                </a:solidFill>
              </a:rPr>
              <a:t>DOE Funding</a:t>
            </a:r>
            <a:endParaRPr kumimoji="1" lang="en-US" altLang="ja-JP" sz="2800" dirty="0">
              <a:solidFill>
                <a:srgbClr val="0066CC"/>
              </a:solidFill>
            </a:endParaRPr>
          </a:p>
          <a:p>
            <a:r>
              <a:rPr lang="en-US" altLang="ja-JP" sz="2800" dirty="0" smtClean="0">
                <a:solidFill>
                  <a:srgbClr val="3366FF"/>
                </a:solidFill>
              </a:rPr>
              <a:t> </a:t>
            </a:r>
            <a:endParaRPr kumimoji="1" lang="ja-JP" altLang="en-US" sz="2800" dirty="0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0570" y="5846173"/>
            <a:ext cx="5744014" cy="415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en-US" sz="2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Project funded through FOA at ~$720,000</a:t>
            </a:r>
            <a:r>
              <a:rPr kumimoji="0" lang="en-US" sz="21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endParaRPr kumimoji="0" lang="en-US" sz="2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255010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sldNum" sz="quarter" idx="4294967295"/>
          </p:nvPr>
        </p:nvSpPr>
        <p:spPr>
          <a:xfrm>
            <a:off x="8774775" y="6489700"/>
            <a:ext cx="219999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57200"/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title" idx="4294967295"/>
          </p:nvPr>
        </p:nvSpPr>
        <p:spPr>
          <a:xfrm>
            <a:off x="368300" y="215900"/>
            <a:ext cx="8229600" cy="59213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66CC"/>
                </a:solidFill>
              </a:defRPr>
            </a:lvl1pPr>
          </a:lstStyle>
          <a:p>
            <a:r>
              <a:rPr dirty="0">
                <a:solidFill>
                  <a:srgbClr val="0082CA"/>
                </a:solidFill>
              </a:rPr>
              <a:t>CAGRA: </a:t>
            </a:r>
            <a:r>
              <a:rPr lang="en-US" dirty="0" smtClean="0">
                <a:solidFill>
                  <a:srgbClr val="0082CA"/>
                </a:solidFill>
              </a:rPr>
              <a:t>Brief </a:t>
            </a:r>
            <a:r>
              <a:rPr dirty="0" smtClean="0">
                <a:solidFill>
                  <a:srgbClr val="0082CA"/>
                </a:solidFill>
              </a:rPr>
              <a:t>History</a:t>
            </a:r>
            <a:endParaRPr dirty="0">
              <a:solidFill>
                <a:srgbClr val="0082CA"/>
              </a:solidFill>
            </a:endParaRPr>
          </a:p>
        </p:txBody>
      </p:sp>
      <p:sp>
        <p:nvSpPr>
          <p:cNvPr id="108" name="Shape 108"/>
          <p:cNvSpPr>
            <a:spLocks noGrp="1"/>
          </p:cNvSpPr>
          <p:nvPr>
            <p:ph type="body" idx="4294967295"/>
          </p:nvPr>
        </p:nvSpPr>
        <p:spPr>
          <a:xfrm>
            <a:off x="342899" y="1076960"/>
            <a:ext cx="8404170" cy="521454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02676" indent="-302676" defTabSz="807139">
              <a:spcBef>
                <a:spcPts val="300"/>
              </a:spcBef>
              <a:buChar char="•"/>
              <a:defRPr sz="1700">
                <a:solidFill>
                  <a:srgbClr val="000000"/>
                </a:solidFill>
              </a:defRPr>
            </a:pPr>
            <a:r>
              <a:rPr lang="en-US" sz="2000" dirty="0" smtClean="0"/>
              <a:t>Dec. 2008, workshop at ANL to discuss physics opportunities at RIBF using Clover Array</a:t>
            </a:r>
            <a:r>
              <a:rPr lang="en-US" sz="2000" dirty="0"/>
              <a:t>.</a:t>
            </a:r>
            <a:r>
              <a:rPr sz="2000" dirty="0" smtClean="0"/>
              <a:t> </a:t>
            </a:r>
            <a:endParaRPr lang="en-US" sz="2000" dirty="0" smtClean="0"/>
          </a:p>
          <a:p>
            <a:pPr marL="302676" indent="-302676" defTabSz="807139">
              <a:spcBef>
                <a:spcPts val="300"/>
              </a:spcBef>
              <a:buChar char="•"/>
              <a:defRPr sz="1700">
                <a:solidFill>
                  <a:srgbClr val="000000"/>
                </a:solidFill>
              </a:defRPr>
            </a:pPr>
            <a:r>
              <a:rPr lang="en-US" sz="2000" dirty="0" smtClean="0"/>
              <a:t>Dec. 2008, </a:t>
            </a:r>
            <a:r>
              <a:rPr lang="en-US" sz="2000" dirty="0"/>
              <a:t>p</a:t>
            </a:r>
            <a:r>
              <a:rPr lang="en-US" sz="2000" dirty="0" smtClean="0"/>
              <a:t>roposal submitted to DOE to fund infrastructure of Array.</a:t>
            </a:r>
          </a:p>
          <a:p>
            <a:pPr marL="302676" indent="-302676" defTabSz="807139">
              <a:spcBef>
                <a:spcPts val="300"/>
              </a:spcBef>
              <a:buChar char="•"/>
              <a:defRPr sz="1700">
                <a:solidFill>
                  <a:srgbClr val="000000"/>
                </a:solidFill>
              </a:defRPr>
            </a:pPr>
            <a:r>
              <a:rPr lang="en-US" sz="2000" dirty="0" smtClean="0"/>
              <a:t>Apr. 2010, notified that proposal is accepted and will receive funding.</a:t>
            </a:r>
          </a:p>
          <a:p>
            <a:pPr marL="302676" indent="-302676" defTabSz="807139">
              <a:spcBef>
                <a:spcPts val="300"/>
              </a:spcBef>
              <a:buChar char="•"/>
              <a:defRPr sz="1700">
                <a:solidFill>
                  <a:srgbClr val="000000"/>
                </a:solidFill>
              </a:defRPr>
            </a:pPr>
            <a:r>
              <a:rPr lang="en-US" sz="2000" dirty="0" smtClean="0"/>
              <a:t>Nov. 2010, DOE funding begins.</a:t>
            </a:r>
          </a:p>
          <a:p>
            <a:pPr marL="302676" indent="-302676" defTabSz="807139">
              <a:spcBef>
                <a:spcPts val="300"/>
              </a:spcBef>
              <a:buChar char="•"/>
              <a:defRPr sz="1700">
                <a:solidFill>
                  <a:srgbClr val="000000"/>
                </a:solidFill>
              </a:defRPr>
            </a:pPr>
            <a:r>
              <a:rPr sz="2000" dirty="0" smtClean="0"/>
              <a:t>De</a:t>
            </a:r>
            <a:r>
              <a:rPr lang="en-US" sz="2000" dirty="0" smtClean="0"/>
              <a:t>c.</a:t>
            </a:r>
            <a:r>
              <a:rPr sz="2000" dirty="0" smtClean="0"/>
              <a:t> </a:t>
            </a:r>
            <a:r>
              <a:rPr sz="2000" dirty="0"/>
              <a:t>2012, </a:t>
            </a:r>
            <a:r>
              <a:rPr lang="en-US" sz="2000" dirty="0" smtClean="0"/>
              <a:t>w</a:t>
            </a:r>
            <a:r>
              <a:rPr sz="2000" dirty="0" smtClean="0"/>
              <a:t>orkshop </a:t>
            </a:r>
            <a:r>
              <a:rPr sz="2000" dirty="0"/>
              <a:t>to discuss physics opportunities at RCNP and RIBF held at RCNP - recommendation was to explore siting CAGRA at RCNP first.</a:t>
            </a:r>
          </a:p>
          <a:p>
            <a:pPr marL="302676" indent="-302676" defTabSz="807139">
              <a:spcBef>
                <a:spcPts val="300"/>
              </a:spcBef>
              <a:buChar char="•"/>
              <a:defRPr sz="1700">
                <a:solidFill>
                  <a:srgbClr val="000000"/>
                </a:solidFill>
              </a:defRPr>
            </a:pPr>
            <a:r>
              <a:rPr sz="2000" dirty="0" smtClean="0"/>
              <a:t>December </a:t>
            </a:r>
            <a:r>
              <a:rPr sz="2000" dirty="0"/>
              <a:t>2013, </a:t>
            </a:r>
            <a:r>
              <a:rPr lang="en-US" sz="2000" dirty="0" smtClean="0"/>
              <a:t>w</a:t>
            </a:r>
            <a:r>
              <a:rPr sz="2000" dirty="0" smtClean="0"/>
              <a:t>orkshop </a:t>
            </a:r>
            <a:r>
              <a:rPr sz="2000" dirty="0"/>
              <a:t>to discuss physics opportunities at RCNP &amp; RIBF with CAGRA with the emphasis on RCNP</a:t>
            </a:r>
          </a:p>
          <a:p>
            <a:pPr marL="718728" lvl="1" indent="-302676" defTabSz="807139">
              <a:spcBef>
                <a:spcPts val="300"/>
              </a:spcBef>
              <a:buChar char="✴"/>
              <a:defRPr sz="1700">
                <a:solidFill>
                  <a:srgbClr val="000000"/>
                </a:solidFill>
              </a:defRPr>
            </a:pPr>
            <a:r>
              <a:rPr sz="2000" dirty="0"/>
              <a:t>EN beam line - in flight RIB production capability</a:t>
            </a:r>
          </a:p>
          <a:p>
            <a:pPr marL="718728" lvl="1" indent="-302676" defTabSz="807139">
              <a:spcBef>
                <a:spcPts val="300"/>
              </a:spcBef>
              <a:buChar char="✴"/>
              <a:defRPr sz="1700">
                <a:solidFill>
                  <a:srgbClr val="000000"/>
                </a:solidFill>
              </a:defRPr>
            </a:pPr>
            <a:r>
              <a:rPr sz="2000" dirty="0"/>
              <a:t>Grand Raiden beam line to couple CAGRA with the large spectrometer.</a:t>
            </a:r>
          </a:p>
          <a:p>
            <a:pPr marL="302676" indent="-302676" defTabSz="807139">
              <a:spcBef>
                <a:spcPts val="300"/>
              </a:spcBef>
              <a:buChar char="•"/>
              <a:defRPr sz="1700">
                <a:solidFill>
                  <a:srgbClr val="000000"/>
                </a:solidFill>
              </a:defRPr>
            </a:pPr>
            <a:r>
              <a:rPr sz="2000" dirty="0"/>
              <a:t>April 2014 - proposal submitted to RCNP P-PAC and </a:t>
            </a:r>
            <a:r>
              <a:rPr lang="en-US" sz="2000" dirty="0" smtClean="0"/>
              <a:t>received recommendation</a:t>
            </a:r>
            <a:r>
              <a:rPr sz="2000" dirty="0" smtClean="0"/>
              <a:t> </a:t>
            </a:r>
            <a:r>
              <a:rPr sz="2000" dirty="0"/>
              <a:t>to run a campaign of CAGRA experiments in 2015 and </a:t>
            </a:r>
            <a:r>
              <a:rPr sz="2000" dirty="0" smtClean="0"/>
              <a:t>2016</a:t>
            </a:r>
            <a:r>
              <a:rPr lang="en-US" sz="2000" dirty="0" smtClean="0"/>
              <a:t>.</a:t>
            </a:r>
          </a:p>
          <a:p>
            <a:pPr marL="302676" indent="-302676" defTabSz="807139">
              <a:spcBef>
                <a:spcPts val="300"/>
              </a:spcBef>
              <a:buChar char="•"/>
              <a:defRPr sz="1700">
                <a:solidFill>
                  <a:srgbClr val="000000"/>
                </a:solidFill>
              </a:defRPr>
            </a:pPr>
            <a:r>
              <a:rPr lang="en-US" sz="2000" dirty="0" smtClean="0"/>
              <a:t>Mar – May 2015,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campaign of 6 experiments run at EN Beam Line.</a:t>
            </a:r>
          </a:p>
          <a:p>
            <a:pPr marL="302676" indent="-302676" defTabSz="807139">
              <a:spcBef>
                <a:spcPts val="300"/>
              </a:spcBef>
              <a:buChar char="•"/>
              <a:defRPr sz="1700">
                <a:solidFill>
                  <a:srgbClr val="000000"/>
                </a:solidFill>
              </a:defRPr>
            </a:pPr>
            <a:r>
              <a:rPr lang="en-US" sz="2000" dirty="0" smtClean="0"/>
              <a:t>Oct – Jan 2017,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campaign run on Grand Raiden Beam line. </a:t>
            </a:r>
          </a:p>
          <a:p>
            <a:pPr marL="302676" indent="-302676" defTabSz="807139">
              <a:spcBef>
                <a:spcPts val="300"/>
              </a:spcBef>
              <a:buChar char="•"/>
              <a:defRPr sz="1700">
                <a:solidFill>
                  <a:srgbClr val="000000"/>
                </a:solidFill>
              </a:defRPr>
            </a:pPr>
            <a:r>
              <a:rPr lang="en-US" sz="2000" dirty="0" smtClean="0"/>
              <a:t>Dec 2018,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campaign at EN Beam Line</a:t>
            </a:r>
          </a:p>
          <a:p>
            <a:pPr marL="302676" indent="-302676" defTabSz="807139">
              <a:spcBef>
                <a:spcPts val="300"/>
              </a:spcBef>
              <a:buChar char="•"/>
              <a:defRPr sz="1700">
                <a:solidFill>
                  <a:srgbClr val="000000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37747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 idx="4294967295"/>
          </p:nvPr>
        </p:nvSpPr>
        <p:spPr>
          <a:xfrm>
            <a:off x="431800" y="0"/>
            <a:ext cx="8229600" cy="7365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CC"/>
                </a:solidFill>
              </a:defRPr>
            </a:lvl1pPr>
          </a:lstStyle>
          <a:p>
            <a:r>
              <a:rPr dirty="0">
                <a:solidFill>
                  <a:srgbClr val="0082CA"/>
                </a:solidFill>
              </a:rPr>
              <a:t>CAGRA: RCNP </a:t>
            </a:r>
            <a:r>
              <a:rPr lang="en-US" dirty="0" smtClean="0">
                <a:solidFill>
                  <a:srgbClr val="0082CA"/>
                </a:solidFill>
              </a:rPr>
              <a:t>C</a:t>
            </a:r>
            <a:r>
              <a:rPr dirty="0" smtClean="0">
                <a:solidFill>
                  <a:srgbClr val="0082CA"/>
                </a:solidFill>
              </a:rPr>
              <a:t>ampaigns</a:t>
            </a:r>
            <a:endParaRPr dirty="0">
              <a:solidFill>
                <a:srgbClr val="0082CA"/>
              </a:solidFill>
            </a:endParaRPr>
          </a:p>
        </p:txBody>
      </p:sp>
      <p:grpSp>
        <p:nvGrpSpPr>
          <p:cNvPr id="262" name="Group 262"/>
          <p:cNvGrpSpPr/>
          <p:nvPr/>
        </p:nvGrpSpPr>
        <p:grpSpPr>
          <a:xfrm>
            <a:off x="685799" y="874711"/>
            <a:ext cx="7902578" cy="5329344"/>
            <a:chOff x="0" y="0"/>
            <a:chExt cx="7902576" cy="5329343"/>
          </a:xfrm>
        </p:grpSpPr>
        <p:pic>
          <p:nvPicPr>
            <p:cNvPr id="248" name="image2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999437"/>
              <a:ext cx="7276823" cy="2861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image16.jpeg" descr="R001027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640" t="2915" r="3279" b="4373"/>
            <a:stretch>
              <a:fillRect/>
            </a:stretch>
          </p:blipFill>
          <p:spPr>
            <a:xfrm>
              <a:off x="5099703" y="0"/>
              <a:ext cx="1840086" cy="1401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0" name="Shape 250"/>
            <p:cNvSpPr/>
            <p:nvPr/>
          </p:nvSpPr>
          <p:spPr>
            <a:xfrm>
              <a:off x="4514965" y="0"/>
              <a:ext cx="2424824" cy="188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09" y="0"/>
                  </a:moveTo>
                  <a:lnTo>
                    <a:pt x="5209" y="16032"/>
                  </a:lnTo>
                  <a:lnTo>
                    <a:pt x="7941" y="16032"/>
                  </a:lnTo>
                  <a:lnTo>
                    <a:pt x="0" y="21600"/>
                  </a:lnTo>
                  <a:lnTo>
                    <a:pt x="12038" y="16032"/>
                  </a:lnTo>
                  <a:lnTo>
                    <a:pt x="21600" y="16032"/>
                  </a:lnTo>
                  <a:lnTo>
                    <a:pt x="21600" y="0"/>
                  </a:lnTo>
                  <a:lnTo>
                    <a:pt x="7941" y="0"/>
                  </a:lnTo>
                  <a:close/>
                </a:path>
              </a:pathLst>
            </a:custGeom>
            <a:noFill/>
            <a:ln w="9525" cap="flat">
              <a:solidFill>
                <a:srgbClr val="40404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190499" indent="-190499" algn="ctr" defTabSz="958850">
                <a:spcBef>
                  <a:spcPts val="0"/>
                </a:spcBef>
                <a:defRPr sz="1900"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pic>
          <p:nvPicPr>
            <p:cNvPr id="251" name="image17.jpeg" descr="DSCN293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0007" y="3360226"/>
              <a:ext cx="1805289" cy="1414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" name="Shape 252"/>
            <p:cNvSpPr/>
            <p:nvPr/>
          </p:nvSpPr>
          <p:spPr>
            <a:xfrm>
              <a:off x="480007" y="2536354"/>
              <a:ext cx="1861872" cy="2226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991"/>
                  </a:moveTo>
                  <a:lnTo>
                    <a:pt x="0" y="21600"/>
                  </a:lnTo>
                  <a:lnTo>
                    <a:pt x="20944" y="21600"/>
                  </a:lnTo>
                  <a:lnTo>
                    <a:pt x="20944" y="7991"/>
                  </a:lnTo>
                  <a:lnTo>
                    <a:pt x="17453" y="7991"/>
                  </a:lnTo>
                  <a:lnTo>
                    <a:pt x="21600" y="0"/>
                  </a:lnTo>
                  <a:lnTo>
                    <a:pt x="12217" y="7991"/>
                  </a:lnTo>
                  <a:close/>
                </a:path>
              </a:pathLst>
            </a:custGeom>
            <a:noFill/>
            <a:ln w="9525" cap="flat">
              <a:solidFill>
                <a:srgbClr val="40404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190499" indent="-190499" algn="ctr" defTabSz="958850">
                <a:spcBef>
                  <a:spcPts val="0"/>
                </a:spcBef>
                <a:defRPr sz="1900"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pic>
          <p:nvPicPr>
            <p:cNvPr id="253" name="image26.png" descr="AV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45015" y="2639183"/>
              <a:ext cx="1149707" cy="8769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Shape 254"/>
            <p:cNvSpPr/>
            <p:nvPr/>
          </p:nvSpPr>
          <p:spPr>
            <a:xfrm>
              <a:off x="5821398" y="2646465"/>
              <a:ext cx="1473325" cy="859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89" y="307"/>
                  </a:moveTo>
                  <a:lnTo>
                    <a:pt x="4989" y="3855"/>
                  </a:lnTo>
                  <a:lnTo>
                    <a:pt x="0" y="0"/>
                  </a:lnTo>
                  <a:lnTo>
                    <a:pt x="4989" y="9179"/>
                  </a:lnTo>
                  <a:lnTo>
                    <a:pt x="4989" y="21600"/>
                  </a:lnTo>
                  <a:lnTo>
                    <a:pt x="21600" y="21600"/>
                  </a:lnTo>
                  <a:lnTo>
                    <a:pt x="21600" y="307"/>
                  </a:lnTo>
                  <a:lnTo>
                    <a:pt x="7758" y="307"/>
                  </a:lnTo>
                  <a:close/>
                </a:path>
              </a:pathLst>
            </a:custGeom>
            <a:noFill/>
            <a:ln w="9525" cap="flat">
              <a:solidFill>
                <a:srgbClr val="40404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190499" indent="-190499" algn="ctr" defTabSz="958850">
                <a:spcBef>
                  <a:spcPts val="0"/>
                </a:spcBef>
                <a:defRPr sz="1900"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388142" y="4834327"/>
              <a:ext cx="2083668" cy="495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15" tIns="9115" rIns="9115" bIns="9115" numCol="1" anchor="t">
              <a:spAutoFit/>
            </a:bodyPr>
            <a:lstStyle/>
            <a:p>
              <a:pPr marL="0" indent="0" defTabSz="958850">
                <a:spcBef>
                  <a:spcPts val="800"/>
                </a:spcBef>
                <a:buSzTx/>
                <a:buNone/>
                <a:defRPr sz="1400">
                  <a:solidFill>
                    <a:srgbClr val="CC33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Double arm spectrometer</a:t>
              </a:r>
            </a:p>
            <a:p>
              <a:pPr marL="0" indent="0" algn="ctr" defTabSz="958850">
                <a:lnSpc>
                  <a:spcPct val="50000"/>
                </a:lnSpc>
                <a:spcBef>
                  <a:spcPts val="600"/>
                </a:spcBef>
                <a:buSzTx/>
                <a:buNone/>
                <a:defRPr sz="1400">
                  <a:solidFill>
                    <a:srgbClr val="CC33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(Grand Raiden &amp; LAS)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6007217" y="3634445"/>
              <a:ext cx="1453140" cy="931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15" tIns="9115" rIns="9115" bIns="9115" numCol="1" anchor="t">
              <a:spAutoFit/>
            </a:bodyPr>
            <a:lstStyle/>
            <a:p>
              <a:pPr marL="0" indent="0" defTabSz="958850">
                <a:spcBef>
                  <a:spcPts val="800"/>
                </a:spcBef>
                <a:buSzTx/>
                <a:buNone/>
                <a:defRPr sz="1400">
                  <a:solidFill>
                    <a:srgbClr val="CC33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K140 AVF cyclotron</a:t>
              </a:r>
            </a:p>
            <a:p>
              <a:pPr marL="0" indent="0" defTabSz="958850">
                <a:lnSpc>
                  <a:spcPct val="50000"/>
                </a:lnSpc>
                <a:spcBef>
                  <a:spcPts val="800"/>
                </a:spcBef>
                <a:buSzTx/>
                <a:buNone/>
                <a:defRPr sz="1400" b="1">
                  <a:solidFill>
                    <a:srgbClr val="CC33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        </a:t>
              </a:r>
              <a:r>
                <a:rPr b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rPr>
                <a:t>p ~ Xe</a:t>
              </a:r>
              <a:endParaRPr>
                <a:latin typeface="+mn-lt"/>
                <a:ea typeface="+mn-ea"/>
                <a:cs typeface="+mn-cs"/>
                <a:sym typeface="Arial"/>
              </a:endParaRPr>
            </a:p>
            <a:p>
              <a:pPr marL="0" indent="0" defTabSz="958850">
                <a:lnSpc>
                  <a:spcPct val="50000"/>
                </a:lnSpc>
                <a:spcBef>
                  <a:spcPts val="800"/>
                </a:spcBef>
                <a:buSzTx/>
                <a:buNone/>
                <a:defRPr sz="1400">
                  <a:latin typeface="+mn-lt"/>
                  <a:ea typeface="+mn-ea"/>
                  <a:cs typeface="+mn-cs"/>
                  <a:sym typeface="Arial"/>
                </a:defRPr>
              </a:pPr>
              <a:r>
                <a:t>        Pol. p &amp; d</a:t>
              </a:r>
            </a:p>
          </p:txBody>
        </p:sp>
        <p:sp>
          <p:nvSpPr>
            <p:cNvPr id="257" name="Shape 257"/>
            <p:cNvSpPr/>
            <p:nvPr/>
          </p:nvSpPr>
          <p:spPr>
            <a:xfrm>
              <a:off x="6607250" y="1412854"/>
              <a:ext cx="1295327" cy="4920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800"/>
                </a:spcBef>
                <a:buSzTx/>
                <a:buNone/>
                <a:defRPr sz="14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p: 400MeV HI:100MeV/u</a:t>
              </a:r>
            </a:p>
          </p:txBody>
        </p:sp>
        <p:pic>
          <p:nvPicPr>
            <p:cNvPr id="258" name="image27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971625" y="3318902"/>
              <a:ext cx="2113353" cy="1578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Shape 259"/>
            <p:cNvSpPr/>
            <p:nvPr/>
          </p:nvSpPr>
          <p:spPr>
            <a:xfrm>
              <a:off x="3040062" y="1046162"/>
              <a:ext cx="693741" cy="1073155"/>
            </a:xfrm>
            <a:prstGeom prst="ellips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80473" indent="-180473" algn="ctr" defTabSz="457200"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 flipH="1" flipV="1">
              <a:off x="3386137" y="2119313"/>
              <a:ext cx="536578" cy="1200153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2743038" y="4897378"/>
              <a:ext cx="2827686" cy="396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marL="0" indent="0" defTabSz="457200">
                <a:spcBef>
                  <a:spcPts val="0"/>
                </a:spcBef>
                <a:buSzTx/>
                <a:buNone/>
                <a:defRPr sz="2000">
                  <a:solidFill>
                    <a:srgbClr val="40404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solidFill>
                    <a:srgbClr val="0000FF"/>
                  </a:solidFill>
                </a:rPr>
                <a:t>EN beam line for RI beam</a:t>
              </a:r>
            </a:p>
          </p:txBody>
        </p:sp>
      </p:grpSp>
      <p:sp>
        <p:nvSpPr>
          <p:cNvPr id="263" name="Shape 263"/>
          <p:cNvSpPr/>
          <p:nvPr/>
        </p:nvSpPr>
        <p:spPr>
          <a:xfrm>
            <a:off x="914400" y="1142999"/>
            <a:ext cx="1219200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0" indent="0" defTabSz="457200">
              <a:spcBef>
                <a:spcPts val="0"/>
              </a:spcBef>
              <a:buSzTx/>
              <a:buNone/>
              <a:defRPr sz="28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RCNP</a:t>
            </a:r>
          </a:p>
        </p:txBody>
      </p:sp>
      <p:sp>
        <p:nvSpPr>
          <p:cNvPr id="264" name="Shape 264"/>
          <p:cNvSpPr>
            <a:spLocks noGrp="1"/>
          </p:cNvSpPr>
          <p:nvPr>
            <p:ph type="sldNum" sz="quarter" idx="4294967295"/>
          </p:nvPr>
        </p:nvSpPr>
        <p:spPr>
          <a:xfrm>
            <a:off x="8774772" y="6489700"/>
            <a:ext cx="219999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57200"/>
          </a:lstStyle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65" name="image2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2105" y="892384"/>
            <a:ext cx="2469729" cy="164005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779345" y="2553968"/>
            <a:ext cx="2392671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0" indent="0">
              <a:buSzTx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solidFill>
                  <a:srgbClr val="008000"/>
                </a:solidFill>
              </a:rPr>
              <a:t>Group shot from E436</a:t>
            </a:r>
          </a:p>
        </p:txBody>
      </p:sp>
    </p:spTree>
    <p:extLst>
      <p:ext uri="{BB962C8B-B14F-4D97-AF65-F5344CB8AC3E}">
        <p14:creationId xmlns:p14="http://schemas.microsoft.com/office/powerpoint/2010/main" val="277494250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body" idx="4294967295"/>
          </p:nvPr>
        </p:nvSpPr>
        <p:spPr>
          <a:xfrm>
            <a:off x="792480" y="1025525"/>
            <a:ext cx="7413505" cy="416877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  <a:defRPr sz="2200" b="1"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CAGRA board members</a:t>
            </a:r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CARPENTER Michael (Chair, ANL)</a:t>
            </a:r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>
                <a:solidFill>
                  <a:srgbClr val="3366FF"/>
                </a:solidFill>
              </a:rPr>
              <a:t>IDEGUCHI Eiji (vice chair, RCNP) </a:t>
            </a:r>
            <a:r>
              <a:rPr lang="en-US" dirty="0" smtClean="0">
                <a:solidFill>
                  <a:srgbClr val="3366FF"/>
                </a:solidFill>
              </a:rPr>
              <a:t>***</a:t>
            </a:r>
            <a:endParaRPr dirty="0">
              <a:solidFill>
                <a:srgbClr val="3366FF"/>
              </a:solidFill>
            </a:endParaRPr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KOIKE Takeshi (Tohoku University)</a:t>
            </a:r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FALLON Paul (LBNL)</a:t>
            </a:r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WERNER Volker (TU Darmstadt)</a:t>
            </a:r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AOI Nori (RCNP) </a:t>
            </a:r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BRACCO Angela (Milano)</a:t>
            </a:r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GARG Umesh (University of Notre Dame)</a:t>
            </a:r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von NEUMANN-COSEL Peter  (TU Darmstadt)</a:t>
            </a:r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SAKURAI Hiroyoshi (RIKEN/Tokyo)</a:t>
            </a:r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SHIMOURA Susumu (CNS)</a:t>
            </a:r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>
                <a:solidFill>
                  <a:srgbClr val="3366FF"/>
                </a:solidFill>
              </a:rPr>
              <a:t>TAMII Atsushi (RCNP</a:t>
            </a:r>
            <a:r>
              <a:rPr dirty="0" smtClean="0">
                <a:solidFill>
                  <a:srgbClr val="3366FF"/>
                </a:solidFill>
              </a:rPr>
              <a:t>)</a:t>
            </a:r>
            <a:r>
              <a:rPr lang="en-US" dirty="0" smtClean="0">
                <a:solidFill>
                  <a:srgbClr val="3366FF"/>
                </a:solidFill>
              </a:rPr>
              <a:t> ***</a:t>
            </a:r>
            <a:endParaRPr dirty="0">
              <a:solidFill>
                <a:srgbClr val="3366FF"/>
              </a:solidFill>
            </a:endParaRPr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ZEGERS Remco G. T. (NSCL</a:t>
            </a:r>
            <a:r>
              <a:rPr dirty="0" smtClean="0"/>
              <a:t>)</a:t>
            </a:r>
            <a:endParaRPr lang="en-US" dirty="0" smtClean="0"/>
          </a:p>
          <a:p>
            <a:pPr marL="457200" lvl="1" indent="-182879">
              <a:buClr>
                <a:srgbClr val="93A299"/>
              </a:buClr>
              <a:buSzPct val="85000"/>
              <a:buFont typeface="Arial"/>
              <a:buChar char="•"/>
              <a:defRPr>
                <a:solidFill>
                  <a:srgbClr val="29293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 smtClean="0"/>
              <a:t>CARROLL, Jeff (Army Research Lab)</a:t>
            </a:r>
            <a:endParaRPr dirty="0"/>
          </a:p>
        </p:txBody>
      </p:sp>
      <p:sp>
        <p:nvSpPr>
          <p:cNvPr id="111" name="Shape 11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5635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66CC"/>
                </a:solidFill>
              </a:defRPr>
            </a:lvl1pPr>
          </a:lstStyle>
          <a:p>
            <a:r>
              <a:rPr dirty="0"/>
              <a:t>CAGRA Board</a:t>
            </a:r>
          </a:p>
        </p:txBody>
      </p:sp>
      <p:sp>
        <p:nvSpPr>
          <p:cNvPr id="112" name="Shape 112"/>
          <p:cNvSpPr/>
          <p:nvPr/>
        </p:nvSpPr>
        <p:spPr>
          <a:xfrm>
            <a:off x="419868" y="5476559"/>
            <a:ext cx="8304264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0" indent="0">
              <a:buSzTx/>
              <a:buNone/>
              <a:defRPr sz="19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Due to the expansion in scope of the Physics program that </a:t>
            </a:r>
            <a:r>
              <a:rPr dirty="0" smtClean="0"/>
              <a:t>result</a:t>
            </a:r>
            <a:r>
              <a:rPr lang="en-US" dirty="0" smtClean="0"/>
              <a:t>ed</a:t>
            </a:r>
            <a:r>
              <a:rPr dirty="0" smtClean="0"/>
              <a:t> </a:t>
            </a:r>
            <a:r>
              <a:rPr dirty="0"/>
              <a:t>from the 2013 workshop, it was decided to appoint a board to examine issues when needed. </a:t>
            </a:r>
          </a:p>
        </p:txBody>
      </p:sp>
    </p:spTree>
    <p:extLst>
      <p:ext uri="{BB962C8B-B14F-4D97-AF65-F5344CB8AC3E}">
        <p14:creationId xmlns:p14="http://schemas.microsoft.com/office/powerpoint/2010/main" val="7259672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CAGRA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5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rgonne 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presentation_4x3.potx</Template>
  <TotalTime>2032</TotalTime>
  <Words>1943</Words>
  <Application>Microsoft Macintosh PowerPoint</Application>
  <PresentationFormat>On-screen Show (4:3)</PresentationFormat>
  <Paragraphs>265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Argonne presentation_4x3</vt:lpstr>
      <vt:lpstr>Highlights of the CAGRA CAMPAIGNS at RCNP</vt:lpstr>
      <vt:lpstr>PowerPoint Presentation</vt:lpstr>
      <vt:lpstr>What Does CAGRA stand for?</vt:lpstr>
      <vt:lpstr>CAGRA project </vt:lpstr>
      <vt:lpstr>PowerPoint Presentation</vt:lpstr>
      <vt:lpstr>CAGRA: Brief History</vt:lpstr>
      <vt:lpstr>CAGRA: RCNP Campaigns</vt:lpstr>
      <vt:lpstr>CAGRA Board</vt:lpstr>
      <vt:lpstr>PowerPoint Presentation</vt:lpstr>
      <vt:lpstr>Detector Availiability</vt:lpstr>
      <vt:lpstr>U.S. Clover Share Collaboration</vt:lpstr>
      <vt:lpstr>PowerPoint Presentation</vt:lpstr>
      <vt:lpstr>CAGRA Support Structure</vt:lpstr>
      <vt:lpstr>CAGRA DAQ</vt:lpstr>
      <vt:lpstr>PowerPoint Presentation</vt:lpstr>
      <vt:lpstr>EN Beam Line</vt:lpstr>
      <vt:lpstr>PowerPoint Presentation</vt:lpstr>
      <vt:lpstr>Experiments of First CAGRA Campaign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CAGRA at Grand Raiden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Abby Miesen</dc:creator>
  <cp:lastModifiedBy>Michael Carpenter</cp:lastModifiedBy>
  <cp:revision>96</cp:revision>
  <cp:lastPrinted>2015-09-08T15:35:42Z</cp:lastPrinted>
  <dcterms:created xsi:type="dcterms:W3CDTF">2015-11-17T23:08:18Z</dcterms:created>
  <dcterms:modified xsi:type="dcterms:W3CDTF">2019-06-25T06:20:39Z</dcterms:modified>
</cp:coreProperties>
</file>