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89" r:id="rId2"/>
    <p:sldMasterId id="2147483852" r:id="rId3"/>
    <p:sldMasterId id="2147483864" r:id="rId4"/>
    <p:sldMasterId id="2147483882" r:id="rId5"/>
    <p:sldMasterId id="2147483894" r:id="rId6"/>
  </p:sldMasterIdLst>
  <p:notesMasterIdLst>
    <p:notesMasterId r:id="rId60"/>
  </p:notesMasterIdLst>
  <p:handoutMasterIdLst>
    <p:handoutMasterId r:id="rId61"/>
  </p:handoutMasterIdLst>
  <p:sldIdLst>
    <p:sldId id="318" r:id="rId7"/>
    <p:sldId id="317" r:id="rId8"/>
    <p:sldId id="335" r:id="rId9"/>
    <p:sldId id="334" r:id="rId10"/>
    <p:sldId id="339" r:id="rId11"/>
    <p:sldId id="363" r:id="rId12"/>
    <p:sldId id="341" r:id="rId13"/>
    <p:sldId id="348" r:id="rId14"/>
    <p:sldId id="319" r:id="rId15"/>
    <p:sldId id="321" r:id="rId16"/>
    <p:sldId id="367" r:id="rId17"/>
    <p:sldId id="368" r:id="rId18"/>
    <p:sldId id="338" r:id="rId19"/>
    <p:sldId id="342" r:id="rId20"/>
    <p:sldId id="371" r:id="rId21"/>
    <p:sldId id="372" r:id="rId22"/>
    <p:sldId id="347" r:id="rId23"/>
    <p:sldId id="358" r:id="rId24"/>
    <p:sldId id="359" r:id="rId25"/>
    <p:sldId id="343" r:id="rId26"/>
    <p:sldId id="310" r:id="rId27"/>
    <p:sldId id="312" r:id="rId28"/>
    <p:sldId id="329" r:id="rId29"/>
    <p:sldId id="374" r:id="rId30"/>
    <p:sldId id="355" r:id="rId31"/>
    <p:sldId id="349" r:id="rId32"/>
    <p:sldId id="361" r:id="rId33"/>
    <p:sldId id="257" r:id="rId34"/>
    <p:sldId id="320" r:id="rId35"/>
    <p:sldId id="346" r:id="rId36"/>
    <p:sldId id="356" r:id="rId37"/>
    <p:sldId id="328" r:id="rId38"/>
    <p:sldId id="336" r:id="rId39"/>
    <p:sldId id="322" r:id="rId40"/>
    <p:sldId id="331" r:id="rId41"/>
    <p:sldId id="324" r:id="rId42"/>
    <p:sldId id="337" r:id="rId43"/>
    <p:sldId id="327" r:id="rId44"/>
    <p:sldId id="364" r:id="rId45"/>
    <p:sldId id="360" r:id="rId46"/>
    <p:sldId id="362" r:id="rId47"/>
    <p:sldId id="373" r:id="rId48"/>
    <p:sldId id="330" r:id="rId49"/>
    <p:sldId id="369" r:id="rId50"/>
    <p:sldId id="370" r:id="rId51"/>
    <p:sldId id="323" r:id="rId52"/>
    <p:sldId id="365" r:id="rId53"/>
    <p:sldId id="366" r:id="rId54"/>
    <p:sldId id="314" r:id="rId55"/>
    <p:sldId id="351" r:id="rId56"/>
    <p:sldId id="352" r:id="rId57"/>
    <p:sldId id="332" r:id="rId58"/>
    <p:sldId id="375" r:id="rId59"/>
  </p:sldIdLst>
  <p:sldSz cx="9144000" cy="5143500" type="screen16x9"/>
  <p:notesSz cx="6797675" cy="992822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7">
          <p15:clr>
            <a:srgbClr val="A4A3A4"/>
          </p15:clr>
        </p15:guide>
        <p15:guide id="2" orient="horz" pos="1721">
          <p15:clr>
            <a:srgbClr val="A4A3A4"/>
          </p15:clr>
        </p15:guide>
        <p15:guide id="3" orient="horz" pos="2586">
          <p15:clr>
            <a:srgbClr val="A4A3A4"/>
          </p15:clr>
        </p15:guide>
        <p15:guide id="4" orient="horz" pos="2842">
          <p15:clr>
            <a:srgbClr val="A4A3A4"/>
          </p15:clr>
        </p15:guide>
        <p15:guide id="5" orient="horz" pos="2299">
          <p15:clr>
            <a:srgbClr val="A4A3A4"/>
          </p15:clr>
        </p15:guide>
        <p15:guide id="6" orient="horz" pos="1417">
          <p15:clr>
            <a:srgbClr val="A4A3A4"/>
          </p15:clr>
        </p15:guide>
        <p15:guide id="7" orient="horz" pos="569">
          <p15:clr>
            <a:srgbClr val="A4A3A4"/>
          </p15:clr>
        </p15:guide>
        <p15:guide id="8" orient="horz" pos="793">
          <p15:clr>
            <a:srgbClr val="A4A3A4"/>
          </p15:clr>
        </p15:guide>
        <p15:guide id="9" orient="horz" pos="1220">
          <p15:clr>
            <a:srgbClr val="A4A3A4"/>
          </p15:clr>
        </p15:guide>
        <p15:guide id="10" orient="horz" pos="2431">
          <p15:clr>
            <a:srgbClr val="A4A3A4"/>
          </p15:clr>
        </p15:guide>
        <p15:guide id="11" pos="5600">
          <p15:clr>
            <a:srgbClr val="A4A3A4"/>
          </p15:clr>
        </p15:guide>
        <p15:guide id="12" pos="3040">
          <p15:clr>
            <a:srgbClr val="A4A3A4"/>
          </p15:clr>
        </p15:guide>
        <p15:guide id="13" pos="160">
          <p15:clr>
            <a:srgbClr val="A4A3A4"/>
          </p15:clr>
        </p15:guide>
        <p15:guide id="1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erina Michelagnoli" initials="CM" lastIdx="1" clrIdx="0">
    <p:extLst>
      <p:ext uri="{19B8F6BF-5375-455C-9EA6-DF929625EA0E}">
        <p15:presenceInfo xmlns:p15="http://schemas.microsoft.com/office/powerpoint/2012/main" userId="Caterina Michelagno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C693C2"/>
    <a:srgbClr val="E60000"/>
    <a:srgbClr val="869C80"/>
    <a:srgbClr val="B2C800"/>
    <a:srgbClr val="73B1C3"/>
    <a:srgbClr val="E6007E"/>
    <a:srgbClr val="B2C8DA"/>
    <a:srgbClr val="A2C73B"/>
    <a:srgbClr val="AF1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1405" autoAdjust="0"/>
  </p:normalViewPr>
  <p:slideViewPr>
    <p:cSldViewPr snapToGrid="0" snapToObjects="1" showGuides="1">
      <p:cViewPr varScale="1">
        <p:scale>
          <a:sx n="98" d="100"/>
          <a:sy n="98" d="100"/>
        </p:scale>
        <p:origin x="296" y="168"/>
      </p:cViewPr>
      <p:guideLst>
        <p:guide orient="horz" pos="3057"/>
        <p:guide orient="horz" pos="1721"/>
        <p:guide orient="horz" pos="2586"/>
        <p:guide orient="horz" pos="2842"/>
        <p:guide orient="horz" pos="2299"/>
        <p:guide orient="horz" pos="1417"/>
        <p:guide orient="horz" pos="569"/>
        <p:guide orient="horz" pos="793"/>
        <p:guide orient="horz" pos="1220"/>
        <p:guide orient="horz" pos="2431"/>
        <p:guide pos="5600"/>
        <p:guide pos="3040"/>
        <p:guide pos="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271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A1E12-56A1-B34D-BADD-C17FBBE13C0A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26A1C-D3C9-2D4C-A772-EF6EBC673C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1441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EEC08-DD37-4CCF-BBAF-6CD72D6329A3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60FCE-9C73-4329-9578-111CA952F7A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74960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457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98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60FCE-9C73-4329-9578-111CA952F7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07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540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60FCE-9C73-4329-9578-111CA952F7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050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B927D2-3428-4B26-AAD1-6DB541F980E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64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478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349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452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806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267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734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630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47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71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822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34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61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55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 panose="05000000000000000000" pitchFamily="2" charset="2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496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332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249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72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fr-FR" baseline="0" dirty="0">
              <a:sym typeface="Wingdings" panose="05000000000000000000" pitchFamily="2" charset="2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41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60FCE-9C73-4329-9578-111CA952F7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104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81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84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A17E-7C7A-4886-BF8F-D865E0E4499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18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05325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332236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Optional Subtitle</a:t>
            </a:r>
          </a:p>
        </p:txBody>
      </p:sp>
      <p:sp>
        <p:nvSpPr>
          <p:cNvPr id="4" name="ZoneTexte 3"/>
          <p:cNvSpPr txBox="1"/>
          <p:nvPr userDrawn="1"/>
        </p:nvSpPr>
        <p:spPr>
          <a:xfrm>
            <a:off x="-482732" y="51455"/>
            <a:ext cx="37973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85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726163"/>
            <a:ext cx="9144000" cy="134360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BF49-95A3-4D3E-AF0E-9789885A4A4D}" type="datetime1">
              <a:rPr lang="fr-FR" smtClean="0"/>
              <a:t>26/06/2019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238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 userDrawn="1"/>
        </p:nvSpPr>
        <p:spPr>
          <a:xfrm>
            <a:off x="169327" y="4728637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Auteur - Date</a:t>
            </a:r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" y="3946819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>
                <a:latin typeface="Verdana"/>
                <a:cs typeface="Verdana"/>
              </a:rPr>
              <a:t>Optional</a:t>
            </a:r>
            <a:r>
              <a:rPr lang="fr-FR" sz="800" dirty="0">
                <a:latin typeface="Verdana"/>
                <a:cs typeface="Verdana"/>
              </a:rPr>
              <a:t> description / </a:t>
            </a:r>
            <a:r>
              <a:rPr lang="fr-FR" sz="800" dirty="0" err="1">
                <a:latin typeface="Verdana"/>
                <a:cs typeface="Verdana"/>
              </a:rPr>
              <a:t>context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goes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67" y="3946819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>
                <a:latin typeface="Verdana"/>
                <a:cs typeface="Verdana"/>
              </a:rPr>
              <a:t>Optional</a:t>
            </a:r>
            <a:r>
              <a:rPr lang="fr-FR" sz="800" dirty="0">
                <a:latin typeface="Verdana"/>
                <a:cs typeface="Verdana"/>
              </a:rPr>
              <a:t> description / </a:t>
            </a:r>
            <a:r>
              <a:rPr lang="fr-FR" sz="800" dirty="0" err="1">
                <a:latin typeface="Verdana"/>
                <a:cs typeface="Verdana"/>
              </a:rPr>
              <a:t>context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goes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2372286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4317999" cy="2372286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821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2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 userDrawn="1"/>
        </p:nvSpPr>
        <p:spPr>
          <a:xfrm>
            <a:off x="169327" y="4728637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Auteur - Date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8727371" cy="237228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5400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69327" y="4728637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Auteur - Date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237228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4317999" cy="237228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044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8"/>
            <a:ext cx="4064000" cy="2084626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69327" y="4728637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Auteur - Date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" y="3499159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>
                <a:latin typeface="Verdana"/>
                <a:cs typeface="Verdana"/>
              </a:rPr>
              <a:t>Optional</a:t>
            </a:r>
            <a:r>
              <a:rPr lang="fr-FR" sz="800" dirty="0">
                <a:latin typeface="Verdana"/>
                <a:cs typeface="Verdana"/>
              </a:rPr>
              <a:t> description / </a:t>
            </a:r>
            <a:r>
              <a:rPr lang="fr-FR" sz="800" dirty="0" err="1">
                <a:latin typeface="Verdana"/>
                <a:cs typeface="Verdana"/>
              </a:rPr>
              <a:t>context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goes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67" y="3499159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>
                <a:latin typeface="Verdana"/>
                <a:cs typeface="Verdana"/>
              </a:rPr>
              <a:t>Optional</a:t>
            </a:r>
            <a:r>
              <a:rPr lang="fr-FR" sz="800" dirty="0">
                <a:latin typeface="Verdana"/>
                <a:cs typeface="Verdana"/>
              </a:rPr>
              <a:t> description / </a:t>
            </a:r>
            <a:r>
              <a:rPr lang="fr-FR" sz="800" dirty="0" err="1">
                <a:latin typeface="Verdana"/>
                <a:cs typeface="Verdana"/>
              </a:rPr>
              <a:t>context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goes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8"/>
            <a:ext cx="4317999" cy="2084626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9637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8727371" cy="323429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987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323429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4317999" cy="323429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268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" y="3946819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>
                <a:latin typeface="Verdana"/>
                <a:cs typeface="Verdana"/>
              </a:rPr>
              <a:t>Optional</a:t>
            </a:r>
            <a:r>
              <a:rPr lang="fr-FR" sz="800" dirty="0">
                <a:latin typeface="Verdana"/>
                <a:cs typeface="Verdana"/>
              </a:rPr>
              <a:t> description / </a:t>
            </a:r>
            <a:r>
              <a:rPr lang="fr-FR" sz="800" dirty="0" err="1">
                <a:latin typeface="Verdana"/>
                <a:cs typeface="Verdana"/>
              </a:rPr>
              <a:t>context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goes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67" y="3946819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>
                <a:latin typeface="Verdana"/>
                <a:cs typeface="Verdana"/>
              </a:rPr>
              <a:t>Optional</a:t>
            </a:r>
            <a:r>
              <a:rPr lang="fr-FR" sz="800" dirty="0">
                <a:latin typeface="Verdana"/>
                <a:cs typeface="Verdana"/>
              </a:rPr>
              <a:t> description / </a:t>
            </a:r>
            <a:r>
              <a:rPr lang="fr-FR" sz="800" dirty="0" err="1">
                <a:latin typeface="Verdana"/>
                <a:cs typeface="Verdana"/>
              </a:rPr>
              <a:t>context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goes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2372286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4317999" cy="2372286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8665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8727371" cy="237228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285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237228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4317999" cy="237228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40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8"/>
            <a:ext cx="4064000" cy="2084626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" y="3499159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>
                <a:latin typeface="Verdana"/>
                <a:cs typeface="Verdana"/>
              </a:rPr>
              <a:t>Optional</a:t>
            </a:r>
            <a:r>
              <a:rPr lang="fr-FR" sz="800" dirty="0">
                <a:latin typeface="Verdana"/>
                <a:cs typeface="Verdana"/>
              </a:rPr>
              <a:t> description / </a:t>
            </a:r>
            <a:r>
              <a:rPr lang="fr-FR" sz="800" dirty="0" err="1">
                <a:latin typeface="Verdana"/>
                <a:cs typeface="Verdana"/>
              </a:rPr>
              <a:t>context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goes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67" y="3499159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>
                <a:latin typeface="Verdana"/>
                <a:cs typeface="Verdana"/>
              </a:rPr>
              <a:t>Optional</a:t>
            </a:r>
            <a:r>
              <a:rPr lang="fr-FR" sz="800" dirty="0">
                <a:latin typeface="Verdana"/>
                <a:cs typeface="Verdana"/>
              </a:rPr>
              <a:t> description / </a:t>
            </a:r>
            <a:r>
              <a:rPr lang="fr-FR" sz="800" dirty="0" err="1">
                <a:latin typeface="Verdana"/>
                <a:cs typeface="Verdana"/>
              </a:rPr>
              <a:t>context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goes</a:t>
            </a:r>
            <a:r>
              <a:rPr lang="fr-FR" sz="800" dirty="0">
                <a:latin typeface="Verdana"/>
                <a:cs typeface="Verdana"/>
              </a:rPr>
              <a:t> </a:t>
            </a:r>
            <a:r>
              <a:rPr lang="fr-FR" sz="800" dirty="0" err="1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8"/>
            <a:ext cx="4317999" cy="2084626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63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225461" y="1282446"/>
            <a:ext cx="8727371" cy="3266694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60" y="236703"/>
            <a:ext cx="8727371" cy="66892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232159" y="92619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6" y="-3520"/>
            <a:ext cx="5396825" cy="629068"/>
          </a:xfrm>
          <a:prstGeom prst="rect">
            <a:avLst/>
          </a:prstGeom>
        </p:spPr>
      </p:pic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AA581-84C2-47F7-9106-5A0F635A983B}" type="datetime1">
              <a:rPr lang="fr-FR" smtClean="0"/>
              <a:t>26/06/2019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8923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 A - PowerPoint Intro Blanche 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4" y="1828170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529258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Optional Subtitle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6" y="4643967"/>
            <a:ext cx="393700" cy="3810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169327" y="4728637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Auteur - Date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6" y="4702705"/>
            <a:ext cx="3632200" cy="190500"/>
          </a:xfrm>
          <a:prstGeom prst="rect">
            <a:avLst/>
          </a:prstGeom>
        </p:spPr>
      </p:pic>
      <p:sp>
        <p:nvSpPr>
          <p:cNvPr id="20" name="ZoneTexte 19"/>
          <p:cNvSpPr txBox="1"/>
          <p:nvPr userDrawn="1"/>
        </p:nvSpPr>
        <p:spPr>
          <a:xfrm>
            <a:off x="8826423" y="472130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C1694-9101-9A45-A428-FD842B6D6CA4}" type="slidenum">
              <a:rPr kumimoji="0" lang="fr-FR" sz="700" b="0" i="0" u="none" strike="noStrike" kern="1200" cap="none" spc="0" normalizeH="0" baseline="0" noProof="0" smtClean="0">
                <a:ln>
                  <a:noFill/>
                </a:ln>
                <a:solidFill>
                  <a:srgbClr val="95ACBA"/>
                </a:solidFill>
                <a:effectLst/>
                <a:uLnTx/>
                <a:uFillTx/>
                <a:latin typeface="Verdana Bold"/>
                <a:ea typeface="+mn-ea"/>
                <a:cs typeface="Verdana Bold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95ACBA"/>
              </a:solidFill>
              <a:effectLst/>
              <a:uLnTx/>
              <a:uFillTx/>
              <a:latin typeface="Verdana Bold"/>
              <a:ea typeface="+mn-ea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796413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 I - PowerPoint Fi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8826423" y="472130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C1694-9101-9A45-A428-FD842B6D6CA4}" type="slidenum">
              <a:rPr kumimoji="0" lang="fr-FR" sz="700" b="0" i="0" u="none" strike="noStrike" kern="1200" cap="none" spc="0" normalizeH="0" baseline="0" noProof="0" smtClean="0">
                <a:ln>
                  <a:noFill/>
                </a:ln>
                <a:solidFill>
                  <a:srgbClr val="95ACBA"/>
                </a:solidFill>
                <a:effectLst/>
                <a:uLnTx/>
                <a:uFillTx/>
                <a:latin typeface="Verdana Bold"/>
                <a:ea typeface="+mn-ea"/>
                <a:cs typeface="Verdana Bold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95ACBA"/>
              </a:solidFill>
              <a:effectLst/>
              <a:uLnTx/>
              <a:uFillTx/>
              <a:latin typeface="Verdana Bold"/>
              <a:ea typeface="+mn-ea"/>
              <a:cs typeface="Verdana Bold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4660240" y="4804594"/>
            <a:ext cx="33382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75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THE EUROPEAN NEUTRON SOURCE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2" y="1955799"/>
            <a:ext cx="1128250" cy="98127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492250" y="2331020"/>
            <a:ext cx="267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800" b="0" i="1" u="none" strike="noStrike" kern="1200" spc="400" baseline="0" dirty="0">
                <a:solidFill>
                  <a:schemeClr val="bg1">
                    <a:lumMod val="95000"/>
                  </a:schemeClr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8DFB-E73D-4817-870F-46770F77764C}" type="datetime1">
              <a:rPr lang="fr-FR" smtClean="0"/>
              <a:t>26/06/2019</a:t>
            </a:fld>
            <a:endParaRPr lang="fr-FR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64" y="4580099"/>
            <a:ext cx="500742" cy="4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14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05325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332236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Optional Subtitle</a:t>
            </a:r>
          </a:p>
        </p:txBody>
      </p:sp>
      <p:sp>
        <p:nvSpPr>
          <p:cNvPr id="4" name="ZoneTexte 3"/>
          <p:cNvSpPr txBox="1"/>
          <p:nvPr userDrawn="1"/>
        </p:nvSpPr>
        <p:spPr>
          <a:xfrm>
            <a:off x="-482732" y="51455"/>
            <a:ext cx="37973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85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726163"/>
            <a:ext cx="9144000" cy="134360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BF49-95A3-4D3E-AF0E-9789885A4A4D}" type="datetime1">
              <a:rPr lang="fr-FR" smtClean="0"/>
              <a:t>26/06/2019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2388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05325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332236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Optional Subtitle</a:t>
            </a:r>
          </a:p>
        </p:txBody>
      </p:sp>
      <p:sp>
        <p:nvSpPr>
          <p:cNvPr id="4" name="ZoneTexte 3"/>
          <p:cNvSpPr txBox="1"/>
          <p:nvPr userDrawn="1"/>
        </p:nvSpPr>
        <p:spPr>
          <a:xfrm>
            <a:off x="-482732" y="51455"/>
            <a:ext cx="37973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85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726163"/>
            <a:ext cx="9144000" cy="134360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BF49-95A3-4D3E-AF0E-9789885A4A4D}" type="datetime1">
              <a:rPr lang="fr-FR" smtClean="0"/>
              <a:t>26/06/2019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2388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 userDrawn="1"/>
        </p:nvSpPr>
        <p:spPr>
          <a:xfrm>
            <a:off x="169327" y="4728637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Auteur - Date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8727371" cy="323429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27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 I - PowerPoint Fi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8826423" y="472130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C1694-9101-9A45-A428-FD842B6D6CA4}" type="slidenum">
              <a:rPr kumimoji="0" lang="fr-FR" sz="700" b="0" i="0" u="none" strike="noStrike" kern="1200" cap="none" spc="0" normalizeH="0" baseline="0" noProof="0" smtClean="0">
                <a:ln>
                  <a:noFill/>
                </a:ln>
                <a:solidFill>
                  <a:srgbClr val="95ACBA"/>
                </a:solidFill>
                <a:effectLst/>
                <a:uLnTx/>
                <a:uFillTx/>
                <a:latin typeface="Verdana Bold"/>
                <a:ea typeface="+mn-ea"/>
                <a:cs typeface="Verdana Bold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95ACBA"/>
              </a:solidFill>
              <a:effectLst/>
              <a:uLnTx/>
              <a:uFillTx/>
              <a:latin typeface="Verdana Bold"/>
              <a:ea typeface="+mn-ea"/>
              <a:cs typeface="Verdana Bold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4660240" y="4804594"/>
            <a:ext cx="33382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75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THE EUROPEAN NEUTRON SOURCE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2" y="1955799"/>
            <a:ext cx="1128250" cy="98127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492250" y="2331020"/>
            <a:ext cx="267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800" b="0" i="1" u="none" strike="noStrike" kern="1200" spc="400" baseline="0" dirty="0">
                <a:solidFill>
                  <a:schemeClr val="bg1">
                    <a:lumMod val="95000"/>
                  </a:schemeClr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8DFB-E73D-4817-870F-46770F77764C}" type="datetime1">
              <a:rPr lang="fr-FR" smtClean="0"/>
              <a:t>26/06/2019</a:t>
            </a:fld>
            <a:endParaRPr lang="fr-FR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64" y="4580099"/>
            <a:ext cx="500742" cy="4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14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577850"/>
            <a:ext cx="8086725" cy="2514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3155157"/>
            <a:ext cx="6921151" cy="12344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735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165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575564"/>
            <a:ext cx="8085582" cy="251688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3153157"/>
            <a:ext cx="6919722" cy="12344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053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22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580021" y="1346171"/>
            <a:ext cx="4209472" cy="3153640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9327" y="1346170"/>
            <a:ext cx="4317999" cy="324187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70182" y="957563"/>
            <a:ext cx="8619852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70181" y="376647"/>
            <a:ext cx="8619852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6" y="5409"/>
            <a:ext cx="5396825" cy="629068"/>
          </a:xfrm>
          <a:prstGeom prst="rect">
            <a:avLst/>
          </a:prstGeom>
        </p:spPr>
      </p:pic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3292E-277D-4B35-B106-8FC335935C3B}" type="datetime1">
              <a:rPr lang="fr-FR" smtClean="0"/>
              <a:t>26/06/2019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6232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30350"/>
            <a:ext cx="3497580" cy="54255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06481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1528826"/>
            <a:ext cx="3497580" cy="541782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06324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827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998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616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2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71500"/>
            <a:ext cx="45720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34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4064001"/>
            <a:ext cx="8085582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4432301"/>
            <a:ext cx="6922008" cy="400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6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632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521494"/>
            <a:ext cx="1971675" cy="3600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535782"/>
            <a:ext cx="5800725" cy="40505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351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4" y="877448"/>
            <a:ext cx="4814835" cy="374535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00050"/>
            <a:ext cx="6154713" cy="2343151"/>
          </a:xfrm>
        </p:spPr>
        <p:txBody>
          <a:bodyPr anchor="b">
            <a:normAutofit/>
          </a:bodyPr>
          <a:lstStyle>
            <a:lvl1pPr algn="l">
              <a:defRPr sz="33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882901"/>
            <a:ext cx="4954250" cy="14351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830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400050"/>
            <a:ext cx="6554867" cy="2825753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341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85900"/>
            <a:ext cx="6402468" cy="17399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3365500"/>
            <a:ext cx="6402467" cy="11493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8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05325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332236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Optional Subtitle</a:t>
            </a:r>
          </a:p>
        </p:txBody>
      </p:sp>
      <p:sp>
        <p:nvSpPr>
          <p:cNvPr id="4" name="ZoneTexte 3"/>
          <p:cNvSpPr txBox="1"/>
          <p:nvPr userDrawn="1"/>
        </p:nvSpPr>
        <p:spPr>
          <a:xfrm>
            <a:off x="-482732" y="51455"/>
            <a:ext cx="37973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85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726163"/>
            <a:ext cx="9144000" cy="134360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BF49-95A3-4D3E-AF0E-9789885A4A4D}" type="datetime1">
              <a:rPr lang="fr-FR" smtClean="0"/>
              <a:t>26/06/2019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2388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1" y="400050"/>
            <a:ext cx="3949967" cy="282575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400050"/>
            <a:ext cx="3948238" cy="28194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00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400050"/>
            <a:ext cx="3716866" cy="457200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857251"/>
            <a:ext cx="3945467" cy="236855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7" y="425053"/>
            <a:ext cx="37640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3" y="857250"/>
            <a:ext cx="3956705" cy="236220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02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913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15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400050"/>
            <a:ext cx="3200400" cy="1143000"/>
          </a:xfrm>
        </p:spPr>
        <p:txBody>
          <a:bodyPr anchor="b">
            <a:normAutofit/>
          </a:bodyPr>
          <a:lstStyle>
            <a:lvl1pPr algn="l">
              <a:defRPr sz="15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00050"/>
            <a:ext cx="4438755" cy="41148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1657352"/>
            <a:ext cx="32004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76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085850"/>
            <a:ext cx="3563258" cy="85725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685800"/>
            <a:ext cx="3280974" cy="36004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8" y="2057400"/>
            <a:ext cx="3564223" cy="15621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4629150"/>
            <a:ext cx="5811724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66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400050"/>
            <a:ext cx="8077200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2882900"/>
            <a:ext cx="7281332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99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0050"/>
            <a:ext cx="8077200" cy="2171700"/>
          </a:xfrm>
        </p:spPr>
        <p:txBody>
          <a:bodyPr anchor="ctr">
            <a:normAutofit/>
          </a:bodyPr>
          <a:lstStyle>
            <a:lvl1pPr algn="l">
              <a:defRPr sz="21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086100"/>
            <a:ext cx="6383552" cy="1428750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42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400050"/>
            <a:ext cx="6859787" cy="21717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1" y="2571750"/>
            <a:ext cx="6402467" cy="3619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3225802"/>
            <a:ext cx="6382361" cy="1289048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1" y="532968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1" y="2076451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0402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571750"/>
            <a:ext cx="6382361" cy="1273050"/>
          </a:xfrm>
        </p:spPr>
        <p:txBody>
          <a:bodyPr anchor="b">
            <a:normAutofit/>
          </a:bodyPr>
          <a:lstStyle>
            <a:lvl1pPr algn="l">
              <a:defRPr sz="21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849735"/>
            <a:ext cx="6383552" cy="6651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2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 I - PowerPoint Fi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" y="3859213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" y="4097338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8826423" y="472130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C1694-9101-9A45-A428-FD842B6D6CA4}" type="slidenum">
              <a:rPr kumimoji="0" lang="fr-FR" sz="700" b="0" i="0" u="none" strike="noStrike" kern="1200" cap="none" spc="0" normalizeH="0" baseline="0" noProof="0" smtClean="0">
                <a:ln>
                  <a:noFill/>
                </a:ln>
                <a:solidFill>
                  <a:srgbClr val="95ACBA"/>
                </a:solidFill>
                <a:effectLst/>
                <a:uLnTx/>
                <a:uFillTx/>
                <a:latin typeface="Verdana Bold"/>
                <a:ea typeface="+mn-ea"/>
                <a:cs typeface="Verdana Bold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95ACBA"/>
              </a:solidFill>
              <a:effectLst/>
              <a:uLnTx/>
              <a:uFillTx/>
              <a:latin typeface="Verdana Bold"/>
              <a:ea typeface="+mn-ea"/>
              <a:cs typeface="Verdana Bold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4660240" y="4804594"/>
            <a:ext cx="33382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75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THE EUROPEAN NEUTRON SOURCE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2" y="1955799"/>
            <a:ext cx="1128250" cy="98127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492250" y="2331020"/>
            <a:ext cx="267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800" b="0" i="1" u="none" strike="noStrike" kern="1200" spc="400" baseline="0" dirty="0">
                <a:solidFill>
                  <a:schemeClr val="bg1">
                    <a:lumMod val="95000"/>
                  </a:schemeClr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8DFB-E73D-4817-870F-46770F77764C}" type="datetime1">
              <a:rPr lang="fr-FR" smtClean="0"/>
              <a:t>26/06/2019</a:t>
            </a:fld>
            <a:endParaRPr lang="fr-FR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64" y="4580099"/>
            <a:ext cx="500742" cy="4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14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400050"/>
            <a:ext cx="6859786" cy="21717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1" y="2914650"/>
            <a:ext cx="638236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14750"/>
            <a:ext cx="63823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1" y="532968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1" y="2076451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7439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0050"/>
            <a:ext cx="7525658" cy="21717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1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1" y="2946401"/>
            <a:ext cx="6382361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575051"/>
            <a:ext cx="6382360" cy="939799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038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>
            <a:normAutofit/>
          </a:bodyPr>
          <a:lstStyle>
            <a:lvl1pPr algn="l">
              <a:defRPr sz="21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400051"/>
            <a:ext cx="6554867" cy="282575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41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400050"/>
            <a:ext cx="2044194" cy="3314700"/>
          </a:xfrm>
        </p:spPr>
        <p:txBody>
          <a:bodyPr vert="eaVert">
            <a:normAutofit/>
          </a:bodyPr>
          <a:lstStyle>
            <a:lvl1pPr>
              <a:defRPr sz="21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00050"/>
            <a:ext cx="5850012" cy="41148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348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 algn="ctr">
              <a:buNone/>
              <a:defRPr sz="1575"/>
            </a:lvl2pPr>
            <a:lvl3pPr marL="514350" indent="0" algn="ctr">
              <a:buNone/>
              <a:defRPr sz="1350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7869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  <p:sp>
        <p:nvSpPr>
          <p:cNvPr id="7" name="Rectangle 6"/>
          <p:cNvSpPr/>
          <p:nvPr userDrawn="1"/>
        </p:nvSpPr>
        <p:spPr>
          <a:xfrm>
            <a:off x="1974608" y="660227"/>
            <a:ext cx="5220045" cy="3428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281" y="-2039"/>
            <a:ext cx="7886700" cy="822014"/>
          </a:xfrm>
        </p:spPr>
        <p:txBody>
          <a:bodyPr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51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3375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7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5844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2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2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  <p:sp>
        <p:nvSpPr>
          <p:cNvPr id="8" name="Rectangle 7"/>
          <p:cNvSpPr/>
          <p:nvPr userDrawn="1"/>
        </p:nvSpPr>
        <p:spPr>
          <a:xfrm>
            <a:off x="1974608" y="660227"/>
            <a:ext cx="5220045" cy="3428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641281" y="-2039"/>
            <a:ext cx="7886700" cy="822014"/>
          </a:xfrm>
        </p:spPr>
        <p:txBody>
          <a:bodyPr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905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90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4"/>
            <a:ext cx="3867150" cy="2760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80664"/>
            <a:ext cx="3886201" cy="2760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45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  <p:sp>
        <p:nvSpPr>
          <p:cNvPr id="7" name="Rectangle 6"/>
          <p:cNvSpPr/>
          <p:nvPr userDrawn="1"/>
        </p:nvSpPr>
        <p:spPr>
          <a:xfrm>
            <a:off x="1974608" y="660227"/>
            <a:ext cx="5220045" cy="3428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281" y="-2039"/>
            <a:ext cx="7886700" cy="822014"/>
          </a:xfrm>
        </p:spPr>
        <p:txBody>
          <a:bodyPr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6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  <p:sp>
        <p:nvSpPr>
          <p:cNvPr id="7" name="Rectangle 6"/>
          <p:cNvSpPr/>
          <p:nvPr userDrawn="1"/>
        </p:nvSpPr>
        <p:spPr>
          <a:xfrm>
            <a:off x="1974608" y="660227"/>
            <a:ext cx="5220045" cy="3428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281" y="-2039"/>
            <a:ext cx="7886700" cy="822014"/>
          </a:xfrm>
        </p:spPr>
        <p:txBody>
          <a:bodyPr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717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7466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2"/>
            <a:ext cx="2948940" cy="1200148"/>
          </a:xfrm>
        </p:spPr>
        <p:txBody>
          <a:bodyPr anchor="b">
            <a:normAutofit/>
          </a:bodyPr>
          <a:lstStyle>
            <a:lvl1pPr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005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2318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522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027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0273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9871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00300"/>
            <a:ext cx="75438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896297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388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57450"/>
            <a:ext cx="7543800" cy="1257300"/>
          </a:xfrm>
        </p:spPr>
        <p:txBody>
          <a:bodyPr anchor="b" anchorCtr="0"/>
          <a:lstStyle>
            <a:lvl1pPr algn="l">
              <a:defRPr sz="405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7147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2378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57201"/>
            <a:ext cx="3657600" cy="282549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1"/>
            <a:ext cx="3657600" cy="282549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481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996948"/>
            <a:ext cx="3657600" cy="2286000"/>
          </a:xfrm>
        </p:spPr>
        <p:txBody>
          <a:bodyPr anchor="t" anchorCtr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286000"/>
          </a:xfrm>
        </p:spPr>
        <p:txBody>
          <a:bodyPr anchor="t" anchorCtr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33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234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5131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7971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405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42900"/>
            <a:ext cx="4594934" cy="3086099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342900"/>
            <a:ext cx="2673657" cy="3086100"/>
          </a:xfrm>
        </p:spPr>
        <p:txBody>
          <a:bodyPr>
            <a:normAutofit/>
          </a:bodyPr>
          <a:lstStyle>
            <a:lvl1pPr marL="0" indent="0">
              <a:buNone/>
              <a:defRPr sz="157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53444" y="18857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3928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405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42900"/>
            <a:ext cx="7543800" cy="21717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628900"/>
            <a:ext cx="7391400" cy="6036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2353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4350"/>
            <a:ext cx="7239000" cy="291465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705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14351"/>
            <a:ext cx="1828800" cy="405764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14351"/>
            <a:ext cx="5715000" cy="36576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22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 userDrawn="1"/>
        </p:nvSpPr>
        <p:spPr>
          <a:xfrm>
            <a:off x="169327" y="4728637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Auteur - Date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8727371" cy="323429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2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 userDrawn="1"/>
        </p:nvSpPr>
        <p:spPr>
          <a:xfrm>
            <a:off x="169327" y="4728637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Auteur - Date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323429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29" y="1277377"/>
            <a:ext cx="4317999" cy="323429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2" y="154378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190" y="68523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/>
              <a:t>Click to Edit </a:t>
            </a:r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05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image" Target="../media/image8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8826423" y="472130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‹N°›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60240" y="4804594"/>
            <a:ext cx="33382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75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THE EUROPEAN NEUTRON SOURCE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64" y="4580099"/>
            <a:ext cx="500742" cy="435512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03BD7-C913-4044-8179-8712F2A6F125}" type="datetime1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06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673" r:id="rId2"/>
    <p:sldLayoutId id="2147483788" r:id="rId3"/>
    <p:sldLayoutId id="2147483850" r:id="rId4"/>
    <p:sldLayoutId id="2147483851" r:id="rId5"/>
    <p:sldLayoutId id="2147483906" r:id="rId6"/>
    <p:sldLayoutId id="2147483907" r:id="rId7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 G - PowerPoint Slides V2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92066" y="4643967"/>
            <a:ext cx="393700" cy="381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24406" y="4702705"/>
            <a:ext cx="3632200" cy="1905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826423" y="472130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C1694-9101-9A45-A428-FD842B6D6CA4}" type="slidenum">
              <a:rPr kumimoji="0" lang="fr-FR" sz="700" b="0" i="0" u="none" strike="noStrike" kern="1200" cap="none" spc="0" normalizeH="0" baseline="0" noProof="0" smtClean="0">
                <a:ln>
                  <a:noFill/>
                </a:ln>
                <a:solidFill>
                  <a:srgbClr val="95ACBA"/>
                </a:solidFill>
                <a:effectLst/>
                <a:uLnTx/>
                <a:uFillTx/>
                <a:latin typeface="Verdana Bold"/>
                <a:ea typeface="+mn-ea"/>
                <a:cs typeface="Verdana Bold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95ACBA"/>
              </a:solidFill>
              <a:effectLst/>
              <a:uLnTx/>
              <a:uFillTx/>
              <a:latin typeface="Verdana Bold"/>
              <a:ea typeface="+mn-ea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168007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47" r:id="rId16"/>
    <p:sldLayoutId id="2147483848" r:id="rId17"/>
    <p:sldLayoutId id="214748384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374650"/>
            <a:ext cx="8079581" cy="1243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08760"/>
            <a:ext cx="8065294" cy="2824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4809335"/>
            <a:ext cx="30861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7AFE6668-137D-4EF4-94A0-7B9EE9D35D96}" type="datetimeFigureOut">
              <a:rPr lang="en-GB" smtClean="0"/>
              <a:t>26/06/2019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916023"/>
            <a:ext cx="37719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4407310"/>
            <a:ext cx="2194560" cy="10477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1EDEA0F-FC2A-4F38-92C5-054FB1B784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98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2921001"/>
            <a:ext cx="2470456" cy="1993900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400051"/>
            <a:ext cx="6554867" cy="2825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6" y="4629153"/>
            <a:ext cx="1200463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4629150"/>
            <a:ext cx="5811724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7" y="4183859"/>
            <a:ext cx="856907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1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19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2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73BF448-9E52-47A6-A063-10019C556AEB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1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9C647-AD77-4013-B94E-EF2363C1311A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12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Wingdings 2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1800" cy="120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14350"/>
            <a:ext cx="7543800" cy="29146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46565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F49D355-16BD-4E45-BD9A-5EA878CF7CBD}" type="datetimeFigureOut">
              <a:rPr lang="it-IT" smtClean="0"/>
              <a:pPr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4656582"/>
            <a:ext cx="48738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265676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7A41E1B-4F70-4964-A407-84C68BE8251C}" type="slidenum">
              <a:rPr lang="it-IT" smtClean="0"/>
              <a:pPr/>
              <a:t>‹N°›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3011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405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5740" indent="-20574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45770" indent="-20574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5151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85725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02870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23444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426464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164592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185166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mp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12.tmp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20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tmp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tmp"/><Relationship Id="rId5" Type="http://schemas.openxmlformats.org/officeDocument/2006/relationships/image" Target="../media/image136.png"/><Relationship Id="rId4" Type="http://schemas.openxmlformats.org/officeDocument/2006/relationships/image" Target="../media/image135.tm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252415" y="3560682"/>
            <a:ext cx="8673872" cy="553563"/>
          </a:xfrm>
        </p:spPr>
        <p:txBody>
          <a:bodyPr/>
          <a:lstStyle/>
          <a:p>
            <a:r>
              <a:rPr lang="fr-FR" sz="1600" i="1" dirty="0"/>
              <a:t>Caterina </a:t>
            </a:r>
            <a:r>
              <a:rPr lang="fr-FR" sz="1600" i="1" dirty="0" err="1"/>
              <a:t>Michelagnoli</a:t>
            </a:r>
            <a:endParaRPr lang="fr-FR" sz="1600" i="1" dirty="0"/>
          </a:p>
          <a:p>
            <a:r>
              <a:rPr lang="fr-FR" sz="1600" i="1" dirty="0"/>
              <a:t>Institut Laue-Langevin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>
          <a:xfrm>
            <a:off x="115306" y="1267577"/>
            <a:ext cx="9144000" cy="1811641"/>
          </a:xfrm>
        </p:spPr>
        <p:txBody>
          <a:bodyPr/>
          <a:lstStyle/>
          <a:p>
            <a:r>
              <a:rPr lang="fr-FR" sz="3600" dirty="0">
                <a:solidFill>
                  <a:schemeClr val="accent2"/>
                </a:solidFill>
              </a:rPr>
              <a:t>Gamma-ray </a:t>
            </a:r>
            <a:r>
              <a:rPr lang="fr-FR" sz="3600" dirty="0" err="1">
                <a:solidFill>
                  <a:schemeClr val="accent2"/>
                </a:solidFill>
              </a:rPr>
              <a:t>spectroscopy</a:t>
            </a:r>
            <a:r>
              <a:rPr lang="fr-FR" sz="3600" dirty="0">
                <a:solidFill>
                  <a:schemeClr val="accent2"/>
                </a:solidFill>
              </a:rPr>
              <a:t> </a:t>
            </a:r>
          </a:p>
          <a:p>
            <a:r>
              <a:rPr lang="fr-FR" sz="3600" dirty="0">
                <a:solidFill>
                  <a:schemeClr val="accent2"/>
                </a:solidFill>
              </a:rPr>
              <a:t>at a neutron </a:t>
            </a:r>
            <a:r>
              <a:rPr lang="fr-FR" sz="3600" dirty="0" err="1">
                <a:solidFill>
                  <a:schemeClr val="accent2"/>
                </a:solidFill>
              </a:rPr>
              <a:t>beam</a:t>
            </a:r>
            <a:r>
              <a:rPr lang="fr-FR" sz="3600" dirty="0">
                <a:solidFill>
                  <a:schemeClr val="accent2"/>
                </a:solidFill>
              </a:rPr>
              <a:t> : </a:t>
            </a:r>
          </a:p>
          <a:p>
            <a:r>
              <a:rPr lang="fr-FR" sz="3600" dirty="0">
                <a:solidFill>
                  <a:schemeClr val="accent2"/>
                </a:solidFill>
              </a:rPr>
              <a:t>the </a:t>
            </a:r>
            <a:r>
              <a:rPr lang="fr-FR" sz="3600" dirty="0" err="1">
                <a:solidFill>
                  <a:schemeClr val="accent2"/>
                </a:solidFill>
              </a:rPr>
              <a:t>latest</a:t>
            </a:r>
            <a:r>
              <a:rPr lang="fr-FR" sz="3600" dirty="0">
                <a:solidFill>
                  <a:schemeClr val="accent2"/>
                </a:solidFill>
              </a:rPr>
              <a:t> news </a:t>
            </a:r>
            <a:r>
              <a:rPr lang="fr-FR" sz="3600" dirty="0" err="1">
                <a:solidFill>
                  <a:schemeClr val="accent2"/>
                </a:solidFill>
              </a:rPr>
              <a:t>from</a:t>
            </a:r>
            <a:r>
              <a:rPr lang="fr-FR" sz="3600" dirty="0">
                <a:solidFill>
                  <a:schemeClr val="accent2"/>
                </a:solidFill>
              </a:rPr>
              <a:t> ILL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26/06/2019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NUSPIN 2019 - Orsay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11" y="219731"/>
            <a:ext cx="1190476" cy="8095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03" y="355125"/>
            <a:ext cx="1595936" cy="4309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C49AE8-6EF5-EB44-B8A2-6583B4CDD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9"/>
          <a:stretch/>
        </p:blipFill>
        <p:spPr>
          <a:xfrm>
            <a:off x="7785698" y="2571750"/>
            <a:ext cx="1140589" cy="177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4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NCieplicka\Dropbox\206Tl\206Tl_sche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5"/>
          <a:stretch/>
        </p:blipFill>
        <p:spPr bwMode="auto">
          <a:xfrm>
            <a:off x="3524925" y="397049"/>
            <a:ext cx="5447885" cy="45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Cieplicka\Dropbox\LIA Workshop 2019\gg305-50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7" y="448490"/>
            <a:ext cx="3199264" cy="20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/>
          <p:cNvCxnSpPr/>
          <p:nvPr/>
        </p:nvCxnSpPr>
        <p:spPr>
          <a:xfrm>
            <a:off x="4403567" y="571468"/>
            <a:ext cx="0" cy="3192715"/>
          </a:xfrm>
          <a:prstGeom prst="straightConnector1">
            <a:avLst/>
          </a:prstGeom>
          <a:ln w="57150">
            <a:solidFill>
              <a:srgbClr val="00FE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4197260" y="1944328"/>
            <a:ext cx="460382" cy="253916"/>
          </a:xfrm>
          <a:prstGeom prst="rect">
            <a:avLst/>
          </a:prstGeom>
          <a:solidFill>
            <a:srgbClr val="BCFBAB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5016</a:t>
            </a:r>
          </a:p>
        </p:txBody>
      </p:sp>
      <p:cxnSp>
        <p:nvCxnSpPr>
          <p:cNvPr id="12" name="Łącznik prosty ze strzałką 11"/>
          <p:cNvCxnSpPr/>
          <p:nvPr/>
        </p:nvCxnSpPr>
        <p:spPr>
          <a:xfrm>
            <a:off x="7165911" y="3755831"/>
            <a:ext cx="0" cy="52732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7218355" y="3867272"/>
            <a:ext cx="391454" cy="253916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851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6632684" y="3904444"/>
            <a:ext cx="460382" cy="253916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1182</a:t>
            </a:r>
          </a:p>
        </p:txBody>
      </p:sp>
      <p:cxnSp>
        <p:nvCxnSpPr>
          <p:cNvPr id="17" name="Łącznik prosty ze strzałką 16"/>
          <p:cNvCxnSpPr/>
          <p:nvPr/>
        </p:nvCxnSpPr>
        <p:spPr>
          <a:xfrm>
            <a:off x="7098134" y="3755833"/>
            <a:ext cx="0" cy="73472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>
            <a:off x="8506883" y="4283153"/>
            <a:ext cx="0" cy="19998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oliniowy 19"/>
          <p:cNvCxnSpPr/>
          <p:nvPr/>
        </p:nvCxnSpPr>
        <p:spPr>
          <a:xfrm>
            <a:off x="3695507" y="3755832"/>
            <a:ext cx="51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le tekstowe 29"/>
          <p:cNvSpPr txBox="1"/>
          <p:nvPr/>
        </p:nvSpPr>
        <p:spPr>
          <a:xfrm>
            <a:off x="8797603" y="4143762"/>
            <a:ext cx="39145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635</a:t>
            </a:r>
          </a:p>
        </p:txBody>
      </p:sp>
      <p:cxnSp>
        <p:nvCxnSpPr>
          <p:cNvPr id="31" name="Łącznik prostoliniowy 30"/>
          <p:cNvCxnSpPr/>
          <p:nvPr/>
        </p:nvCxnSpPr>
        <p:spPr>
          <a:xfrm>
            <a:off x="7140497" y="4282645"/>
            <a:ext cx="165710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/>
          <p:cNvSpPr txBox="1"/>
          <p:nvPr/>
        </p:nvSpPr>
        <p:spPr>
          <a:xfrm>
            <a:off x="2722074" y="775770"/>
            <a:ext cx="498855" cy="276999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200" b="1" dirty="0">
                <a:solidFill>
                  <a:srgbClr val="FF0000"/>
                </a:solidFill>
                <a:latin typeface="Calibri"/>
              </a:rPr>
              <a:t>1182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2050019" y="534660"/>
            <a:ext cx="420308" cy="276999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200" b="1" dirty="0">
                <a:solidFill>
                  <a:srgbClr val="FF0000"/>
                </a:solidFill>
                <a:latin typeface="Calibri"/>
              </a:rPr>
              <a:t>851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1191750" y="537087"/>
            <a:ext cx="391454" cy="253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330</a:t>
            </a:r>
          </a:p>
        </p:txBody>
      </p:sp>
      <p:cxnSp>
        <p:nvCxnSpPr>
          <p:cNvPr id="34" name="Łącznik prostoliniowy 33"/>
          <p:cNvCxnSpPr/>
          <p:nvPr/>
        </p:nvCxnSpPr>
        <p:spPr>
          <a:xfrm>
            <a:off x="3695507" y="4685091"/>
            <a:ext cx="51020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/>
          <p:cNvCxnSpPr/>
          <p:nvPr/>
        </p:nvCxnSpPr>
        <p:spPr>
          <a:xfrm>
            <a:off x="8544374" y="4490559"/>
            <a:ext cx="0" cy="219800"/>
          </a:xfrm>
          <a:prstGeom prst="straightConnector1">
            <a:avLst/>
          </a:prstGeom>
          <a:ln w="57150">
            <a:solidFill>
              <a:srgbClr val="00FE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e tekstowe 38"/>
          <p:cNvSpPr txBox="1"/>
          <p:nvPr/>
        </p:nvSpPr>
        <p:spPr>
          <a:xfrm>
            <a:off x="8135473" y="4515020"/>
            <a:ext cx="391454" cy="253916"/>
          </a:xfrm>
          <a:prstGeom prst="rect">
            <a:avLst/>
          </a:prstGeom>
          <a:solidFill>
            <a:srgbClr val="BCFBAB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305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8020012" y="4238442"/>
            <a:ext cx="391454" cy="253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330</a:t>
            </a:r>
          </a:p>
        </p:txBody>
      </p:sp>
      <p:sp>
        <p:nvSpPr>
          <p:cNvPr id="49" name="pole tekstowe 48"/>
          <p:cNvSpPr txBox="1"/>
          <p:nvPr/>
        </p:nvSpPr>
        <p:spPr>
          <a:xfrm>
            <a:off x="6027712" y="4729909"/>
            <a:ext cx="652743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pl-PL" sz="2100" baseline="30000" dirty="0">
                <a:solidFill>
                  <a:prstClr val="black"/>
                </a:solidFill>
                <a:latin typeface="Calibri"/>
              </a:rPr>
              <a:t>206</a:t>
            </a:r>
            <a:r>
              <a:rPr lang="pl-PL" sz="2100" dirty="0">
                <a:solidFill>
                  <a:prstClr val="black"/>
                </a:solidFill>
                <a:latin typeface="Calibri"/>
              </a:rPr>
              <a:t>Tl</a:t>
            </a:r>
          </a:p>
        </p:txBody>
      </p:sp>
      <p:sp>
        <p:nvSpPr>
          <p:cNvPr id="52" name="Tytuł 2"/>
          <p:cNvSpPr>
            <a:spLocks noGrp="1"/>
          </p:cNvSpPr>
          <p:nvPr>
            <p:ph type="title"/>
          </p:nvPr>
        </p:nvSpPr>
        <p:spPr>
          <a:xfrm>
            <a:off x="2895641" y="-131436"/>
            <a:ext cx="7886700" cy="822014"/>
          </a:xfrm>
        </p:spPr>
        <p:txBody>
          <a:bodyPr/>
          <a:lstStyle/>
          <a:p>
            <a:pPr algn="ctr"/>
            <a:r>
              <a:rPr lang="pl-PL" dirty="0">
                <a:latin typeface="Symbol" pitchFamily="18" charset="2"/>
              </a:rPr>
              <a:t>g</a:t>
            </a:r>
            <a:r>
              <a:rPr lang="pl-PL" dirty="0"/>
              <a:t>-</a:t>
            </a:r>
            <a:r>
              <a:rPr lang="pl-PL" dirty="0" err="1"/>
              <a:t>coincidence</a:t>
            </a:r>
            <a:r>
              <a:rPr lang="pl-PL" dirty="0"/>
              <a:t> </a:t>
            </a:r>
            <a:r>
              <a:rPr lang="pl-PL" dirty="0" err="1"/>
              <a:t>analysis</a:t>
            </a:r>
            <a:endParaRPr lang="pl-PL" dirty="0"/>
          </a:p>
        </p:txBody>
      </p:sp>
      <p:cxnSp>
        <p:nvCxnSpPr>
          <p:cNvPr id="53" name="Łącznik prostoliniowy 52"/>
          <p:cNvCxnSpPr/>
          <p:nvPr/>
        </p:nvCxnSpPr>
        <p:spPr>
          <a:xfrm>
            <a:off x="6964289" y="4490558"/>
            <a:ext cx="18358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 tekstowe 7"/>
          <p:cNvSpPr txBox="1"/>
          <p:nvPr/>
        </p:nvSpPr>
        <p:spPr>
          <a:xfrm>
            <a:off x="7045298" y="2020118"/>
            <a:ext cx="1332469" cy="50783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pl-PL" sz="1350" dirty="0">
                <a:solidFill>
                  <a:prstClr val="white"/>
                </a:solidFill>
                <a:latin typeface="Calibri"/>
              </a:rPr>
              <a:t>21</a:t>
            </a:r>
            <a:r>
              <a:rPr lang="en-GB" sz="1350" dirty="0">
                <a:solidFill>
                  <a:prstClr val="white"/>
                </a:solidFill>
                <a:latin typeface="Calibri"/>
              </a:rPr>
              <a:t> excited states</a:t>
            </a:r>
            <a:r>
              <a:rPr lang="pl-PL" sz="1350" dirty="0">
                <a:solidFill>
                  <a:prstClr val="white"/>
                </a:solidFill>
                <a:latin typeface="Calibri"/>
              </a:rPr>
              <a:t> </a:t>
            </a:r>
            <a:r>
              <a:rPr lang="pl-PL" sz="1350" b="1" dirty="0">
                <a:solidFill>
                  <a:srgbClr val="FFFF00"/>
                </a:solidFill>
                <a:latin typeface="Calibri"/>
              </a:rPr>
              <a:t>(8 new)</a:t>
            </a:r>
          </a:p>
        </p:txBody>
      </p:sp>
      <p:sp>
        <p:nvSpPr>
          <p:cNvPr id="29" name="pole tekstowe 8"/>
          <p:cNvSpPr txBox="1"/>
          <p:nvPr/>
        </p:nvSpPr>
        <p:spPr>
          <a:xfrm>
            <a:off x="3631180" y="637972"/>
            <a:ext cx="1741269" cy="50783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pl-PL" sz="1350" dirty="0">
                <a:solidFill>
                  <a:prstClr val="white"/>
                </a:solidFill>
                <a:latin typeface="Calibri"/>
              </a:rPr>
              <a:t>22</a:t>
            </a:r>
            <a:r>
              <a:rPr lang="en-GB" sz="1350" dirty="0">
                <a:solidFill>
                  <a:prstClr val="white"/>
                </a:solidFill>
                <a:latin typeface="Calibri"/>
              </a:rPr>
              <a:t> primary transitions </a:t>
            </a:r>
            <a:r>
              <a:rPr lang="pl-PL" sz="1350" b="1" dirty="0">
                <a:solidFill>
                  <a:srgbClr val="FFFF00"/>
                </a:solidFill>
                <a:latin typeface="Calibri"/>
              </a:rPr>
              <a:t>(1</a:t>
            </a:r>
            <a:r>
              <a:rPr lang="en-US" sz="1350" b="1" dirty="0">
                <a:solidFill>
                  <a:srgbClr val="FFFF00"/>
                </a:solidFill>
                <a:latin typeface="Calibri"/>
              </a:rPr>
              <a:t>0</a:t>
            </a:r>
            <a:r>
              <a:rPr lang="pl-PL" sz="1350" b="1" dirty="0">
                <a:solidFill>
                  <a:srgbClr val="FFFF00"/>
                </a:solidFill>
                <a:latin typeface="Calibri"/>
              </a:rPr>
              <a:t> new)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8731387" y="3583462"/>
            <a:ext cx="46038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1487</a:t>
            </a:r>
          </a:p>
        </p:txBody>
      </p:sp>
      <p:grpSp>
        <p:nvGrpSpPr>
          <p:cNvPr id="40" name="Grupa 39"/>
          <p:cNvGrpSpPr/>
          <p:nvPr/>
        </p:nvGrpSpPr>
        <p:grpSpPr>
          <a:xfrm>
            <a:off x="109922" y="2688817"/>
            <a:ext cx="3212636" cy="2321670"/>
            <a:chOff x="146562" y="3585089"/>
            <a:chExt cx="4283515" cy="3095560"/>
          </a:xfrm>
        </p:grpSpPr>
        <p:pic>
          <p:nvPicPr>
            <p:cNvPr id="41" name="Picture 4" descr="C:\Users\NCieplicka\Dropbox\LIA Workshop 2019\g465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62" y="3923728"/>
              <a:ext cx="4283515" cy="2756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pole tekstowe 41"/>
            <p:cNvSpPr txBox="1"/>
            <p:nvPr/>
          </p:nvSpPr>
          <p:spPr>
            <a:xfrm>
              <a:off x="1121011" y="3585089"/>
              <a:ext cx="316018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pl-PL" sz="1350" b="1" dirty="0" err="1">
                  <a:solidFill>
                    <a:prstClr val="black"/>
                  </a:solidFill>
                  <a:latin typeface="Symbol" pitchFamily="18" charset="2"/>
                </a:rPr>
                <a:t>gg</a:t>
              </a:r>
              <a:r>
                <a:rPr lang="pl-PL" sz="135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l-PL" sz="1350" b="1" dirty="0" err="1">
                  <a:solidFill>
                    <a:prstClr val="black"/>
                  </a:solidFill>
                  <a:latin typeface="Calibri"/>
                </a:rPr>
                <a:t>coincidences</a:t>
              </a:r>
              <a:r>
                <a:rPr lang="pl-PL" sz="1350" b="1" dirty="0">
                  <a:solidFill>
                    <a:prstClr val="black"/>
                  </a:solidFill>
                  <a:latin typeface="Calibri"/>
                </a:rPr>
                <a:t>: </a:t>
              </a:r>
              <a:r>
                <a:rPr lang="pl-PL" sz="1350" b="1" dirty="0" err="1">
                  <a:solidFill>
                    <a:prstClr val="black"/>
                  </a:solidFill>
                  <a:latin typeface="Calibri"/>
                </a:rPr>
                <a:t>gate</a:t>
              </a:r>
              <a:r>
                <a:rPr lang="pl-PL" sz="1350" b="1" dirty="0">
                  <a:solidFill>
                    <a:prstClr val="black"/>
                  </a:solidFill>
                  <a:latin typeface="Calibri"/>
                </a:rPr>
                <a:t> 4659 </a:t>
              </a:r>
              <a:r>
                <a:rPr lang="pl-PL" sz="1350" b="1" dirty="0" err="1">
                  <a:solidFill>
                    <a:prstClr val="black"/>
                  </a:solidFill>
                  <a:latin typeface="Calibri"/>
                </a:rPr>
                <a:t>keV</a:t>
              </a:r>
              <a:endParaRPr lang="pl-PL" sz="135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pole tekstowe 53"/>
          <p:cNvSpPr txBox="1"/>
          <p:nvPr/>
        </p:nvSpPr>
        <p:spPr>
          <a:xfrm>
            <a:off x="576272" y="177827"/>
            <a:ext cx="27580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pl-PL" sz="1350" b="1" dirty="0" err="1">
                <a:solidFill>
                  <a:prstClr val="black"/>
                </a:solidFill>
                <a:latin typeface="Symbol" pitchFamily="18" charset="2"/>
              </a:rPr>
              <a:t>ggg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b="1" dirty="0" err="1">
                <a:solidFill>
                  <a:prstClr val="black"/>
                </a:solidFill>
                <a:latin typeface="Calibri"/>
              </a:rPr>
              <a:t>coincidences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pl-PL" sz="1350" b="1" dirty="0" err="1">
                <a:solidFill>
                  <a:srgbClr val="00B050"/>
                </a:solidFill>
                <a:latin typeface="Calibri"/>
              </a:rPr>
              <a:t>gate</a:t>
            </a:r>
            <a:r>
              <a:rPr lang="pl-PL" sz="1350" b="1" dirty="0">
                <a:solidFill>
                  <a:srgbClr val="00B050"/>
                </a:solidFill>
                <a:latin typeface="Calibri"/>
              </a:rPr>
              <a:t> 5016-305 </a:t>
            </a:r>
            <a:r>
              <a:rPr lang="pl-PL" sz="1350" b="1" dirty="0" err="1">
                <a:solidFill>
                  <a:srgbClr val="00B050"/>
                </a:solidFill>
                <a:latin typeface="Calibri"/>
              </a:rPr>
              <a:t>keV</a:t>
            </a:r>
            <a:endParaRPr lang="pl-PL" sz="135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AA9EE51-DA84-DC40-8D74-EDB8AF2E0685}"/>
              </a:ext>
            </a:extLst>
          </p:cNvPr>
          <p:cNvSpPr txBox="1"/>
          <p:nvPr/>
        </p:nvSpPr>
        <p:spPr>
          <a:xfrm>
            <a:off x="6869479" y="4771689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1328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30" grpId="0" animBg="1"/>
      <p:bldP spid="35" grpId="0" animBg="1"/>
      <p:bldP spid="36" grpId="0" animBg="1"/>
      <p:bldP spid="37" grpId="0" animBg="1"/>
      <p:bldP spid="39" grpId="0" animBg="1"/>
      <p:bldP spid="21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Cieplicka\Dropbox\206Tl\FIPPS_workshop\ggcor_5853-649_2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633"/>
            <a:ext cx="3339900" cy="20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Cieplicka\Dropbox\206Tl\FIPPS_workshop\ggcor_5853-6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1533"/>
            <a:ext cx="3338699" cy="20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NCieplicka\Dropbox\206Tl\206Tl_schem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5"/>
          <a:stretch/>
        </p:blipFill>
        <p:spPr bwMode="auto">
          <a:xfrm>
            <a:off x="3524925" y="397049"/>
            <a:ext cx="5447885" cy="45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ole tekstowe 32"/>
          <p:cNvSpPr txBox="1"/>
          <p:nvPr/>
        </p:nvSpPr>
        <p:spPr>
          <a:xfrm>
            <a:off x="7872976" y="4317724"/>
            <a:ext cx="423514" cy="30008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pl-PL" sz="1350" b="1" dirty="0">
                <a:solidFill>
                  <a:prstClr val="black"/>
                </a:solidFill>
                <a:latin typeface="Calibri"/>
              </a:rPr>
              <a:t>M1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3715210" y="2245339"/>
            <a:ext cx="264816" cy="30008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pl-PL" sz="1350" b="1" dirty="0">
                <a:solidFill>
                  <a:srgbClr val="FF0000"/>
                </a:solidFill>
                <a:latin typeface="Calibri"/>
              </a:rPr>
              <a:t>?</a:t>
            </a:r>
          </a:p>
        </p:txBody>
      </p:sp>
      <p:cxnSp>
        <p:nvCxnSpPr>
          <p:cNvPr id="15" name="Łącznik prosty ze strzałką 14"/>
          <p:cNvCxnSpPr/>
          <p:nvPr/>
        </p:nvCxnSpPr>
        <p:spPr>
          <a:xfrm>
            <a:off x="8357483" y="4276624"/>
            <a:ext cx="0" cy="415790"/>
          </a:xfrm>
          <a:prstGeom prst="straightConnector1">
            <a:avLst/>
          </a:prstGeom>
          <a:ln w="57150">
            <a:solidFill>
              <a:srgbClr val="00FE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8436268" y="4334405"/>
            <a:ext cx="391454" cy="253916"/>
          </a:xfrm>
          <a:prstGeom prst="rect">
            <a:avLst/>
          </a:prstGeom>
          <a:solidFill>
            <a:srgbClr val="BCFBAB"/>
          </a:solidFill>
          <a:ln w="1905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649</a:t>
            </a:r>
          </a:p>
        </p:txBody>
      </p:sp>
      <p:cxnSp>
        <p:nvCxnSpPr>
          <p:cNvPr id="18" name="Łącznik prosty ze strzałką 17"/>
          <p:cNvCxnSpPr/>
          <p:nvPr/>
        </p:nvCxnSpPr>
        <p:spPr>
          <a:xfrm>
            <a:off x="4048502" y="588947"/>
            <a:ext cx="0" cy="3687677"/>
          </a:xfrm>
          <a:prstGeom prst="straightConnector1">
            <a:avLst/>
          </a:prstGeom>
          <a:ln w="57150">
            <a:solidFill>
              <a:srgbClr val="00FE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>
            <a:off x="4096239" y="2266613"/>
            <a:ext cx="460382" cy="253916"/>
          </a:xfrm>
          <a:prstGeom prst="rect">
            <a:avLst/>
          </a:prstGeom>
          <a:solidFill>
            <a:srgbClr val="BCFBAB"/>
          </a:solidFill>
          <a:ln w="1905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5853</a:t>
            </a:r>
          </a:p>
        </p:txBody>
      </p:sp>
      <p:cxnSp>
        <p:nvCxnSpPr>
          <p:cNvPr id="46" name="Łącznik prostoliniowy 45"/>
          <p:cNvCxnSpPr/>
          <p:nvPr/>
        </p:nvCxnSpPr>
        <p:spPr>
          <a:xfrm>
            <a:off x="3700479" y="4276624"/>
            <a:ext cx="51011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oliniowy 46"/>
          <p:cNvCxnSpPr/>
          <p:nvPr/>
        </p:nvCxnSpPr>
        <p:spPr>
          <a:xfrm flipV="1">
            <a:off x="3700479" y="4678507"/>
            <a:ext cx="5099436" cy="1390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a 7"/>
          <p:cNvSpPr/>
          <p:nvPr/>
        </p:nvSpPr>
        <p:spPr>
          <a:xfrm>
            <a:off x="3207812" y="450455"/>
            <a:ext cx="467891" cy="25717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0+,1+</a:t>
            </a:r>
          </a:p>
        </p:txBody>
      </p:sp>
      <p:sp>
        <p:nvSpPr>
          <p:cNvPr id="50" name="Elipsa 49"/>
          <p:cNvSpPr/>
          <p:nvPr/>
        </p:nvSpPr>
        <p:spPr>
          <a:xfrm>
            <a:off x="3207812" y="4134867"/>
            <a:ext cx="467891" cy="25717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1 – </a:t>
            </a:r>
          </a:p>
        </p:txBody>
      </p:sp>
      <p:sp>
        <p:nvSpPr>
          <p:cNvPr id="51" name="Elipsa 50"/>
          <p:cNvSpPr/>
          <p:nvPr/>
        </p:nvSpPr>
        <p:spPr>
          <a:xfrm>
            <a:off x="3207812" y="4549919"/>
            <a:ext cx="467891" cy="25717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0 – </a:t>
            </a:r>
          </a:p>
        </p:txBody>
      </p:sp>
      <p:sp>
        <p:nvSpPr>
          <p:cNvPr id="52" name="pole tekstowe 51"/>
          <p:cNvSpPr txBox="1"/>
          <p:nvPr/>
        </p:nvSpPr>
        <p:spPr>
          <a:xfrm>
            <a:off x="3669524" y="2245339"/>
            <a:ext cx="357790" cy="30008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pl-PL" sz="1350" b="1" dirty="0">
                <a:solidFill>
                  <a:srgbClr val="FF0000"/>
                </a:solidFill>
                <a:latin typeface="Calibri"/>
              </a:rPr>
              <a:t>E1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8801619" y="4161208"/>
            <a:ext cx="39145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649</a:t>
            </a:r>
          </a:p>
        </p:txBody>
      </p:sp>
      <p:cxnSp>
        <p:nvCxnSpPr>
          <p:cNvPr id="29" name="Łącznik prostoliniowy 28"/>
          <p:cNvCxnSpPr/>
          <p:nvPr/>
        </p:nvCxnSpPr>
        <p:spPr>
          <a:xfrm>
            <a:off x="3700479" y="579042"/>
            <a:ext cx="51011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/>
          <p:cNvSpPr txBox="1"/>
          <p:nvPr/>
        </p:nvSpPr>
        <p:spPr>
          <a:xfrm>
            <a:off x="5948563" y="4751085"/>
            <a:ext cx="652743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pl-PL" sz="2100" baseline="30000" dirty="0">
                <a:solidFill>
                  <a:prstClr val="black"/>
                </a:solidFill>
                <a:latin typeface="Calibri"/>
              </a:rPr>
              <a:t>206</a:t>
            </a:r>
            <a:r>
              <a:rPr lang="pl-PL" sz="2100" dirty="0">
                <a:solidFill>
                  <a:prstClr val="black"/>
                </a:solidFill>
                <a:latin typeface="Calibri"/>
              </a:rPr>
              <a:t>Tl</a:t>
            </a:r>
          </a:p>
        </p:txBody>
      </p:sp>
      <p:sp>
        <p:nvSpPr>
          <p:cNvPr id="69" name="Tytuł 2"/>
          <p:cNvSpPr txBox="1">
            <a:spLocks/>
          </p:cNvSpPr>
          <p:nvPr/>
        </p:nvSpPr>
        <p:spPr>
          <a:xfrm>
            <a:off x="3228975" y="-139474"/>
            <a:ext cx="7886700" cy="82201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pl-PL" sz="2475">
                <a:solidFill>
                  <a:prstClr val="black"/>
                </a:solidFill>
                <a:latin typeface="Calibri Light"/>
              </a:rPr>
              <a:t>Angular correlations of </a:t>
            </a:r>
            <a:r>
              <a:rPr lang="pl-PL" sz="2475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pl-PL" sz="2475">
                <a:solidFill>
                  <a:prstClr val="black"/>
                </a:solidFill>
                <a:latin typeface="Calibri Light"/>
              </a:rPr>
              <a:t> rays</a:t>
            </a:r>
            <a:endParaRPr lang="pl-PL" sz="2475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2302145" y="2105029"/>
            <a:ext cx="1053494" cy="3000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spcBef>
                <a:spcPts val="900"/>
              </a:spcBef>
            </a:pPr>
            <a:r>
              <a:rPr lang="pl-PL" sz="1350" b="1" dirty="0">
                <a:solidFill>
                  <a:prstClr val="black"/>
                </a:solidFill>
                <a:latin typeface="Calibri"/>
              </a:rPr>
              <a:t>E1   0+ </a:t>
            </a:r>
            <a:r>
              <a:rPr lang="pl-PL" sz="1350" b="1" dirty="0">
                <a:solidFill>
                  <a:prstClr val="black"/>
                </a:solidFill>
                <a:latin typeface="Calibri"/>
                <a:sym typeface="Wingdings 3"/>
              </a:rPr>
              <a:t>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 1–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1957561" y="4727026"/>
            <a:ext cx="1168910" cy="3000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spcBef>
                <a:spcPts val="900"/>
              </a:spcBef>
            </a:pPr>
            <a:r>
              <a:rPr lang="pl-PL" sz="1350" b="1" dirty="0">
                <a:solidFill>
                  <a:prstClr val="black"/>
                </a:solidFill>
                <a:latin typeface="Calibri"/>
              </a:rPr>
              <a:t>E1   1+ </a:t>
            </a:r>
            <a:r>
              <a:rPr lang="pl-PL" sz="1350" b="1" dirty="0">
                <a:solidFill>
                  <a:prstClr val="black"/>
                </a:solidFill>
                <a:latin typeface="Calibri"/>
                <a:sym typeface="Wingdings 3"/>
              </a:rPr>
              <a:t>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 1–   </a:t>
            </a:r>
            <a:endParaRPr lang="pl-PL" sz="135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1882690" y="4766095"/>
            <a:ext cx="1387706" cy="208722"/>
            <a:chOff x="-4016238" y="4361635"/>
            <a:chExt cx="1850274" cy="278296"/>
          </a:xfrm>
        </p:grpSpPr>
        <p:cxnSp>
          <p:nvCxnSpPr>
            <p:cNvPr id="43" name="Łącznik prostoliniowy 42"/>
            <p:cNvCxnSpPr/>
            <p:nvPr/>
          </p:nvCxnSpPr>
          <p:spPr>
            <a:xfrm>
              <a:off x="-4016238" y="4361635"/>
              <a:ext cx="1850273" cy="2782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oliniowy 43"/>
            <p:cNvCxnSpPr/>
            <p:nvPr/>
          </p:nvCxnSpPr>
          <p:spPr>
            <a:xfrm flipH="1">
              <a:off x="-4016237" y="4361635"/>
              <a:ext cx="1850273" cy="2782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Elipsa 41"/>
          <p:cNvSpPr/>
          <p:nvPr/>
        </p:nvSpPr>
        <p:spPr>
          <a:xfrm>
            <a:off x="2083231" y="2076647"/>
            <a:ext cx="1463140" cy="37993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C7846C8-E933-3349-8C5D-A207C3643093}"/>
              </a:ext>
            </a:extLst>
          </p:cNvPr>
          <p:cNvSpPr txBox="1"/>
          <p:nvPr/>
        </p:nvSpPr>
        <p:spPr>
          <a:xfrm>
            <a:off x="6869479" y="4771689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2338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-195074" y="-84619"/>
            <a:ext cx="7886700" cy="822014"/>
          </a:xfrm>
        </p:spPr>
        <p:txBody>
          <a:bodyPr/>
          <a:lstStyle/>
          <a:p>
            <a:pPr algn="ctr"/>
            <a:r>
              <a:rPr lang="pl-PL" b="1" dirty="0"/>
              <a:t>Shell-model </a:t>
            </a:r>
            <a:r>
              <a:rPr lang="pl-PL" b="1" dirty="0" err="1"/>
              <a:t>realistic</a:t>
            </a:r>
            <a:r>
              <a:rPr lang="pl-PL" b="1" dirty="0"/>
              <a:t> </a:t>
            </a:r>
            <a:r>
              <a:rPr lang="pl-PL" b="1" dirty="0" err="1"/>
              <a:t>calculations</a:t>
            </a:r>
            <a:r>
              <a:rPr lang="pl-PL" b="1" dirty="0"/>
              <a:t> for </a:t>
            </a:r>
            <a:r>
              <a:rPr lang="pl-PL" b="1" baseline="30000" dirty="0"/>
              <a:t>206</a:t>
            </a:r>
            <a:r>
              <a:rPr lang="pl-PL" b="1" dirty="0"/>
              <a:t>Tl </a:t>
            </a:r>
            <a:r>
              <a:rPr lang="pl-PL" sz="2000" b="1" i="1" dirty="0"/>
              <a:t>(A. </a:t>
            </a:r>
            <a:r>
              <a:rPr lang="pl-PL" sz="2000" b="1" i="1" dirty="0" err="1"/>
              <a:t>Gargano</a:t>
            </a:r>
            <a:r>
              <a:rPr lang="pl-PL" sz="2000" b="1" i="1" dirty="0"/>
              <a:t>)</a:t>
            </a:r>
            <a:endParaRPr lang="pl-PL" b="1" i="1" dirty="0"/>
          </a:p>
        </p:txBody>
      </p:sp>
      <p:grpSp>
        <p:nvGrpSpPr>
          <p:cNvPr id="6" name="Grupa 5"/>
          <p:cNvGrpSpPr/>
          <p:nvPr/>
        </p:nvGrpSpPr>
        <p:grpSpPr>
          <a:xfrm>
            <a:off x="25729" y="3233725"/>
            <a:ext cx="2448042" cy="1752862"/>
            <a:chOff x="100281" y="1076600"/>
            <a:chExt cx="3264055" cy="2337148"/>
          </a:xfrm>
        </p:grpSpPr>
        <p:sp>
          <p:nvSpPr>
            <p:cNvPr id="55" name="pole tekstowe 54"/>
            <p:cNvSpPr txBox="1"/>
            <p:nvPr/>
          </p:nvSpPr>
          <p:spPr>
            <a:xfrm>
              <a:off x="630974" y="3013639"/>
              <a:ext cx="9754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pl-PL" sz="1350" dirty="0" err="1">
                  <a:solidFill>
                    <a:prstClr val="black"/>
                  </a:solidFill>
                  <a:latin typeface="Calibri"/>
                </a:rPr>
                <a:t>protons</a:t>
              </a:r>
              <a:endParaRPr lang="pl-PL" sz="13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96" name="Grupa 4095"/>
            <p:cNvGrpSpPr/>
            <p:nvPr/>
          </p:nvGrpSpPr>
          <p:grpSpPr>
            <a:xfrm>
              <a:off x="100281" y="1076600"/>
              <a:ext cx="3264055" cy="2017152"/>
              <a:chOff x="8491253" y="2046264"/>
              <a:chExt cx="3264055" cy="2017152"/>
            </a:xfrm>
          </p:grpSpPr>
          <p:cxnSp>
            <p:nvCxnSpPr>
              <p:cNvPr id="65" name="Łącznik prostoliniowy 64"/>
              <p:cNvCxnSpPr/>
              <p:nvPr/>
            </p:nvCxnSpPr>
            <p:spPr>
              <a:xfrm>
                <a:off x="9268827" y="2585542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Łącznik prostoliniowy 65"/>
              <p:cNvCxnSpPr/>
              <p:nvPr/>
            </p:nvCxnSpPr>
            <p:spPr>
              <a:xfrm>
                <a:off x="9268827" y="2688648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Łącznik prostoliniowy 66"/>
              <p:cNvCxnSpPr/>
              <p:nvPr/>
            </p:nvCxnSpPr>
            <p:spPr>
              <a:xfrm>
                <a:off x="9258300" y="2977571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Łącznik prostoliniowy 67"/>
              <p:cNvCxnSpPr/>
              <p:nvPr/>
            </p:nvCxnSpPr>
            <p:spPr>
              <a:xfrm>
                <a:off x="9258300" y="3139496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Łącznik prostoliniowy 68"/>
              <p:cNvCxnSpPr/>
              <p:nvPr/>
            </p:nvCxnSpPr>
            <p:spPr>
              <a:xfrm>
                <a:off x="9258300" y="3604521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Łącznik prostoliniowy 69"/>
              <p:cNvCxnSpPr/>
              <p:nvPr/>
            </p:nvCxnSpPr>
            <p:spPr>
              <a:xfrm>
                <a:off x="10344150" y="2415596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Łącznik prostoliniowy 70"/>
              <p:cNvCxnSpPr/>
              <p:nvPr/>
            </p:nvCxnSpPr>
            <p:spPr>
              <a:xfrm>
                <a:off x="10344150" y="2596571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Łącznik prostoliniowy 71"/>
              <p:cNvCxnSpPr/>
              <p:nvPr/>
            </p:nvCxnSpPr>
            <p:spPr>
              <a:xfrm>
                <a:off x="10344150" y="2692510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Łącznik prostoliniowy 72"/>
              <p:cNvCxnSpPr/>
              <p:nvPr/>
            </p:nvCxnSpPr>
            <p:spPr>
              <a:xfrm>
                <a:off x="10344150" y="2910896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Łącznik prostoliniowy 73"/>
              <p:cNvCxnSpPr/>
              <p:nvPr/>
            </p:nvCxnSpPr>
            <p:spPr>
              <a:xfrm>
                <a:off x="10344150" y="3158546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Łącznik prostoliniowy 74"/>
              <p:cNvCxnSpPr/>
              <p:nvPr/>
            </p:nvCxnSpPr>
            <p:spPr>
              <a:xfrm>
                <a:off x="10344150" y="3463346"/>
                <a:ext cx="6477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Łącznik prostoliniowy 75"/>
              <p:cNvCxnSpPr/>
              <p:nvPr/>
            </p:nvCxnSpPr>
            <p:spPr>
              <a:xfrm>
                <a:off x="9006418" y="3815771"/>
                <a:ext cx="23440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Łącznik prostoliniowy 77"/>
              <p:cNvCxnSpPr/>
              <p:nvPr/>
            </p:nvCxnSpPr>
            <p:spPr>
              <a:xfrm>
                <a:off x="9006418" y="2320346"/>
                <a:ext cx="23440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pole tekstowe 55"/>
              <p:cNvSpPr txBox="1"/>
              <p:nvPr/>
            </p:nvSpPr>
            <p:spPr>
              <a:xfrm>
                <a:off x="9757038" y="3663307"/>
                <a:ext cx="831852" cy="40010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350" b="1" dirty="0">
                    <a:solidFill>
                      <a:prstClr val="black"/>
                    </a:solidFill>
                    <a:latin typeface="Calibri"/>
                  </a:rPr>
                  <a:t>132Sn</a:t>
                </a:r>
              </a:p>
            </p:txBody>
          </p:sp>
          <p:sp>
            <p:nvSpPr>
              <p:cNvPr id="82" name="pole tekstowe 81"/>
              <p:cNvSpPr txBox="1"/>
              <p:nvPr/>
            </p:nvSpPr>
            <p:spPr>
              <a:xfrm>
                <a:off x="9732967" y="2046264"/>
                <a:ext cx="844676" cy="40010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350" b="1" dirty="0">
                    <a:solidFill>
                      <a:prstClr val="black"/>
                    </a:solidFill>
                    <a:latin typeface="Calibri"/>
                  </a:rPr>
                  <a:t>208Pb</a:t>
                </a:r>
              </a:p>
            </p:txBody>
          </p:sp>
          <p:sp>
            <p:nvSpPr>
              <p:cNvPr id="57" name="Elipsa 56"/>
              <p:cNvSpPr/>
              <p:nvPr/>
            </p:nvSpPr>
            <p:spPr>
              <a:xfrm>
                <a:off x="9502179" y="2459032"/>
                <a:ext cx="180995" cy="1809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Elipsa 83"/>
              <p:cNvSpPr/>
              <p:nvPr/>
            </p:nvSpPr>
            <p:spPr>
              <a:xfrm>
                <a:off x="10577502" y="2325098"/>
                <a:ext cx="180995" cy="1809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pole tekstowe 87"/>
              <p:cNvSpPr txBox="1"/>
              <p:nvPr/>
            </p:nvSpPr>
            <p:spPr>
              <a:xfrm>
                <a:off x="8506072" y="2380873"/>
                <a:ext cx="7014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3s 1/2</a:t>
                </a:r>
              </a:p>
            </p:txBody>
          </p:sp>
          <p:sp>
            <p:nvSpPr>
              <p:cNvPr id="89" name="pole tekstowe 88"/>
              <p:cNvSpPr txBox="1"/>
              <p:nvPr/>
            </p:nvSpPr>
            <p:spPr>
              <a:xfrm>
                <a:off x="8491253" y="2572214"/>
                <a:ext cx="7249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2d 3/2</a:t>
                </a:r>
              </a:p>
            </p:txBody>
          </p:sp>
          <p:sp>
            <p:nvSpPr>
              <p:cNvPr id="90" name="pole tekstowe 89"/>
              <p:cNvSpPr txBox="1"/>
              <p:nvPr/>
            </p:nvSpPr>
            <p:spPr>
              <a:xfrm>
                <a:off x="8491253" y="2819163"/>
                <a:ext cx="8168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1h 11/2</a:t>
                </a:r>
              </a:p>
            </p:txBody>
          </p:sp>
          <p:sp>
            <p:nvSpPr>
              <p:cNvPr id="91" name="pole tekstowe 90"/>
              <p:cNvSpPr txBox="1"/>
              <p:nvPr/>
            </p:nvSpPr>
            <p:spPr>
              <a:xfrm>
                <a:off x="8491253" y="3004657"/>
                <a:ext cx="7249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2d 5/2</a:t>
                </a:r>
              </a:p>
            </p:txBody>
          </p:sp>
          <p:sp>
            <p:nvSpPr>
              <p:cNvPr id="92" name="pole tekstowe 91"/>
              <p:cNvSpPr txBox="1"/>
              <p:nvPr/>
            </p:nvSpPr>
            <p:spPr>
              <a:xfrm>
                <a:off x="8507284" y="3450632"/>
                <a:ext cx="716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1g 7/2</a:t>
                </a:r>
              </a:p>
            </p:txBody>
          </p:sp>
          <p:sp>
            <p:nvSpPr>
              <p:cNvPr id="96" name="pole tekstowe 95"/>
              <p:cNvSpPr txBox="1"/>
              <p:nvPr/>
            </p:nvSpPr>
            <p:spPr>
              <a:xfrm>
                <a:off x="11000040" y="2261707"/>
                <a:ext cx="7249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3p 1/2</a:t>
                </a:r>
              </a:p>
            </p:txBody>
          </p:sp>
          <p:sp>
            <p:nvSpPr>
              <p:cNvPr id="97" name="pole tekstowe 96"/>
              <p:cNvSpPr txBox="1"/>
              <p:nvPr/>
            </p:nvSpPr>
            <p:spPr>
              <a:xfrm>
                <a:off x="11000041" y="2415594"/>
                <a:ext cx="6865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2f 5/2</a:t>
                </a:r>
              </a:p>
            </p:txBody>
          </p:sp>
          <p:sp>
            <p:nvSpPr>
              <p:cNvPr id="98" name="pole tekstowe 97"/>
              <p:cNvSpPr txBox="1"/>
              <p:nvPr/>
            </p:nvSpPr>
            <p:spPr>
              <a:xfrm>
                <a:off x="10991851" y="2556788"/>
                <a:ext cx="7249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3p 3/2</a:t>
                </a:r>
              </a:p>
            </p:txBody>
          </p:sp>
          <p:sp>
            <p:nvSpPr>
              <p:cNvPr id="99" name="pole tekstowe 98"/>
              <p:cNvSpPr txBox="1"/>
              <p:nvPr/>
            </p:nvSpPr>
            <p:spPr>
              <a:xfrm>
                <a:off x="10991851" y="2757008"/>
                <a:ext cx="7634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1i 13/2</a:t>
                </a:r>
              </a:p>
            </p:txBody>
          </p:sp>
          <p:sp>
            <p:nvSpPr>
              <p:cNvPr id="100" name="pole tekstowe 99"/>
              <p:cNvSpPr txBox="1"/>
              <p:nvPr/>
            </p:nvSpPr>
            <p:spPr>
              <a:xfrm>
                <a:off x="10980804" y="3004657"/>
                <a:ext cx="6865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2f 7/2</a:t>
                </a:r>
              </a:p>
            </p:txBody>
          </p:sp>
          <p:sp>
            <p:nvSpPr>
              <p:cNvPr id="101" name="pole tekstowe 100"/>
              <p:cNvSpPr txBox="1"/>
              <p:nvPr/>
            </p:nvSpPr>
            <p:spPr>
              <a:xfrm>
                <a:off x="10991850" y="3309456"/>
                <a:ext cx="7249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pl-PL" sz="1050" dirty="0">
                    <a:solidFill>
                      <a:prstClr val="black"/>
                    </a:solidFill>
                    <a:latin typeface="Calibri"/>
                  </a:rPr>
                  <a:t>1h 9/2</a:t>
                </a:r>
              </a:p>
            </p:txBody>
          </p:sp>
        </p:grpSp>
      </p:grpSp>
      <p:pic>
        <p:nvPicPr>
          <p:cNvPr id="2050" name="Picture 2" descr="C:\Users\NCieplicka\Desktop\to_send\206Tl_empirical_and_realistic_calculatio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/>
          <a:stretch/>
        </p:blipFill>
        <p:spPr bwMode="auto">
          <a:xfrm>
            <a:off x="6702725" y="86108"/>
            <a:ext cx="2361117" cy="497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630680" y="1238794"/>
            <a:ext cx="119282" cy="190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6622362" y="3312066"/>
            <a:ext cx="119282" cy="14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22"/>
          <p:cNvSpPr/>
          <p:nvPr/>
        </p:nvSpPr>
        <p:spPr>
          <a:xfrm>
            <a:off x="6630681" y="3901203"/>
            <a:ext cx="2337473" cy="906933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Symbol zastępczy zawartości 1"/>
          <p:cNvSpPr txBox="1">
            <a:spLocks/>
          </p:cNvSpPr>
          <p:nvPr/>
        </p:nvSpPr>
        <p:spPr>
          <a:xfrm>
            <a:off x="105807" y="1150770"/>
            <a:ext cx="2240918" cy="1283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50">
              <a:spcBef>
                <a:spcPts val="563"/>
              </a:spcBef>
              <a:buNone/>
            </a:pPr>
            <a:r>
              <a:rPr lang="pl-PL" sz="1350" dirty="0" err="1">
                <a:solidFill>
                  <a:prstClr val="black"/>
                </a:solidFill>
                <a:latin typeface="Calibri"/>
              </a:rPr>
              <a:t>Realistic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interactions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derived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from the 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nucleon-nucleon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potential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making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use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of the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V</a:t>
            </a:r>
            <a:r>
              <a:rPr lang="pl-PL" sz="1350" baseline="-25000" dirty="0" err="1">
                <a:solidFill>
                  <a:prstClr val="black"/>
                </a:solidFill>
                <a:latin typeface="Calibri"/>
              </a:rPr>
              <a:t>low</a:t>
            </a:r>
            <a:r>
              <a:rPr lang="pl-PL" sz="1350" baseline="-25000" dirty="0">
                <a:solidFill>
                  <a:prstClr val="black"/>
                </a:solidFill>
                <a:latin typeface="Calibri"/>
              </a:rPr>
              <a:t>-k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approach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were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used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.</a:t>
            </a:r>
            <a:br>
              <a:rPr lang="pl-PL" sz="1350" dirty="0">
                <a:solidFill>
                  <a:prstClr val="black"/>
                </a:solidFill>
                <a:latin typeface="Calibri"/>
              </a:rPr>
            </a:br>
            <a:r>
              <a:rPr lang="pl-PL" sz="1125" i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pl-PL" sz="1125" i="1" dirty="0" err="1">
                <a:solidFill>
                  <a:prstClr val="black"/>
                </a:solidFill>
                <a:latin typeface="Calibri"/>
              </a:rPr>
              <a:t>thanks</a:t>
            </a:r>
            <a:r>
              <a:rPr lang="pl-PL" sz="1125" i="1" dirty="0">
                <a:solidFill>
                  <a:prstClr val="black"/>
                </a:solidFill>
                <a:latin typeface="Calibri"/>
              </a:rPr>
              <a:t> to prof. Angela </a:t>
            </a:r>
            <a:r>
              <a:rPr lang="pl-PL" sz="1125" i="1" dirty="0" err="1">
                <a:solidFill>
                  <a:prstClr val="black"/>
                </a:solidFill>
                <a:latin typeface="Calibri"/>
              </a:rPr>
              <a:t>Gargano</a:t>
            </a:r>
            <a:r>
              <a:rPr lang="pl-PL" sz="1125" i="1" dirty="0">
                <a:solidFill>
                  <a:prstClr val="black"/>
                </a:solidFill>
                <a:latin typeface="Calibri"/>
              </a:rPr>
              <a:t>, INFN </a:t>
            </a:r>
            <a:r>
              <a:rPr lang="pl-PL" sz="1125" i="1" dirty="0" err="1">
                <a:solidFill>
                  <a:prstClr val="black"/>
                </a:solidFill>
                <a:latin typeface="Calibri"/>
              </a:rPr>
              <a:t>Napoli</a:t>
            </a:r>
            <a:r>
              <a:rPr lang="pl-PL" sz="1125" i="1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grpSp>
        <p:nvGrpSpPr>
          <p:cNvPr id="107" name="Gruppo 79"/>
          <p:cNvGrpSpPr/>
          <p:nvPr/>
        </p:nvGrpSpPr>
        <p:grpSpPr>
          <a:xfrm>
            <a:off x="117295" y="632990"/>
            <a:ext cx="2347646" cy="2436699"/>
            <a:chOff x="1068733" y="520349"/>
            <a:chExt cx="3130194" cy="3248932"/>
          </a:xfrm>
        </p:grpSpPr>
        <p:sp>
          <p:nvSpPr>
            <p:cNvPr id="108" name="Rettangolo 64"/>
            <p:cNvSpPr/>
            <p:nvPr/>
          </p:nvSpPr>
          <p:spPr>
            <a:xfrm>
              <a:off x="1068733" y="520349"/>
              <a:ext cx="3130194" cy="32489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Ovale 31"/>
            <p:cNvSpPr>
              <a:spLocks noChangeAspect="1"/>
            </p:cNvSpPr>
            <p:nvPr/>
          </p:nvSpPr>
          <p:spPr>
            <a:xfrm>
              <a:off x="2149420" y="3104979"/>
              <a:ext cx="180000" cy="1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0" name="Immagine 63"/>
            <p:cNvPicPr>
              <a:picLocks noChangeAspect="1"/>
            </p:cNvPicPr>
            <p:nvPr/>
          </p:nvPicPr>
          <p:blipFill rotWithShape="1">
            <a:blip r:embed="rId4"/>
            <a:srcRect t="7117"/>
            <a:stretch/>
          </p:blipFill>
          <p:spPr>
            <a:xfrm>
              <a:off x="1251120" y="635803"/>
              <a:ext cx="2841984" cy="2987528"/>
            </a:xfrm>
            <a:prstGeom prst="rect">
              <a:avLst/>
            </a:prstGeom>
          </p:spPr>
        </p:pic>
        <p:sp>
          <p:nvSpPr>
            <p:cNvPr id="111" name="CasellaDiTesto 26"/>
            <p:cNvSpPr txBox="1"/>
            <p:nvPr/>
          </p:nvSpPr>
          <p:spPr>
            <a:xfrm>
              <a:off x="1395093" y="3392242"/>
              <a:ext cx="880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200" i="1" dirty="0" err="1">
                  <a:solidFill>
                    <a:srgbClr val="FF0000"/>
                  </a:solidFill>
                  <a:latin typeface="Calibri"/>
                </a:rPr>
                <a:t>protons</a:t>
              </a:r>
              <a:endParaRPr lang="it-IT" sz="1200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12" name="CasellaDiTesto 27"/>
            <p:cNvSpPr txBox="1"/>
            <p:nvPr/>
          </p:nvSpPr>
          <p:spPr>
            <a:xfrm>
              <a:off x="2442971" y="3390524"/>
              <a:ext cx="981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200" i="1" dirty="0" err="1">
                  <a:solidFill>
                    <a:srgbClr val="0000FF"/>
                  </a:solidFill>
                  <a:latin typeface="Calibri"/>
                </a:rPr>
                <a:t>neutrons</a:t>
              </a:r>
              <a:endParaRPr lang="it-IT" sz="1200" i="1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113" name="Ovale 32"/>
            <p:cNvSpPr>
              <a:spLocks noChangeAspect="1"/>
            </p:cNvSpPr>
            <p:nvPr/>
          </p:nvSpPr>
          <p:spPr>
            <a:xfrm>
              <a:off x="2880264" y="3193035"/>
              <a:ext cx="180000" cy="1800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Ovale 29"/>
            <p:cNvSpPr>
              <a:spLocks noChangeAspect="1"/>
            </p:cNvSpPr>
            <p:nvPr/>
          </p:nvSpPr>
          <p:spPr>
            <a:xfrm>
              <a:off x="1827501" y="3197590"/>
              <a:ext cx="180000" cy="1800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CasellaDiTesto 67"/>
            <p:cNvSpPr txBox="1"/>
            <p:nvPr/>
          </p:nvSpPr>
          <p:spPr>
            <a:xfrm>
              <a:off x="1220288" y="3070488"/>
              <a:ext cx="48346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s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1/2</a:t>
              </a:r>
            </a:p>
          </p:txBody>
        </p:sp>
        <p:sp>
          <p:nvSpPr>
            <p:cNvPr id="116" name="CasellaDiTesto 68"/>
            <p:cNvSpPr txBox="1"/>
            <p:nvPr/>
          </p:nvSpPr>
          <p:spPr>
            <a:xfrm>
              <a:off x="1215708" y="2837032"/>
              <a:ext cx="5069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3/2</a:t>
              </a:r>
            </a:p>
          </p:txBody>
        </p:sp>
        <p:sp>
          <p:nvSpPr>
            <p:cNvPr id="117" name="CasellaDiTesto 69"/>
            <p:cNvSpPr txBox="1"/>
            <p:nvPr/>
          </p:nvSpPr>
          <p:spPr>
            <a:xfrm>
              <a:off x="1173356" y="2227696"/>
              <a:ext cx="56682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h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11/2</a:t>
              </a:r>
            </a:p>
          </p:txBody>
        </p:sp>
        <p:sp>
          <p:nvSpPr>
            <p:cNvPr id="118" name="CasellaDiTesto 70"/>
            <p:cNvSpPr txBox="1"/>
            <p:nvPr/>
          </p:nvSpPr>
          <p:spPr>
            <a:xfrm>
              <a:off x="1220613" y="1968512"/>
              <a:ext cx="5069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5/2</a:t>
              </a:r>
            </a:p>
          </p:txBody>
        </p:sp>
        <p:sp>
          <p:nvSpPr>
            <p:cNvPr id="119" name="CasellaDiTesto 71"/>
            <p:cNvSpPr txBox="1"/>
            <p:nvPr/>
          </p:nvSpPr>
          <p:spPr>
            <a:xfrm>
              <a:off x="1202878" y="850284"/>
              <a:ext cx="49842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g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7/2</a:t>
              </a:r>
            </a:p>
          </p:txBody>
        </p:sp>
        <p:sp>
          <p:nvSpPr>
            <p:cNvPr id="120" name="CasellaDiTesto 73"/>
            <p:cNvSpPr txBox="1"/>
            <p:nvPr/>
          </p:nvSpPr>
          <p:spPr>
            <a:xfrm>
              <a:off x="3271162" y="3093332"/>
              <a:ext cx="5069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p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1/2</a:t>
              </a:r>
            </a:p>
          </p:txBody>
        </p:sp>
        <p:sp>
          <p:nvSpPr>
            <p:cNvPr id="121" name="CasellaDiTesto 74"/>
            <p:cNvSpPr txBox="1"/>
            <p:nvPr/>
          </p:nvSpPr>
          <p:spPr>
            <a:xfrm>
              <a:off x="3266582" y="2718768"/>
              <a:ext cx="4685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f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5/2</a:t>
              </a:r>
            </a:p>
          </p:txBody>
        </p:sp>
        <p:sp>
          <p:nvSpPr>
            <p:cNvPr id="122" name="CasellaDiTesto 75"/>
            <p:cNvSpPr txBox="1"/>
            <p:nvPr/>
          </p:nvSpPr>
          <p:spPr>
            <a:xfrm>
              <a:off x="3237061" y="2494273"/>
              <a:ext cx="5069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p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3/2</a:t>
              </a:r>
            </a:p>
          </p:txBody>
        </p:sp>
        <p:sp>
          <p:nvSpPr>
            <p:cNvPr id="123" name="CasellaDiTesto 76"/>
            <p:cNvSpPr txBox="1"/>
            <p:nvPr/>
          </p:nvSpPr>
          <p:spPr>
            <a:xfrm>
              <a:off x="3245830" y="2055497"/>
              <a:ext cx="51338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11/2</a:t>
              </a:r>
            </a:p>
          </p:txBody>
        </p:sp>
        <p:sp>
          <p:nvSpPr>
            <p:cNvPr id="124" name="CasellaDiTesto 77"/>
            <p:cNvSpPr txBox="1"/>
            <p:nvPr/>
          </p:nvSpPr>
          <p:spPr>
            <a:xfrm>
              <a:off x="3253753" y="873129"/>
              <a:ext cx="5069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h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9/2</a:t>
              </a:r>
            </a:p>
          </p:txBody>
        </p:sp>
        <p:sp>
          <p:nvSpPr>
            <p:cNvPr id="125" name="CasellaDiTesto 78"/>
            <p:cNvSpPr txBox="1"/>
            <p:nvPr/>
          </p:nvSpPr>
          <p:spPr>
            <a:xfrm>
              <a:off x="3253753" y="1596596"/>
              <a:ext cx="4685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f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7/2</a:t>
              </a:r>
            </a:p>
          </p:txBody>
        </p:sp>
      </p:grpSp>
      <p:sp>
        <p:nvSpPr>
          <p:cNvPr id="126" name="Ovale 36"/>
          <p:cNvSpPr>
            <a:spLocks/>
          </p:cNvSpPr>
          <p:nvPr/>
        </p:nvSpPr>
        <p:spPr bwMode="auto">
          <a:xfrm>
            <a:off x="544119" y="2510927"/>
            <a:ext cx="1306747" cy="27000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27" name="Gruppo 66"/>
          <p:cNvGrpSpPr/>
          <p:nvPr/>
        </p:nvGrpSpPr>
        <p:grpSpPr>
          <a:xfrm>
            <a:off x="559050" y="2294606"/>
            <a:ext cx="1297792" cy="297000"/>
            <a:chOff x="1641462" y="2800418"/>
            <a:chExt cx="1730389" cy="396000"/>
          </a:xfrm>
          <a:noFill/>
        </p:grpSpPr>
        <p:sp>
          <p:nvSpPr>
            <p:cNvPr id="128" name="Ovale 37"/>
            <p:cNvSpPr>
              <a:spLocks/>
            </p:cNvSpPr>
            <p:nvPr/>
          </p:nvSpPr>
          <p:spPr bwMode="auto">
            <a:xfrm rot="21184934">
              <a:off x="1641462" y="2800418"/>
              <a:ext cx="1730389" cy="396000"/>
            </a:xfrm>
            <a:prstGeom prst="ellipse">
              <a:avLst/>
            </a:prstGeom>
            <a:grpFill/>
            <a:ln w="28575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9" name="Ovale 34"/>
            <p:cNvSpPr>
              <a:spLocks noChangeAspect="1"/>
            </p:cNvSpPr>
            <p:nvPr/>
          </p:nvSpPr>
          <p:spPr>
            <a:xfrm>
              <a:off x="2880264" y="2826515"/>
              <a:ext cx="180000" cy="180000"/>
            </a:xfrm>
            <a:prstGeom prst="ellipse">
              <a:avLst/>
            </a:prstGeom>
            <a:grp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e 65"/>
            <p:cNvSpPr>
              <a:spLocks noChangeAspect="1"/>
            </p:cNvSpPr>
            <p:nvPr/>
          </p:nvSpPr>
          <p:spPr>
            <a:xfrm>
              <a:off x="1827501" y="2975389"/>
              <a:ext cx="180000" cy="180000"/>
            </a:xfrm>
            <a:prstGeom prst="ellipse">
              <a:avLst/>
            </a:prstGeom>
            <a:grp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2" name="pole tekstowe 131"/>
          <p:cNvSpPr txBox="1"/>
          <p:nvPr/>
        </p:nvSpPr>
        <p:spPr>
          <a:xfrm>
            <a:off x="1334389" y="4686505"/>
            <a:ext cx="8198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pl-PL" sz="1350" dirty="0" err="1">
                <a:solidFill>
                  <a:prstClr val="black"/>
                </a:solidFill>
                <a:latin typeface="Calibri"/>
              </a:rPr>
              <a:t>neutrons</a:t>
            </a:r>
            <a:endParaRPr lang="pl-PL" sz="135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2560561" y="632990"/>
            <a:ext cx="3903968" cy="2045153"/>
            <a:chOff x="3414082" y="843986"/>
            <a:chExt cx="5205290" cy="2726871"/>
          </a:xfrm>
        </p:grpSpPr>
        <p:grpSp>
          <p:nvGrpSpPr>
            <p:cNvPr id="8" name="Grupa 7"/>
            <p:cNvGrpSpPr/>
            <p:nvPr/>
          </p:nvGrpSpPr>
          <p:grpSpPr>
            <a:xfrm>
              <a:off x="3414082" y="1229806"/>
              <a:ext cx="5205290" cy="2341051"/>
              <a:chOff x="3414082" y="1229806"/>
              <a:chExt cx="5205290" cy="2341051"/>
            </a:xfrm>
          </p:grpSpPr>
          <p:pic>
            <p:nvPicPr>
              <p:cNvPr id="131" name="Picture 2" descr="C:\Users\NCieplicka\Dropbox\206Tl_210Bi_paper\206Tl_teoria_realistic\206Tl_multiplets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4082" y="1229806"/>
                <a:ext cx="5205290" cy="2341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Elipsa 3"/>
              <p:cNvSpPr/>
              <p:nvPr/>
            </p:nvSpPr>
            <p:spPr>
              <a:xfrm>
                <a:off x="4742846" y="2868608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Elipsa 76"/>
              <p:cNvSpPr/>
              <p:nvPr/>
            </p:nvSpPr>
            <p:spPr>
              <a:xfrm>
                <a:off x="5472762" y="2567709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Elipsa 78"/>
              <p:cNvSpPr/>
              <p:nvPr/>
            </p:nvSpPr>
            <p:spPr>
              <a:xfrm>
                <a:off x="6210699" y="2610367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Elipsa 79"/>
              <p:cNvSpPr/>
              <p:nvPr/>
            </p:nvSpPr>
            <p:spPr>
              <a:xfrm>
                <a:off x="5472762" y="2222654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Elipsa 80"/>
              <p:cNvSpPr/>
              <p:nvPr/>
            </p:nvSpPr>
            <p:spPr>
              <a:xfrm>
                <a:off x="6210698" y="2230406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Elipsa 82"/>
              <p:cNvSpPr/>
              <p:nvPr/>
            </p:nvSpPr>
            <p:spPr>
              <a:xfrm>
                <a:off x="6210699" y="1882018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Elipsa 84"/>
              <p:cNvSpPr/>
              <p:nvPr/>
            </p:nvSpPr>
            <p:spPr>
              <a:xfrm>
                <a:off x="5472762" y="1779629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Elipsa 85"/>
              <p:cNvSpPr/>
              <p:nvPr/>
            </p:nvSpPr>
            <p:spPr>
              <a:xfrm>
                <a:off x="5472762" y="1536756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Elipsa 86"/>
              <p:cNvSpPr/>
              <p:nvPr/>
            </p:nvSpPr>
            <p:spPr>
              <a:xfrm>
                <a:off x="6210699" y="1467261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Elipsa 92"/>
              <p:cNvSpPr/>
              <p:nvPr/>
            </p:nvSpPr>
            <p:spPr>
              <a:xfrm>
                <a:off x="7349688" y="2956708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Elipsa 93"/>
              <p:cNvSpPr/>
              <p:nvPr/>
            </p:nvSpPr>
            <p:spPr>
              <a:xfrm>
                <a:off x="6936604" y="2074120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2" name="pole tekstowe 101"/>
            <p:cNvSpPr txBox="1"/>
            <p:nvPr/>
          </p:nvSpPr>
          <p:spPr>
            <a:xfrm>
              <a:off x="4970382" y="843986"/>
              <a:ext cx="24409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pl-PL" baseline="30000" dirty="0">
                  <a:solidFill>
                    <a:prstClr val="black"/>
                  </a:solidFill>
                  <a:latin typeface="Calibri"/>
                </a:rPr>
                <a:t>206</a:t>
              </a:r>
              <a:r>
                <a:rPr lang="pl-PL" dirty="0">
                  <a:solidFill>
                    <a:prstClr val="black"/>
                  </a:solidFill>
                  <a:latin typeface="Calibri"/>
                </a:rPr>
                <a:t>Tl  </a:t>
              </a:r>
              <a:r>
                <a:rPr lang="pl-PL" i="1" dirty="0">
                  <a:solidFill>
                    <a:prstClr val="black"/>
                  </a:solidFill>
                  <a:latin typeface="Calibri"/>
                </a:rPr>
                <a:t>MULTIPLETS</a:t>
              </a: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2816112" y="2749783"/>
            <a:ext cx="3683823" cy="2439884"/>
            <a:chOff x="3640118" y="3666377"/>
            <a:chExt cx="4911764" cy="3253179"/>
          </a:xfrm>
        </p:grpSpPr>
        <p:sp>
          <p:nvSpPr>
            <p:cNvPr id="9" name="pole tekstowe 8"/>
            <p:cNvSpPr txBox="1"/>
            <p:nvPr/>
          </p:nvSpPr>
          <p:spPr>
            <a:xfrm>
              <a:off x="4244242" y="6304003"/>
              <a:ext cx="95795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pl-PL" sz="2400" baseline="30000" dirty="0">
                  <a:solidFill>
                    <a:prstClr val="black"/>
                  </a:solidFill>
                  <a:latin typeface="Calibri"/>
                </a:rPr>
                <a:t>206</a:t>
              </a:r>
              <a:r>
                <a:rPr lang="pl-PL" sz="2400" dirty="0">
                  <a:solidFill>
                    <a:prstClr val="black"/>
                  </a:solidFill>
                  <a:latin typeface="Calibri"/>
                </a:rPr>
                <a:t>Tl</a:t>
              </a:r>
            </a:p>
          </p:txBody>
        </p:sp>
        <p:sp>
          <p:nvSpPr>
            <p:cNvPr id="95" name="pole tekstowe 94"/>
            <p:cNvSpPr txBox="1"/>
            <p:nvPr/>
          </p:nvSpPr>
          <p:spPr>
            <a:xfrm>
              <a:off x="6936605" y="6334780"/>
              <a:ext cx="141286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pl-PL" sz="2100" i="1" dirty="0">
                  <a:solidFill>
                    <a:prstClr val="black"/>
                  </a:solidFill>
                  <a:latin typeface="Calibri"/>
                </a:rPr>
                <a:t>THEORY</a:t>
              </a:r>
            </a:p>
          </p:txBody>
        </p:sp>
        <p:pic>
          <p:nvPicPr>
            <p:cNvPr id="12" name="Picture 2" descr="C:\Users\NCieplicka\Desktop\to_send\206Tl_small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76" r="4266" b="14671"/>
            <a:stretch/>
          </p:blipFill>
          <p:spPr bwMode="auto">
            <a:xfrm>
              <a:off x="3640118" y="3666377"/>
              <a:ext cx="4911764" cy="2596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ZoneTexte 102">
            <a:extLst>
              <a:ext uri="{FF2B5EF4-FFF2-40B4-BE49-F238E27FC236}">
                <a16:creationId xmlns:a16="http://schemas.microsoft.com/office/drawing/2014/main" id="{8B447361-5BBB-714B-A739-0F579A872A6F}"/>
              </a:ext>
            </a:extLst>
          </p:cNvPr>
          <p:cNvSpPr txBox="1"/>
          <p:nvPr/>
        </p:nvSpPr>
        <p:spPr>
          <a:xfrm>
            <a:off x="6249061" y="743686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768685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Nuclear shape coexistence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59" y="847538"/>
            <a:ext cx="8720673" cy="563631"/>
          </a:xfrm>
        </p:spPr>
        <p:txBody>
          <a:bodyPr/>
          <a:lstStyle/>
          <a:p>
            <a:r>
              <a:rPr lang="en-US" dirty="0"/>
              <a:t>Follow the evolution of shape coexistence and </a:t>
            </a:r>
            <a:r>
              <a:rPr lang="en-US" b="1" dirty="0"/>
              <a:t>shape isomerism in the nickel isotopes</a:t>
            </a:r>
            <a:r>
              <a:rPr lang="en-US" dirty="0"/>
              <a:t>: </a:t>
            </a:r>
          </a:p>
          <a:p>
            <a:r>
              <a:rPr lang="en-US" dirty="0"/>
              <a:t>joint IFIN-HH and ILL experimental program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77" y="1224955"/>
            <a:ext cx="3303918" cy="10742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41755" y="1526090"/>
            <a:ext cx="2864218" cy="7254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14451" y="2251587"/>
            <a:ext cx="121018" cy="1720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85935" y="1553146"/>
            <a:ext cx="393291" cy="354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135469" y="2378544"/>
            <a:ext cx="3696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n,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(enriched target)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M.Sferrazza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C.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Porzio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master thesis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164965" y="2956434"/>
            <a:ext cx="3708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n,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(radioactive target)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Marginean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93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to be scheduled 2019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17229" y="1548231"/>
            <a:ext cx="393291" cy="354312"/>
          </a:xfrm>
          <a:prstGeom prst="rect">
            <a:avLst/>
          </a:prstGeom>
          <a:noFill/>
          <a:ln w="38100">
            <a:solidFill>
              <a:srgbClr val="C693C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164970" y="3511094"/>
            <a:ext cx="3257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869C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69C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69C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n,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69C8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69C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869C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69C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(enriched target)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69C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C. Mihai et al., to be scheduled 2019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74889" y="1543319"/>
            <a:ext cx="393291" cy="35431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0" y="1516465"/>
            <a:ext cx="4966770" cy="3134193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836290" y="4755954"/>
            <a:ext cx="2153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Preliminary, courtesy of S. Leoni</a:t>
            </a:r>
          </a:p>
        </p:txBody>
      </p:sp>
      <p:cxnSp>
        <p:nvCxnSpPr>
          <p:cNvPr id="28" name="Connecteur droit 27"/>
          <p:cNvCxnSpPr/>
          <p:nvPr/>
        </p:nvCxnSpPr>
        <p:spPr>
          <a:xfrm flipH="1">
            <a:off x="5145603" y="2487561"/>
            <a:ext cx="2307" cy="3932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4729316" y="2670931"/>
            <a:ext cx="41628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45479" y="1762064"/>
            <a:ext cx="116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FIPPS data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(March 2018)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529194" y="2766291"/>
            <a:ext cx="115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IFIN-HH data 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864686" y="1526090"/>
            <a:ext cx="1486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Prolate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states only seen in capture 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DD1B713-85E4-BF41-850D-53896E7A138E}"/>
              </a:ext>
            </a:extLst>
          </p:cNvPr>
          <p:cNvSpPr txBox="1"/>
          <p:nvPr/>
        </p:nvSpPr>
        <p:spPr>
          <a:xfrm>
            <a:off x="5449598" y="4157004"/>
            <a:ext cx="25218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Ni: S. Leoni et al., PRL118 (2017) 162502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DFB2035-0260-8C41-9DD4-86E170FC35B0}"/>
              </a:ext>
            </a:extLst>
          </p:cNvPr>
          <p:cNvSpPr txBox="1"/>
          <p:nvPr/>
        </p:nvSpPr>
        <p:spPr>
          <a:xfrm>
            <a:off x="5554418" y="4611356"/>
            <a:ext cx="2130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Otsuka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JPG43 (2016) 024009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6F5BEF-BAD7-214B-A0FC-203D3828C883}"/>
              </a:ext>
            </a:extLst>
          </p:cNvPr>
          <p:cNvSpPr txBox="1"/>
          <p:nvPr/>
        </p:nvSpPr>
        <p:spPr>
          <a:xfrm>
            <a:off x="4955404" y="4357440"/>
            <a:ext cx="3848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Monte Carlo Shell Model calculations (MCSM)</a:t>
            </a:r>
          </a:p>
        </p:txBody>
      </p:sp>
    </p:spTree>
    <p:extLst>
      <p:ext uri="{BB962C8B-B14F-4D97-AF65-F5344CB8AC3E}">
        <p14:creationId xmlns:p14="http://schemas.microsoft.com/office/powerpoint/2010/main" val="1817269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800" dirty="0"/>
              <a:t>Collectivity of the 2p-2n intruder band in </a:t>
            </a:r>
            <a:r>
              <a:rPr lang="en-US" sz="2800" baseline="30000" dirty="0"/>
              <a:t>116</a:t>
            </a:r>
            <a:r>
              <a:rPr lang="en-US" sz="2800" dirty="0"/>
              <a:t>Sn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59" y="798378"/>
            <a:ext cx="8720673" cy="356251"/>
          </a:xfrm>
        </p:spPr>
        <p:txBody>
          <a:bodyPr/>
          <a:lstStyle/>
          <a:p>
            <a:r>
              <a:rPr lang="en-US" dirty="0"/>
              <a:t>Lifetime of the 4</a:t>
            </a:r>
            <a:r>
              <a:rPr lang="en-US" baseline="30000" dirty="0"/>
              <a:t>+</a:t>
            </a:r>
            <a:r>
              <a:rPr lang="en-US" baseline="-25000" dirty="0"/>
              <a:t>2</a:t>
            </a:r>
            <a:r>
              <a:rPr lang="en-US" dirty="0"/>
              <a:t> state measured with fast-timing technique at FIPPS</a:t>
            </a:r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6" y="1218307"/>
            <a:ext cx="5541489" cy="2399964"/>
          </a:xfrm>
          <a:prstGeom prst="rect">
            <a:avLst/>
          </a:prstGeom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43" y="1218307"/>
            <a:ext cx="2730121" cy="1795327"/>
          </a:xfrm>
          <a:prstGeom prst="rect">
            <a:avLst/>
          </a:prstGeom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96" y="3190052"/>
            <a:ext cx="2484814" cy="157721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376618" y="4460008"/>
            <a:ext cx="28151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Petrache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Phys. Rev. C 99 (2019) 024303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579533" y="2923423"/>
            <a:ext cx="1425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state lifetime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61018" y="953775"/>
            <a:ext cx="227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HPGe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vs LaBr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spectra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40840" y="3580304"/>
            <a:ext cx="4827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Systematics of Sn first excited states, evidence for deformed band built on intruder states. Comparison with IBA2 calculations.</a:t>
            </a:r>
          </a:p>
        </p:txBody>
      </p:sp>
    </p:spTree>
    <p:extLst>
      <p:ext uri="{BB962C8B-B14F-4D97-AF65-F5344CB8AC3E}">
        <p14:creationId xmlns:p14="http://schemas.microsoft.com/office/powerpoint/2010/main" val="120480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tangolo 51">
            <a:extLst>
              <a:ext uri="{FF2B5EF4-FFF2-40B4-BE49-F238E27FC236}">
                <a16:creationId xmlns:a16="http://schemas.microsoft.com/office/drawing/2014/main" id="{87C966C3-AD26-4FE9-815C-F3F3B4980AE2}"/>
              </a:ext>
            </a:extLst>
          </p:cNvPr>
          <p:cNvSpPr/>
          <p:nvPr/>
        </p:nvSpPr>
        <p:spPr>
          <a:xfrm>
            <a:off x="3843762" y="2471733"/>
            <a:ext cx="1592335" cy="910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4CD28093-6220-4C71-B170-E177EC7F3029}"/>
              </a:ext>
            </a:extLst>
          </p:cNvPr>
          <p:cNvSpPr txBox="1"/>
          <p:nvPr/>
        </p:nvSpPr>
        <p:spPr>
          <a:xfrm>
            <a:off x="1277634" y="357504"/>
            <a:ext cx="648072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it-IT" sz="1350" dirty="0">
                <a:solidFill>
                  <a:prstClr val="black"/>
                </a:solidFill>
                <a:latin typeface="Cambria"/>
              </a:rPr>
              <a:t>The Gamma Ray </a:t>
            </a:r>
            <a:r>
              <a:rPr lang="it-IT" sz="1350" dirty="0" err="1">
                <a:solidFill>
                  <a:prstClr val="black"/>
                </a:solidFill>
                <a:latin typeface="Cambria"/>
              </a:rPr>
              <a:t>Induced</a:t>
            </a:r>
            <a:r>
              <a:rPr lang="it-IT" sz="1350" dirty="0">
                <a:solidFill>
                  <a:prstClr val="black"/>
                </a:solidFill>
                <a:latin typeface="Cambria"/>
              </a:rPr>
              <a:t> Doppler Shift </a:t>
            </a:r>
            <a:r>
              <a:rPr lang="it-IT" sz="1350" dirty="0" err="1">
                <a:solidFill>
                  <a:prstClr val="black"/>
                </a:solidFill>
                <a:latin typeface="Cambria"/>
              </a:rPr>
              <a:t>Attenuation</a:t>
            </a:r>
            <a:r>
              <a:rPr lang="it-IT" sz="135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350" b="1" dirty="0">
                <a:solidFill>
                  <a:prstClr val="black"/>
                </a:solidFill>
                <a:latin typeface="Cambria"/>
              </a:rPr>
              <a:t>(GRIDSA) </a:t>
            </a:r>
            <a:r>
              <a:rPr lang="it-IT" sz="1350" dirty="0">
                <a:solidFill>
                  <a:prstClr val="black"/>
                </a:solidFill>
                <a:latin typeface="Cambria"/>
              </a:rPr>
              <a:t>technique</a:t>
            </a:r>
          </a:p>
          <a:p>
            <a:pPr marL="557213" lvl="1" indent="-214313" defTabSz="685800">
              <a:buFont typeface="Wingdings" panose="05000000000000000000" pitchFamily="2" charset="2"/>
              <a:buChar char="Ø"/>
            </a:pP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Measurement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of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very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short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lifetime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in the range of a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few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up to a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few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hudreds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of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femtosecond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by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means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of an array of HPGe detectors</a:t>
            </a:r>
          </a:p>
          <a:p>
            <a:pPr marL="557213" lvl="1" indent="-214313" defTabSz="685800">
              <a:buFont typeface="Wingdings" panose="05000000000000000000" pitchFamily="2" charset="2"/>
              <a:buChar char="Ø"/>
            </a:pPr>
            <a:r>
              <a:rPr lang="it-IT" sz="1200" i="1" dirty="0">
                <a:solidFill>
                  <a:prstClr val="black"/>
                </a:solidFill>
                <a:latin typeface="Cambria"/>
              </a:rPr>
              <a:t>Samples in the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milligram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range</a:t>
            </a:r>
          </a:p>
          <a:p>
            <a:pPr marL="557213" lvl="1" indent="-214313" defTabSz="685800">
              <a:buFont typeface="Wingdings" panose="05000000000000000000" pitchFamily="2" charset="2"/>
              <a:buChar char="Ø"/>
            </a:pP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Coincidences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eliminate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uncertainty</a:t>
            </a:r>
            <a:r>
              <a:rPr lang="it-IT" sz="1200" i="1" dirty="0">
                <a:solidFill>
                  <a:prstClr val="black"/>
                </a:solidFill>
                <a:latin typeface="Cambria"/>
              </a:rPr>
              <a:t> from </a:t>
            </a:r>
            <a:r>
              <a:rPr lang="it-IT" sz="1200" i="1" dirty="0" err="1">
                <a:solidFill>
                  <a:prstClr val="black"/>
                </a:solidFill>
                <a:latin typeface="Cambria"/>
              </a:rPr>
              <a:t>feeding</a:t>
            </a:r>
            <a:endParaRPr lang="it-IT" sz="1200" i="1" dirty="0">
              <a:solidFill>
                <a:prstClr val="black"/>
              </a:solidFill>
              <a:latin typeface="Cambria"/>
            </a:endParaRPr>
          </a:p>
          <a:p>
            <a:pPr marL="557213" lvl="1" indent="-214313" defTabSz="685800">
              <a:buFont typeface="Wingdings" panose="05000000000000000000" pitchFamily="2" charset="2"/>
              <a:buChar char="Ø"/>
            </a:pPr>
            <a:r>
              <a:rPr lang="it-IT" sz="1200" b="1" i="1" dirty="0">
                <a:solidFill>
                  <a:prstClr val="black"/>
                </a:solidFill>
                <a:latin typeface="Cambria"/>
              </a:rPr>
              <a:t>Two step </a:t>
            </a:r>
            <a:r>
              <a:rPr lang="it-IT" sz="1200" b="1" i="1" dirty="0" err="1">
                <a:solidFill>
                  <a:prstClr val="black"/>
                </a:solidFill>
                <a:latin typeface="Cambria"/>
              </a:rPr>
              <a:t>cascade</a:t>
            </a:r>
            <a:r>
              <a:rPr lang="it-IT" sz="1200" b="1" i="1" dirty="0">
                <a:solidFill>
                  <a:prstClr val="black"/>
                </a:solidFill>
                <a:latin typeface="Cambria"/>
              </a:rPr>
              <a:t> after </a:t>
            </a:r>
            <a:r>
              <a:rPr lang="it-IT" sz="1200" b="1" i="1" dirty="0" err="1">
                <a:solidFill>
                  <a:prstClr val="black"/>
                </a:solidFill>
                <a:latin typeface="Cambria"/>
              </a:rPr>
              <a:t>thermal</a:t>
            </a:r>
            <a:r>
              <a:rPr lang="it-IT" sz="1200" b="1" i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b="1" i="1" dirty="0" err="1">
                <a:solidFill>
                  <a:prstClr val="black"/>
                </a:solidFill>
                <a:latin typeface="Cambria"/>
              </a:rPr>
              <a:t>neutron</a:t>
            </a:r>
            <a:r>
              <a:rPr lang="it-IT" sz="1200" b="1" i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b="1" i="1" dirty="0" err="1">
                <a:solidFill>
                  <a:prstClr val="black"/>
                </a:solidFill>
                <a:latin typeface="Cambria"/>
              </a:rPr>
              <a:t>capture</a:t>
            </a:r>
            <a:r>
              <a:rPr lang="it-IT" sz="1200" b="1" i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b="1" i="1" dirty="0" err="1">
                <a:solidFill>
                  <a:prstClr val="black"/>
                </a:solidFill>
                <a:latin typeface="Cambria"/>
              </a:rPr>
              <a:t>measured</a:t>
            </a:r>
            <a:r>
              <a:rPr lang="it-IT" sz="1200" b="1" i="1" dirty="0">
                <a:solidFill>
                  <a:prstClr val="black"/>
                </a:solidFill>
                <a:latin typeface="Cambria"/>
              </a:rPr>
              <a:t> in </a:t>
            </a:r>
            <a:r>
              <a:rPr lang="it-IT" sz="1200" b="1" i="1" dirty="0" err="1">
                <a:solidFill>
                  <a:prstClr val="black"/>
                </a:solidFill>
                <a:latin typeface="Cambria"/>
              </a:rPr>
              <a:t>coincidence</a:t>
            </a:r>
            <a:endParaRPr lang="it-IT" sz="1200" b="1" i="1" dirty="0">
              <a:solidFill>
                <a:prstClr val="black"/>
              </a:solidFill>
              <a:latin typeface="Cambria"/>
            </a:endParaRPr>
          </a:p>
          <a:p>
            <a:pPr marL="557213" lvl="1" indent="-214313" defTabSz="685800">
              <a:buFont typeface="Wingdings" panose="05000000000000000000" pitchFamily="2" charset="2"/>
              <a:buChar char="q"/>
            </a:pPr>
            <a:endParaRPr lang="it-IT" sz="1350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D40CD9F-8161-4DFC-8273-9A1325B2D1AF}"/>
              </a:ext>
            </a:extLst>
          </p:cNvPr>
          <p:cNvSpPr txBox="1"/>
          <p:nvPr/>
        </p:nvSpPr>
        <p:spPr>
          <a:xfrm>
            <a:off x="1979713" y="4654492"/>
            <a:ext cx="49255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i="1" dirty="0">
                <a:solidFill>
                  <a:prstClr val="black"/>
                </a:solidFill>
                <a:latin typeface="Cambria"/>
              </a:rPr>
              <a:t>*See e.g.:  V. T. </a:t>
            </a:r>
            <a:r>
              <a:rPr lang="en-US" sz="1350" i="1" dirty="0" err="1">
                <a:solidFill>
                  <a:prstClr val="black"/>
                </a:solidFill>
                <a:latin typeface="Cambria"/>
              </a:rPr>
              <a:t>Kupryashkin</a:t>
            </a:r>
            <a:r>
              <a:rPr lang="en-US" sz="1350" i="1" dirty="0">
                <a:solidFill>
                  <a:prstClr val="black"/>
                </a:solidFill>
                <a:latin typeface="Cambria"/>
              </a:rPr>
              <a:t> et al., AN SSSR, Ser. </a:t>
            </a:r>
            <a:r>
              <a:rPr lang="en-US" sz="1350" i="1" dirty="0" err="1">
                <a:solidFill>
                  <a:prstClr val="black"/>
                </a:solidFill>
                <a:latin typeface="Cambria"/>
              </a:rPr>
              <a:t>Fiz</a:t>
            </a:r>
            <a:r>
              <a:rPr lang="en-US" sz="1350" i="1" dirty="0">
                <a:solidFill>
                  <a:prstClr val="black"/>
                </a:solidFill>
                <a:latin typeface="Cambria"/>
              </a:rPr>
              <a:t>. Vol 53 (1989) 2</a:t>
            </a:r>
          </a:p>
          <a:p>
            <a:pPr defTabSz="685800"/>
            <a:r>
              <a:rPr lang="en-US" sz="1350" i="1" dirty="0">
                <a:solidFill>
                  <a:prstClr val="black"/>
                </a:solidFill>
                <a:latin typeface="Cambria"/>
              </a:rPr>
              <a:t>T. Khan, et al. </a:t>
            </a:r>
            <a:r>
              <a:rPr lang="en-US" sz="1350" i="1" dirty="0" err="1">
                <a:solidFill>
                  <a:prstClr val="black"/>
                </a:solidFill>
                <a:latin typeface="Cambria"/>
              </a:rPr>
              <a:t>Nucl</a:t>
            </a:r>
            <a:r>
              <a:rPr lang="en-US" sz="1350" i="1" dirty="0">
                <a:solidFill>
                  <a:prstClr val="black"/>
                </a:solidFill>
                <a:latin typeface="Cambria"/>
              </a:rPr>
              <a:t>. Instr. Meth. A 385 (1997) 100-107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73864339-6889-449A-AB75-3BD87B475DE6}"/>
              </a:ext>
            </a:extLst>
          </p:cNvPr>
          <p:cNvSpPr txBox="1"/>
          <p:nvPr/>
        </p:nvSpPr>
        <p:spPr>
          <a:xfrm>
            <a:off x="3425216" y="0"/>
            <a:ext cx="19184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white"/>
                </a:solidFill>
                <a:latin typeface="Cambria"/>
              </a:rPr>
              <a:t>The </a:t>
            </a:r>
            <a:r>
              <a:rPr lang="it-IT" sz="1350" b="1" dirty="0">
                <a:solidFill>
                  <a:prstClr val="white"/>
                </a:solidFill>
                <a:latin typeface="Cambria"/>
              </a:rPr>
              <a:t>GRIDSA</a:t>
            </a:r>
            <a:r>
              <a:rPr lang="it-IT" sz="1350" dirty="0">
                <a:solidFill>
                  <a:prstClr val="white"/>
                </a:solidFill>
                <a:latin typeface="Cambria"/>
              </a:rPr>
              <a:t> Technique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85A6014-EDEC-4E3D-AE88-61F31D9F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49" y="1803520"/>
            <a:ext cx="2408762" cy="2229387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AA3C913F-5E11-4D4F-87DE-F0E7A24D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932" y="1850148"/>
            <a:ext cx="2499068" cy="2213609"/>
          </a:xfrm>
          <a:prstGeom prst="rect">
            <a:avLst/>
          </a:prstGeom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7D225F87-0B6B-4D28-BCF3-F4FB3445F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830"/>
          <a:stretch/>
        </p:blipFill>
        <p:spPr>
          <a:xfrm>
            <a:off x="3843761" y="2502583"/>
            <a:ext cx="1531730" cy="790770"/>
          </a:xfrm>
          <a:prstGeom prst="rect">
            <a:avLst/>
          </a:prstGeom>
        </p:spPr>
      </p:pic>
      <p:sp>
        <p:nvSpPr>
          <p:cNvPr id="48" name="Ovale 47">
            <a:extLst>
              <a:ext uri="{FF2B5EF4-FFF2-40B4-BE49-F238E27FC236}">
                <a16:creationId xmlns:a16="http://schemas.microsoft.com/office/drawing/2014/main" id="{DF963CF2-7839-4C52-8AC4-070EE9A0F921}"/>
              </a:ext>
            </a:extLst>
          </p:cNvPr>
          <p:cNvSpPr/>
          <p:nvPr/>
        </p:nvSpPr>
        <p:spPr>
          <a:xfrm>
            <a:off x="2474981" y="2815577"/>
            <a:ext cx="21602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mbria"/>
            </a:endParaRPr>
          </a:p>
        </p:txBody>
      </p: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C01F40EB-7CB9-4B2F-B158-711D679D4523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2582993" y="2471734"/>
            <a:ext cx="1267633" cy="3438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4FE095BF-9944-43B5-8D2E-08383DAB5BFF}"/>
              </a:ext>
            </a:extLst>
          </p:cNvPr>
          <p:cNvCxnSpPr>
            <a:cxnSpLocks/>
          </p:cNvCxnSpPr>
          <p:nvPr/>
        </p:nvCxnSpPr>
        <p:spPr>
          <a:xfrm>
            <a:off x="2589281" y="3038886"/>
            <a:ext cx="1245066" cy="36742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680067E7-5AA3-8644-9F7B-47EE9364970C}"/>
              </a:ext>
            </a:extLst>
          </p:cNvPr>
          <p:cNvSpPr txBox="1"/>
          <p:nvPr/>
        </p:nvSpPr>
        <p:spPr>
          <a:xfrm>
            <a:off x="7758354" y="4754518"/>
            <a:ext cx="1197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F. Crespi et al.</a:t>
            </a:r>
          </a:p>
        </p:txBody>
      </p:sp>
    </p:spTree>
    <p:extLst>
      <p:ext uri="{BB962C8B-B14F-4D97-AF65-F5344CB8AC3E}">
        <p14:creationId xmlns:p14="http://schemas.microsoft.com/office/powerpoint/2010/main" val="327535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9DF7ED5D-68EA-4F22-925B-5E9E11D97BB6}"/>
              </a:ext>
            </a:extLst>
          </p:cNvPr>
          <p:cNvSpPr/>
          <p:nvPr/>
        </p:nvSpPr>
        <p:spPr>
          <a:xfrm>
            <a:off x="1708943" y="1275606"/>
            <a:ext cx="5726114" cy="37804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mbria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E75C130-D5F0-4011-BBE9-50F29212779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69" y="1491630"/>
            <a:ext cx="5040361" cy="3494107"/>
          </a:xfrm>
          <a:prstGeom prst="rect">
            <a:avLst/>
          </a:prstGeom>
        </p:spPr>
      </p:pic>
      <p:sp>
        <p:nvSpPr>
          <p:cNvPr id="13" name="Rectangle 54">
            <a:extLst>
              <a:ext uri="{FF2B5EF4-FFF2-40B4-BE49-F238E27FC236}">
                <a16:creationId xmlns:a16="http://schemas.microsoft.com/office/drawing/2014/main" id="{0A90DEB8-2578-4A79-98B9-BFC8E8A493FA}"/>
              </a:ext>
            </a:extLst>
          </p:cNvPr>
          <p:cNvSpPr/>
          <p:nvPr/>
        </p:nvSpPr>
        <p:spPr>
          <a:xfrm>
            <a:off x="2150001" y="0"/>
            <a:ext cx="484399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it-IT" sz="1350" b="1" dirty="0" err="1">
                <a:solidFill>
                  <a:prstClr val="white"/>
                </a:solidFill>
                <a:latin typeface="Cambria"/>
              </a:rPr>
              <a:t>Extraction</a:t>
            </a:r>
            <a:r>
              <a:rPr lang="it-IT" sz="1350" b="1" dirty="0">
                <a:solidFill>
                  <a:prstClr val="white"/>
                </a:solidFill>
                <a:latin typeface="Cambria"/>
              </a:rPr>
              <a:t> of the </a:t>
            </a:r>
            <a:r>
              <a:rPr lang="it-IT" sz="1350" b="1" dirty="0" err="1">
                <a:solidFill>
                  <a:prstClr val="white"/>
                </a:solidFill>
                <a:latin typeface="Cambria"/>
              </a:rPr>
              <a:t>Lifetimes</a:t>
            </a:r>
            <a:r>
              <a:rPr lang="it-IT" sz="1350" b="1" dirty="0">
                <a:solidFill>
                  <a:prstClr val="white"/>
                </a:solidFill>
                <a:latin typeface="Cambria"/>
              </a:rPr>
              <a:t> from the </a:t>
            </a:r>
            <a:r>
              <a:rPr lang="it-IT" sz="1350" b="1" dirty="0" err="1">
                <a:solidFill>
                  <a:prstClr val="white"/>
                </a:solidFill>
                <a:latin typeface="Cambria"/>
              </a:rPr>
              <a:t>Experimental</a:t>
            </a:r>
            <a:r>
              <a:rPr lang="it-IT" sz="1350" b="1" dirty="0">
                <a:solidFill>
                  <a:prstClr val="white"/>
                </a:solidFill>
                <a:latin typeface="Cambria"/>
              </a:rPr>
              <a:t> Data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FE0AA3-4CDE-4C34-AF91-DD7D99DA272D}"/>
              </a:ext>
            </a:extLst>
          </p:cNvPr>
          <p:cNvSpPr txBox="1"/>
          <p:nvPr/>
        </p:nvSpPr>
        <p:spPr>
          <a:xfrm>
            <a:off x="1385647" y="276999"/>
            <a:ext cx="6426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it-IT" sz="1200" b="1" dirty="0" err="1">
                <a:solidFill>
                  <a:prstClr val="black"/>
                </a:solidFill>
                <a:latin typeface="Cambria"/>
              </a:rPr>
              <a:t>Experimentally</a:t>
            </a:r>
            <a:r>
              <a:rPr lang="it-IT" sz="1200" b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Cambria"/>
              </a:rPr>
              <a:t>determined</a:t>
            </a:r>
            <a:r>
              <a:rPr lang="it-IT" sz="1200" b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Cambria"/>
              </a:rPr>
              <a:t>values</a:t>
            </a:r>
            <a:r>
              <a:rPr lang="it-IT" sz="1200" b="1" dirty="0">
                <a:solidFill>
                  <a:prstClr val="black"/>
                </a:solidFill>
                <a:latin typeface="Cambria"/>
              </a:rPr>
              <a:t> of E</a:t>
            </a:r>
            <a:r>
              <a:rPr lang="it-IT" sz="1200" b="1" baseline="-25000" dirty="0">
                <a:solidFill>
                  <a:prstClr val="black"/>
                </a:solidFill>
                <a:latin typeface="Cambria"/>
              </a:rPr>
              <a:t>i,j</a:t>
            </a:r>
            <a:r>
              <a:rPr lang="it-IT" sz="1200" b="1" dirty="0">
                <a:solidFill>
                  <a:prstClr val="black"/>
                </a:solidFill>
                <a:latin typeface="Cambria"/>
              </a:rPr>
              <a:t>(</a:t>
            </a:r>
            <a:r>
              <a:rPr lang="el-GR" sz="1200" b="1" dirty="0">
                <a:solidFill>
                  <a:prstClr val="black"/>
                </a:solidFill>
                <a:latin typeface="Cambria"/>
              </a:rPr>
              <a:t>θ</a:t>
            </a:r>
            <a:r>
              <a:rPr lang="it-IT" sz="1200" b="1" dirty="0">
                <a:solidFill>
                  <a:prstClr val="black"/>
                </a:solidFill>
                <a:latin typeface="Cambria"/>
              </a:rPr>
              <a:t>) for the 4 </a:t>
            </a:r>
            <a:r>
              <a:rPr lang="it-IT" sz="1200" b="1" dirty="0" err="1">
                <a:solidFill>
                  <a:prstClr val="black"/>
                </a:solidFill>
                <a:latin typeface="Cambria"/>
              </a:rPr>
              <a:t>analyzed</a:t>
            </a:r>
            <a:r>
              <a:rPr lang="it-IT" sz="1200" b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el-GR" sz="1200" b="1" dirty="0">
                <a:solidFill>
                  <a:prstClr val="black"/>
                </a:solidFill>
                <a:latin typeface="Cambria"/>
              </a:rPr>
              <a:t>γ</a:t>
            </a:r>
            <a:r>
              <a:rPr lang="it-IT" sz="1200" b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Cambria"/>
              </a:rPr>
              <a:t>transitions</a:t>
            </a:r>
            <a:r>
              <a:rPr lang="it-IT" sz="1200" b="1" dirty="0">
                <a:solidFill>
                  <a:prstClr val="black"/>
                </a:solidFill>
                <a:latin typeface="Cambria"/>
              </a:rPr>
              <a:t> </a:t>
            </a:r>
          </a:p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it-IT" sz="1200" dirty="0">
                <a:solidFill>
                  <a:prstClr val="black"/>
                </a:solidFill>
                <a:latin typeface="Cambria"/>
              </a:rPr>
              <a:t>The data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were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fitted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using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the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analytical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expression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based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on the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exponential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slowing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down model </a:t>
            </a:r>
          </a:p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it-IT" sz="1200" dirty="0">
                <a:solidFill>
                  <a:prstClr val="black"/>
                </a:solidFill>
                <a:latin typeface="Cambria"/>
              </a:rPr>
              <a:t>The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slowing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down times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were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determined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from MD-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simulations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with the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KrC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potential</a:t>
            </a:r>
            <a:endParaRPr lang="it-IT" sz="1200" dirty="0">
              <a:solidFill>
                <a:prstClr val="black"/>
              </a:solidFill>
              <a:latin typeface="Cambria"/>
            </a:endParaRPr>
          </a:p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it-IT" sz="1200" dirty="0">
                <a:solidFill>
                  <a:prstClr val="black"/>
                </a:solidFill>
                <a:latin typeface="Cambria"/>
              </a:rPr>
              <a:t>The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thin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lines indicate the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variation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within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the </a:t>
            </a:r>
            <a:r>
              <a:rPr lang="it-IT" sz="1200" dirty="0" err="1">
                <a:solidFill>
                  <a:prstClr val="black"/>
                </a:solidFill>
                <a:latin typeface="Cambria"/>
              </a:rPr>
              <a:t>error</a:t>
            </a:r>
            <a:r>
              <a:rPr lang="it-IT" sz="1200" dirty="0">
                <a:solidFill>
                  <a:prstClr val="black"/>
                </a:solidFill>
                <a:latin typeface="Cambria"/>
              </a:rPr>
              <a:t> bar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5961D3-34D9-C548-BFAA-164F271D58DD}"/>
              </a:ext>
            </a:extLst>
          </p:cNvPr>
          <p:cNvSpPr txBox="1"/>
          <p:nvPr/>
        </p:nvSpPr>
        <p:spPr>
          <a:xfrm>
            <a:off x="7758354" y="4754518"/>
            <a:ext cx="1197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F. Crespi et al.</a:t>
            </a:r>
          </a:p>
        </p:txBody>
      </p:sp>
    </p:spTree>
    <p:extLst>
      <p:ext uri="{BB962C8B-B14F-4D97-AF65-F5344CB8AC3E}">
        <p14:creationId xmlns:p14="http://schemas.microsoft.com/office/powerpoint/2010/main" val="529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391BB5-DA3A-4E2F-AC7A-66F8F513E4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baseline="30000" dirty="0"/>
              <a:t>161</a:t>
            </a:r>
            <a:r>
              <a:rPr lang="fr-FR" dirty="0"/>
              <a:t>Gd </a:t>
            </a:r>
            <a:r>
              <a:rPr lang="fr-FR" dirty="0" err="1"/>
              <a:t>spectroscopy</a:t>
            </a:r>
            <a:r>
              <a:rPr lang="fr-FR" dirty="0"/>
              <a:t> @ FIPPS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B80894-9803-4E58-960B-EAE7638A7E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2159" y="840469"/>
            <a:ext cx="8720673" cy="356251"/>
          </a:xfrm>
        </p:spPr>
        <p:txBody>
          <a:bodyPr/>
          <a:lstStyle/>
          <a:p>
            <a:r>
              <a:rPr lang="fr-FR" dirty="0"/>
              <a:t>Common </a:t>
            </a:r>
            <a:r>
              <a:rPr lang="fr-FR" dirty="0" err="1"/>
              <a:t>interest</a:t>
            </a:r>
            <a:r>
              <a:rPr lang="fr-FR" dirty="0"/>
              <a:t> for </a:t>
            </a:r>
            <a:r>
              <a:rPr lang="fr-FR" dirty="0" err="1"/>
              <a:t>fundamental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and radioisotope production</a:t>
            </a:r>
            <a:endParaRPr lang="en-GB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CAC47DB2-AAEB-4E3F-8B0D-C00E596B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9" y="1264761"/>
            <a:ext cx="2842439" cy="172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8">
            <a:extLst>
              <a:ext uri="{FF2B5EF4-FFF2-40B4-BE49-F238E27FC236}">
                <a16:creationId xmlns:a16="http://schemas.microsoft.com/office/drawing/2014/main" id="{5710B92D-5EB3-4792-B11E-507212D77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299" y="2392681"/>
            <a:ext cx="549208" cy="568752"/>
          </a:xfrm>
          <a:prstGeom prst="rect">
            <a:avLst/>
          </a:prstGeom>
          <a:noFill/>
          <a:ln w="762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0">
              <a:latin typeface="Helvetica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5274FE-988B-45C9-BC9F-71581274F39B}"/>
              </a:ext>
            </a:extLst>
          </p:cNvPr>
          <p:cNvSpPr txBox="1"/>
          <p:nvPr/>
        </p:nvSpPr>
        <p:spPr>
          <a:xfrm>
            <a:off x="1371526" y="3126984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aseline="30000" dirty="0"/>
              <a:t>160</a:t>
            </a:r>
            <a:r>
              <a:rPr lang="fr-FR" sz="1400" dirty="0"/>
              <a:t>Gd(n,</a:t>
            </a:r>
            <a:r>
              <a:rPr lang="el-GR" sz="1400" dirty="0"/>
              <a:t>γ</a:t>
            </a:r>
            <a:r>
              <a:rPr lang="fr-FR" sz="1400" dirty="0"/>
              <a:t>)</a:t>
            </a:r>
            <a:r>
              <a:rPr lang="fr-FR" sz="1400" baseline="30000" dirty="0"/>
              <a:t>161</a:t>
            </a:r>
            <a:r>
              <a:rPr lang="fr-FR" sz="1400" dirty="0"/>
              <a:t>Gd</a:t>
            </a:r>
            <a:endParaRPr lang="en-GB" sz="1400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BF96F25-1EAC-419D-8D81-9769D01FA29C}"/>
              </a:ext>
            </a:extLst>
          </p:cNvPr>
          <p:cNvCxnSpPr/>
          <p:nvPr/>
        </p:nvCxnSpPr>
        <p:spPr>
          <a:xfrm>
            <a:off x="1870562" y="3114284"/>
            <a:ext cx="3111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8">
            <a:extLst>
              <a:ext uri="{FF2B5EF4-FFF2-40B4-BE49-F238E27FC236}">
                <a16:creationId xmlns:a16="http://schemas.microsoft.com/office/drawing/2014/main" id="{7E0654C5-FEBB-4B67-A70B-17D508BBA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214" y="2392681"/>
            <a:ext cx="549208" cy="568752"/>
          </a:xfrm>
          <a:prstGeom prst="rect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0">
              <a:latin typeface="Helvetica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C59C0AC-5F0D-4DA7-B977-6183DF555262}"/>
              </a:ext>
            </a:extLst>
          </p:cNvPr>
          <p:cNvSpPr/>
          <p:nvPr/>
        </p:nvSpPr>
        <p:spPr>
          <a:xfrm>
            <a:off x="5504981" y="1372134"/>
            <a:ext cx="28842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aseline="30000" dirty="0">
                <a:solidFill>
                  <a:srgbClr val="FF0000"/>
                </a:solidFill>
              </a:rPr>
              <a:t>161</a:t>
            </a:r>
            <a:r>
              <a:rPr lang="fr-FR" sz="1600" dirty="0">
                <a:solidFill>
                  <a:srgbClr val="FF0000"/>
                </a:solidFill>
              </a:rPr>
              <a:t>Gd </a:t>
            </a:r>
            <a:r>
              <a:rPr lang="fr-FR" sz="1600" dirty="0"/>
              <a:t>(N=97) </a:t>
            </a:r>
          </a:p>
          <a:p>
            <a:pPr algn="ctr"/>
            <a:r>
              <a:rPr lang="fr-FR" sz="1600" dirty="0" err="1"/>
              <a:t>nuclear</a:t>
            </a:r>
            <a:r>
              <a:rPr lang="fr-FR" sz="1600" dirty="0"/>
              <a:t> structure:</a:t>
            </a:r>
          </a:p>
          <a:p>
            <a:pPr algn="ctr"/>
            <a:r>
              <a:rPr lang="fr-FR" sz="1600" b="1" dirty="0" err="1"/>
              <a:t>deformed</a:t>
            </a:r>
            <a:r>
              <a:rPr lang="fr-FR" sz="1600" b="1" dirty="0"/>
              <a:t> Nilsson </a:t>
            </a:r>
            <a:r>
              <a:rPr lang="fr-FR" sz="1600" b="1" dirty="0" err="1"/>
              <a:t>orbitals</a:t>
            </a:r>
            <a:r>
              <a:rPr lang="fr-FR" sz="1600" b="1" dirty="0"/>
              <a:t> </a:t>
            </a:r>
            <a:r>
              <a:rPr lang="fr-FR" sz="1600" dirty="0" err="1"/>
              <a:t>around</a:t>
            </a:r>
            <a:r>
              <a:rPr lang="fr-FR" sz="1600" dirty="0"/>
              <a:t>  N=96 </a:t>
            </a:r>
          </a:p>
          <a:p>
            <a:pPr algn="ctr"/>
            <a:r>
              <a:rPr lang="fr-FR" sz="1600" dirty="0"/>
              <a:t>and </a:t>
            </a:r>
            <a:r>
              <a:rPr lang="fr-FR" sz="1600" dirty="0" err="1"/>
              <a:t>search</a:t>
            </a:r>
            <a:r>
              <a:rPr lang="fr-FR" sz="1600" dirty="0"/>
              <a:t> for </a:t>
            </a:r>
            <a:r>
              <a:rPr lang="fr-FR" sz="1600" i="1" dirty="0"/>
              <a:t>scissor modes</a:t>
            </a:r>
            <a:endParaRPr lang="en-GB" sz="1600" i="1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9A389D4-63F2-4A22-8F35-9A1E25FCFE13}"/>
              </a:ext>
            </a:extLst>
          </p:cNvPr>
          <p:cNvSpPr/>
          <p:nvPr/>
        </p:nvSpPr>
        <p:spPr>
          <a:xfrm rot="19960201">
            <a:off x="4005681" y="1644170"/>
            <a:ext cx="349250" cy="855771"/>
          </a:xfrm>
          <a:prstGeom prst="ellipse">
            <a:avLst/>
          </a:prstGeom>
          <a:noFill/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5748BA1-C4C4-4D79-88D4-F6137569AFBB}"/>
              </a:ext>
            </a:extLst>
          </p:cNvPr>
          <p:cNvSpPr/>
          <p:nvPr/>
        </p:nvSpPr>
        <p:spPr>
          <a:xfrm rot="1962582">
            <a:off x="3988900" y="1638268"/>
            <a:ext cx="349250" cy="855771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0532ED-EEC4-4E70-919E-0548F5E4DBBA}"/>
              </a:ext>
            </a:extLst>
          </p:cNvPr>
          <p:cNvSpPr txBox="1"/>
          <p:nvPr/>
        </p:nvSpPr>
        <p:spPr>
          <a:xfrm>
            <a:off x="4435730" y="2170976"/>
            <a:ext cx="75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5050"/>
                </a:solidFill>
              </a:rPr>
              <a:t>protons</a:t>
            </a:r>
            <a:endParaRPr lang="en-GB" sz="1400" dirty="0">
              <a:solidFill>
                <a:srgbClr val="FF505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564270-752D-47DA-A334-F0DF3F12543C}"/>
              </a:ext>
            </a:extLst>
          </p:cNvPr>
          <p:cNvSpPr txBox="1"/>
          <p:nvPr/>
        </p:nvSpPr>
        <p:spPr>
          <a:xfrm>
            <a:off x="4417531" y="1636460"/>
            <a:ext cx="84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</a:rPr>
              <a:t>neutrons</a:t>
            </a:r>
            <a:endParaRPr lang="en-GB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207A1717-9E7D-42F4-954A-539E9194CBB3}"/>
              </a:ext>
            </a:extLst>
          </p:cNvPr>
          <p:cNvSpPr/>
          <p:nvPr/>
        </p:nvSpPr>
        <p:spPr>
          <a:xfrm rot="14302466">
            <a:off x="3724703" y="1872243"/>
            <a:ext cx="311495" cy="348477"/>
          </a:xfrm>
          <a:prstGeom prst="arc">
            <a:avLst>
              <a:gd name="adj1" fmla="val 13662705"/>
              <a:gd name="adj2" fmla="val 165151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5D9E1BE-5A74-4EE7-B454-4567F10F2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4190">
            <a:off x="3889580" y="1882760"/>
            <a:ext cx="547889" cy="391508"/>
          </a:xfrm>
          <a:prstGeom prst="rect">
            <a:avLst/>
          </a:prstGeom>
        </p:spPr>
      </p:pic>
      <p:sp>
        <p:nvSpPr>
          <p:cNvPr id="60" name="Rectangle 8">
            <a:extLst>
              <a:ext uri="{FF2B5EF4-FFF2-40B4-BE49-F238E27FC236}">
                <a16:creationId xmlns:a16="http://schemas.microsoft.com/office/drawing/2014/main" id="{8B38F398-7E34-41C2-86D6-75976FECD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583" y="1835682"/>
            <a:ext cx="549208" cy="556999"/>
          </a:xfrm>
          <a:prstGeom prst="rect">
            <a:avLst/>
          </a:prstGeom>
          <a:noFill/>
          <a:ln w="381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0">
              <a:latin typeface="Helvetica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627390C-DBD4-434E-8BC6-67206673C95D}"/>
              </a:ext>
            </a:extLst>
          </p:cNvPr>
          <p:cNvSpPr txBox="1"/>
          <p:nvPr/>
        </p:nvSpPr>
        <p:spPr>
          <a:xfrm>
            <a:off x="527070" y="4603444"/>
            <a:ext cx="18710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CM et al., </a:t>
            </a:r>
            <a:r>
              <a:rPr lang="fr-FR" sz="1000" i="1" dirty="0" err="1"/>
              <a:t>performed</a:t>
            </a:r>
            <a:r>
              <a:rPr lang="fr-FR" sz="1000" i="1" dirty="0"/>
              <a:t> </a:t>
            </a:r>
            <a:r>
              <a:rPr lang="fr-FR" sz="1000" i="1" dirty="0" err="1"/>
              <a:t>experiment</a:t>
            </a:r>
            <a:endParaRPr lang="en-GB" sz="1000" i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63AF73-F108-4702-8DFC-193DAE07F239}"/>
              </a:ext>
            </a:extLst>
          </p:cNvPr>
          <p:cNvCxnSpPr>
            <a:cxnSpLocks/>
          </p:cNvCxnSpPr>
          <p:nvPr/>
        </p:nvCxnSpPr>
        <p:spPr>
          <a:xfrm flipH="1" flipV="1">
            <a:off x="1869172" y="2247301"/>
            <a:ext cx="259037" cy="241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1" name="Picture 3" descr="PECT_SPECT_images_111228">
            <a:extLst>
              <a:ext uri="{FF2B5EF4-FFF2-40B4-BE49-F238E27FC236}">
                <a16:creationId xmlns:a16="http://schemas.microsoft.com/office/drawing/2014/main" id="{07705D9C-B8E2-4849-9523-1E365219E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85" y="3592724"/>
            <a:ext cx="3246321" cy="109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7">
            <a:extLst>
              <a:ext uri="{FF2B5EF4-FFF2-40B4-BE49-F238E27FC236}">
                <a16:creationId xmlns:a16="http://schemas.microsoft.com/office/drawing/2014/main" id="{0FDBE2C0-A80A-42D9-BB70-D18EA845E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642" y="3368504"/>
            <a:ext cx="47620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en-US" sz="1100" b="0" i="1" dirty="0">
                <a:latin typeface="Calibri" panose="020F0502020204030204" pitchFamily="34" charset="0"/>
              </a:rPr>
              <a:t> PET                       SPECT                     SPECT</a:t>
            </a:r>
            <a:endParaRPr lang="en-US" altLang="en-US" sz="1100" b="0" i="1" dirty="0">
              <a:latin typeface="Calibri" panose="020F0502020204030204" pitchFamily="34" charset="0"/>
            </a:endParaRPr>
          </a:p>
        </p:txBody>
      </p:sp>
      <p:pic>
        <p:nvPicPr>
          <p:cNvPr id="63" name="Picture 10" descr="V4-blue.jpg">
            <a:extLst>
              <a:ext uri="{FF2B5EF4-FFF2-40B4-BE49-F238E27FC236}">
                <a16:creationId xmlns:a16="http://schemas.microsoft.com/office/drawing/2014/main" id="{D7B7545B-B0C9-4BEE-A683-3519964E2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9" y="3345037"/>
            <a:ext cx="1666272" cy="14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Straight Arrow Connector 4">
            <a:extLst>
              <a:ext uri="{FF2B5EF4-FFF2-40B4-BE49-F238E27FC236}">
                <a16:creationId xmlns:a16="http://schemas.microsoft.com/office/drawing/2014/main" id="{B0652D35-F0D7-4A5D-92B2-23D1D6A086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50419" y="4303774"/>
            <a:ext cx="238125" cy="0"/>
          </a:xfrm>
          <a:prstGeom prst="straightConnector1">
            <a:avLst/>
          </a:prstGeom>
          <a:noFill/>
          <a:ln w="31750" algn="ctr">
            <a:solidFill>
              <a:schemeClr val="bg1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DCC3C80-9827-4EE3-AF31-1FEE76E994F2}"/>
              </a:ext>
            </a:extLst>
          </p:cNvPr>
          <p:cNvSpPr txBox="1"/>
          <p:nvPr/>
        </p:nvSpPr>
        <p:spPr>
          <a:xfrm>
            <a:off x="3888544" y="2901766"/>
            <a:ext cx="440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>
                <a:solidFill>
                  <a:srgbClr val="FF9900"/>
                </a:solidFill>
              </a:rPr>
              <a:t>161</a:t>
            </a:r>
            <a:r>
              <a:rPr lang="fr-FR" sz="1600" dirty="0">
                <a:solidFill>
                  <a:srgbClr val="FF9900"/>
                </a:solidFill>
              </a:rPr>
              <a:t>Tb </a:t>
            </a:r>
            <a:r>
              <a:rPr lang="fr-FR" sz="1600" dirty="0" err="1">
                <a:solidFill>
                  <a:srgbClr val="FF9900"/>
                </a:solidFill>
              </a:rPr>
              <a:t>is</a:t>
            </a:r>
            <a:r>
              <a:rPr lang="fr-FR" sz="1600" dirty="0">
                <a:solidFill>
                  <a:srgbClr val="FF9900"/>
                </a:solidFill>
              </a:rPr>
              <a:t> </a:t>
            </a:r>
            <a:r>
              <a:rPr lang="fr-FR" sz="1600" dirty="0" err="1">
                <a:solidFill>
                  <a:srgbClr val="FF9900"/>
                </a:solidFill>
              </a:rPr>
              <a:t>ideal</a:t>
            </a:r>
            <a:r>
              <a:rPr lang="fr-FR" sz="1600" dirty="0">
                <a:solidFill>
                  <a:srgbClr val="FF9900"/>
                </a:solidFill>
              </a:rPr>
              <a:t> for </a:t>
            </a:r>
            <a:r>
              <a:rPr lang="fr-FR" sz="1600" dirty="0" err="1">
                <a:solidFill>
                  <a:srgbClr val="FF9900"/>
                </a:solidFill>
              </a:rPr>
              <a:t>targeted</a:t>
            </a:r>
            <a:r>
              <a:rPr lang="fr-FR" sz="1600" dirty="0">
                <a:solidFill>
                  <a:srgbClr val="FF9900"/>
                </a:solidFill>
              </a:rPr>
              <a:t> </a:t>
            </a:r>
            <a:r>
              <a:rPr lang="fr-FR" sz="1600" dirty="0" err="1">
                <a:solidFill>
                  <a:srgbClr val="FF9900"/>
                </a:solidFill>
              </a:rPr>
              <a:t>radionuclide</a:t>
            </a:r>
            <a:r>
              <a:rPr lang="fr-FR" sz="1600" dirty="0">
                <a:solidFill>
                  <a:srgbClr val="FF9900"/>
                </a:solidFill>
              </a:rPr>
              <a:t> </a:t>
            </a:r>
            <a:r>
              <a:rPr lang="fr-FR" sz="1600" dirty="0" err="1">
                <a:solidFill>
                  <a:srgbClr val="FF9900"/>
                </a:solidFill>
              </a:rPr>
              <a:t>therapies</a:t>
            </a:r>
            <a:endParaRPr lang="en-GB" sz="1600" dirty="0">
              <a:solidFill>
                <a:srgbClr val="FF99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8B8253-ECDB-4C2B-BA1B-C9517F558DAE}"/>
              </a:ext>
            </a:extLst>
          </p:cNvPr>
          <p:cNvSpPr txBox="1"/>
          <p:nvPr/>
        </p:nvSpPr>
        <p:spPr>
          <a:xfrm>
            <a:off x="80765" y="3405138"/>
            <a:ext cx="278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aseline="30000" dirty="0"/>
              <a:t>160</a:t>
            </a:r>
            <a:r>
              <a:rPr lang="fr-FR" dirty="0"/>
              <a:t>Gd(n,</a:t>
            </a:r>
            <a:r>
              <a:rPr lang="el-GR" dirty="0"/>
              <a:t>γ</a:t>
            </a:r>
            <a:r>
              <a:rPr lang="fr-FR" dirty="0"/>
              <a:t>)</a:t>
            </a:r>
            <a:r>
              <a:rPr lang="fr-FR" baseline="30000" dirty="0"/>
              <a:t>161</a:t>
            </a:r>
            <a:r>
              <a:rPr lang="fr-FR" dirty="0"/>
              <a:t>Gd cross section </a:t>
            </a:r>
            <a:r>
              <a:rPr lang="fr-FR" dirty="0" err="1"/>
              <a:t>measurement</a:t>
            </a:r>
            <a:r>
              <a:rPr lang="fr-FR" dirty="0"/>
              <a:t> and </a:t>
            </a:r>
            <a:r>
              <a:rPr lang="fr-FR" baseline="30000" dirty="0"/>
              <a:t>161</a:t>
            </a:r>
            <a:r>
              <a:rPr lang="fr-FR" dirty="0"/>
              <a:t>Gd gamma-ray </a:t>
            </a:r>
            <a:r>
              <a:rPr lang="fr-FR" dirty="0" err="1"/>
              <a:t>spectroscopy</a:t>
            </a:r>
            <a:r>
              <a:rPr lang="fr-FR" dirty="0"/>
              <a:t> at FIPPS</a:t>
            </a:r>
            <a:endParaRPr lang="en-GB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77615E4-3033-4A28-8FA5-1D0BCC14E00D}"/>
              </a:ext>
            </a:extLst>
          </p:cNvPr>
          <p:cNvSpPr txBox="1"/>
          <p:nvPr/>
        </p:nvSpPr>
        <p:spPr>
          <a:xfrm>
            <a:off x="5844914" y="3150437"/>
            <a:ext cx="2544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H. </a:t>
            </a:r>
            <a:r>
              <a:rPr lang="fr-FR" sz="1000" i="1" dirty="0" err="1"/>
              <a:t>Uusij</a:t>
            </a:r>
            <a:r>
              <a:rPr lang="fr-FR" sz="1000" i="1" dirty="0" err="1">
                <a:latin typeface="Calibri" panose="020F0502020204030204" pitchFamily="34" charset="0"/>
              </a:rPr>
              <a:t>ä</a:t>
            </a:r>
            <a:r>
              <a:rPr lang="fr-FR" sz="1000" i="1" dirty="0" err="1"/>
              <a:t>rvi</a:t>
            </a:r>
            <a:r>
              <a:rPr lang="fr-FR" sz="1000" i="1" dirty="0"/>
              <a:t> et al., J. </a:t>
            </a:r>
            <a:r>
              <a:rPr lang="fr-FR" sz="1000" i="1" dirty="0" err="1"/>
              <a:t>Nucl</a:t>
            </a:r>
            <a:r>
              <a:rPr lang="fr-FR" sz="1000" i="1" dirty="0"/>
              <a:t>. Med. 47 (2006) 807</a:t>
            </a:r>
            <a:endParaRPr lang="en-GB" sz="1000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05" y="1081128"/>
            <a:ext cx="5504981" cy="2402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7209402" y="1103121"/>
            <a:ext cx="96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</a:t>
            </a:r>
            <a:r>
              <a:rPr lang="en-US" sz="1200" baseline="-25000" dirty="0">
                <a:solidFill>
                  <a:srgbClr val="FF0000"/>
                </a:solidFill>
              </a:rPr>
              <a:t>n</a:t>
            </a:r>
            <a:r>
              <a:rPr lang="en-US" sz="1200" dirty="0">
                <a:solidFill>
                  <a:srgbClr val="FF0000"/>
                </a:solidFill>
              </a:rPr>
              <a:t>=5635 </a:t>
            </a:r>
            <a:r>
              <a:rPr lang="en-US" sz="1200" dirty="0" err="1">
                <a:solidFill>
                  <a:srgbClr val="FF0000"/>
                </a:solidFill>
              </a:rPr>
              <a:t>keV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022692" y="1847920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Gate on 2057 </a:t>
            </a:r>
            <a:r>
              <a:rPr lang="en-US" sz="1200" dirty="0" err="1">
                <a:solidFill>
                  <a:srgbClr val="FF0000"/>
                </a:solidFill>
              </a:rPr>
              <a:t>keV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47968" y="1492709"/>
            <a:ext cx="3221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aseline="30000" dirty="0">
                <a:solidFill>
                  <a:srgbClr val="FF0000"/>
                </a:solidFill>
              </a:rPr>
              <a:t>160</a:t>
            </a:r>
            <a:r>
              <a:rPr lang="fr-FR" sz="1400" dirty="0">
                <a:solidFill>
                  <a:srgbClr val="FF0000"/>
                </a:solidFill>
              </a:rPr>
              <a:t>Gd(n,</a:t>
            </a:r>
            <a:r>
              <a:rPr lang="el-GR" sz="1400" dirty="0">
                <a:solidFill>
                  <a:srgbClr val="FF0000"/>
                </a:solidFill>
              </a:rPr>
              <a:t>γ</a:t>
            </a:r>
            <a:r>
              <a:rPr lang="fr-FR" sz="1400" dirty="0">
                <a:solidFill>
                  <a:srgbClr val="FF0000"/>
                </a:solidFill>
              </a:rPr>
              <a:t>)</a:t>
            </a:r>
            <a:r>
              <a:rPr lang="fr-FR" sz="1400" baseline="30000" dirty="0">
                <a:solidFill>
                  <a:srgbClr val="FF0000"/>
                </a:solidFill>
              </a:rPr>
              <a:t>161</a:t>
            </a:r>
            <a:r>
              <a:rPr lang="fr-FR" sz="1400" dirty="0">
                <a:solidFill>
                  <a:srgbClr val="FF0000"/>
                </a:solidFill>
              </a:rPr>
              <a:t>Gd, 50mg </a:t>
            </a:r>
            <a:r>
              <a:rPr lang="fr-FR" sz="1400" dirty="0" err="1">
                <a:solidFill>
                  <a:srgbClr val="FF0000"/>
                </a:solidFill>
              </a:rPr>
              <a:t>target</a:t>
            </a:r>
            <a:r>
              <a:rPr lang="fr-FR" sz="1400" dirty="0">
                <a:solidFill>
                  <a:srgbClr val="FF0000"/>
                </a:solidFill>
              </a:rPr>
              <a:t>, 30 min data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0477" y="1388302"/>
            <a:ext cx="684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srgbClr val="FF0000"/>
                </a:solidFill>
              </a:rPr>
              <a:t>164 </a:t>
            </a:r>
            <a:r>
              <a:rPr lang="en-US" sz="1200" dirty="0" err="1">
                <a:solidFill>
                  <a:srgbClr val="FF0000"/>
                </a:solidFill>
              </a:rPr>
              <a:t>keV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Étoile à 5 branches 22"/>
          <p:cNvSpPr/>
          <p:nvPr/>
        </p:nvSpPr>
        <p:spPr>
          <a:xfrm>
            <a:off x="7178986" y="2270465"/>
            <a:ext cx="81648" cy="805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Étoile à 5 branches 47"/>
          <p:cNvSpPr/>
          <p:nvPr/>
        </p:nvSpPr>
        <p:spPr>
          <a:xfrm>
            <a:off x="8301205" y="3152536"/>
            <a:ext cx="81648" cy="805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Étoile à 5 branches 67"/>
          <p:cNvSpPr/>
          <p:nvPr/>
        </p:nvSpPr>
        <p:spPr>
          <a:xfrm>
            <a:off x="3872357" y="2972433"/>
            <a:ext cx="81648" cy="805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Étoile à 5 branches 68"/>
          <p:cNvSpPr/>
          <p:nvPr/>
        </p:nvSpPr>
        <p:spPr>
          <a:xfrm>
            <a:off x="3747669" y="2746144"/>
            <a:ext cx="81648" cy="805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Étoile à 5 branches 69"/>
          <p:cNvSpPr/>
          <p:nvPr/>
        </p:nvSpPr>
        <p:spPr>
          <a:xfrm>
            <a:off x="3235050" y="3027848"/>
            <a:ext cx="81648" cy="805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7278818" y="2170976"/>
            <a:ext cx="496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76329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/>
      <p:bldP spid="20" grpId="0"/>
      <p:bldP spid="22" grpId="0"/>
      <p:bldP spid="23" grpId="0" animBg="1"/>
      <p:bldP spid="48" grpId="0" animBg="1"/>
      <p:bldP spid="68" grpId="0" animBg="1"/>
      <p:bldP spid="69" grpId="0" animBg="1"/>
      <p:bldP spid="70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115306" y="236703"/>
            <a:ext cx="8837525" cy="668927"/>
          </a:xfrm>
        </p:spPr>
        <p:txBody>
          <a:bodyPr/>
          <a:lstStyle/>
          <a:p>
            <a:r>
              <a:rPr lang="en-US" sz="2800" dirty="0"/>
              <a:t>Spectroscopy of fission fragments: a challenge!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115306" y="812570"/>
            <a:ext cx="8877196" cy="356251"/>
          </a:xfrm>
        </p:spPr>
        <p:txBody>
          <a:bodyPr/>
          <a:lstStyle/>
          <a:p>
            <a:r>
              <a:rPr lang="en-US" sz="1300" dirty="0"/>
              <a:t>More than 150 nuclei emitting </a:t>
            </a:r>
            <a:r>
              <a:rPr lang="en-US" sz="1300" dirty="0">
                <a:latin typeface="Symbol" panose="05050102010706020507" pitchFamily="18" charset="2"/>
              </a:rPr>
              <a:t>g</a:t>
            </a:r>
            <a:r>
              <a:rPr lang="en-US" sz="1300" dirty="0"/>
              <a:t> rays at the same time (excited fission fragments and </a:t>
            </a:r>
            <a:r>
              <a:rPr lang="en-US" sz="1300" dirty="0">
                <a:latin typeface="Symbol" panose="05050102010706020507" pitchFamily="18" charset="2"/>
              </a:rPr>
              <a:t>b</a:t>
            </a:r>
            <a:r>
              <a:rPr lang="en-US" sz="1300" dirty="0"/>
              <a:t>-decay products)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0" y="1349872"/>
            <a:ext cx="3283583" cy="202637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0691" y="3424055"/>
            <a:ext cx="4263773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Fission populates exotic nuclei with </a:t>
            </a:r>
          </a:p>
          <a:p>
            <a:r>
              <a:rPr lang="en-US" sz="1400" dirty="0"/>
              <a:t>an « excess » of neutrons important for:</a:t>
            </a:r>
          </a:p>
          <a:p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understanding of nuclear structure far from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modeling of the fission 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nuclear properties along </a:t>
            </a:r>
            <a:r>
              <a:rPr lang="en-US" sz="1400" i="1" dirty="0"/>
              <a:t>r-process</a:t>
            </a:r>
            <a:r>
              <a:rPr lang="en-US" sz="1400" dirty="0"/>
              <a:t> path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325815" y="1824347"/>
            <a:ext cx="4370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Dudouet</a:t>
            </a:r>
            <a:r>
              <a:rPr lang="en-US" sz="1600" dirty="0"/>
              <a:t> et al. : Particle-core excitations at N=50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325815" y="2420554"/>
            <a:ext cx="3326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W. Urban et al. : Deformation at N=59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325815" y="2745441"/>
            <a:ext cx="3768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F. </a:t>
            </a:r>
            <a:r>
              <a:rPr lang="en-US" sz="1600" dirty="0" err="1"/>
              <a:t>Crespi</a:t>
            </a:r>
            <a:r>
              <a:rPr lang="en-US" sz="1600" dirty="0"/>
              <a:t> et al. : </a:t>
            </a:r>
            <a:r>
              <a:rPr lang="en-US" sz="1600" dirty="0" err="1"/>
              <a:t>Octupole</a:t>
            </a:r>
            <a:r>
              <a:rPr lang="en-US" sz="1600" dirty="0"/>
              <a:t> vibrations in </a:t>
            </a:r>
            <a:r>
              <a:rPr lang="en-US" sz="1600" baseline="30000" dirty="0"/>
              <a:t>132</a:t>
            </a:r>
            <a:r>
              <a:rPr lang="en-US" sz="1600" dirty="0"/>
              <a:t>Sn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325815" y="3114495"/>
            <a:ext cx="501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T. </a:t>
            </a:r>
            <a:r>
              <a:rPr lang="en-US" sz="1600" dirty="0" err="1"/>
              <a:t>Materna</a:t>
            </a:r>
            <a:r>
              <a:rPr lang="en-US" sz="1600" dirty="0"/>
              <a:t> et al. : Influence of fission partner in gamma ray  cascades from fission fragments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360984" y="3761618"/>
            <a:ext cx="5013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L. </a:t>
            </a:r>
            <a:r>
              <a:rPr lang="en-US" sz="1600" dirty="0" err="1"/>
              <a:t>Iskra</a:t>
            </a:r>
            <a:r>
              <a:rPr lang="en-US" sz="1600" dirty="0"/>
              <a:t> et al. : Structure of </a:t>
            </a:r>
            <a:r>
              <a:rPr lang="en-US" sz="1600" baseline="30000" dirty="0"/>
              <a:t>92,94</a:t>
            </a:r>
            <a:r>
              <a:rPr lang="en-US" sz="1600" dirty="0"/>
              <a:t>Y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325815" y="2134777"/>
            <a:ext cx="4060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N. Redon et al. : Structure of n-rich Br isotopes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70122" y="1154111"/>
            <a:ext cx="4016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</a:t>
            </a:r>
            <a:r>
              <a:rPr lang="en-US" baseline="30000" dirty="0"/>
              <a:t>235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 campaign at FIPPS+IFIN-HH</a:t>
            </a:r>
          </a:p>
          <a:p>
            <a:r>
              <a:rPr lang="en-US" dirty="0"/>
              <a:t> (Sept-Oct 2018):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8F46A1B-85D7-4C4C-8019-E9705003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72" y="1168821"/>
            <a:ext cx="4623568" cy="294029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24BBD9-5A9F-D04A-A9C1-E23472D875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27" y="1509734"/>
            <a:ext cx="1566777" cy="145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Active fission </a:t>
            </a:r>
            <a:r>
              <a:rPr lang="fr-FR" dirty="0" err="1"/>
              <a:t>target</a:t>
            </a:r>
            <a:r>
              <a:rPr lang="fr-FR" dirty="0"/>
              <a:t> @ FIPPS+IFIN-HH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59" y="870778"/>
            <a:ext cx="8720673" cy="356251"/>
          </a:xfrm>
        </p:spPr>
        <p:txBody>
          <a:bodyPr/>
          <a:lstStyle/>
          <a:p>
            <a:r>
              <a:rPr lang="fr-FR" dirty="0"/>
              <a:t>FILL2030 </a:t>
            </a:r>
            <a:r>
              <a:rPr lang="fr-FR" dirty="0" err="1"/>
              <a:t>postdoc</a:t>
            </a:r>
            <a:r>
              <a:rPr lang="fr-FR" dirty="0"/>
              <a:t> </a:t>
            </a:r>
            <a:r>
              <a:rPr lang="fr-FR" dirty="0" err="1"/>
              <a:t>project</a:t>
            </a:r>
            <a:endParaRPr lang="en-US" dirty="0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" y="1303009"/>
            <a:ext cx="4638466" cy="286897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93493" y="1252287"/>
            <a:ext cx="13689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aseline="30000" dirty="0"/>
              <a:t>235</a:t>
            </a:r>
            <a:r>
              <a:rPr lang="fr-FR" sz="1200" dirty="0"/>
              <a:t>U </a:t>
            </a:r>
            <a:r>
              <a:rPr lang="fr-FR" sz="1200" dirty="0" err="1"/>
              <a:t>diluted</a:t>
            </a:r>
            <a:r>
              <a:rPr lang="fr-FR" sz="1200" dirty="0"/>
              <a:t> in </a:t>
            </a:r>
          </a:p>
          <a:p>
            <a:pPr algn="ctr"/>
            <a:r>
              <a:rPr lang="fr-FR" sz="1200" dirty="0" err="1"/>
              <a:t>liquid</a:t>
            </a:r>
            <a:r>
              <a:rPr lang="fr-FR" sz="1200" dirty="0"/>
              <a:t> </a:t>
            </a:r>
            <a:r>
              <a:rPr lang="fr-FR" sz="1200" dirty="0" err="1"/>
              <a:t>scintillator</a:t>
            </a:r>
            <a:endParaRPr lang="en-US" sz="1200" dirty="0"/>
          </a:p>
        </p:txBody>
      </p:sp>
      <p:sp>
        <p:nvSpPr>
          <p:cNvPr id="2" name="ZoneTexte 1"/>
          <p:cNvSpPr txBox="1"/>
          <p:nvPr/>
        </p:nvSpPr>
        <p:spPr>
          <a:xfrm>
            <a:off x="407865" y="4551044"/>
            <a:ext cx="1772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F. </a:t>
            </a:r>
            <a:r>
              <a:rPr lang="fr-FR" sz="1200" i="1" dirty="0" err="1"/>
              <a:t>Kandzia</a:t>
            </a:r>
            <a:r>
              <a:rPr lang="fr-FR" sz="1200" i="1" dirty="0"/>
              <a:t>, G. Bélier, et al.</a:t>
            </a:r>
            <a:endParaRPr lang="en-US" sz="1200" i="1" dirty="0"/>
          </a:p>
        </p:txBody>
      </p:sp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69" y="1401958"/>
            <a:ext cx="3609858" cy="2640135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5671319" y="4091200"/>
            <a:ext cx="1095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5157732" y="2523014"/>
            <a:ext cx="0" cy="964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962506" y="409351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Q</a:t>
            </a:r>
            <a:r>
              <a:rPr lang="fr-FR" sz="1400" baseline="-25000" dirty="0"/>
              <a:t>long</a:t>
            </a:r>
            <a:endParaRPr lang="en-US" sz="1400" baseline="-25000" dirty="0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4387214" y="2734304"/>
            <a:ext cx="1465466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(Q</a:t>
            </a:r>
            <a:r>
              <a:rPr lang="fr-FR" sz="1400" baseline="-25000" dirty="0"/>
              <a:t>long </a:t>
            </a:r>
            <a:r>
              <a:rPr lang="fr-FR" sz="1400" dirty="0"/>
              <a:t>–Q</a:t>
            </a:r>
            <a:r>
              <a:rPr lang="fr-FR" sz="1400" baseline="-25000" dirty="0"/>
              <a:t>long</a:t>
            </a:r>
            <a:r>
              <a:rPr lang="fr-FR" sz="1400" dirty="0"/>
              <a:t>)/Q</a:t>
            </a:r>
            <a:r>
              <a:rPr lang="fr-FR" sz="1400" baseline="-25000" dirty="0"/>
              <a:t>long</a:t>
            </a:r>
            <a:endParaRPr lang="en-US" sz="1400" baseline="-25000" dirty="0"/>
          </a:p>
          <a:p>
            <a:endParaRPr lang="en-US" sz="1400" baseline="-25000" dirty="0"/>
          </a:p>
          <a:p>
            <a:endParaRPr lang="en-US" sz="1400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671319" y="1017202"/>
            <a:ext cx="2674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/>
              <a:t>PSD (Pulse-Shape-Discrimination)</a:t>
            </a:r>
            <a:endParaRPr lang="en-US" sz="1400" b="1" i="1" dirty="0"/>
          </a:p>
        </p:txBody>
      </p:sp>
      <p:sp>
        <p:nvSpPr>
          <p:cNvPr id="18" name="Rectangle 17"/>
          <p:cNvSpPr/>
          <p:nvPr/>
        </p:nvSpPr>
        <p:spPr>
          <a:xfrm>
            <a:off x="6433264" y="1483119"/>
            <a:ext cx="389567" cy="24612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80967" y="1483118"/>
            <a:ext cx="601963" cy="2461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5851129" y="3489251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  <a:r>
              <a:rPr lang="fr-FR" b="1" dirty="0">
                <a:solidFill>
                  <a:srgbClr val="0070C0"/>
                </a:solidFill>
              </a:rPr>
              <a:t>, </a:t>
            </a:r>
            <a:r>
              <a:rPr lang="fr-FR" b="1" dirty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endParaRPr lang="en-US" b="1" dirty="0">
              <a:solidFill>
                <a:srgbClr val="0070C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909452" y="3906534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E60000"/>
                </a:solidFill>
              </a:rPr>
              <a:t>fission</a:t>
            </a:r>
            <a:endParaRPr lang="en-US" sz="1600" b="1" dirty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51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7"/>
          </p:nvPr>
        </p:nvSpPr>
        <p:spPr>
          <a:xfrm>
            <a:off x="225461" y="1011951"/>
            <a:ext cx="8727371" cy="2035185"/>
          </a:xfrm>
        </p:spPr>
        <p:txBody>
          <a:bodyPr/>
          <a:lstStyle/>
          <a:p>
            <a:r>
              <a:rPr lang="en-US" dirty="0"/>
              <a:t>Introduction: Nuclear Physics using slow neutrons</a:t>
            </a:r>
          </a:p>
          <a:p>
            <a:r>
              <a:rPr lang="en-US" dirty="0"/>
              <a:t>The FIPPS (FIPPS+IFIN-HH) instrument </a:t>
            </a:r>
          </a:p>
          <a:p>
            <a:r>
              <a:rPr lang="en-US" dirty="0"/>
              <a:t>The (</a:t>
            </a:r>
            <a:r>
              <a:rPr lang="en-US" dirty="0" err="1"/>
              <a:t>n,</a:t>
            </a:r>
            <a:r>
              <a:rPr lang="en-US" sz="2800" dirty="0" err="1">
                <a:latin typeface="Symbol" panose="05050102010706020507" pitchFamily="18" charset="2"/>
              </a:rPr>
              <a:t>g</a:t>
            </a:r>
            <a:r>
              <a:rPr lang="en-US" dirty="0"/>
              <a:t>) experiments: </a:t>
            </a:r>
          </a:p>
          <a:p>
            <a:pPr lvl="5"/>
            <a:r>
              <a:rPr lang="en-US" dirty="0"/>
              <a:t>Overview </a:t>
            </a:r>
          </a:p>
          <a:p>
            <a:pPr lvl="5"/>
            <a:r>
              <a:rPr lang="en-US" dirty="0"/>
              <a:t>Nuclear deformation, shape coexistence phenomena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25460" y="3148522"/>
            <a:ext cx="872737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 New setup for n-induced fission experiments</a:t>
            </a:r>
            <a:endParaRPr lang="en-US" sz="2400" i="1" dirty="0">
              <a:solidFill>
                <a:srgbClr val="000000"/>
              </a:solidFill>
              <a:latin typeface="Verdana"/>
            </a:endParaRP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 "</a:t>
            </a:r>
            <a:r>
              <a:rPr lang="en-US" sz="2400" dirty="0" err="1">
                <a:solidFill>
                  <a:srgbClr val="000000"/>
                </a:solidFill>
                <a:latin typeface="Verdana"/>
              </a:rPr>
              <a:t>Homeworks</a:t>
            </a:r>
            <a:r>
              <a:rPr lang="en-US" sz="2400" dirty="0">
                <a:solidFill>
                  <a:srgbClr val="000000"/>
                </a:solidFill>
                <a:latin typeface="Verdana"/>
              </a:rPr>
              <a:t>": possible experiments,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072733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60" y="761045"/>
            <a:ext cx="8720673" cy="356251"/>
          </a:xfrm>
        </p:spPr>
        <p:txBody>
          <a:bodyPr/>
          <a:lstStyle/>
          <a:p>
            <a:r>
              <a:rPr lang="fr-FR" dirty="0" err="1"/>
              <a:t>Coincidences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2</a:t>
            </a:r>
            <a:r>
              <a:rPr lang="fr-FR" baseline="30000" dirty="0"/>
              <a:t>+</a:t>
            </a:r>
            <a:r>
              <a:rPr lang="fr-FR" dirty="0">
                <a:sym typeface="Wingdings" panose="05000000000000000000" pitchFamily="2" charset="2"/>
              </a:rPr>
              <a:t>0</a:t>
            </a:r>
            <a:r>
              <a:rPr lang="fr-FR" baseline="30000" dirty="0">
                <a:sym typeface="Wingdings" panose="05000000000000000000" pitchFamily="2" charset="2"/>
              </a:rPr>
              <a:t>+</a:t>
            </a:r>
            <a:r>
              <a:rPr lang="fr-FR" dirty="0">
                <a:sym typeface="Wingdings" panose="05000000000000000000" pitchFamily="2" charset="2"/>
              </a:rPr>
              <a:t> (1313 </a:t>
            </a:r>
            <a:r>
              <a:rPr lang="fr-FR" dirty="0" err="1">
                <a:sym typeface="Wingdings" panose="05000000000000000000" pitchFamily="2" charset="2"/>
              </a:rPr>
              <a:t>keV</a:t>
            </a:r>
            <a:r>
              <a:rPr lang="fr-FR" dirty="0">
                <a:sym typeface="Wingdings" panose="05000000000000000000" pitchFamily="2" charset="2"/>
              </a:rPr>
              <a:t>) and 4</a:t>
            </a:r>
            <a:r>
              <a:rPr lang="fr-FR" baseline="30000" dirty="0">
                <a:sym typeface="Wingdings" panose="05000000000000000000" pitchFamily="2" charset="2"/>
              </a:rPr>
              <a:t>+</a:t>
            </a:r>
            <a:r>
              <a:rPr lang="fr-FR" dirty="0">
                <a:sym typeface="Wingdings" panose="05000000000000000000" pitchFamily="2" charset="2"/>
              </a:rPr>
              <a:t>2</a:t>
            </a:r>
            <a:r>
              <a:rPr lang="fr-FR" baseline="30000" dirty="0">
                <a:sym typeface="Wingdings" panose="05000000000000000000" pitchFamily="2" charset="2"/>
              </a:rPr>
              <a:t>+ </a:t>
            </a:r>
            <a:r>
              <a:rPr lang="fr-FR" dirty="0">
                <a:sym typeface="Wingdings" panose="05000000000000000000" pitchFamily="2" charset="2"/>
              </a:rPr>
              <a:t>(381 </a:t>
            </a:r>
            <a:r>
              <a:rPr lang="fr-FR" dirty="0" err="1">
                <a:sym typeface="Wingdings" panose="05000000000000000000" pitchFamily="2" charset="2"/>
              </a:rPr>
              <a:t>keV</a:t>
            </a:r>
            <a:r>
              <a:rPr lang="fr-FR" dirty="0">
                <a:sym typeface="Wingdings" panose="05000000000000000000" pitchFamily="2" charset="2"/>
              </a:rPr>
              <a:t>) transitions in </a:t>
            </a:r>
            <a:r>
              <a:rPr lang="fr-FR" baseline="30000" dirty="0">
                <a:sym typeface="Wingdings" panose="05000000000000000000" pitchFamily="2" charset="2"/>
              </a:rPr>
              <a:t>136</a:t>
            </a:r>
            <a:r>
              <a:rPr lang="fr-FR" dirty="0">
                <a:sym typeface="Wingdings" panose="05000000000000000000" pitchFamily="2" charset="2"/>
              </a:rPr>
              <a:t>Xe.</a:t>
            </a:r>
            <a:endParaRPr 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C264F7A-BACA-4BEC-BFA4-89D75F311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21" y="939169"/>
            <a:ext cx="2913590" cy="1538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24414802-29C4-4489-86D4-B59E922E8C36}"/>
                  </a:ext>
                </a:extLst>
              </p:cNvPr>
              <p:cNvSpPr txBox="1"/>
              <p:nvPr/>
            </p:nvSpPr>
            <p:spPr>
              <a:xfrm>
                <a:off x="7900318" y="1693849"/>
                <a:ext cx="20839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defTabSz="45718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2.4</m:t>
                      </m:r>
                    </m:oMath>
                  </m:oMathPara>
                </a14:m>
                <a:endParaRPr lang="en-GB" sz="1050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24414802-29C4-4489-86D4-B59E922E8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3757" y="2258465"/>
                <a:ext cx="275717" cy="215444"/>
              </a:xfrm>
              <a:prstGeom prst="rect">
                <a:avLst/>
              </a:prstGeom>
              <a:blipFill>
                <a:blip r:embed="rId4"/>
                <a:stretch>
                  <a:fillRect l="-15556" r="-15556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570482" y="2196445"/>
            <a:ext cx="1225485" cy="1602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257929" y="737376"/>
            <a:ext cx="65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baseline="30000" dirty="0">
                <a:solidFill>
                  <a:srgbClr val="000000"/>
                </a:solidFill>
                <a:latin typeface="Calibri"/>
              </a:rPr>
              <a:t>136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Xe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135797" y="238568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baseline="30000" dirty="0">
                <a:solidFill>
                  <a:srgbClr val="000000"/>
                </a:solidFill>
                <a:latin typeface="Calibri"/>
              </a:rPr>
              <a:t>97-99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Sr</a:t>
            </a:r>
          </a:p>
        </p:txBody>
      </p:sp>
      <p:sp>
        <p:nvSpPr>
          <p:cNvPr id="19" name="Ellipse 18"/>
          <p:cNvSpPr/>
          <p:nvPr/>
        </p:nvSpPr>
        <p:spPr>
          <a:xfrm>
            <a:off x="5915221" y="2755018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022376" y="2621005"/>
            <a:ext cx="65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baseline="30000" dirty="0">
                <a:solidFill>
                  <a:srgbClr val="000000"/>
                </a:solidFill>
                <a:latin typeface="Calibri"/>
              </a:rPr>
              <a:t>136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Xe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023946" y="2914809"/>
            <a:ext cx="156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baseline="30000" dirty="0">
                <a:solidFill>
                  <a:srgbClr val="000000"/>
                </a:solidFill>
                <a:latin typeface="Calibri"/>
              </a:rPr>
              <a:t>136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I (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-)</a:t>
            </a:r>
            <a:r>
              <a:rPr lang="en-US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en-US" baseline="30000" dirty="0">
                <a:solidFill>
                  <a:srgbClr val="000000"/>
                </a:solidFill>
                <a:latin typeface="Calibri"/>
              </a:rPr>
              <a:t>136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Xe</a:t>
            </a:r>
          </a:p>
        </p:txBody>
      </p:sp>
      <p:sp>
        <p:nvSpPr>
          <p:cNvPr id="23" name="Triangle isocèle 22"/>
          <p:cNvSpPr/>
          <p:nvPr/>
        </p:nvSpPr>
        <p:spPr>
          <a:xfrm>
            <a:off x="5915222" y="3009191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024999" y="321632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baseline="30000" dirty="0">
                <a:solidFill>
                  <a:srgbClr val="000000"/>
                </a:solidFill>
                <a:latin typeface="Calibri"/>
              </a:rPr>
              <a:t>98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Sr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5917627" y="3341056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038424" y="3523679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baseline="30000" dirty="0">
                <a:solidFill>
                  <a:srgbClr val="000000"/>
                </a:solidFill>
                <a:latin typeface="Calibri"/>
              </a:rPr>
              <a:t>99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Sr</a:t>
            </a:r>
          </a:p>
        </p:txBody>
      </p:sp>
      <p:sp>
        <p:nvSpPr>
          <p:cNvPr id="36" name="Rectangle à coins arrondis 35"/>
          <p:cNvSpPr/>
          <p:nvPr/>
        </p:nvSpPr>
        <p:spPr>
          <a:xfrm>
            <a:off x="5921625" y="3648414"/>
            <a:ext cx="134381" cy="101304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2463" r="6805" b="9278"/>
          <a:stretch/>
        </p:blipFill>
        <p:spPr>
          <a:xfrm>
            <a:off x="195501" y="1140964"/>
            <a:ext cx="5679842" cy="3760145"/>
          </a:xfrm>
          <a:prstGeom prst="rect">
            <a:avLst/>
          </a:prstGeom>
        </p:spPr>
      </p:pic>
      <p:sp>
        <p:nvSpPr>
          <p:cNvPr id="48" name="Ellipse 47"/>
          <p:cNvSpPr/>
          <p:nvPr/>
        </p:nvSpPr>
        <p:spPr>
          <a:xfrm>
            <a:off x="1109125" y="3124239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Triangle isocèle 48"/>
          <p:cNvSpPr/>
          <p:nvPr/>
        </p:nvSpPr>
        <p:spPr>
          <a:xfrm>
            <a:off x="5077806" y="3519812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Triangle isocèle 49"/>
          <p:cNvSpPr/>
          <p:nvPr/>
        </p:nvSpPr>
        <p:spPr>
          <a:xfrm>
            <a:off x="4815426" y="4049283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" name="Triangle isocèle 50"/>
          <p:cNvSpPr/>
          <p:nvPr/>
        </p:nvSpPr>
        <p:spPr>
          <a:xfrm>
            <a:off x="4172837" y="2869359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Triangle isocèle 51"/>
          <p:cNvSpPr/>
          <p:nvPr/>
        </p:nvSpPr>
        <p:spPr>
          <a:xfrm>
            <a:off x="4296956" y="3841892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4191688" y="2709455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4315807" y="3653709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2432016" y="3579864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Rectangle à coins arrondis 55"/>
          <p:cNvSpPr/>
          <p:nvPr/>
        </p:nvSpPr>
        <p:spPr>
          <a:xfrm>
            <a:off x="932421" y="3531164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Rectangle à coins arrondis 56"/>
          <p:cNvSpPr/>
          <p:nvPr/>
        </p:nvSpPr>
        <p:spPr>
          <a:xfrm>
            <a:off x="1631574" y="3391334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" name="Rectangle à coins arrondis 57"/>
          <p:cNvSpPr/>
          <p:nvPr/>
        </p:nvSpPr>
        <p:spPr>
          <a:xfrm>
            <a:off x="2415568" y="3440037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" name="Ellipse 58"/>
          <p:cNvSpPr/>
          <p:nvPr/>
        </p:nvSpPr>
        <p:spPr>
          <a:xfrm>
            <a:off x="3159451" y="3892523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3143004" y="3752696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5426599" y="4123474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tangle à coins arrondis 61"/>
          <p:cNvSpPr/>
          <p:nvPr/>
        </p:nvSpPr>
        <p:spPr>
          <a:xfrm>
            <a:off x="1954511" y="3829095"/>
            <a:ext cx="134381" cy="101304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101525" y="3517495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000000"/>
                </a:solidFill>
                <a:latin typeface="Calibri"/>
              </a:rPr>
              <a:t>?</a:t>
            </a:r>
          </a:p>
        </p:txBody>
      </p:sp>
      <p:sp>
        <p:nvSpPr>
          <p:cNvPr id="64" name="Rectangle à coins arrondis 63"/>
          <p:cNvSpPr/>
          <p:nvPr/>
        </p:nvSpPr>
        <p:spPr>
          <a:xfrm>
            <a:off x="1275783" y="3970498"/>
            <a:ext cx="134381" cy="101304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2111509" y="3862671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6" name="Triangle isocèle 65"/>
          <p:cNvSpPr/>
          <p:nvPr/>
        </p:nvSpPr>
        <p:spPr>
          <a:xfrm>
            <a:off x="2240339" y="4047708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376F39E-2381-2942-AD06-EABF5C67B64D}"/>
              </a:ext>
            </a:extLst>
          </p:cNvPr>
          <p:cNvSpPr txBox="1"/>
          <p:nvPr/>
        </p:nvSpPr>
        <p:spPr>
          <a:xfrm>
            <a:off x="2811206" y="1220457"/>
            <a:ext cx="7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(30 </a:t>
            </a:r>
            <a:r>
              <a:rPr lang="fr-FR" sz="1200" dirty="0" err="1"/>
              <a:t>days</a:t>
            </a:r>
            <a:r>
              <a:rPr lang="fr-FR" sz="1200" dirty="0"/>
              <a:t>)</a:t>
            </a:r>
            <a:endParaRPr lang="en-US" sz="12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6E305F3-A2C1-BC41-9271-515DAC7E3B95}"/>
              </a:ext>
            </a:extLst>
          </p:cNvPr>
          <p:cNvSpPr txBox="1"/>
          <p:nvPr/>
        </p:nvSpPr>
        <p:spPr>
          <a:xfrm>
            <a:off x="2818135" y="1386711"/>
            <a:ext cx="7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(35 </a:t>
            </a:r>
            <a:r>
              <a:rPr lang="fr-FR" sz="1200" dirty="0" err="1"/>
              <a:t>days</a:t>
            </a:r>
            <a:r>
              <a:rPr lang="fr-FR" sz="1200" dirty="0"/>
              <a:t>)</a:t>
            </a:r>
            <a:endParaRPr lang="en-US" sz="12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D085C25-E768-AA45-A0A6-7CED48E7346F}"/>
              </a:ext>
            </a:extLst>
          </p:cNvPr>
          <p:cNvSpPr txBox="1"/>
          <p:nvPr/>
        </p:nvSpPr>
        <p:spPr>
          <a:xfrm>
            <a:off x="363699" y="4704515"/>
            <a:ext cx="2006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September-October</a:t>
            </a:r>
            <a:r>
              <a:rPr lang="fr-FR" sz="1400" i="1" dirty="0"/>
              <a:t> 2018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4C82EC77-1060-EE48-A1E1-C1766B9A18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5460" y="236703"/>
            <a:ext cx="8727371" cy="668927"/>
          </a:xfrm>
        </p:spPr>
        <p:txBody>
          <a:bodyPr/>
          <a:lstStyle/>
          <a:p>
            <a:r>
              <a:rPr lang="fr-FR" sz="2800" dirty="0" err="1"/>
              <a:t>Examples</a:t>
            </a:r>
            <a:r>
              <a:rPr lang="fr-FR" sz="2800" dirty="0"/>
              <a:t> of </a:t>
            </a:r>
            <a:r>
              <a:rPr lang="fr-FR" sz="2800" dirty="0">
                <a:latin typeface="Symbol" panose="05050102010706020507" pitchFamily="18" charset="2"/>
              </a:rPr>
              <a:t>b</a:t>
            </a:r>
            <a:r>
              <a:rPr lang="fr-FR" sz="2800" dirty="0"/>
              <a:t>-</a:t>
            </a:r>
            <a:r>
              <a:rPr lang="fr-FR" sz="2800" dirty="0" err="1"/>
              <a:t>induced</a:t>
            </a:r>
            <a:r>
              <a:rPr lang="fr-FR" sz="2800" dirty="0"/>
              <a:t> background suppression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2425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8" y="735547"/>
            <a:ext cx="3156781" cy="3730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5"/>
          <p:cNvSpPr txBox="1">
            <a:spLocks noChangeArrowheads="1"/>
          </p:cNvSpPr>
          <p:nvPr/>
        </p:nvSpPr>
        <p:spPr bwMode="auto">
          <a:xfrm>
            <a:off x="1493658" y="67641"/>
            <a:ext cx="23773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EXILL vs FIPPS</a:t>
            </a:r>
            <a:endParaRPr lang="en-US" sz="2400" dirty="0">
              <a:solidFill>
                <a:prstClr val="black"/>
              </a:solidFill>
              <a:latin typeface="Gill Sans MT" pitchFamily="34" charset="-18"/>
              <a:cs typeface="Arial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89" y="789552"/>
            <a:ext cx="3400760" cy="3590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3D8AA2-1436-6E44-BEE5-20D50D334844}"/>
              </a:ext>
            </a:extLst>
          </p:cNvPr>
          <p:cNvSpPr txBox="1"/>
          <p:nvPr/>
        </p:nvSpPr>
        <p:spPr>
          <a:xfrm>
            <a:off x="7366468" y="4728393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L. </a:t>
            </a:r>
            <a:r>
              <a:rPr lang="fr-FR" sz="1400" i="1" dirty="0" err="1">
                <a:solidFill>
                  <a:schemeClr val="accent1"/>
                </a:solidFill>
              </a:rPr>
              <a:t>Iskra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359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5"/>
          <p:cNvSpPr txBox="1">
            <a:spLocks noChangeArrowheads="1"/>
          </p:cNvSpPr>
          <p:nvPr/>
        </p:nvSpPr>
        <p:spPr bwMode="auto">
          <a:xfrm>
            <a:off x="1494235" y="357188"/>
            <a:ext cx="4965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Gill Sans MT" pitchFamily="34" charset="-18"/>
                <a:cs typeface="Arial" pitchFamily="34" charset="0"/>
              </a:rPr>
              <a:t>Shape evolution in the Y isotopic chain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979712" y="3934917"/>
            <a:ext cx="50765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 sudden onset of deformation at N = 60 but gradually decrease in </a:t>
            </a:r>
            <a:r>
              <a:rPr lang="pl-PL" sz="15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5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nergy</a:t>
            </a:r>
            <a:r>
              <a:rPr lang="pl-PL" sz="15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!?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820" y="956892"/>
            <a:ext cx="4920955" cy="2810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12645" b="3513"/>
          <a:stretch>
            <a:fillRect/>
          </a:stretch>
        </p:blipFill>
        <p:spPr bwMode="auto">
          <a:xfrm>
            <a:off x="1440155" y="956892"/>
            <a:ext cx="1416961" cy="28178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EE25B5-CD13-4649-BF40-942670EE11CA}"/>
              </a:ext>
            </a:extLst>
          </p:cNvPr>
          <p:cNvSpPr txBox="1"/>
          <p:nvPr/>
        </p:nvSpPr>
        <p:spPr>
          <a:xfrm>
            <a:off x="7366468" y="4728393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L. </a:t>
            </a:r>
            <a:r>
              <a:rPr lang="fr-FR" sz="1400" i="1" dirty="0" err="1">
                <a:solidFill>
                  <a:schemeClr val="accent1"/>
                </a:solidFill>
              </a:rPr>
              <a:t>Iskra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904873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7"/>
          </p:nvPr>
        </p:nvSpPr>
        <p:spPr>
          <a:xfrm>
            <a:off x="225460" y="793569"/>
            <a:ext cx="8727371" cy="3266694"/>
          </a:xfrm>
        </p:spPr>
        <p:txBody>
          <a:bodyPr/>
          <a:lstStyle/>
          <a:p>
            <a:r>
              <a:rPr lang="en-US" sz="1600" dirty="0"/>
              <a:t>Double target cell (downstream + upstream)</a:t>
            </a:r>
          </a:p>
          <a:p>
            <a:r>
              <a:rPr lang="en-US" sz="1600" dirty="0"/>
              <a:t>2 optically separated volumes</a:t>
            </a:r>
          </a:p>
          <a:p>
            <a:pPr marL="0" indent="0">
              <a:buNone/>
            </a:pPr>
            <a:r>
              <a:rPr lang="en-US" sz="1600" dirty="0"/>
              <a:t>  =&gt; increasing fission rate w/o increasing pile-up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Adapted for manipulation in glove box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U-235 test run (2019 June 17-23)</a:t>
            </a:r>
          </a:p>
          <a:p>
            <a:r>
              <a:rPr lang="en-US" sz="1600" dirty="0"/>
              <a:t>U-233 run (2019 June 24-ongoing)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Now running </a:t>
            </a:r>
            <a:r>
              <a:rPr lang="en-US" sz="2800" baseline="30000" dirty="0"/>
              <a:t>233</a:t>
            </a:r>
            <a:r>
              <a:rPr lang="en-US" sz="2800" dirty="0"/>
              <a:t>U(</a:t>
            </a:r>
            <a:r>
              <a:rPr lang="en-US" sz="2800" dirty="0" err="1"/>
              <a:t>n,f</a:t>
            </a:r>
            <a:r>
              <a:rPr lang="en-US" sz="2800" dirty="0"/>
              <a:t>)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22" y="416236"/>
            <a:ext cx="3151024" cy="17246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22" y="2264637"/>
            <a:ext cx="3151024" cy="1671871"/>
          </a:xfrm>
          <a:prstGeom prst="rect">
            <a:avLst/>
          </a:prstGeom>
        </p:spPr>
      </p:pic>
      <p:pic>
        <p:nvPicPr>
          <p:cNvPr id="8" name="Espace réservé du contenu 6">
            <a:extLst>
              <a:ext uri="{FF2B5EF4-FFF2-40B4-BE49-F238E27FC236}">
                <a16:creationId xmlns:a16="http://schemas.microsoft.com/office/drawing/2014/main" id="{667834A7-983A-554B-89CD-60DDADC994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53" y="3230372"/>
            <a:ext cx="3151024" cy="17724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9BC7722-2CB8-B746-9266-7E1728C6565D}"/>
              </a:ext>
            </a:extLst>
          </p:cNvPr>
          <p:cNvSpPr txBox="1"/>
          <p:nvPr/>
        </p:nvSpPr>
        <p:spPr>
          <a:xfrm>
            <a:off x="4323408" y="4283931"/>
            <a:ext cx="1830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F. </a:t>
            </a:r>
            <a:r>
              <a:rPr lang="fr-FR" sz="1400" i="1" dirty="0" err="1"/>
              <a:t>Kandzia</a:t>
            </a:r>
            <a:r>
              <a:rPr lang="fr-FR" sz="1400" i="1" dirty="0"/>
              <a:t>, R. Pommier</a:t>
            </a:r>
          </a:p>
        </p:txBody>
      </p:sp>
    </p:spTree>
    <p:extLst>
      <p:ext uri="{BB962C8B-B14F-4D97-AF65-F5344CB8AC3E}">
        <p14:creationId xmlns:p14="http://schemas.microsoft.com/office/powerpoint/2010/main" val="3051691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FE35BB-2487-6744-880B-DB2C17A11E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First ~20h </a:t>
            </a:r>
            <a:r>
              <a:rPr lang="fr-FR" dirty="0" err="1"/>
              <a:t>statistics</a:t>
            </a:r>
            <a:r>
              <a:rPr lang="fr-FR" dirty="0"/>
              <a:t>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C3AFCB6-6F61-6F48-AA79-73E4032B36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Check </a:t>
            </a:r>
            <a:r>
              <a:rPr lang="fr-FR" baseline="30000" dirty="0"/>
              <a:t>142</a:t>
            </a:r>
            <a:r>
              <a:rPr lang="fr-FR" dirty="0"/>
              <a:t>Ba – </a:t>
            </a:r>
            <a:r>
              <a:rPr lang="fr-FR" baseline="30000" dirty="0"/>
              <a:t>90</a:t>
            </a:r>
            <a:r>
              <a:rPr lang="fr-FR" dirty="0"/>
              <a:t>Kr </a:t>
            </a:r>
            <a:r>
              <a:rPr lang="fr-FR" dirty="0" err="1"/>
              <a:t>coincidences</a:t>
            </a:r>
            <a:r>
              <a:rPr lang="fr-FR" dirty="0"/>
              <a:t> (</a:t>
            </a:r>
            <a:r>
              <a:rPr lang="fr-FR" dirty="0" err="1"/>
              <a:t>yesterday</a:t>
            </a:r>
            <a:r>
              <a:rPr lang="fr-FR" dirty="0"/>
              <a:t> at 18h </a:t>
            </a:r>
            <a:r>
              <a:rPr lang="fr-FR" dirty="0">
                <a:sym typeface="Wingdings" pitchFamily="2" charset="2"/>
              </a:rPr>
              <a:t> </a:t>
            </a:r>
            <a:r>
              <a:rPr lang="fr-FR" sz="1200" i="1" dirty="0">
                <a:sym typeface="Wingdings" pitchFamily="2" charset="2"/>
              </a:rPr>
              <a:t>-- </a:t>
            </a:r>
            <a:r>
              <a:rPr lang="fr-FR" sz="1200" i="1" dirty="0" err="1">
                <a:sym typeface="Wingdings" pitchFamily="2" charset="2"/>
              </a:rPr>
              <a:t>ACs</a:t>
            </a:r>
            <a:r>
              <a:rPr lang="fr-FR" sz="1200" i="1" dirty="0">
                <a:sym typeface="Wingdings" pitchFamily="2" charset="2"/>
              </a:rPr>
              <a:t> to </a:t>
            </a:r>
            <a:r>
              <a:rPr lang="fr-FR" sz="1200" i="1" dirty="0" err="1">
                <a:sym typeface="Wingdings" pitchFamily="2" charset="2"/>
              </a:rPr>
              <a:t>be</a:t>
            </a:r>
            <a:r>
              <a:rPr lang="fr-FR" sz="1200" i="1" dirty="0">
                <a:sym typeface="Wingdings" pitchFamily="2" charset="2"/>
              </a:rPr>
              <a:t> </a:t>
            </a:r>
            <a:r>
              <a:rPr lang="fr-FR" sz="1200" i="1" dirty="0" err="1">
                <a:sym typeface="Wingdings" pitchFamily="2" charset="2"/>
              </a:rPr>
              <a:t>added</a:t>
            </a:r>
            <a:r>
              <a:rPr lang="fr-FR" sz="1200" i="1" dirty="0">
                <a:sym typeface="Wingdings" pitchFamily="2" charset="2"/>
              </a:rPr>
              <a:t> in </a:t>
            </a:r>
            <a:r>
              <a:rPr lang="fr-FR" sz="1200" i="1" dirty="0" err="1">
                <a:sym typeface="Wingdings" pitchFamily="2" charset="2"/>
              </a:rPr>
              <a:t>this</a:t>
            </a:r>
            <a:r>
              <a:rPr lang="fr-FR" sz="1200" i="1" dirty="0">
                <a:sym typeface="Wingdings" pitchFamily="2" charset="2"/>
              </a:rPr>
              <a:t> </a:t>
            </a:r>
            <a:r>
              <a:rPr lang="fr-FR" sz="1200" i="1" dirty="0" err="1">
                <a:sym typeface="Wingdings" pitchFamily="2" charset="2"/>
              </a:rPr>
              <a:t>analysis</a:t>
            </a:r>
            <a:r>
              <a:rPr lang="fr-FR" dirty="0">
                <a:sym typeface="Wingdings" pitchFamily="2" charset="2"/>
              </a:rPr>
              <a:t>)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1245EE-82FE-6B48-96FE-AA473CD7FEDA}"/>
              </a:ext>
            </a:extLst>
          </p:cNvPr>
          <p:cNvSpPr txBox="1"/>
          <p:nvPr/>
        </p:nvSpPr>
        <p:spPr>
          <a:xfrm>
            <a:off x="431073" y="4600507"/>
            <a:ext cx="3435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M. Barani, J. </a:t>
            </a:r>
            <a:r>
              <a:rPr lang="fr-FR" sz="1600" i="1" dirty="0" err="1"/>
              <a:t>Dudouet</a:t>
            </a:r>
            <a:r>
              <a:rPr lang="fr-FR" sz="1600" i="1" dirty="0"/>
              <a:t>, J. </a:t>
            </a:r>
            <a:r>
              <a:rPr lang="fr-FR" sz="1600" i="1" dirty="0" err="1"/>
              <a:t>Wisniewsky</a:t>
            </a:r>
            <a:r>
              <a:rPr lang="fr-FR" sz="1600" i="1" dirty="0"/>
              <a:t>, 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EEAEAA9-14FB-4E44-93CF-F7AB06989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8" y="1303009"/>
            <a:ext cx="6286207" cy="30693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1F27D71-0DC5-7747-9BEB-4D8B5E7A0A58}"/>
              </a:ext>
            </a:extLst>
          </p:cNvPr>
          <p:cNvSpPr txBox="1"/>
          <p:nvPr/>
        </p:nvSpPr>
        <p:spPr>
          <a:xfrm>
            <a:off x="5447212" y="4355651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/>
              <a:t>Energy</a:t>
            </a:r>
            <a:r>
              <a:rPr lang="fr-FR" sz="1100" i="1" dirty="0"/>
              <a:t> [</a:t>
            </a:r>
            <a:r>
              <a:rPr lang="fr-FR" sz="1100" i="1" dirty="0" err="1"/>
              <a:t>keV</a:t>
            </a:r>
            <a:r>
              <a:rPr lang="fr-FR" sz="1100" i="1" dirty="0"/>
              <a:t>]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99C1FD-182E-CA41-95DC-6D1E8ED9CDB3}"/>
              </a:ext>
            </a:extLst>
          </p:cNvPr>
          <p:cNvSpPr txBox="1"/>
          <p:nvPr/>
        </p:nvSpPr>
        <p:spPr>
          <a:xfrm rot="16200000">
            <a:off x="-55226" y="1549019"/>
            <a:ext cx="561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/>
              <a:t>counts</a:t>
            </a:r>
            <a:endParaRPr lang="fr-FR" sz="110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B2CB26A-506C-D94A-B987-8FB50CEAE2A6}"/>
              </a:ext>
            </a:extLst>
          </p:cNvPr>
          <p:cNvSpPr txBox="1"/>
          <p:nvPr/>
        </p:nvSpPr>
        <p:spPr>
          <a:xfrm>
            <a:off x="3375261" y="1495158"/>
            <a:ext cx="312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Selection</a:t>
            </a:r>
            <a:r>
              <a:rPr lang="fr-FR" dirty="0"/>
              <a:t> on fission tag</a:t>
            </a:r>
          </a:p>
          <a:p>
            <a:r>
              <a:rPr lang="fr-FR" dirty="0" err="1"/>
              <a:t>Gate</a:t>
            </a:r>
            <a:r>
              <a:rPr lang="fr-FR" dirty="0"/>
              <a:t> on </a:t>
            </a:r>
            <a:r>
              <a:rPr lang="fr-FR" baseline="30000" dirty="0"/>
              <a:t>142</a:t>
            </a:r>
            <a:r>
              <a:rPr lang="fr-FR" dirty="0"/>
              <a:t>Ba 2</a:t>
            </a:r>
            <a:r>
              <a:rPr lang="fr-FR" baseline="30000" dirty="0"/>
              <a:t>+ </a:t>
            </a:r>
            <a:r>
              <a:rPr lang="fr-FR" dirty="0">
                <a:sym typeface="Wingdings" pitchFamily="2" charset="2"/>
              </a:rPr>
              <a:t></a:t>
            </a:r>
            <a:r>
              <a:rPr lang="fr-FR" baseline="30000" dirty="0">
                <a:sym typeface="Wingdings" pitchFamily="2" charset="2"/>
              </a:rPr>
              <a:t> </a:t>
            </a:r>
            <a:r>
              <a:rPr lang="fr-FR" dirty="0"/>
              <a:t>0</a:t>
            </a:r>
            <a:r>
              <a:rPr lang="fr-FR" baseline="30000" dirty="0"/>
              <a:t>+</a:t>
            </a:r>
            <a:r>
              <a:rPr lang="fr-FR" dirty="0"/>
              <a:t> (359 </a:t>
            </a:r>
            <a:r>
              <a:rPr lang="fr-FR" dirty="0" err="1"/>
              <a:t>keV</a:t>
            </a:r>
            <a:r>
              <a:rPr lang="fr-FR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CD45-D8C2-CB4C-84DC-FF49D80824C6}"/>
              </a:ext>
            </a:extLst>
          </p:cNvPr>
          <p:cNvSpPr/>
          <p:nvPr/>
        </p:nvSpPr>
        <p:spPr>
          <a:xfrm>
            <a:off x="4929910" y="2350405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30000" dirty="0"/>
              <a:t>142</a:t>
            </a:r>
            <a:r>
              <a:rPr lang="fr-FR" dirty="0"/>
              <a:t>Ba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139B75-669B-C84A-90B6-287813F14789}"/>
              </a:ext>
            </a:extLst>
          </p:cNvPr>
          <p:cNvSpPr/>
          <p:nvPr/>
        </p:nvSpPr>
        <p:spPr>
          <a:xfrm>
            <a:off x="5037477" y="2719737"/>
            <a:ext cx="53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30000" dirty="0"/>
              <a:t>90</a:t>
            </a:r>
            <a:r>
              <a:rPr lang="fr-FR" dirty="0"/>
              <a:t>Kr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4010CF-3DC9-D84F-AA25-48FB511FA5EA}"/>
              </a:ext>
            </a:extLst>
          </p:cNvPr>
          <p:cNvSpPr/>
          <p:nvPr/>
        </p:nvSpPr>
        <p:spPr>
          <a:xfrm>
            <a:off x="5585859" y="2442754"/>
            <a:ext cx="122610" cy="1289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86BA91CD-86E9-FE4C-854E-FA0A92B9D25E}"/>
              </a:ext>
            </a:extLst>
          </p:cNvPr>
          <p:cNvSpPr/>
          <p:nvPr/>
        </p:nvSpPr>
        <p:spPr>
          <a:xfrm>
            <a:off x="5576022" y="2811884"/>
            <a:ext cx="147340" cy="98687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278CD4F-6253-B045-AC2A-EE99371C6A75}"/>
              </a:ext>
            </a:extLst>
          </p:cNvPr>
          <p:cNvSpPr/>
          <p:nvPr/>
        </p:nvSpPr>
        <p:spPr>
          <a:xfrm>
            <a:off x="2015339" y="1680750"/>
            <a:ext cx="122610" cy="1289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5D824D53-97A1-F640-9395-6B9F1DD66B00}"/>
              </a:ext>
            </a:extLst>
          </p:cNvPr>
          <p:cNvSpPr/>
          <p:nvPr/>
        </p:nvSpPr>
        <p:spPr>
          <a:xfrm>
            <a:off x="2606393" y="3081851"/>
            <a:ext cx="147340" cy="98687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8E2880E-65C6-364F-B02E-5023F252023A}"/>
              </a:ext>
            </a:extLst>
          </p:cNvPr>
          <p:cNvSpPr/>
          <p:nvPr/>
        </p:nvSpPr>
        <p:spPr>
          <a:xfrm>
            <a:off x="2389810" y="2838991"/>
            <a:ext cx="122610" cy="1289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6074A3D2-DDED-D54E-8D48-1A348041A731}"/>
              </a:ext>
            </a:extLst>
          </p:cNvPr>
          <p:cNvSpPr/>
          <p:nvPr/>
        </p:nvSpPr>
        <p:spPr>
          <a:xfrm>
            <a:off x="3424998" y="3743705"/>
            <a:ext cx="147340" cy="98687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42EFA1C-90F0-E24E-B24E-507FBB731605}"/>
              </a:ext>
            </a:extLst>
          </p:cNvPr>
          <p:cNvSpPr/>
          <p:nvPr/>
        </p:nvSpPr>
        <p:spPr>
          <a:xfrm>
            <a:off x="2855719" y="3566158"/>
            <a:ext cx="122610" cy="1289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E7C4BAD-31C8-7743-813E-8B9EA6339156}"/>
              </a:ext>
            </a:extLst>
          </p:cNvPr>
          <p:cNvSpPr txBox="1"/>
          <p:nvPr/>
        </p:nvSpPr>
        <p:spPr>
          <a:xfrm>
            <a:off x="6054878" y="2186509"/>
            <a:ext cx="2963720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Mass ~100 </a:t>
            </a:r>
            <a:r>
              <a:rPr lang="en-US" dirty="0" err="1"/>
              <a:t>favoured</a:t>
            </a:r>
            <a:r>
              <a:rPr lang="en-US" dirty="0"/>
              <a:t> in 233U(</a:t>
            </a:r>
            <a:r>
              <a:rPr lang="en-US" dirty="0" err="1"/>
              <a:t>n,f</a:t>
            </a:r>
            <a:r>
              <a:rPr lang="en-US" dirty="0"/>
              <a:t>) vs 235U(</a:t>
            </a:r>
            <a:r>
              <a:rPr lang="en-US" dirty="0" err="1"/>
              <a:t>n,f</a:t>
            </a:r>
            <a:r>
              <a:rPr lang="en-US" dirty="0"/>
              <a:t>) </a:t>
            </a:r>
          </a:p>
          <a:p>
            <a:endParaRPr lang="en-US" dirty="0"/>
          </a:p>
          <a:p>
            <a:r>
              <a:rPr lang="en-US" dirty="0"/>
              <a:t>Complementary data</a:t>
            </a:r>
          </a:p>
          <a:p>
            <a:endParaRPr lang="en-US" dirty="0"/>
          </a:p>
          <a:p>
            <a:r>
              <a:rPr lang="en-US" dirty="0"/>
              <a:t>Fission tag necessary for the analysis of the data of interest for fission models</a:t>
            </a:r>
          </a:p>
        </p:txBody>
      </p:sp>
    </p:spTree>
    <p:extLst>
      <p:ext uri="{BB962C8B-B14F-4D97-AF65-F5344CB8AC3E}">
        <p14:creationId xmlns:p14="http://schemas.microsoft.com/office/powerpoint/2010/main" val="6311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8C389-7830-467E-844B-23380A80FF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/>
              <a:t>Nuclear</a:t>
            </a:r>
            <a:r>
              <a:rPr lang="fr-FR" dirty="0"/>
              <a:t> Fission: how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?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083ED-5781-4DF9-825C-DD74E7B3BC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2159" y="890334"/>
            <a:ext cx="8720673" cy="356251"/>
          </a:xfrm>
        </p:spPr>
        <p:txBody>
          <a:bodyPr/>
          <a:lstStyle/>
          <a:p>
            <a:r>
              <a:rPr lang="fr-FR" dirty="0"/>
              <a:t>Fission </a:t>
            </a:r>
            <a:r>
              <a:rPr lang="fr-FR" dirty="0" err="1"/>
              <a:t>dynamics</a:t>
            </a:r>
            <a:r>
              <a:rPr lang="fr-FR" dirty="0"/>
              <a:t> and </a:t>
            </a:r>
            <a:r>
              <a:rPr lang="fr-FR" dirty="0" err="1"/>
              <a:t>generation</a:t>
            </a:r>
            <a:r>
              <a:rPr lang="fr-FR" dirty="0"/>
              <a:t> of excitation </a:t>
            </a:r>
            <a:r>
              <a:rPr lang="fr-FR" dirty="0" err="1"/>
              <a:t>energy</a:t>
            </a:r>
            <a:r>
              <a:rPr lang="fr-FR" dirty="0"/>
              <a:t> and </a:t>
            </a:r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momentum</a:t>
            </a:r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35C46D-FDD9-4218-83FF-70CEA94A342C}"/>
              </a:ext>
            </a:extLst>
          </p:cNvPr>
          <p:cNvSpPr>
            <a:spLocks noChangeAspect="1"/>
          </p:cNvSpPr>
          <p:nvPr/>
        </p:nvSpPr>
        <p:spPr>
          <a:xfrm>
            <a:off x="924440" y="1654824"/>
            <a:ext cx="274320" cy="2743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E38999-F0C4-42E8-9B9F-31B8A8B49A8F}"/>
              </a:ext>
            </a:extLst>
          </p:cNvPr>
          <p:cNvSpPr>
            <a:spLocks noChangeAspect="1"/>
          </p:cNvSpPr>
          <p:nvPr/>
        </p:nvSpPr>
        <p:spPr>
          <a:xfrm>
            <a:off x="1490225" y="1410118"/>
            <a:ext cx="381866" cy="38186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460598-2571-4EF6-921B-BB3F2333B010}"/>
              </a:ext>
            </a:extLst>
          </p:cNvPr>
          <p:cNvCxnSpPr/>
          <p:nvPr/>
        </p:nvCxnSpPr>
        <p:spPr>
          <a:xfrm flipH="1">
            <a:off x="799749" y="1791984"/>
            <a:ext cx="261851" cy="137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C0D6954-B082-4B82-B769-384B6E7D6D75}"/>
              </a:ext>
            </a:extLst>
          </p:cNvPr>
          <p:cNvCxnSpPr>
            <a:cxnSpLocks/>
          </p:cNvCxnSpPr>
          <p:nvPr/>
        </p:nvCxnSpPr>
        <p:spPr>
          <a:xfrm flipV="1">
            <a:off x="1681159" y="1410118"/>
            <a:ext cx="340561" cy="191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1F6FFB7-FC5D-4E0A-9872-FC78EF6C1072}"/>
              </a:ext>
            </a:extLst>
          </p:cNvPr>
          <p:cNvCxnSpPr>
            <a:cxnSpLocks/>
          </p:cNvCxnSpPr>
          <p:nvPr/>
        </p:nvCxnSpPr>
        <p:spPr>
          <a:xfrm flipH="1">
            <a:off x="873232" y="1378427"/>
            <a:ext cx="1188150" cy="668264"/>
          </a:xfrm>
          <a:prstGeom prst="line">
            <a:avLst/>
          </a:prstGeom>
          <a:ln w="3175">
            <a:solidFill>
              <a:schemeClr val="bg2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942D2E13-F884-4043-A75A-136698BE7CF9}"/>
              </a:ext>
            </a:extLst>
          </p:cNvPr>
          <p:cNvSpPr/>
          <p:nvPr/>
        </p:nvSpPr>
        <p:spPr>
          <a:xfrm rot="19992080">
            <a:off x="930390" y="1224929"/>
            <a:ext cx="669224" cy="633804"/>
          </a:xfrm>
          <a:prstGeom prst="arc">
            <a:avLst>
              <a:gd name="adj1" fmla="val 11260690"/>
              <a:gd name="adj2" fmla="val 156275"/>
            </a:avLst>
          </a:prstGeom>
          <a:ln>
            <a:solidFill>
              <a:schemeClr val="bg2">
                <a:lumMod val="65000"/>
              </a:schemeClr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C9B148-4E9A-4496-91EC-A6BA62836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0" t="35697" r="53490" b="32723"/>
          <a:stretch/>
        </p:blipFill>
        <p:spPr>
          <a:xfrm rot="4231000">
            <a:off x="971821" y="3858623"/>
            <a:ext cx="529417" cy="98959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E9B612-101A-454D-AF2D-A176B0E32E8E}"/>
              </a:ext>
            </a:extLst>
          </p:cNvPr>
          <p:cNvSpPr/>
          <p:nvPr/>
        </p:nvSpPr>
        <p:spPr>
          <a:xfrm>
            <a:off x="754596" y="4011609"/>
            <a:ext cx="997544" cy="630135"/>
          </a:xfrm>
          <a:custGeom>
            <a:avLst/>
            <a:gdLst>
              <a:gd name="connsiteX0" fmla="*/ 495670 w 997544"/>
              <a:gd name="connsiteY0" fmla="*/ 502007 h 630135"/>
              <a:gd name="connsiteX1" fmla="*/ 311520 w 997544"/>
              <a:gd name="connsiteY1" fmla="*/ 584557 h 630135"/>
              <a:gd name="connsiteX2" fmla="*/ 171820 w 997544"/>
              <a:gd name="connsiteY2" fmla="*/ 629007 h 630135"/>
              <a:gd name="connsiteX3" fmla="*/ 57520 w 997544"/>
              <a:gd name="connsiteY3" fmla="*/ 540107 h 630135"/>
              <a:gd name="connsiteX4" fmla="*/ 370 w 997544"/>
              <a:gd name="connsiteY4" fmla="*/ 375007 h 630135"/>
              <a:gd name="connsiteX5" fmla="*/ 82920 w 997544"/>
              <a:gd name="connsiteY5" fmla="*/ 241657 h 630135"/>
              <a:gd name="connsiteX6" fmla="*/ 260720 w 997544"/>
              <a:gd name="connsiteY6" fmla="*/ 184507 h 630135"/>
              <a:gd name="connsiteX7" fmla="*/ 381370 w 997544"/>
              <a:gd name="connsiteY7" fmla="*/ 171807 h 630135"/>
              <a:gd name="connsiteX8" fmla="*/ 533770 w 997544"/>
              <a:gd name="connsiteY8" fmla="*/ 57507 h 630135"/>
              <a:gd name="connsiteX9" fmla="*/ 717920 w 997544"/>
              <a:gd name="connsiteY9" fmla="*/ 357 h 630135"/>
              <a:gd name="connsiteX10" fmla="*/ 902070 w 997544"/>
              <a:gd name="connsiteY10" fmla="*/ 44807 h 630135"/>
              <a:gd name="connsiteX11" fmla="*/ 997320 w 997544"/>
              <a:gd name="connsiteY11" fmla="*/ 241657 h 630135"/>
              <a:gd name="connsiteX12" fmla="*/ 921120 w 997544"/>
              <a:gd name="connsiteY12" fmla="*/ 413107 h 630135"/>
              <a:gd name="connsiteX13" fmla="*/ 705220 w 997544"/>
              <a:gd name="connsiteY13" fmla="*/ 514707 h 630135"/>
              <a:gd name="connsiteX14" fmla="*/ 495670 w 997544"/>
              <a:gd name="connsiteY14" fmla="*/ 502007 h 630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97544" h="630135">
                <a:moveTo>
                  <a:pt x="495670" y="502007"/>
                </a:moveTo>
                <a:cubicBezTo>
                  <a:pt x="430053" y="513649"/>
                  <a:pt x="365495" y="563390"/>
                  <a:pt x="311520" y="584557"/>
                </a:cubicBezTo>
                <a:cubicBezTo>
                  <a:pt x="257545" y="605724"/>
                  <a:pt x="214153" y="636415"/>
                  <a:pt x="171820" y="629007"/>
                </a:cubicBezTo>
                <a:cubicBezTo>
                  <a:pt x="129487" y="621599"/>
                  <a:pt x="86095" y="582440"/>
                  <a:pt x="57520" y="540107"/>
                </a:cubicBezTo>
                <a:cubicBezTo>
                  <a:pt x="28945" y="497774"/>
                  <a:pt x="-3863" y="424749"/>
                  <a:pt x="370" y="375007"/>
                </a:cubicBezTo>
                <a:cubicBezTo>
                  <a:pt x="4603" y="325265"/>
                  <a:pt x="39528" y="273407"/>
                  <a:pt x="82920" y="241657"/>
                </a:cubicBezTo>
                <a:cubicBezTo>
                  <a:pt x="126312" y="209907"/>
                  <a:pt x="210978" y="196149"/>
                  <a:pt x="260720" y="184507"/>
                </a:cubicBezTo>
                <a:cubicBezTo>
                  <a:pt x="310462" y="172865"/>
                  <a:pt x="335862" y="192974"/>
                  <a:pt x="381370" y="171807"/>
                </a:cubicBezTo>
                <a:cubicBezTo>
                  <a:pt x="426878" y="150640"/>
                  <a:pt x="477678" y="86082"/>
                  <a:pt x="533770" y="57507"/>
                </a:cubicBezTo>
                <a:cubicBezTo>
                  <a:pt x="589862" y="28932"/>
                  <a:pt x="656537" y="2474"/>
                  <a:pt x="717920" y="357"/>
                </a:cubicBezTo>
                <a:cubicBezTo>
                  <a:pt x="779303" y="-1760"/>
                  <a:pt x="855503" y="4590"/>
                  <a:pt x="902070" y="44807"/>
                </a:cubicBezTo>
                <a:cubicBezTo>
                  <a:pt x="948637" y="85024"/>
                  <a:pt x="994145" y="180274"/>
                  <a:pt x="997320" y="241657"/>
                </a:cubicBezTo>
                <a:cubicBezTo>
                  <a:pt x="1000495" y="303040"/>
                  <a:pt x="969803" y="367599"/>
                  <a:pt x="921120" y="413107"/>
                </a:cubicBezTo>
                <a:cubicBezTo>
                  <a:pt x="872437" y="458615"/>
                  <a:pt x="770837" y="500949"/>
                  <a:pt x="705220" y="514707"/>
                </a:cubicBezTo>
                <a:cubicBezTo>
                  <a:pt x="639603" y="528465"/>
                  <a:pt x="561287" y="490365"/>
                  <a:pt x="495670" y="502007"/>
                </a:cubicBezTo>
                <a:close/>
              </a:path>
            </a:pathLst>
          </a:cu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9BC8B1-816A-42D5-82DD-6878778390BA}"/>
              </a:ext>
            </a:extLst>
          </p:cNvPr>
          <p:cNvSpPr txBox="1"/>
          <p:nvPr/>
        </p:nvSpPr>
        <p:spPr>
          <a:xfrm>
            <a:off x="2466548" y="2958268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rgbClr val="0E015F"/>
                </a:solidFill>
              </a:rPr>
              <a:t>bending</a:t>
            </a:r>
            <a:endParaRPr lang="en-GB" sz="1400" i="1" dirty="0">
              <a:solidFill>
                <a:srgbClr val="0E015F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5A2A9A-AB8B-4B3A-BF3E-3B845351AB80}"/>
              </a:ext>
            </a:extLst>
          </p:cNvPr>
          <p:cNvSpPr txBox="1"/>
          <p:nvPr/>
        </p:nvSpPr>
        <p:spPr>
          <a:xfrm>
            <a:off x="2466548" y="2302427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rgbClr val="0E015F"/>
                </a:solidFill>
              </a:rPr>
              <a:t>wriggling</a:t>
            </a:r>
            <a:endParaRPr lang="en-GB" sz="1400" i="1" dirty="0">
              <a:solidFill>
                <a:srgbClr val="0E015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3FF089-C2C3-4A13-8562-6E08F0048430}"/>
              </a:ext>
            </a:extLst>
          </p:cNvPr>
          <p:cNvSpPr txBox="1"/>
          <p:nvPr/>
        </p:nvSpPr>
        <p:spPr>
          <a:xfrm>
            <a:off x="1753593" y="3954717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E015F"/>
                </a:solidFill>
              </a:rPr>
              <a:t>friction</a:t>
            </a:r>
            <a:endParaRPr lang="en-GB" sz="1400" i="1" dirty="0">
              <a:solidFill>
                <a:srgbClr val="0E015F"/>
              </a:solidFill>
            </a:endParaRPr>
          </a:p>
        </p:txBody>
      </p:sp>
      <p:pic>
        <p:nvPicPr>
          <p:cNvPr id="41" name="Picture 40" descr="Screen Clipping">
            <a:extLst>
              <a:ext uri="{FF2B5EF4-FFF2-40B4-BE49-F238E27FC236}">
                <a16:creationId xmlns:a16="http://schemas.microsoft.com/office/drawing/2014/main" id="{3006FDF1-E509-468C-8C9C-5F7C12681B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8" t="69779" r="22038" b="14629"/>
          <a:stretch/>
        </p:blipFill>
        <p:spPr>
          <a:xfrm rot="20137077">
            <a:off x="2588712" y="4079910"/>
            <a:ext cx="957558" cy="49540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99F8DE-8A6C-4870-80B2-CCADAE2CF8FA}"/>
              </a:ext>
            </a:extLst>
          </p:cNvPr>
          <p:cNvSpPr txBox="1"/>
          <p:nvPr/>
        </p:nvSpPr>
        <p:spPr>
          <a:xfrm>
            <a:off x="3438515" y="3953228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rgbClr val="0E015F"/>
                </a:solidFill>
              </a:rPr>
              <a:t>superfluidity</a:t>
            </a:r>
            <a:endParaRPr lang="en-GB" sz="1400" i="1" dirty="0">
              <a:solidFill>
                <a:srgbClr val="0E015F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234410-6052-43A5-8F97-0834084B54D7}"/>
              </a:ext>
            </a:extLst>
          </p:cNvPr>
          <p:cNvSpPr txBox="1"/>
          <p:nvPr/>
        </p:nvSpPr>
        <p:spPr>
          <a:xfrm>
            <a:off x="2313975" y="4604694"/>
            <a:ext cx="22541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A. </a:t>
            </a:r>
            <a:r>
              <a:rPr lang="fr-FR" sz="1000" i="1" dirty="0" err="1"/>
              <a:t>Bulgac</a:t>
            </a:r>
            <a:r>
              <a:rPr lang="fr-FR" sz="1000" i="1" dirty="0"/>
              <a:t> et al., PRL 116 (2016) 122504 </a:t>
            </a:r>
            <a:endParaRPr lang="en-GB" sz="1000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9B5FC2-9A94-408E-8E34-8CC821450768}"/>
              </a:ext>
            </a:extLst>
          </p:cNvPr>
          <p:cNvSpPr txBox="1"/>
          <p:nvPr/>
        </p:nvSpPr>
        <p:spPr>
          <a:xfrm rot="16200000">
            <a:off x="-462524" y="2705607"/>
            <a:ext cx="1611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E015F"/>
                </a:solidFill>
              </a:rPr>
              <a:t>"neck </a:t>
            </a:r>
            <a:r>
              <a:rPr lang="fr-FR" sz="1400" i="1" dirty="0" err="1">
                <a:solidFill>
                  <a:srgbClr val="0E015F"/>
                </a:solidFill>
              </a:rPr>
              <a:t>mechanisms</a:t>
            </a:r>
            <a:r>
              <a:rPr lang="fr-FR" sz="1400" i="1" dirty="0">
                <a:solidFill>
                  <a:srgbClr val="0E015F"/>
                </a:solidFill>
              </a:rPr>
              <a:t>"</a:t>
            </a:r>
            <a:endParaRPr lang="en-GB" sz="1400" i="1" dirty="0">
              <a:solidFill>
                <a:srgbClr val="0E015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81C6C4-0FF7-4EFC-B027-2013889EF2C8}"/>
              </a:ext>
            </a:extLst>
          </p:cNvPr>
          <p:cNvSpPr txBox="1"/>
          <p:nvPr/>
        </p:nvSpPr>
        <p:spPr>
          <a:xfrm rot="16200000">
            <a:off x="-170205" y="4108542"/>
            <a:ext cx="1042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rgbClr val="0E015F"/>
                </a:solidFill>
              </a:rPr>
              <a:t>microscopic</a:t>
            </a:r>
            <a:endParaRPr lang="en-GB" sz="1400" i="1" dirty="0">
              <a:solidFill>
                <a:srgbClr val="0E015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24080A-C47C-412B-A5E6-0E368332239A}"/>
              </a:ext>
            </a:extLst>
          </p:cNvPr>
          <p:cNvSpPr txBox="1"/>
          <p:nvPr/>
        </p:nvSpPr>
        <p:spPr>
          <a:xfrm rot="16200000">
            <a:off x="3565233" y="2425619"/>
            <a:ext cx="9669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 dirty="0"/>
              <a:t>Energy [MeV]</a:t>
            </a:r>
            <a:endParaRPr lang="en-GB" sz="11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EF4C02-FBD7-41C9-BFDA-73E1C40260F8}"/>
              </a:ext>
            </a:extLst>
          </p:cNvPr>
          <p:cNvSpPr txBox="1"/>
          <p:nvPr/>
        </p:nvSpPr>
        <p:spPr>
          <a:xfrm>
            <a:off x="4568118" y="3619073"/>
            <a:ext cx="180530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50" dirty="0" err="1"/>
              <a:t>Angular</a:t>
            </a:r>
            <a:r>
              <a:rPr lang="fr-FR" sz="1050" dirty="0"/>
              <a:t> </a:t>
            </a:r>
            <a:r>
              <a:rPr lang="fr-FR" sz="1050" dirty="0" err="1"/>
              <a:t>momentum</a:t>
            </a:r>
            <a:r>
              <a:rPr lang="fr-FR" sz="1050" dirty="0"/>
              <a:t> (J) [</a:t>
            </a:r>
            <a:r>
              <a:rPr lang="fr-FR" sz="1050" dirty="0" err="1"/>
              <a:t>hbar</a:t>
            </a:r>
            <a:r>
              <a:rPr lang="fr-FR" sz="1050" dirty="0"/>
              <a:t>]</a:t>
            </a:r>
            <a:endParaRPr lang="en-GB" sz="105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8DFC5BF-AF25-4D6F-9E79-203AE6D8F0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1" t="60585" r="2743"/>
          <a:stretch/>
        </p:blipFill>
        <p:spPr>
          <a:xfrm>
            <a:off x="7486137" y="890334"/>
            <a:ext cx="922021" cy="77383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6DE28EE-9830-46F9-A492-5A32C9BAD846}"/>
              </a:ext>
            </a:extLst>
          </p:cNvPr>
          <p:cNvCxnSpPr/>
          <p:nvPr/>
        </p:nvCxnSpPr>
        <p:spPr>
          <a:xfrm>
            <a:off x="7633692" y="1844949"/>
            <a:ext cx="5181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29A16B7-A13B-46CB-9ECE-6E41D350EA8F}"/>
              </a:ext>
            </a:extLst>
          </p:cNvPr>
          <p:cNvCxnSpPr/>
          <p:nvPr/>
        </p:nvCxnSpPr>
        <p:spPr>
          <a:xfrm>
            <a:off x="7633692" y="2218329"/>
            <a:ext cx="5181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331EDE5-D588-444B-91CF-426EDD64F257}"/>
              </a:ext>
            </a:extLst>
          </p:cNvPr>
          <p:cNvCxnSpPr/>
          <p:nvPr/>
        </p:nvCxnSpPr>
        <p:spPr>
          <a:xfrm>
            <a:off x="7633692" y="2675529"/>
            <a:ext cx="5181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F7455EF-E19E-45CD-9993-899B51FAB8DD}"/>
              </a:ext>
            </a:extLst>
          </p:cNvPr>
          <p:cNvCxnSpPr/>
          <p:nvPr/>
        </p:nvCxnSpPr>
        <p:spPr>
          <a:xfrm>
            <a:off x="7633692" y="3056529"/>
            <a:ext cx="5181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7D9F1A8-A1AC-493D-8614-ED0D3035205F}"/>
              </a:ext>
            </a:extLst>
          </p:cNvPr>
          <p:cNvSpPr txBox="1"/>
          <p:nvPr/>
        </p:nvSpPr>
        <p:spPr>
          <a:xfrm>
            <a:off x="7407964" y="3106488"/>
            <a:ext cx="303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0</a:t>
            </a:r>
            <a:r>
              <a:rPr lang="fr-FR" sz="1050" baseline="30000" dirty="0"/>
              <a:t>+</a:t>
            </a:r>
            <a:endParaRPr lang="en-GB" sz="1050" baseline="30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A32A5FC-0F0A-4F85-B4F8-7BAE57D882F1}"/>
              </a:ext>
            </a:extLst>
          </p:cNvPr>
          <p:cNvSpPr txBox="1"/>
          <p:nvPr/>
        </p:nvSpPr>
        <p:spPr>
          <a:xfrm>
            <a:off x="7400344" y="2946468"/>
            <a:ext cx="303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2</a:t>
            </a:r>
            <a:r>
              <a:rPr lang="fr-FR" sz="1050" baseline="30000" dirty="0"/>
              <a:t>+</a:t>
            </a:r>
            <a:endParaRPr lang="en-GB" sz="1050" baseline="300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4512B5-7731-4AA2-B51E-FCF6C9479C21}"/>
              </a:ext>
            </a:extLst>
          </p:cNvPr>
          <p:cNvSpPr txBox="1"/>
          <p:nvPr/>
        </p:nvSpPr>
        <p:spPr>
          <a:xfrm>
            <a:off x="7400344" y="2557848"/>
            <a:ext cx="303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4</a:t>
            </a:r>
            <a:r>
              <a:rPr lang="fr-FR" sz="1050" baseline="30000" dirty="0"/>
              <a:t>+</a:t>
            </a:r>
            <a:endParaRPr lang="en-GB" sz="1050" baseline="30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1D0573-5733-447A-A735-E774E7D28228}"/>
              </a:ext>
            </a:extLst>
          </p:cNvPr>
          <p:cNvSpPr txBox="1"/>
          <p:nvPr/>
        </p:nvSpPr>
        <p:spPr>
          <a:xfrm>
            <a:off x="7385104" y="2100648"/>
            <a:ext cx="303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6</a:t>
            </a:r>
            <a:r>
              <a:rPr lang="fr-FR" sz="1050" baseline="30000" dirty="0"/>
              <a:t>+</a:t>
            </a:r>
            <a:endParaRPr lang="en-GB" sz="1050" baseline="300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75E666-C437-4863-A0F3-96CBE319EB0E}"/>
              </a:ext>
            </a:extLst>
          </p:cNvPr>
          <p:cNvSpPr txBox="1"/>
          <p:nvPr/>
        </p:nvSpPr>
        <p:spPr>
          <a:xfrm>
            <a:off x="7385104" y="1726787"/>
            <a:ext cx="303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8</a:t>
            </a:r>
            <a:r>
              <a:rPr lang="fr-FR" sz="1050" baseline="30000" dirty="0"/>
              <a:t>+</a:t>
            </a:r>
            <a:endParaRPr lang="en-GB" sz="1050" baseline="30000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B829A9AD-9EC1-46CF-88E3-1D919DE69E6A}"/>
              </a:ext>
            </a:extLst>
          </p:cNvPr>
          <p:cNvSpPr>
            <a:spLocks noChangeAspect="1"/>
          </p:cNvSpPr>
          <p:nvPr/>
        </p:nvSpPr>
        <p:spPr>
          <a:xfrm rot="5400000">
            <a:off x="7749684" y="2010965"/>
            <a:ext cx="306000" cy="40830"/>
          </a:xfrm>
          <a:custGeom>
            <a:avLst/>
            <a:gdLst>
              <a:gd name="connsiteX0" fmla="*/ 0 w 914400"/>
              <a:gd name="connsiteY0" fmla="*/ 99060 h 122011"/>
              <a:gd name="connsiteX1" fmla="*/ 91440 w 914400"/>
              <a:gd name="connsiteY1" fmla="*/ 7620 h 122011"/>
              <a:gd name="connsiteX2" fmla="*/ 220980 w 914400"/>
              <a:gd name="connsiteY2" fmla="*/ 106680 h 122011"/>
              <a:gd name="connsiteX3" fmla="*/ 304800 w 914400"/>
              <a:gd name="connsiteY3" fmla="*/ 7620 h 122011"/>
              <a:gd name="connsiteX4" fmla="*/ 426720 w 914400"/>
              <a:gd name="connsiteY4" fmla="*/ 106680 h 122011"/>
              <a:gd name="connsiteX5" fmla="*/ 525780 w 914400"/>
              <a:gd name="connsiteY5" fmla="*/ 0 h 122011"/>
              <a:gd name="connsiteX6" fmla="*/ 632460 w 914400"/>
              <a:gd name="connsiteY6" fmla="*/ 106680 h 122011"/>
              <a:gd name="connsiteX7" fmla="*/ 731520 w 914400"/>
              <a:gd name="connsiteY7" fmla="*/ 7620 h 122011"/>
              <a:gd name="connsiteX8" fmla="*/ 838200 w 914400"/>
              <a:gd name="connsiteY8" fmla="*/ 121920 h 122011"/>
              <a:gd name="connsiteX9" fmla="*/ 914400 w 914400"/>
              <a:gd name="connsiteY9" fmla="*/ 22860 h 1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122011">
                <a:moveTo>
                  <a:pt x="0" y="99060"/>
                </a:moveTo>
                <a:cubicBezTo>
                  <a:pt x="27305" y="52705"/>
                  <a:pt x="54610" y="6350"/>
                  <a:pt x="91440" y="7620"/>
                </a:cubicBezTo>
                <a:cubicBezTo>
                  <a:pt x="128270" y="8890"/>
                  <a:pt x="185420" y="106680"/>
                  <a:pt x="220980" y="106680"/>
                </a:cubicBezTo>
                <a:cubicBezTo>
                  <a:pt x="256540" y="106680"/>
                  <a:pt x="270510" y="7620"/>
                  <a:pt x="304800" y="7620"/>
                </a:cubicBezTo>
                <a:cubicBezTo>
                  <a:pt x="339090" y="7620"/>
                  <a:pt x="389890" y="107950"/>
                  <a:pt x="426720" y="106680"/>
                </a:cubicBezTo>
                <a:cubicBezTo>
                  <a:pt x="463550" y="105410"/>
                  <a:pt x="491490" y="0"/>
                  <a:pt x="525780" y="0"/>
                </a:cubicBezTo>
                <a:cubicBezTo>
                  <a:pt x="560070" y="0"/>
                  <a:pt x="598170" y="105410"/>
                  <a:pt x="632460" y="106680"/>
                </a:cubicBezTo>
                <a:cubicBezTo>
                  <a:pt x="666750" y="107950"/>
                  <a:pt x="697230" y="5080"/>
                  <a:pt x="731520" y="7620"/>
                </a:cubicBezTo>
                <a:cubicBezTo>
                  <a:pt x="765810" y="10160"/>
                  <a:pt x="807720" y="119380"/>
                  <a:pt x="838200" y="121920"/>
                </a:cubicBezTo>
                <a:cubicBezTo>
                  <a:pt x="868680" y="124460"/>
                  <a:pt x="891540" y="73660"/>
                  <a:pt x="914400" y="22860"/>
                </a:cubicBezTo>
              </a:path>
            </a:pathLst>
          </a:custGeom>
          <a:ln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690B43E4-84FD-4ED0-B5AA-3AC6F82E74F4}"/>
              </a:ext>
            </a:extLst>
          </p:cNvPr>
          <p:cNvSpPr>
            <a:spLocks noChangeAspect="1"/>
          </p:cNvSpPr>
          <p:nvPr/>
        </p:nvSpPr>
        <p:spPr>
          <a:xfrm rot="5400000">
            <a:off x="7748447" y="2422177"/>
            <a:ext cx="324000" cy="43232"/>
          </a:xfrm>
          <a:custGeom>
            <a:avLst/>
            <a:gdLst>
              <a:gd name="connsiteX0" fmla="*/ 0 w 914400"/>
              <a:gd name="connsiteY0" fmla="*/ 99060 h 122011"/>
              <a:gd name="connsiteX1" fmla="*/ 91440 w 914400"/>
              <a:gd name="connsiteY1" fmla="*/ 7620 h 122011"/>
              <a:gd name="connsiteX2" fmla="*/ 220980 w 914400"/>
              <a:gd name="connsiteY2" fmla="*/ 106680 h 122011"/>
              <a:gd name="connsiteX3" fmla="*/ 304800 w 914400"/>
              <a:gd name="connsiteY3" fmla="*/ 7620 h 122011"/>
              <a:gd name="connsiteX4" fmla="*/ 426720 w 914400"/>
              <a:gd name="connsiteY4" fmla="*/ 106680 h 122011"/>
              <a:gd name="connsiteX5" fmla="*/ 525780 w 914400"/>
              <a:gd name="connsiteY5" fmla="*/ 0 h 122011"/>
              <a:gd name="connsiteX6" fmla="*/ 632460 w 914400"/>
              <a:gd name="connsiteY6" fmla="*/ 106680 h 122011"/>
              <a:gd name="connsiteX7" fmla="*/ 731520 w 914400"/>
              <a:gd name="connsiteY7" fmla="*/ 7620 h 122011"/>
              <a:gd name="connsiteX8" fmla="*/ 838200 w 914400"/>
              <a:gd name="connsiteY8" fmla="*/ 121920 h 122011"/>
              <a:gd name="connsiteX9" fmla="*/ 914400 w 914400"/>
              <a:gd name="connsiteY9" fmla="*/ 22860 h 1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122011">
                <a:moveTo>
                  <a:pt x="0" y="99060"/>
                </a:moveTo>
                <a:cubicBezTo>
                  <a:pt x="27305" y="52705"/>
                  <a:pt x="54610" y="6350"/>
                  <a:pt x="91440" y="7620"/>
                </a:cubicBezTo>
                <a:cubicBezTo>
                  <a:pt x="128270" y="8890"/>
                  <a:pt x="185420" y="106680"/>
                  <a:pt x="220980" y="106680"/>
                </a:cubicBezTo>
                <a:cubicBezTo>
                  <a:pt x="256540" y="106680"/>
                  <a:pt x="270510" y="7620"/>
                  <a:pt x="304800" y="7620"/>
                </a:cubicBezTo>
                <a:cubicBezTo>
                  <a:pt x="339090" y="7620"/>
                  <a:pt x="389890" y="107950"/>
                  <a:pt x="426720" y="106680"/>
                </a:cubicBezTo>
                <a:cubicBezTo>
                  <a:pt x="463550" y="105410"/>
                  <a:pt x="491490" y="0"/>
                  <a:pt x="525780" y="0"/>
                </a:cubicBezTo>
                <a:cubicBezTo>
                  <a:pt x="560070" y="0"/>
                  <a:pt x="598170" y="105410"/>
                  <a:pt x="632460" y="106680"/>
                </a:cubicBezTo>
                <a:cubicBezTo>
                  <a:pt x="666750" y="107950"/>
                  <a:pt x="697230" y="5080"/>
                  <a:pt x="731520" y="7620"/>
                </a:cubicBezTo>
                <a:cubicBezTo>
                  <a:pt x="765810" y="10160"/>
                  <a:pt x="807720" y="119380"/>
                  <a:pt x="838200" y="121920"/>
                </a:cubicBezTo>
                <a:cubicBezTo>
                  <a:pt x="868680" y="124460"/>
                  <a:pt x="891540" y="73660"/>
                  <a:pt x="914400" y="22860"/>
                </a:cubicBezTo>
              </a:path>
            </a:pathLst>
          </a:custGeom>
          <a:ln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75E6F9AE-92BE-4B7C-B227-3975D0197B35}"/>
              </a:ext>
            </a:extLst>
          </p:cNvPr>
          <p:cNvSpPr>
            <a:spLocks noChangeAspect="1"/>
          </p:cNvSpPr>
          <p:nvPr/>
        </p:nvSpPr>
        <p:spPr>
          <a:xfrm rot="5400000">
            <a:off x="7748447" y="2844413"/>
            <a:ext cx="324000" cy="43232"/>
          </a:xfrm>
          <a:custGeom>
            <a:avLst/>
            <a:gdLst>
              <a:gd name="connsiteX0" fmla="*/ 0 w 914400"/>
              <a:gd name="connsiteY0" fmla="*/ 99060 h 122011"/>
              <a:gd name="connsiteX1" fmla="*/ 91440 w 914400"/>
              <a:gd name="connsiteY1" fmla="*/ 7620 h 122011"/>
              <a:gd name="connsiteX2" fmla="*/ 220980 w 914400"/>
              <a:gd name="connsiteY2" fmla="*/ 106680 h 122011"/>
              <a:gd name="connsiteX3" fmla="*/ 304800 w 914400"/>
              <a:gd name="connsiteY3" fmla="*/ 7620 h 122011"/>
              <a:gd name="connsiteX4" fmla="*/ 426720 w 914400"/>
              <a:gd name="connsiteY4" fmla="*/ 106680 h 122011"/>
              <a:gd name="connsiteX5" fmla="*/ 525780 w 914400"/>
              <a:gd name="connsiteY5" fmla="*/ 0 h 122011"/>
              <a:gd name="connsiteX6" fmla="*/ 632460 w 914400"/>
              <a:gd name="connsiteY6" fmla="*/ 106680 h 122011"/>
              <a:gd name="connsiteX7" fmla="*/ 731520 w 914400"/>
              <a:gd name="connsiteY7" fmla="*/ 7620 h 122011"/>
              <a:gd name="connsiteX8" fmla="*/ 838200 w 914400"/>
              <a:gd name="connsiteY8" fmla="*/ 121920 h 122011"/>
              <a:gd name="connsiteX9" fmla="*/ 914400 w 914400"/>
              <a:gd name="connsiteY9" fmla="*/ 22860 h 1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122011">
                <a:moveTo>
                  <a:pt x="0" y="99060"/>
                </a:moveTo>
                <a:cubicBezTo>
                  <a:pt x="27305" y="52705"/>
                  <a:pt x="54610" y="6350"/>
                  <a:pt x="91440" y="7620"/>
                </a:cubicBezTo>
                <a:cubicBezTo>
                  <a:pt x="128270" y="8890"/>
                  <a:pt x="185420" y="106680"/>
                  <a:pt x="220980" y="106680"/>
                </a:cubicBezTo>
                <a:cubicBezTo>
                  <a:pt x="256540" y="106680"/>
                  <a:pt x="270510" y="7620"/>
                  <a:pt x="304800" y="7620"/>
                </a:cubicBezTo>
                <a:cubicBezTo>
                  <a:pt x="339090" y="7620"/>
                  <a:pt x="389890" y="107950"/>
                  <a:pt x="426720" y="106680"/>
                </a:cubicBezTo>
                <a:cubicBezTo>
                  <a:pt x="463550" y="105410"/>
                  <a:pt x="491490" y="0"/>
                  <a:pt x="525780" y="0"/>
                </a:cubicBezTo>
                <a:cubicBezTo>
                  <a:pt x="560070" y="0"/>
                  <a:pt x="598170" y="105410"/>
                  <a:pt x="632460" y="106680"/>
                </a:cubicBezTo>
                <a:cubicBezTo>
                  <a:pt x="666750" y="107950"/>
                  <a:pt x="697230" y="5080"/>
                  <a:pt x="731520" y="7620"/>
                </a:cubicBezTo>
                <a:cubicBezTo>
                  <a:pt x="765810" y="10160"/>
                  <a:pt x="807720" y="119380"/>
                  <a:pt x="838200" y="121920"/>
                </a:cubicBezTo>
                <a:cubicBezTo>
                  <a:pt x="868680" y="124460"/>
                  <a:pt x="891540" y="73660"/>
                  <a:pt x="914400" y="22860"/>
                </a:cubicBezTo>
              </a:path>
            </a:pathLst>
          </a:custGeom>
          <a:ln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7A7F3BB-75C4-40A7-8854-5E2080399A08}"/>
              </a:ext>
            </a:extLst>
          </p:cNvPr>
          <p:cNvSpPr>
            <a:spLocks noChangeAspect="1"/>
          </p:cNvSpPr>
          <p:nvPr/>
        </p:nvSpPr>
        <p:spPr>
          <a:xfrm rot="5400000">
            <a:off x="7757174" y="3214980"/>
            <a:ext cx="324000" cy="43232"/>
          </a:xfrm>
          <a:custGeom>
            <a:avLst/>
            <a:gdLst>
              <a:gd name="connsiteX0" fmla="*/ 0 w 914400"/>
              <a:gd name="connsiteY0" fmla="*/ 99060 h 122011"/>
              <a:gd name="connsiteX1" fmla="*/ 91440 w 914400"/>
              <a:gd name="connsiteY1" fmla="*/ 7620 h 122011"/>
              <a:gd name="connsiteX2" fmla="*/ 220980 w 914400"/>
              <a:gd name="connsiteY2" fmla="*/ 106680 h 122011"/>
              <a:gd name="connsiteX3" fmla="*/ 304800 w 914400"/>
              <a:gd name="connsiteY3" fmla="*/ 7620 h 122011"/>
              <a:gd name="connsiteX4" fmla="*/ 426720 w 914400"/>
              <a:gd name="connsiteY4" fmla="*/ 106680 h 122011"/>
              <a:gd name="connsiteX5" fmla="*/ 525780 w 914400"/>
              <a:gd name="connsiteY5" fmla="*/ 0 h 122011"/>
              <a:gd name="connsiteX6" fmla="*/ 632460 w 914400"/>
              <a:gd name="connsiteY6" fmla="*/ 106680 h 122011"/>
              <a:gd name="connsiteX7" fmla="*/ 731520 w 914400"/>
              <a:gd name="connsiteY7" fmla="*/ 7620 h 122011"/>
              <a:gd name="connsiteX8" fmla="*/ 838200 w 914400"/>
              <a:gd name="connsiteY8" fmla="*/ 121920 h 122011"/>
              <a:gd name="connsiteX9" fmla="*/ 914400 w 914400"/>
              <a:gd name="connsiteY9" fmla="*/ 22860 h 1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122011">
                <a:moveTo>
                  <a:pt x="0" y="99060"/>
                </a:moveTo>
                <a:cubicBezTo>
                  <a:pt x="27305" y="52705"/>
                  <a:pt x="54610" y="6350"/>
                  <a:pt x="91440" y="7620"/>
                </a:cubicBezTo>
                <a:cubicBezTo>
                  <a:pt x="128270" y="8890"/>
                  <a:pt x="185420" y="106680"/>
                  <a:pt x="220980" y="106680"/>
                </a:cubicBezTo>
                <a:cubicBezTo>
                  <a:pt x="256540" y="106680"/>
                  <a:pt x="270510" y="7620"/>
                  <a:pt x="304800" y="7620"/>
                </a:cubicBezTo>
                <a:cubicBezTo>
                  <a:pt x="339090" y="7620"/>
                  <a:pt x="389890" y="107950"/>
                  <a:pt x="426720" y="106680"/>
                </a:cubicBezTo>
                <a:cubicBezTo>
                  <a:pt x="463550" y="105410"/>
                  <a:pt x="491490" y="0"/>
                  <a:pt x="525780" y="0"/>
                </a:cubicBezTo>
                <a:cubicBezTo>
                  <a:pt x="560070" y="0"/>
                  <a:pt x="598170" y="105410"/>
                  <a:pt x="632460" y="106680"/>
                </a:cubicBezTo>
                <a:cubicBezTo>
                  <a:pt x="666750" y="107950"/>
                  <a:pt x="697230" y="5080"/>
                  <a:pt x="731520" y="7620"/>
                </a:cubicBezTo>
                <a:cubicBezTo>
                  <a:pt x="765810" y="10160"/>
                  <a:pt x="807720" y="119380"/>
                  <a:pt x="838200" y="121920"/>
                </a:cubicBezTo>
                <a:cubicBezTo>
                  <a:pt x="868680" y="124460"/>
                  <a:pt x="891540" y="73660"/>
                  <a:pt x="914400" y="22860"/>
                </a:cubicBezTo>
              </a:path>
            </a:pathLst>
          </a:custGeom>
          <a:ln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5FDC2E0-1C09-460D-B194-EA54DDC30FC5}"/>
              </a:ext>
            </a:extLst>
          </p:cNvPr>
          <p:cNvSpPr/>
          <p:nvPr/>
        </p:nvSpPr>
        <p:spPr>
          <a:xfrm>
            <a:off x="7882269" y="3234276"/>
            <a:ext cx="95189" cy="261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0CAED60-E87B-4EDB-B7ED-E51CB6C7CA74}"/>
              </a:ext>
            </a:extLst>
          </p:cNvPr>
          <p:cNvCxnSpPr/>
          <p:nvPr/>
        </p:nvCxnSpPr>
        <p:spPr>
          <a:xfrm>
            <a:off x="7641312" y="3239409"/>
            <a:ext cx="5181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0A50B19-0313-40F6-BE7C-EE98BD5E8C9C}"/>
              </a:ext>
            </a:extLst>
          </p:cNvPr>
          <p:cNvCxnSpPr>
            <a:cxnSpLocks/>
          </p:cNvCxnSpPr>
          <p:nvPr/>
        </p:nvCxnSpPr>
        <p:spPr>
          <a:xfrm flipH="1">
            <a:off x="8159472" y="1710385"/>
            <a:ext cx="208075" cy="10282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096E4A6-4AC3-473A-82DA-EDCDFCEE09C2}"/>
              </a:ext>
            </a:extLst>
          </p:cNvPr>
          <p:cNvCxnSpPr>
            <a:cxnSpLocks/>
          </p:cNvCxnSpPr>
          <p:nvPr/>
        </p:nvCxnSpPr>
        <p:spPr>
          <a:xfrm flipH="1">
            <a:off x="8159472" y="2084333"/>
            <a:ext cx="208075" cy="10282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153DFB4-EC84-4DAE-9D92-EB5380067A47}"/>
              </a:ext>
            </a:extLst>
          </p:cNvPr>
          <p:cNvCxnSpPr>
            <a:cxnSpLocks/>
          </p:cNvCxnSpPr>
          <p:nvPr/>
        </p:nvCxnSpPr>
        <p:spPr>
          <a:xfrm flipH="1">
            <a:off x="8200083" y="2550774"/>
            <a:ext cx="208075" cy="10282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8216308-CD52-42F4-995D-ED72F975F998}"/>
              </a:ext>
            </a:extLst>
          </p:cNvPr>
          <p:cNvCxnSpPr>
            <a:cxnSpLocks/>
          </p:cNvCxnSpPr>
          <p:nvPr/>
        </p:nvCxnSpPr>
        <p:spPr>
          <a:xfrm flipH="1">
            <a:off x="8193625" y="2949738"/>
            <a:ext cx="208075" cy="10282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768F211-BE1A-4090-9B4A-CEA0951D2B01}"/>
              </a:ext>
            </a:extLst>
          </p:cNvPr>
          <p:cNvCxnSpPr>
            <a:cxnSpLocks/>
          </p:cNvCxnSpPr>
          <p:nvPr/>
        </p:nvCxnSpPr>
        <p:spPr>
          <a:xfrm flipH="1">
            <a:off x="8208645" y="3140899"/>
            <a:ext cx="208075" cy="10282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8A1A9C9-0176-4D57-BF27-6EFB4D8F7617}"/>
              </a:ext>
            </a:extLst>
          </p:cNvPr>
          <p:cNvSpPr txBox="1"/>
          <p:nvPr/>
        </p:nvSpPr>
        <p:spPr>
          <a:xfrm>
            <a:off x="8323755" y="1545081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P(8)</a:t>
            </a:r>
            <a:endParaRPr lang="en-GB" sz="1050" baseline="300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439DEF9-D7F0-4BCA-A804-7381AC1F7E4D}"/>
              </a:ext>
            </a:extLst>
          </p:cNvPr>
          <p:cNvSpPr txBox="1"/>
          <p:nvPr/>
        </p:nvSpPr>
        <p:spPr>
          <a:xfrm>
            <a:off x="8332720" y="1866277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P(6)</a:t>
            </a:r>
            <a:endParaRPr lang="en-GB" sz="1050" baseline="30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520DDF-B875-46B3-A89C-AC1886C74045}"/>
              </a:ext>
            </a:extLst>
          </p:cNvPr>
          <p:cNvSpPr txBox="1"/>
          <p:nvPr/>
        </p:nvSpPr>
        <p:spPr>
          <a:xfrm>
            <a:off x="8340714" y="2307301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P(4)</a:t>
            </a:r>
            <a:endParaRPr lang="en-GB" sz="1050" baseline="30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EF5722D-EDC0-4D79-B2C3-08FBFF87FD8A}"/>
              </a:ext>
            </a:extLst>
          </p:cNvPr>
          <p:cNvSpPr txBox="1"/>
          <p:nvPr/>
        </p:nvSpPr>
        <p:spPr>
          <a:xfrm>
            <a:off x="8353991" y="2715859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P(2)</a:t>
            </a:r>
            <a:endParaRPr lang="en-GB" sz="1050" baseline="300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2AD50B4-8F0E-4B11-AA07-FA572FFCF0EC}"/>
              </a:ext>
            </a:extLst>
          </p:cNvPr>
          <p:cNvSpPr txBox="1"/>
          <p:nvPr/>
        </p:nvSpPr>
        <p:spPr>
          <a:xfrm>
            <a:off x="8363242" y="2947362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P(0)</a:t>
            </a:r>
            <a:endParaRPr lang="en-GB" sz="1050" baseline="300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F34CBE9-6A8E-4874-B13E-8A47C88C7C1E}"/>
              </a:ext>
            </a:extLst>
          </p:cNvPr>
          <p:cNvSpPr txBox="1"/>
          <p:nvPr/>
        </p:nvSpPr>
        <p:spPr>
          <a:xfrm>
            <a:off x="6930524" y="3496729"/>
            <a:ext cx="2048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 and excitation </a:t>
            </a:r>
            <a:r>
              <a:rPr lang="fr-F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distributions </a:t>
            </a:r>
            <a:r>
              <a:rPr lang="fr-F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prompt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rays</a:t>
            </a: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18DC8D8-9676-474F-B99D-701ABAD84589}"/>
              </a:ext>
            </a:extLst>
          </p:cNvPr>
          <p:cNvSpPr txBox="1"/>
          <p:nvPr/>
        </p:nvSpPr>
        <p:spPr>
          <a:xfrm rot="16200000">
            <a:off x="-104504" y="1382085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rgbClr val="0E015F"/>
                </a:solidFill>
              </a:rPr>
              <a:t>geometry</a:t>
            </a:r>
            <a:endParaRPr lang="en-GB" sz="1400" i="1" dirty="0">
              <a:solidFill>
                <a:srgbClr val="0E015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91647-BA6C-4C2B-A3ED-0738229BE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0"/>
          <a:stretch/>
        </p:blipFill>
        <p:spPr>
          <a:xfrm>
            <a:off x="751735" y="2150877"/>
            <a:ext cx="1823407" cy="665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44DC7A-621C-40F9-B898-7A8957FBE8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48"/>
          <a:stretch/>
        </p:blipFill>
        <p:spPr>
          <a:xfrm flipH="1">
            <a:off x="666651" y="2869052"/>
            <a:ext cx="1746260" cy="58162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C80FEB-5A40-4618-B467-BF10A8819DC5}"/>
              </a:ext>
            </a:extLst>
          </p:cNvPr>
          <p:cNvCxnSpPr/>
          <p:nvPr/>
        </p:nvCxnSpPr>
        <p:spPr>
          <a:xfrm flipV="1">
            <a:off x="4282440" y="1447800"/>
            <a:ext cx="0" cy="2029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B0903F6-6A9B-4D90-B179-B22ED31F35D7}"/>
              </a:ext>
            </a:extLst>
          </p:cNvPr>
          <p:cNvCxnSpPr>
            <a:cxnSpLocks/>
          </p:cNvCxnSpPr>
          <p:nvPr/>
        </p:nvCxnSpPr>
        <p:spPr>
          <a:xfrm flipV="1">
            <a:off x="4282440" y="3477615"/>
            <a:ext cx="242316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3048A1-1EF4-45E0-987D-81C5E9628263}"/>
              </a:ext>
            </a:extLst>
          </p:cNvPr>
          <p:cNvCxnSpPr/>
          <p:nvPr/>
        </p:nvCxnSpPr>
        <p:spPr>
          <a:xfrm>
            <a:off x="4509224" y="3433684"/>
            <a:ext cx="0" cy="77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4D66E7-10AE-4850-A6A6-C4481817CAB8}"/>
              </a:ext>
            </a:extLst>
          </p:cNvPr>
          <p:cNvCxnSpPr/>
          <p:nvPr/>
        </p:nvCxnSpPr>
        <p:spPr>
          <a:xfrm>
            <a:off x="4882604" y="3433684"/>
            <a:ext cx="0" cy="77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9F05F0E-2D25-494E-A154-8685D7989AD4}"/>
              </a:ext>
            </a:extLst>
          </p:cNvPr>
          <p:cNvCxnSpPr/>
          <p:nvPr/>
        </p:nvCxnSpPr>
        <p:spPr>
          <a:xfrm>
            <a:off x="5248364" y="3433684"/>
            <a:ext cx="0" cy="77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BF7C316-9A67-4B77-B362-B88A71F16C44}"/>
              </a:ext>
            </a:extLst>
          </p:cNvPr>
          <p:cNvCxnSpPr/>
          <p:nvPr/>
        </p:nvCxnSpPr>
        <p:spPr>
          <a:xfrm>
            <a:off x="5621744" y="3433684"/>
            <a:ext cx="0" cy="77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36A5DD3-57BB-4DAB-8B38-365D860737DC}"/>
              </a:ext>
            </a:extLst>
          </p:cNvPr>
          <p:cNvCxnSpPr/>
          <p:nvPr/>
        </p:nvCxnSpPr>
        <p:spPr>
          <a:xfrm>
            <a:off x="6010364" y="3433684"/>
            <a:ext cx="0" cy="77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41DE2CA-93DB-4041-B865-186631B969E8}"/>
              </a:ext>
            </a:extLst>
          </p:cNvPr>
          <p:cNvCxnSpPr/>
          <p:nvPr/>
        </p:nvCxnSpPr>
        <p:spPr>
          <a:xfrm>
            <a:off x="6383744" y="3433684"/>
            <a:ext cx="0" cy="77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F30FA8A-04AC-488E-8560-8F774F44306B}"/>
              </a:ext>
            </a:extLst>
          </p:cNvPr>
          <p:cNvSpPr txBox="1"/>
          <p:nvPr/>
        </p:nvSpPr>
        <p:spPr>
          <a:xfrm>
            <a:off x="4398536" y="347226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0</a:t>
            </a:r>
            <a:endParaRPr lang="en-GB" sz="1050" baseline="300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61D4866-A1D4-4C1A-899E-0A8BDB904998}"/>
              </a:ext>
            </a:extLst>
          </p:cNvPr>
          <p:cNvSpPr txBox="1"/>
          <p:nvPr/>
        </p:nvSpPr>
        <p:spPr>
          <a:xfrm>
            <a:off x="4756676" y="347226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2</a:t>
            </a:r>
            <a:endParaRPr lang="en-GB" sz="1050" baseline="300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7B3EBD0-8634-4D8E-81A3-CF53C347E1E2}"/>
              </a:ext>
            </a:extLst>
          </p:cNvPr>
          <p:cNvSpPr txBox="1"/>
          <p:nvPr/>
        </p:nvSpPr>
        <p:spPr>
          <a:xfrm>
            <a:off x="5122436" y="347226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4</a:t>
            </a:r>
            <a:endParaRPr lang="en-GB" sz="1050" baseline="300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97F4A80-075B-4586-AC35-D1DFA59FD8F7}"/>
              </a:ext>
            </a:extLst>
          </p:cNvPr>
          <p:cNvSpPr txBox="1"/>
          <p:nvPr/>
        </p:nvSpPr>
        <p:spPr>
          <a:xfrm>
            <a:off x="5489110" y="347226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6</a:t>
            </a:r>
            <a:endParaRPr lang="en-GB" sz="1050" baseline="300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DF62489-436B-4AF0-9851-FFFF38DE2942}"/>
              </a:ext>
            </a:extLst>
          </p:cNvPr>
          <p:cNvSpPr txBox="1"/>
          <p:nvPr/>
        </p:nvSpPr>
        <p:spPr>
          <a:xfrm>
            <a:off x="5884775" y="347226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8</a:t>
            </a:r>
            <a:endParaRPr lang="en-GB" sz="1050" baseline="3000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9CC0658-4069-4618-95DF-2447E30825AB}"/>
              </a:ext>
            </a:extLst>
          </p:cNvPr>
          <p:cNvSpPr txBox="1"/>
          <p:nvPr/>
        </p:nvSpPr>
        <p:spPr>
          <a:xfrm>
            <a:off x="6233480" y="3477616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10</a:t>
            </a:r>
            <a:endParaRPr lang="en-GB" sz="1050" baseline="300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B1605AA-E04E-4809-9B50-0FCEB1A82B79}"/>
              </a:ext>
            </a:extLst>
          </p:cNvPr>
          <p:cNvSpPr txBox="1"/>
          <p:nvPr/>
        </p:nvSpPr>
        <p:spPr>
          <a:xfrm>
            <a:off x="4070134" y="333398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0</a:t>
            </a:r>
            <a:endParaRPr lang="en-GB" sz="1050" baseline="300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7943D3C-5CA6-4057-AB78-BBCE0F00894C}"/>
              </a:ext>
            </a:extLst>
          </p:cNvPr>
          <p:cNvSpPr txBox="1"/>
          <p:nvPr/>
        </p:nvSpPr>
        <p:spPr>
          <a:xfrm>
            <a:off x="4070134" y="2526644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5</a:t>
            </a:r>
            <a:endParaRPr lang="en-GB" sz="1050" baseline="300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9FBAE2-E8C5-4463-94C8-62053DE26AE5}"/>
              </a:ext>
            </a:extLst>
          </p:cNvPr>
          <p:cNvSpPr txBox="1"/>
          <p:nvPr/>
        </p:nvSpPr>
        <p:spPr>
          <a:xfrm>
            <a:off x="4024414" y="177454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10</a:t>
            </a:r>
            <a:endParaRPr lang="en-GB" sz="1050" baseline="300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8DA883-0D3B-4566-93E9-3C3B32BE1007}"/>
              </a:ext>
            </a:extLst>
          </p:cNvPr>
          <p:cNvCxnSpPr/>
          <p:nvPr/>
        </p:nvCxnSpPr>
        <p:spPr>
          <a:xfrm>
            <a:off x="4179504" y="2434259"/>
            <a:ext cx="262515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18018DE-E182-4CD4-B846-8ED92B0CD8BD}"/>
              </a:ext>
            </a:extLst>
          </p:cNvPr>
          <p:cNvSpPr txBox="1"/>
          <p:nvPr/>
        </p:nvSpPr>
        <p:spPr>
          <a:xfrm>
            <a:off x="6791093" y="2273354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</a:t>
            </a:r>
            <a:r>
              <a:rPr lang="fr-FR" sz="1200" baseline="-25000" dirty="0"/>
              <a:t>n</a:t>
            </a:r>
            <a:endParaRPr lang="en-GB" sz="1200" baseline="-25000" dirty="0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204F5A1-1E0E-4BF7-9E0F-198F80AC9A02}"/>
              </a:ext>
            </a:extLst>
          </p:cNvPr>
          <p:cNvCxnSpPr>
            <a:cxnSpLocks/>
          </p:cNvCxnSpPr>
          <p:nvPr/>
        </p:nvCxnSpPr>
        <p:spPr>
          <a:xfrm>
            <a:off x="4362178" y="3477615"/>
            <a:ext cx="29769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FC64B89-1C9A-4C81-B4DD-E0C6E570C167}"/>
              </a:ext>
            </a:extLst>
          </p:cNvPr>
          <p:cNvCxnSpPr>
            <a:cxnSpLocks/>
          </p:cNvCxnSpPr>
          <p:nvPr/>
        </p:nvCxnSpPr>
        <p:spPr>
          <a:xfrm>
            <a:off x="4750798" y="3398596"/>
            <a:ext cx="29769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94A6366-67C7-4B9E-9E24-B4A085C821D7}"/>
              </a:ext>
            </a:extLst>
          </p:cNvPr>
          <p:cNvCxnSpPr>
            <a:cxnSpLocks/>
          </p:cNvCxnSpPr>
          <p:nvPr/>
        </p:nvCxnSpPr>
        <p:spPr>
          <a:xfrm>
            <a:off x="5122436" y="3344504"/>
            <a:ext cx="29769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C475602-317C-484F-B089-3E2E795FA357}"/>
              </a:ext>
            </a:extLst>
          </p:cNvPr>
          <p:cNvCxnSpPr>
            <a:cxnSpLocks/>
          </p:cNvCxnSpPr>
          <p:nvPr/>
        </p:nvCxnSpPr>
        <p:spPr>
          <a:xfrm>
            <a:off x="5467061" y="3249924"/>
            <a:ext cx="29769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4B23F01-2132-46C6-8A69-1150E91FEE75}"/>
              </a:ext>
            </a:extLst>
          </p:cNvPr>
          <p:cNvCxnSpPr>
            <a:cxnSpLocks/>
          </p:cNvCxnSpPr>
          <p:nvPr/>
        </p:nvCxnSpPr>
        <p:spPr>
          <a:xfrm>
            <a:off x="5861517" y="3157575"/>
            <a:ext cx="29769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27418FD-82B7-4A42-939C-0EE7EC8758C4}"/>
              </a:ext>
            </a:extLst>
          </p:cNvPr>
          <p:cNvCxnSpPr>
            <a:cxnSpLocks/>
          </p:cNvCxnSpPr>
          <p:nvPr/>
        </p:nvCxnSpPr>
        <p:spPr>
          <a:xfrm>
            <a:off x="6234897" y="2842817"/>
            <a:ext cx="29769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FECB663-4EE3-4B62-A2A1-701D1E18116C}"/>
              </a:ext>
            </a:extLst>
          </p:cNvPr>
          <p:cNvGrpSpPr>
            <a:grpSpLocks noChangeAspect="1"/>
          </p:cNvGrpSpPr>
          <p:nvPr/>
        </p:nvGrpSpPr>
        <p:grpSpPr>
          <a:xfrm>
            <a:off x="5324522" y="1632365"/>
            <a:ext cx="393949" cy="382903"/>
            <a:chOff x="1436384" y="2089906"/>
            <a:chExt cx="406297" cy="394904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1E5FDBA-5CB4-47A6-9D8E-A708651B6686}"/>
                </a:ext>
              </a:extLst>
            </p:cNvPr>
            <p:cNvSpPr/>
            <p:nvPr/>
          </p:nvSpPr>
          <p:spPr>
            <a:xfrm>
              <a:off x="1594565" y="2381940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6793C7-2590-43DA-9B11-7D4EFD65B08A}"/>
                </a:ext>
              </a:extLst>
            </p:cNvPr>
            <p:cNvSpPr/>
            <p:nvPr/>
          </p:nvSpPr>
          <p:spPr>
            <a:xfrm>
              <a:off x="1718632" y="2138646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7C2BDDF7-A1AB-4EF0-A74F-CD4FC1B74889}"/>
                </a:ext>
              </a:extLst>
            </p:cNvPr>
            <p:cNvSpPr/>
            <p:nvPr/>
          </p:nvSpPr>
          <p:spPr>
            <a:xfrm>
              <a:off x="1683232" y="2333475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EE33DAF-CCA8-4B80-98C9-8E39EA8AF90A}"/>
                </a:ext>
              </a:extLst>
            </p:cNvPr>
            <p:cNvSpPr/>
            <p:nvPr/>
          </p:nvSpPr>
          <p:spPr>
            <a:xfrm>
              <a:off x="1518370" y="2357523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45A85BA-B3DA-4103-9C8C-12984712B1D8}"/>
                </a:ext>
              </a:extLst>
            </p:cNvPr>
            <p:cNvSpPr/>
            <p:nvPr/>
          </p:nvSpPr>
          <p:spPr>
            <a:xfrm>
              <a:off x="1732225" y="2240395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59E662F-BABB-4ADA-A02E-6C33EA87B4C2}"/>
                </a:ext>
              </a:extLst>
            </p:cNvPr>
            <p:cNvSpPr/>
            <p:nvPr/>
          </p:nvSpPr>
          <p:spPr>
            <a:xfrm>
              <a:off x="1681505" y="2287478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EBED09D-B5E2-4475-8C70-B435B99F1EC0}"/>
                </a:ext>
              </a:extLst>
            </p:cNvPr>
            <p:cNvSpPr/>
            <p:nvPr/>
          </p:nvSpPr>
          <p:spPr>
            <a:xfrm>
              <a:off x="1436384" y="2219116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4D8D5F1-2706-4624-9C98-91540F27CA4D}"/>
                </a:ext>
              </a:extLst>
            </p:cNvPr>
            <p:cNvSpPr/>
            <p:nvPr/>
          </p:nvSpPr>
          <p:spPr>
            <a:xfrm>
              <a:off x="1621276" y="2351467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4A12567-27A8-4BD0-A104-B1DA5E8CBB0C}"/>
                </a:ext>
              </a:extLst>
            </p:cNvPr>
            <p:cNvSpPr/>
            <p:nvPr/>
          </p:nvSpPr>
          <p:spPr>
            <a:xfrm>
              <a:off x="1651006" y="2172444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D616C12-4ECA-4948-A955-F1BA651D814B}"/>
                </a:ext>
              </a:extLst>
            </p:cNvPr>
            <p:cNvSpPr/>
            <p:nvPr/>
          </p:nvSpPr>
          <p:spPr>
            <a:xfrm>
              <a:off x="1640436" y="2267683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B69DA21-EC00-4C08-BAEB-86C4E7212A08}"/>
                </a:ext>
              </a:extLst>
            </p:cNvPr>
            <p:cNvSpPr/>
            <p:nvPr/>
          </p:nvSpPr>
          <p:spPr>
            <a:xfrm>
              <a:off x="1472203" y="2142600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0B2C2BD-63CE-440E-BBFB-7801A47857BF}"/>
                </a:ext>
              </a:extLst>
            </p:cNvPr>
            <p:cNvSpPr/>
            <p:nvPr/>
          </p:nvSpPr>
          <p:spPr>
            <a:xfrm>
              <a:off x="1591137" y="2089906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37CA37A-B99D-42F4-ACA4-3F064C4BAC4C}"/>
                </a:ext>
              </a:extLst>
            </p:cNvPr>
            <p:cNvSpPr/>
            <p:nvPr/>
          </p:nvSpPr>
          <p:spPr>
            <a:xfrm>
              <a:off x="1582659" y="2240395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21AB75D-4973-44C6-AC0C-BE73DFEF2966}"/>
                </a:ext>
              </a:extLst>
            </p:cNvPr>
            <p:cNvSpPr/>
            <p:nvPr/>
          </p:nvSpPr>
          <p:spPr>
            <a:xfrm>
              <a:off x="1463298" y="2312785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9C4F3E1-4BBB-4C7E-B11C-EBCB2E7A3E36}"/>
                </a:ext>
              </a:extLst>
            </p:cNvPr>
            <p:cNvSpPr/>
            <p:nvPr/>
          </p:nvSpPr>
          <p:spPr>
            <a:xfrm>
              <a:off x="1571049" y="2333475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A3F0AB03-E3D6-4994-B0CC-5E2C7CFB3866}"/>
                </a:ext>
              </a:extLst>
            </p:cNvPr>
            <p:cNvSpPr/>
            <p:nvPr/>
          </p:nvSpPr>
          <p:spPr>
            <a:xfrm>
              <a:off x="1522790" y="2103235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6F9084E-F7A6-4B1B-8C8F-5FB20C967D32}"/>
                </a:ext>
              </a:extLst>
            </p:cNvPr>
            <p:cNvSpPr/>
            <p:nvPr/>
          </p:nvSpPr>
          <p:spPr>
            <a:xfrm>
              <a:off x="1600163" y="2181467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D826CBD-9C37-4D22-B3D3-F150A12CE437}"/>
                </a:ext>
              </a:extLst>
            </p:cNvPr>
            <p:cNvSpPr/>
            <p:nvPr/>
          </p:nvSpPr>
          <p:spPr>
            <a:xfrm>
              <a:off x="1527431" y="2175625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A5AC8DEB-9271-499E-B21E-0B67EDEF9F5A}"/>
                </a:ext>
              </a:extLst>
            </p:cNvPr>
            <p:cNvSpPr/>
            <p:nvPr/>
          </p:nvSpPr>
          <p:spPr>
            <a:xfrm>
              <a:off x="1507210" y="2263163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AFACB36-6E0E-4555-A80D-DF49F3E04A1F}"/>
                </a:ext>
              </a:extLst>
            </p:cNvPr>
            <p:cNvSpPr/>
            <p:nvPr/>
          </p:nvSpPr>
          <p:spPr>
            <a:xfrm>
              <a:off x="1470476" y="2229279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1B859B4-0C7B-4E75-8E94-5A362F0E93A6}"/>
                </a:ext>
              </a:extLst>
            </p:cNvPr>
            <p:cNvSpPr/>
            <p:nvPr/>
          </p:nvSpPr>
          <p:spPr>
            <a:xfrm>
              <a:off x="1651876" y="2100682"/>
              <a:ext cx="110456" cy="10287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940AFA6-6622-4E08-922D-3CC4E8D8EC52}"/>
                </a:ext>
              </a:extLst>
            </p:cNvPr>
            <p:cNvSpPr/>
            <p:nvPr/>
          </p:nvSpPr>
          <p:spPr>
            <a:xfrm>
              <a:off x="1705021" y="2196232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5403560-B6BD-4D0B-9CEB-4797064F08FA}"/>
                </a:ext>
              </a:extLst>
            </p:cNvPr>
            <p:cNvSpPr/>
            <p:nvPr/>
          </p:nvSpPr>
          <p:spPr>
            <a:xfrm>
              <a:off x="1723395" y="2291046"/>
              <a:ext cx="110456" cy="10287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238AA8E-A99C-49E4-9990-A588A14AE6BC}"/>
              </a:ext>
            </a:extLst>
          </p:cNvPr>
          <p:cNvSpPr txBox="1"/>
          <p:nvPr/>
        </p:nvSpPr>
        <p:spPr>
          <a:xfrm>
            <a:off x="4857329" y="1356080"/>
            <a:ext cx="1285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fission fragment, E</a:t>
            </a:r>
            <a:r>
              <a:rPr lang="fr-FR" sz="1100" baseline="-25000" dirty="0"/>
              <a:t>x</a:t>
            </a:r>
            <a:endParaRPr lang="en-GB" sz="1100" baseline="-25000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9900014-4B91-4696-81FF-2F87DB832A96}"/>
              </a:ext>
            </a:extLst>
          </p:cNvPr>
          <p:cNvCxnSpPr/>
          <p:nvPr/>
        </p:nvCxnSpPr>
        <p:spPr>
          <a:xfrm>
            <a:off x="5522373" y="2057718"/>
            <a:ext cx="0" cy="381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0" name="Oval 149">
            <a:extLst>
              <a:ext uri="{FF2B5EF4-FFF2-40B4-BE49-F238E27FC236}">
                <a16:creationId xmlns:a16="http://schemas.microsoft.com/office/drawing/2014/main" id="{1DDF0F94-0E8C-4EA7-92B4-C4C6D6C8B31F}"/>
              </a:ext>
            </a:extLst>
          </p:cNvPr>
          <p:cNvSpPr/>
          <p:nvPr/>
        </p:nvSpPr>
        <p:spPr>
          <a:xfrm>
            <a:off x="5640564" y="2163054"/>
            <a:ext cx="107099" cy="99744"/>
          </a:xfrm>
          <a:prstGeom prst="ellipse">
            <a:avLst/>
          </a:prstGeom>
          <a:solidFill>
            <a:srgbClr val="0000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2F14980-EA8E-480A-B91B-6A9C04CA3B87}"/>
              </a:ext>
            </a:extLst>
          </p:cNvPr>
          <p:cNvSpPr txBox="1"/>
          <p:nvPr/>
        </p:nvSpPr>
        <p:spPr>
          <a:xfrm>
            <a:off x="5745592" y="2062947"/>
            <a:ext cx="793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n </a:t>
            </a:r>
            <a:r>
              <a:rPr lang="fr-FR" sz="1100" dirty="0" err="1"/>
              <a:t>emission</a:t>
            </a:r>
            <a:endParaRPr lang="en-GB" sz="1100" baseline="-25000" dirty="0"/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FC162AB1-1FBE-4672-818B-1142B7A901CF}"/>
              </a:ext>
            </a:extLst>
          </p:cNvPr>
          <p:cNvCxnSpPr/>
          <p:nvPr/>
        </p:nvCxnSpPr>
        <p:spPr>
          <a:xfrm>
            <a:off x="4525334" y="2514178"/>
            <a:ext cx="0" cy="381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7EAAEB6F-7624-4EC1-AE5F-E905384F01BA}"/>
              </a:ext>
            </a:extLst>
          </p:cNvPr>
          <p:cNvCxnSpPr/>
          <p:nvPr/>
        </p:nvCxnSpPr>
        <p:spPr>
          <a:xfrm>
            <a:off x="5233124" y="2505475"/>
            <a:ext cx="0" cy="381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9ACA70C-3CF4-4D1F-89CA-85E4814351D5}"/>
              </a:ext>
            </a:extLst>
          </p:cNvPr>
          <p:cNvCxnSpPr/>
          <p:nvPr/>
        </p:nvCxnSpPr>
        <p:spPr>
          <a:xfrm>
            <a:off x="5897295" y="2507317"/>
            <a:ext cx="0" cy="381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650D3014-779B-48D2-92E3-D7486CCB1764}"/>
              </a:ext>
            </a:extLst>
          </p:cNvPr>
          <p:cNvSpPr txBox="1"/>
          <p:nvPr/>
        </p:nvSpPr>
        <p:spPr>
          <a:xfrm>
            <a:off x="5945050" y="2449078"/>
            <a:ext cx="617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Symbol" panose="05050102010706020507" pitchFamily="18" charset="2"/>
              </a:rPr>
              <a:t>g</a:t>
            </a:r>
            <a:r>
              <a:rPr lang="fr-FR" sz="1100" dirty="0"/>
              <a:t> </a:t>
            </a:r>
            <a:r>
              <a:rPr lang="fr-FR" sz="1100" dirty="0" err="1"/>
              <a:t>decay</a:t>
            </a:r>
            <a:endParaRPr lang="en-GB" sz="1100" baseline="-250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3359B015-C5C3-48C8-A84A-DE22DA69484E}"/>
              </a:ext>
            </a:extLst>
          </p:cNvPr>
          <p:cNvSpPr txBox="1"/>
          <p:nvPr/>
        </p:nvSpPr>
        <p:spPr>
          <a:xfrm>
            <a:off x="5122436" y="4470189"/>
            <a:ext cx="299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A. </a:t>
            </a:r>
            <a:r>
              <a:rPr lang="fr-FR" sz="1000" i="1" dirty="0" err="1"/>
              <a:t>Chebboubi</a:t>
            </a:r>
            <a:r>
              <a:rPr lang="fr-FR" sz="1000" i="1" dirty="0"/>
              <a:t> et al., PLB 775 (2017) 190  (LOHENGRIN)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1896967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FIPPS phase 2: </a:t>
            </a:r>
            <a:r>
              <a:rPr lang="en-US" dirty="0" err="1"/>
              <a:t>HPGe</a:t>
            </a:r>
            <a:r>
              <a:rPr lang="en-US" dirty="0"/>
              <a:t> </a:t>
            </a:r>
            <a:r>
              <a:rPr lang="en-US" dirty="0" err="1"/>
              <a:t>array+GFM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59" y="847610"/>
            <a:ext cx="8720673" cy="538275"/>
          </a:xfrm>
        </p:spPr>
        <p:txBody>
          <a:bodyPr/>
          <a:lstStyle/>
          <a:p>
            <a:r>
              <a:rPr lang="en-US" dirty="0"/>
              <a:t>Gain of order of magnitudes in sensitivity for fission studies and spectroscopy of n-rich nuclei using a </a:t>
            </a:r>
            <a:r>
              <a:rPr lang="en-US" b="1" dirty="0"/>
              <a:t>Gas-Filled-Magnet (GFM) separator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r="40524" b="16172"/>
          <a:stretch/>
        </p:blipFill>
        <p:spPr>
          <a:xfrm>
            <a:off x="4986337" y="1465361"/>
            <a:ext cx="3350419" cy="2467954"/>
          </a:xfrm>
          <a:prstGeom prst="rect">
            <a:avLst/>
          </a:prstGeom>
        </p:spPr>
      </p:pic>
      <p:pic>
        <p:nvPicPr>
          <p:cNvPr id="10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369" y="2776267"/>
            <a:ext cx="2431477" cy="168592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527027" y="3925487"/>
            <a:ext cx="2425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just received feasibility studies from companies</a:t>
            </a:r>
          </a:p>
          <a:p>
            <a:r>
              <a:rPr lang="en-US" sz="1400" i="1" dirty="0"/>
              <a:t>(HTS technology)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305" y="1647831"/>
            <a:ext cx="45700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1/R </a:t>
            </a:r>
            <a:r>
              <a:rPr lang="de-DE" dirty="0" err="1"/>
              <a:t>field</a:t>
            </a:r>
            <a:r>
              <a:rPr lang="de-DE" dirty="0"/>
              <a:t> (B(1.2m)=1T, </a:t>
            </a:r>
            <a:r>
              <a:rPr lang="de-DE" dirty="0" err="1"/>
              <a:t>B</a:t>
            </a:r>
            <a:r>
              <a:rPr lang="de-DE" sz="800" dirty="0" err="1"/>
              <a:t>max</a:t>
            </a:r>
            <a:r>
              <a:rPr lang="de-DE" sz="800" dirty="0"/>
              <a:t> </a:t>
            </a:r>
            <a:r>
              <a:rPr lang="de-DE" dirty="0"/>
              <a:t>&lt;1.7T, dB/B~1%)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Y focusing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large acceptance (~60 </a:t>
            </a:r>
            <a:r>
              <a:rPr lang="en-US" dirty="0" err="1"/>
              <a:t>msr</a:t>
            </a:r>
            <a:r>
              <a:rPr lang="en-US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same B for all trajectories </a:t>
            </a:r>
          </a:p>
          <a:p>
            <a:r>
              <a:rPr lang="en-US" dirty="0">
                <a:sym typeface="Wingdings" panose="05000000000000000000" pitchFamily="2" charset="2"/>
              </a:rPr>
              <a:t>     </a:t>
            </a:r>
            <a:r>
              <a:rPr lang="en-US" dirty="0"/>
              <a:t> good dispersion (2.1 cm/%)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"complex pole shape" </a:t>
            </a:r>
            <a:r>
              <a:rPr lang="en-US" sz="1600" i="1" dirty="0"/>
              <a:t>(Thales circles)</a:t>
            </a:r>
          </a:p>
          <a:p>
            <a:r>
              <a:rPr lang="en-US" dirty="0">
                <a:sym typeface="Wingdings" panose="05000000000000000000" pitchFamily="2" charset="2"/>
              </a:rPr>
              <a:t>      </a:t>
            </a:r>
            <a:r>
              <a:rPr lang="en-US" dirty="0"/>
              <a:t> horizontal focusing independent </a:t>
            </a:r>
          </a:p>
          <a:p>
            <a:r>
              <a:rPr lang="en-US" dirty="0"/>
              <a:t>           from trajectory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ionization chamber at focal position </a:t>
            </a:r>
          </a:p>
          <a:p>
            <a:r>
              <a:rPr lang="en-US" dirty="0"/>
              <a:t>     for </a:t>
            </a:r>
            <a:r>
              <a:rPr lang="en-US" dirty="0" err="1"/>
              <a:t>E</a:t>
            </a:r>
            <a:r>
              <a:rPr lang="en-US" sz="800" dirty="0" err="1"/>
              <a:t>kin</a:t>
            </a:r>
            <a:r>
              <a:rPr lang="en-US" sz="800" dirty="0"/>
              <a:t> </a:t>
            </a:r>
            <a:r>
              <a:rPr lang="en-US" dirty="0"/>
              <a:t>measurement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85" y="3846087"/>
            <a:ext cx="559699" cy="8208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37273" y="4373936"/>
            <a:ext cx="12234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/>
              <a:t>Thales of Miletus, 600 </a:t>
            </a:r>
            <a:r>
              <a:rPr lang="en-US" sz="800" i="1" dirty="0" err="1"/>
              <a:t>bc</a:t>
            </a:r>
            <a:endParaRPr lang="en-US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86A2B5-2A80-9C46-BE38-6FF7E210B0C8}"/>
              </a:ext>
            </a:extLst>
          </p:cNvPr>
          <p:cNvSpPr txBox="1"/>
          <p:nvPr/>
        </p:nvSpPr>
        <p:spPr>
          <a:xfrm>
            <a:off x="232159" y="4667578"/>
            <a:ext cx="1688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H. Faust, Y-H. Kim, …</a:t>
            </a:r>
          </a:p>
        </p:txBody>
      </p:sp>
    </p:spTree>
    <p:extLst>
      <p:ext uri="{BB962C8B-B14F-4D97-AF65-F5344CB8AC3E}">
        <p14:creationId xmlns:p14="http://schemas.microsoft.com/office/powerpoint/2010/main" val="280788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7"/>
          </p:nvPr>
        </p:nvSpPr>
        <p:spPr>
          <a:xfrm>
            <a:off x="225459" y="1051537"/>
            <a:ext cx="8727371" cy="3266694"/>
          </a:xfrm>
        </p:spPr>
        <p:txBody>
          <a:bodyPr/>
          <a:lstStyle/>
          <a:p>
            <a:r>
              <a:rPr lang="en-US" sz="1600" dirty="0"/>
              <a:t>Rich Nuclear Physics program at ILL using FIPPS/FIPPS+IFIN-HH (shape coexistence, intruder structures, … ) using slow-neutron induced reactions</a:t>
            </a:r>
          </a:p>
          <a:p>
            <a:r>
              <a:rPr lang="en-US" sz="1600" baseline="30000" dirty="0"/>
              <a:t>235</a:t>
            </a:r>
            <a:r>
              <a:rPr lang="en-US" sz="1600" dirty="0"/>
              <a:t>U(</a:t>
            </a:r>
            <a:r>
              <a:rPr lang="en-US" sz="1600" dirty="0" err="1"/>
              <a:t>n,f</a:t>
            </a:r>
            <a:r>
              <a:rPr lang="en-US" sz="1600" dirty="0"/>
              <a:t>) and </a:t>
            </a:r>
            <a:r>
              <a:rPr lang="en-US" sz="1600" baseline="30000" dirty="0"/>
              <a:t>233</a:t>
            </a:r>
            <a:r>
              <a:rPr lang="en-US" sz="1600" dirty="0"/>
              <a:t>U(</a:t>
            </a:r>
            <a:r>
              <a:rPr lang="en-US" sz="1600" dirty="0" err="1"/>
              <a:t>n,f</a:t>
            </a:r>
            <a:r>
              <a:rPr lang="en-US" sz="1600" dirty="0"/>
              <a:t>) with </a:t>
            </a:r>
            <a:r>
              <a:rPr lang="en-US" sz="1600" i="1" dirty="0"/>
              <a:t>fission tag</a:t>
            </a:r>
            <a:r>
              <a:rPr lang="en-US" sz="1600" dirty="0"/>
              <a:t>: new spectroscopic info on n-rich fission fragments is now available trough multiple gamma-ray coincidences analysis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(data are open for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LoI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</a:t>
            </a:r>
            <a:r>
              <a:rPr lang="en-US" sz="1600" dirty="0">
                <a:sym typeface="Wingdings" panose="05000000000000000000" pitchFamily="2" charset="2"/>
              </a:rPr>
              <a:t> bridge for the science program at FIPPS phase 2 </a:t>
            </a: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                                                         (</a:t>
            </a:r>
            <a:r>
              <a:rPr lang="en-US" sz="1600" dirty="0" err="1">
                <a:sym typeface="Wingdings" panose="05000000000000000000" pitchFamily="2" charset="2"/>
              </a:rPr>
              <a:t>HPGe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detectors+GFM</a:t>
            </a:r>
            <a:r>
              <a:rPr lang="en-US" sz="1600" dirty="0">
                <a:sym typeface="Wingdings" panose="05000000000000000000" pitchFamily="2" charset="2"/>
              </a:rPr>
              <a:t> fragment separator)</a:t>
            </a:r>
            <a:endParaRPr lang="en-US" sz="1600" dirty="0"/>
          </a:p>
          <a:p>
            <a:pPr marL="0" indent="0">
              <a:buNone/>
            </a:pP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Next ILL </a:t>
            </a:r>
            <a:r>
              <a:rPr lang="en-US" sz="1600" dirty="0">
                <a:solidFill>
                  <a:schemeClr val="accent2"/>
                </a:solidFill>
              </a:rPr>
              <a:t>proposal submission deadline</a:t>
            </a:r>
            <a:r>
              <a:rPr lang="en-US" sz="1600" dirty="0"/>
              <a:t>: September 2019  </a:t>
            </a: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     “all targets can be used at FIPPS” (or, at least, many… ask myself or </a:t>
            </a:r>
            <a:r>
              <a:rPr lang="en-US" sz="1600" dirty="0" err="1">
                <a:sym typeface="Wingdings" panose="05000000000000000000" pitchFamily="2" charset="2"/>
              </a:rPr>
              <a:t>Ulli</a:t>
            </a:r>
            <a:r>
              <a:rPr lang="en-US" sz="1600" dirty="0">
                <a:sym typeface="Wingdings" panose="05000000000000000000" pitchFamily="2" charset="2"/>
              </a:rPr>
              <a:t> K.) </a:t>
            </a:r>
            <a:endParaRPr lang="en-US" sz="11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100" dirty="0">
                <a:sym typeface="Wingdings" panose="05000000000000000000" pitchFamily="2" charset="2"/>
              </a:rPr>
              <a:t>     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interest already expressed for </a:t>
            </a:r>
            <a:r>
              <a:rPr lang="en-US" sz="1600" dirty="0" err="1">
                <a:sym typeface="Wingdings" panose="05000000000000000000" pitchFamily="2" charset="2"/>
              </a:rPr>
              <a:t>transuranium</a:t>
            </a:r>
            <a:r>
              <a:rPr lang="en-US" sz="1600" dirty="0">
                <a:sym typeface="Wingdings" panose="05000000000000000000" pitchFamily="2" charset="2"/>
              </a:rPr>
              <a:t> target (</a:t>
            </a:r>
            <a:r>
              <a:rPr lang="en-US" sz="1600" baseline="30000" dirty="0">
                <a:sym typeface="Wingdings" panose="05000000000000000000" pitchFamily="2" charset="2"/>
              </a:rPr>
              <a:t>245</a:t>
            </a:r>
            <a:r>
              <a:rPr lang="en-US" sz="1600" dirty="0">
                <a:sym typeface="Wingdings" panose="05000000000000000000" pitchFamily="2" charset="2"/>
              </a:rPr>
              <a:t>Cm)</a:t>
            </a:r>
            <a:endParaRPr lang="en-US" sz="1600" dirty="0"/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/>
              <a:t>The physics program and detector developments at FIPPS depend on your input! Hope to see you all soon at ILL!</a:t>
            </a:r>
          </a:p>
          <a:p>
            <a:endParaRPr lang="en-US" sz="16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45364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34" y="89660"/>
            <a:ext cx="7886700" cy="799080"/>
          </a:xfrm>
        </p:spPr>
        <p:txBody>
          <a:bodyPr>
            <a:normAutofit fontScale="90000"/>
          </a:bodyPr>
          <a:lstStyle/>
          <a:p>
            <a:br>
              <a:rPr lang="en-GB" sz="2400" dirty="0"/>
            </a:br>
            <a:r>
              <a:rPr lang="en-GB" sz="2400" dirty="0"/>
              <a:t>A new chamber for a </a:t>
            </a:r>
            <a:r>
              <a:rPr lang="en-GB" sz="2400" baseline="30000" dirty="0"/>
              <a:t>245</a:t>
            </a:r>
            <a:r>
              <a:rPr lang="en-GB" sz="2400" dirty="0"/>
              <a:t>Cm target </a:t>
            </a:r>
            <a:br>
              <a:rPr lang="en-GB" sz="2400" dirty="0"/>
            </a:b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 txBox="1">
                <a:spLocks/>
              </p:cNvSpPr>
              <p:nvPr/>
            </p:nvSpPr>
            <p:spPr>
              <a:xfrm>
                <a:off x="220434" y="854087"/>
                <a:ext cx="6840038" cy="844086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defTabSz="685800">
                  <a:lnSpc>
                    <a:spcPct val="100000"/>
                  </a:lnSpc>
                  <a:spcBef>
                    <a:spcPts val="750"/>
                  </a:spcBef>
                </a:pPr>
                <a:r>
                  <a:rPr lang="en-GB" sz="1800" baseline="30000" dirty="0">
                    <a:solidFill>
                      <a:prstClr val="black"/>
                    </a:solidFill>
                    <a:latin typeface="Calibri Light" panose="020F0302020204030204"/>
                  </a:rPr>
                  <a:t>245</a:t>
                </a:r>
                <a:r>
                  <a:rPr lang="en-GB" sz="1800" dirty="0">
                    <a:solidFill>
                      <a:prstClr val="black"/>
                    </a:solidFill>
                    <a:latin typeface="Calibri Light" panose="020F0302020204030204"/>
                  </a:rPr>
                  <a:t>Cm target :</a:t>
                </a:r>
              </a:p>
              <a:p>
                <a:pPr marL="342900" lvl="1" indent="0" defTabSz="685800">
                  <a:lnSpc>
                    <a:spcPct val="100000"/>
                  </a:lnSpc>
                  <a:spcBef>
                    <a:spcPts val="375"/>
                  </a:spcBef>
                  <a:buNone/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GB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d>
                          <m:dPr>
                            <m:begChr m:val=""/>
                            <m:endChr m:val="}"/>
                            <m:ctrlPr>
                              <a:rPr lang="en-GB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GB" sz="1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1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1500" dirty="0">
                                      <a:solidFill>
                                        <a:prstClr val="black"/>
                                      </a:solidFill>
                                      <a:latin typeface="Calibri Light" panose="020F0302020204030204"/>
                                    </a:rPr>
                                    <m:t>2 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1500" dirty="0">
                                      <a:solidFill>
                                        <a:prstClr val="black"/>
                                      </a:solidFill>
                                      <a:latin typeface="Calibri Light" panose="020F0302020204030204"/>
                                    </a:rPr>
                                    <m:t>confinement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1500" dirty="0">
                                      <a:solidFill>
                                        <a:prstClr val="black"/>
                                      </a:solidFill>
                                      <a:latin typeface="Calibri Light" panose="020F0302020204030204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1500" dirty="0">
                                      <a:solidFill>
                                        <a:prstClr val="black"/>
                                      </a:solidFill>
                                      <a:latin typeface="Calibri Light" panose="020F0302020204030204"/>
                                    </a:rPr>
                                    <m:t>barriers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1500" dirty="0">
                                      <a:solidFill>
                                        <a:prstClr val="black"/>
                                      </a:solidFill>
                                      <a:latin typeface="Calibri Light" panose="020F0302020204030204"/>
                                    </a:rPr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GB" sz="1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1500" dirty="0">
                                      <a:solidFill>
                                        <a:prstClr val="black"/>
                                      </a:solidFill>
                                      <a:latin typeface="Calibri Light" panose="020F0302020204030204"/>
                                    </a:rPr>
                                    <m:t>closed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1500" dirty="0">
                                      <a:solidFill>
                                        <a:prstClr val="black"/>
                                      </a:solidFill>
                                      <a:latin typeface="Calibri Light" panose="020F0302020204030204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b="0" i="0" dirty="0" smtClean="0">
                                      <a:solidFill>
                                        <a:prstClr val="black"/>
                                      </a:solidFill>
                                      <a:latin typeface="Calibri Light" panose="020F0302020204030204"/>
                                    </a:rPr>
                                    <m:t>target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1500" dirty="0">
                                      <a:solidFill>
                                        <a:prstClr val="black"/>
                                      </a:solidFill>
                                      <a:latin typeface="Calibri Light" panose="020F0302020204030204"/>
                                    </a:rPr>
                                    <m:t>             </m:t>
                                  </m:r>
                                </m:e>
                              </m:mr>
                            </m:m>
                          </m:e>
                        </m:d>
                      </m:e>
                    </m:box>
                  </m:oMath>
                </a14:m>
                <a:r>
                  <a:rPr lang="en-GB" sz="1500" dirty="0">
                    <a:solidFill>
                      <a:prstClr val="black"/>
                    </a:solidFill>
                    <a:latin typeface="Calibri Light" panose="020F0302020204030204"/>
                  </a:rPr>
                  <a:t>   a </a:t>
                </a:r>
                <a:r>
                  <a:rPr lang="en-GB" sz="1500" b="1" dirty="0">
                    <a:solidFill>
                      <a:prstClr val="black"/>
                    </a:solidFill>
                    <a:latin typeface="Calibri Light" panose="020F0302020204030204"/>
                  </a:rPr>
                  <a:t>single wall </a:t>
                </a:r>
                <a:r>
                  <a:rPr lang="en-GB" sz="1500" dirty="0">
                    <a:solidFill>
                      <a:prstClr val="black"/>
                    </a:solidFill>
                    <a:latin typeface="Calibri Light" panose="020F0302020204030204"/>
                  </a:rPr>
                  <a:t>vacuum chamber is sufficient </a:t>
                </a:r>
              </a:p>
            </p:txBody>
          </p:sp>
        </mc:Choice>
        <mc:Fallback xmlns="">
          <p:sp>
            <p:nvSpPr>
              <p:cNvPr id="8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34" y="854087"/>
                <a:ext cx="6840038" cy="844086"/>
              </a:xfrm>
              <a:prstGeom prst="rect">
                <a:avLst/>
              </a:prstGeom>
              <a:blipFill>
                <a:blip r:embed="rId2"/>
                <a:stretch>
                  <a:fillRect l="-741" t="-64706" b="-1455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8882322"/>
                  </p:ext>
                </p:extLst>
              </p:nvPr>
            </p:nvGraphicFramePr>
            <p:xfrm>
              <a:off x="220434" y="1698173"/>
              <a:ext cx="6564087" cy="25864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8029">
                      <a:extLst>
                        <a:ext uri="{9D8B030D-6E8A-4147-A177-3AD203B41FA5}">
                          <a16:colId xmlns:a16="http://schemas.microsoft.com/office/drawing/2014/main" val="3014014046"/>
                        </a:ext>
                      </a:extLst>
                    </a:gridCol>
                    <a:gridCol w="2188029">
                      <a:extLst>
                        <a:ext uri="{9D8B030D-6E8A-4147-A177-3AD203B41FA5}">
                          <a16:colId xmlns:a16="http://schemas.microsoft.com/office/drawing/2014/main" val="1726640472"/>
                        </a:ext>
                      </a:extLst>
                    </a:gridCol>
                    <a:gridCol w="2188029">
                      <a:extLst>
                        <a:ext uri="{9D8B030D-6E8A-4147-A177-3AD203B41FA5}">
                          <a16:colId xmlns:a16="http://schemas.microsoft.com/office/drawing/2014/main" val="1781613261"/>
                        </a:ext>
                      </a:extLst>
                    </a:gridCol>
                  </a:tblGrid>
                  <a:tr h="3972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Environment 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Consequence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Constraints for the chamber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262483604"/>
                      </a:ext>
                    </a:extLst>
                  </a:tr>
                  <a:tr h="3669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latin typeface="+mj-lt"/>
                            </a:rPr>
                            <a:t>Vacuum chamber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/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latin typeface="+mj-lt"/>
                            </a:rPr>
                            <a:t>Vacuum</a:t>
                          </a:r>
                          <a:r>
                            <a:rPr lang="en-GB" sz="1000" b="1" baseline="0" dirty="0">
                              <a:latin typeface="+mj-lt"/>
                            </a:rPr>
                            <a:t> resistance</a:t>
                          </a:r>
                          <a:endParaRPr lang="en-GB" sz="1000" b="1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246390561"/>
                      </a:ext>
                    </a:extLst>
                  </a:tr>
                  <a:tr h="46633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000" dirty="0">
                              <a:latin typeface="+mj-lt"/>
                            </a:rPr>
                            <a:t>To be a</a:t>
                          </a:r>
                          <a:r>
                            <a:rPr lang="en-GB" sz="1000" baseline="0" dirty="0">
                              <a:latin typeface="+mj-lt"/>
                            </a:rPr>
                            <a:t> confinement barrier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GB" sz="1000" b="1" dirty="0">
                              <a:latin typeface="+mj-lt"/>
                            </a:rPr>
                            <a:t>Tightness</a:t>
                          </a:r>
                          <a:r>
                            <a:rPr lang="en-GB" sz="1000" b="1" baseline="0" dirty="0">
                              <a:latin typeface="+mj-lt"/>
                            </a:rPr>
                            <a:t> </a:t>
                          </a:r>
                        </a:p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GB" sz="1000" b="1" baseline="0" dirty="0">
                              <a:latin typeface="+mj-lt"/>
                            </a:rPr>
                            <a:t>Resistance to a 1 m fall</a:t>
                          </a:r>
                          <a:endParaRPr lang="en-GB" sz="1000" b="1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283633180"/>
                      </a:ext>
                    </a:extLst>
                  </a:tr>
                  <a:tr h="3449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latin typeface="+mj-lt"/>
                            </a:rPr>
                            <a:t>Beam neutron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j-lt"/>
                            </a:rPr>
                            <a:t> low</a:t>
                          </a:r>
                          <a:r>
                            <a:rPr lang="fr-FR" sz="1400" dirty="0"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sz="1400" dirty="0">
                              <a:latin typeface="+mj-lt"/>
                            </a:rPr>
                            <a:t> 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sz="1400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  <m:d>
                                <m:dPr>
                                  <m:ctrlPr>
                                    <a:rPr lang="fr-FR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fr-FR" sz="14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400" b="1" i="1" smtClean="0"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𝒃𝒂𝒓𝒏</m:t>
                              </m:r>
                            </m:oMath>
                          </a14:m>
                          <a:r>
                            <a:rPr lang="en-GB" sz="1400" b="1" dirty="0">
                              <a:latin typeface="+mj-lt"/>
                            </a:rPr>
                            <a:t> </a:t>
                          </a:r>
                          <a:endParaRPr lang="en-GB" sz="1000" b="1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99594558"/>
                      </a:ext>
                    </a:extLst>
                  </a:tr>
                  <a:tr h="34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dirty="0">
                              <a:latin typeface="+mj-lt"/>
                              <a:cs typeface="Calibri" panose="020F0502020204030204" pitchFamily="34" charset="0"/>
                            </a:rPr>
                            <a:t>γ</a:t>
                          </a:r>
                          <a:r>
                            <a:rPr lang="en-GB" sz="1400" dirty="0">
                              <a:latin typeface="+mj-lt"/>
                              <a:cs typeface="Calibri" panose="020F0502020204030204" pitchFamily="34" charset="0"/>
                            </a:rPr>
                            <a:t> spectrometer 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latin typeface="+mj-lt"/>
                            </a:rPr>
                            <a:t>Low </a:t>
                          </a:r>
                          <a:r>
                            <a:rPr lang="el-GR" sz="1400" dirty="0">
                              <a:latin typeface="+mj-lt"/>
                              <a:cs typeface="Calibri" panose="020F0502020204030204" pitchFamily="34" charset="0"/>
                            </a:rPr>
                            <a:t>γ</a:t>
                          </a:r>
                          <a:r>
                            <a:rPr lang="en-GB" sz="1400" dirty="0">
                              <a:latin typeface="+mj-lt"/>
                              <a:cs typeface="Calibri" panose="020F0502020204030204" pitchFamily="34" charset="0"/>
                            </a:rPr>
                            <a:t> attenuation 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latin typeface="+mj-lt"/>
                            </a:rPr>
                            <a:t>Z&lt;30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304750510"/>
                      </a:ext>
                    </a:extLst>
                  </a:tr>
                  <a:tr h="6661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latin typeface="+mj-lt"/>
                            </a:rPr>
                            <a:t>α particles emission</a:t>
                          </a:r>
                          <a:r>
                            <a:rPr lang="en-GB" sz="1400" baseline="0" dirty="0">
                              <a:latin typeface="+mj-lt"/>
                            </a:rPr>
                            <a:t> from </a:t>
                          </a:r>
                          <a:r>
                            <a:rPr lang="en-GB" sz="1000" baseline="30000" dirty="0">
                              <a:latin typeface="+mj-lt"/>
                            </a:rPr>
                            <a:t>245</a:t>
                          </a:r>
                          <a:r>
                            <a:rPr lang="en-GB" sz="1000" dirty="0">
                              <a:latin typeface="+mj-lt"/>
                            </a:rPr>
                            <a:t>Cm decay</a:t>
                          </a:r>
                          <a:endParaRPr lang="en-GB" sz="1400" dirty="0">
                            <a:latin typeface="+mj-lt"/>
                          </a:endParaRPr>
                        </a:p>
                        <a:p>
                          <a:pPr algn="ctr"/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dirty="0">
                              <a:latin typeface="+mj-lt"/>
                              <a:cs typeface="Calibri" panose="020F0502020204030204" pitchFamily="34" charset="0"/>
                            </a:rPr>
                            <a:t>Presence</a:t>
                          </a:r>
                          <a:r>
                            <a:rPr lang="en-GB" sz="1400" b="0" baseline="0" dirty="0">
                              <a:latin typeface="+mj-lt"/>
                              <a:cs typeface="Calibri" panose="020F0502020204030204" pitchFamily="34" charset="0"/>
                            </a:rPr>
                            <a:t> of </a:t>
                          </a:r>
                          <a:r>
                            <a:rPr lang="en-GB" sz="1400" b="0" dirty="0">
                              <a:latin typeface="+mj-lt"/>
                              <a:cs typeface="Calibri" panose="020F0502020204030204" pitchFamily="34" charset="0"/>
                            </a:rPr>
                            <a:t>5.5</a:t>
                          </a:r>
                          <a:r>
                            <a:rPr lang="en-GB" sz="1400" b="0" baseline="0" dirty="0">
                              <a:latin typeface="+mj-lt"/>
                              <a:cs typeface="Calibri" panose="020F0502020204030204" pitchFamily="34" charset="0"/>
                            </a:rPr>
                            <a:t> MeV energy </a:t>
                          </a:r>
                          <a:r>
                            <a:rPr lang="en-GB" sz="1400" b="0" dirty="0">
                              <a:latin typeface="+mj-lt"/>
                            </a:rPr>
                            <a:t>α particles </a:t>
                          </a:r>
                          <a:endParaRPr lang="en-GB" sz="1400" b="0" dirty="0">
                            <a:latin typeface="+mj-lt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Stops </a:t>
                          </a:r>
                          <a:r>
                            <a:rPr lang="en-GB" sz="1000" b="1" dirty="0">
                              <a:latin typeface="+mj-lt"/>
                            </a:rPr>
                            <a:t>7 MeV </a:t>
                          </a:r>
                          <a:r>
                            <a:rPr lang="en-GB" sz="1000" dirty="0">
                              <a:latin typeface="+mj-lt"/>
                            </a:rPr>
                            <a:t>energy </a:t>
                          </a:r>
                          <a:r>
                            <a:rPr lang="en-GB" sz="1400" dirty="0">
                              <a:latin typeface="+mj-lt"/>
                            </a:rPr>
                            <a:t>α particles 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7917621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8882322"/>
                  </p:ext>
                </p:extLst>
              </p:nvPr>
            </p:nvGraphicFramePr>
            <p:xfrm>
              <a:off x="220434" y="1698173"/>
              <a:ext cx="6564087" cy="25864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8029">
                      <a:extLst>
                        <a:ext uri="{9D8B030D-6E8A-4147-A177-3AD203B41FA5}">
                          <a16:colId xmlns:a16="http://schemas.microsoft.com/office/drawing/2014/main" val="3014014046"/>
                        </a:ext>
                      </a:extLst>
                    </a:gridCol>
                    <a:gridCol w="2188029">
                      <a:extLst>
                        <a:ext uri="{9D8B030D-6E8A-4147-A177-3AD203B41FA5}">
                          <a16:colId xmlns:a16="http://schemas.microsoft.com/office/drawing/2014/main" val="1726640472"/>
                        </a:ext>
                      </a:extLst>
                    </a:gridCol>
                    <a:gridCol w="2188029">
                      <a:extLst>
                        <a:ext uri="{9D8B030D-6E8A-4147-A177-3AD203B41FA5}">
                          <a16:colId xmlns:a16="http://schemas.microsoft.com/office/drawing/2014/main" val="1781613261"/>
                        </a:ext>
                      </a:extLst>
                    </a:gridCol>
                  </a:tblGrid>
                  <a:tr h="3972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Environment 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Consequence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Constraints for the chamber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262483604"/>
                      </a:ext>
                    </a:extLst>
                  </a:tr>
                  <a:tr h="3669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latin typeface="+mj-lt"/>
                            </a:rPr>
                            <a:t>Vacuum chamber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/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latin typeface="+mj-lt"/>
                            </a:rPr>
                            <a:t>Vacuum</a:t>
                          </a:r>
                          <a:r>
                            <a:rPr lang="en-GB" sz="1000" b="1" baseline="0" dirty="0">
                              <a:latin typeface="+mj-lt"/>
                            </a:rPr>
                            <a:t> resistance</a:t>
                          </a:r>
                          <a:endParaRPr lang="en-GB" sz="1000" b="1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246390561"/>
                      </a:ext>
                    </a:extLst>
                  </a:tr>
                  <a:tr h="46633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000" dirty="0">
                              <a:latin typeface="+mj-lt"/>
                            </a:rPr>
                            <a:t>To be a</a:t>
                          </a:r>
                          <a:r>
                            <a:rPr lang="en-GB" sz="1000" baseline="0" dirty="0">
                              <a:latin typeface="+mj-lt"/>
                            </a:rPr>
                            <a:t> confinement barrier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GB" sz="1000" b="1" dirty="0">
                              <a:latin typeface="+mj-lt"/>
                            </a:rPr>
                            <a:t>Tightness</a:t>
                          </a:r>
                          <a:r>
                            <a:rPr lang="en-GB" sz="1000" b="1" baseline="0" dirty="0">
                              <a:latin typeface="+mj-lt"/>
                            </a:rPr>
                            <a:t> </a:t>
                          </a:r>
                        </a:p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GB" sz="1000" b="1" baseline="0" dirty="0">
                              <a:latin typeface="+mj-lt"/>
                            </a:rPr>
                            <a:t>Resistance to a 1 m fall</a:t>
                          </a:r>
                          <a:endParaRPr lang="en-GB" sz="1000" b="1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283633180"/>
                      </a:ext>
                    </a:extLst>
                  </a:tr>
                  <a:tr h="3449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latin typeface="+mj-lt"/>
                            </a:rPr>
                            <a:t>Beam neutron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 anchor="ctr">
                        <a:blipFill>
                          <a:blip r:embed="rId3"/>
                          <a:stretch>
                            <a:fillRect l="-101163" t="-366667" r="-101163" b="-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 anchor="ctr">
                        <a:blipFill>
                          <a:blip r:embed="rId3"/>
                          <a:stretch>
                            <a:fillRect l="-200000" t="-366667" r="-578" b="-2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594558"/>
                      </a:ext>
                    </a:extLst>
                  </a:tr>
                  <a:tr h="34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dirty="0">
                              <a:latin typeface="+mj-lt"/>
                              <a:cs typeface="Calibri" panose="020F0502020204030204" pitchFamily="34" charset="0"/>
                            </a:rPr>
                            <a:t>γ</a:t>
                          </a:r>
                          <a:r>
                            <a:rPr lang="en-GB" sz="1400" dirty="0">
                              <a:latin typeface="+mj-lt"/>
                              <a:cs typeface="Calibri" panose="020F0502020204030204" pitchFamily="34" charset="0"/>
                            </a:rPr>
                            <a:t> spectrometer 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latin typeface="+mj-lt"/>
                            </a:rPr>
                            <a:t>Low </a:t>
                          </a:r>
                          <a:r>
                            <a:rPr lang="el-GR" sz="1400" dirty="0">
                              <a:latin typeface="+mj-lt"/>
                              <a:cs typeface="Calibri" panose="020F0502020204030204" pitchFamily="34" charset="0"/>
                            </a:rPr>
                            <a:t>γ</a:t>
                          </a:r>
                          <a:r>
                            <a:rPr lang="en-GB" sz="1400" dirty="0">
                              <a:latin typeface="+mj-lt"/>
                              <a:cs typeface="Calibri" panose="020F0502020204030204" pitchFamily="34" charset="0"/>
                            </a:rPr>
                            <a:t> attenuation 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latin typeface="+mj-lt"/>
                            </a:rPr>
                            <a:t>Z&lt;30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304750510"/>
                      </a:ext>
                    </a:extLst>
                  </a:tr>
                  <a:tr h="6661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latin typeface="+mj-lt"/>
                            </a:rPr>
                            <a:t>α particles emission</a:t>
                          </a:r>
                          <a:r>
                            <a:rPr lang="en-GB" sz="1400" baseline="0" dirty="0">
                              <a:latin typeface="+mj-lt"/>
                            </a:rPr>
                            <a:t> from </a:t>
                          </a:r>
                          <a:r>
                            <a:rPr lang="en-GB" sz="1000" baseline="30000" dirty="0">
                              <a:latin typeface="+mj-lt"/>
                            </a:rPr>
                            <a:t>245</a:t>
                          </a:r>
                          <a:r>
                            <a:rPr lang="en-GB" sz="1000" dirty="0">
                              <a:latin typeface="+mj-lt"/>
                            </a:rPr>
                            <a:t>Cm decay</a:t>
                          </a:r>
                          <a:endParaRPr lang="en-GB" sz="1400" dirty="0">
                            <a:latin typeface="+mj-lt"/>
                          </a:endParaRPr>
                        </a:p>
                        <a:p>
                          <a:pPr algn="ctr"/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dirty="0">
                              <a:latin typeface="+mj-lt"/>
                              <a:cs typeface="Calibri" panose="020F0502020204030204" pitchFamily="34" charset="0"/>
                            </a:rPr>
                            <a:t>Presence</a:t>
                          </a:r>
                          <a:r>
                            <a:rPr lang="en-GB" sz="1400" b="0" baseline="0" dirty="0">
                              <a:latin typeface="+mj-lt"/>
                              <a:cs typeface="Calibri" panose="020F0502020204030204" pitchFamily="34" charset="0"/>
                            </a:rPr>
                            <a:t> of </a:t>
                          </a:r>
                          <a:r>
                            <a:rPr lang="en-GB" sz="1400" b="0" dirty="0">
                              <a:latin typeface="+mj-lt"/>
                              <a:cs typeface="Calibri" panose="020F0502020204030204" pitchFamily="34" charset="0"/>
                            </a:rPr>
                            <a:t>5.5</a:t>
                          </a:r>
                          <a:r>
                            <a:rPr lang="en-GB" sz="1400" b="0" baseline="0" dirty="0">
                              <a:latin typeface="+mj-lt"/>
                              <a:cs typeface="Calibri" panose="020F0502020204030204" pitchFamily="34" charset="0"/>
                            </a:rPr>
                            <a:t> MeV energy </a:t>
                          </a:r>
                          <a:r>
                            <a:rPr lang="en-GB" sz="1400" b="0" dirty="0">
                              <a:latin typeface="+mj-lt"/>
                            </a:rPr>
                            <a:t>α particles </a:t>
                          </a:r>
                          <a:endParaRPr lang="en-GB" sz="1400" b="0" dirty="0">
                            <a:latin typeface="+mj-lt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latin typeface="+mj-lt"/>
                            </a:rPr>
                            <a:t>Stops </a:t>
                          </a:r>
                          <a:r>
                            <a:rPr lang="en-GB" sz="1000" b="1" dirty="0">
                              <a:latin typeface="+mj-lt"/>
                            </a:rPr>
                            <a:t>7 MeV </a:t>
                          </a:r>
                          <a:r>
                            <a:rPr lang="en-GB" sz="1000" dirty="0">
                              <a:latin typeface="+mj-lt"/>
                            </a:rPr>
                            <a:t>energy </a:t>
                          </a:r>
                          <a:r>
                            <a:rPr lang="en-GB" sz="1400" dirty="0">
                              <a:latin typeface="+mj-lt"/>
                            </a:rPr>
                            <a:t>α particles </a:t>
                          </a:r>
                          <a:endParaRPr lang="en-GB" sz="1000" dirty="0">
                            <a:latin typeface="+mj-lt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7917621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/>
          <p:cNvSpPr txBox="1"/>
          <p:nvPr/>
        </p:nvSpPr>
        <p:spPr>
          <a:xfrm>
            <a:off x="220434" y="4375012"/>
            <a:ext cx="7282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GB" sz="1500" dirty="0">
                <a:solidFill>
                  <a:prstClr val="black"/>
                </a:solidFill>
                <a:latin typeface="Calibri Light" panose="020F0302020204030204"/>
              </a:rPr>
              <a:t>Final choice : </a:t>
            </a:r>
            <a:r>
              <a:rPr lang="en-GB" sz="1500" b="1" dirty="0">
                <a:solidFill>
                  <a:prstClr val="black"/>
                </a:solidFill>
                <a:latin typeface="Calibri Light" panose="020F0302020204030204"/>
              </a:rPr>
              <a:t>Magnesium cylinder </a:t>
            </a:r>
            <a:r>
              <a:rPr lang="en-GB" sz="1500" dirty="0">
                <a:solidFill>
                  <a:prstClr val="black"/>
                </a:solidFill>
                <a:latin typeface="Calibri Light" panose="020F0302020204030204"/>
              </a:rPr>
              <a:t>chamber of 44 mm diameter and 2mm wall-thickness, closed by </a:t>
            </a:r>
            <a:r>
              <a:rPr lang="en-GB" sz="1500" b="1" dirty="0">
                <a:solidFill>
                  <a:prstClr val="black"/>
                </a:solidFill>
                <a:latin typeface="Calibri Light" panose="020F0302020204030204"/>
              </a:rPr>
              <a:t>Zirconium foils </a:t>
            </a:r>
            <a:r>
              <a:rPr lang="en-GB" sz="1500" dirty="0">
                <a:solidFill>
                  <a:prstClr val="black"/>
                </a:solidFill>
                <a:latin typeface="Calibri Light" panose="020F0302020204030204"/>
              </a:rPr>
              <a:t>of 44mm and 0.2mm thickness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2AD28E-A313-AE49-BBFE-62F2541DD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7" y="148069"/>
            <a:ext cx="4505052" cy="10848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4A4380-0375-6F47-8A53-7F930FC04C7C}"/>
              </a:ext>
            </a:extLst>
          </p:cNvPr>
          <p:cNvSpPr/>
          <p:nvPr/>
        </p:nvSpPr>
        <p:spPr>
          <a:xfrm>
            <a:off x="7204163" y="2980804"/>
            <a:ext cx="1395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(C. </a:t>
            </a:r>
            <a:r>
              <a:rPr lang="en-GB" sz="1600" i="1" dirty="0" err="1"/>
              <a:t>Duthoit</a:t>
            </a:r>
            <a:r>
              <a:rPr lang="en-GB" sz="1600" i="1" dirty="0"/>
              <a:t>, </a:t>
            </a:r>
          </a:p>
          <a:p>
            <a:r>
              <a:rPr lang="en-GB" sz="1600" i="1" dirty="0"/>
              <a:t>ILL internship) 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1375519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05794" y="0"/>
            <a:ext cx="714556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Many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thanks</a:t>
            </a:r>
            <a:r>
              <a:rPr lang="fr-FR" sz="1400" b="1" dirty="0">
                <a:solidFill>
                  <a:schemeClr val="bg1"/>
                </a:solidFill>
              </a:rPr>
              <a:t> to all the </a:t>
            </a:r>
            <a:r>
              <a:rPr lang="fr-FR" sz="1400" b="1" dirty="0" err="1">
                <a:solidFill>
                  <a:schemeClr val="bg1"/>
                </a:solidFill>
              </a:rPr>
              <a:t>collaborators</a:t>
            </a:r>
            <a:r>
              <a:rPr lang="fr-FR" sz="1400" b="1" dirty="0">
                <a:solidFill>
                  <a:schemeClr val="bg1"/>
                </a:solidFill>
              </a:rPr>
              <a:t>:            </a:t>
            </a:r>
          </a:p>
          <a:p>
            <a:r>
              <a:rPr lang="fr-FR" sz="1400" b="1" u="sng" dirty="0">
                <a:solidFill>
                  <a:schemeClr val="bg1"/>
                </a:solidFill>
              </a:rPr>
              <a:t>F. </a:t>
            </a:r>
            <a:r>
              <a:rPr lang="fr-FR" sz="1400" b="1" u="sng" dirty="0" err="1">
                <a:solidFill>
                  <a:schemeClr val="bg1"/>
                </a:solidFill>
              </a:rPr>
              <a:t>Kandzia</a:t>
            </a:r>
            <a:r>
              <a:rPr lang="fr-FR" sz="1400" b="1" dirty="0">
                <a:solidFill>
                  <a:schemeClr val="bg1"/>
                </a:solidFill>
              </a:rPr>
              <a:t>, U. </a:t>
            </a:r>
            <a:r>
              <a:rPr lang="fr-FR" sz="1400" b="1" dirty="0" err="1">
                <a:solidFill>
                  <a:schemeClr val="bg1"/>
                </a:solidFill>
              </a:rPr>
              <a:t>Köster</a:t>
            </a:r>
            <a:r>
              <a:rPr lang="fr-FR" sz="1400" b="1" dirty="0">
                <a:solidFill>
                  <a:schemeClr val="bg1"/>
                </a:solidFill>
              </a:rPr>
              <a:t>, YH. Kim, H. Faust, M. Thomas, 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E. Ruiz-Martinez, P. </a:t>
            </a:r>
            <a:r>
              <a:rPr lang="fr-FR" sz="1400" b="1" dirty="0" err="1">
                <a:solidFill>
                  <a:schemeClr val="bg1"/>
                </a:solidFill>
              </a:rPr>
              <a:t>Mutti</a:t>
            </a:r>
            <a:r>
              <a:rPr lang="fr-FR" sz="1400" b="1" dirty="0">
                <a:solidFill>
                  <a:schemeClr val="bg1"/>
                </a:solidFill>
              </a:rPr>
              <a:t>, </a:t>
            </a:r>
            <a:r>
              <a:rPr lang="fr-FR" sz="1400" b="1" u="sng" dirty="0">
                <a:solidFill>
                  <a:schemeClr val="bg1"/>
                </a:solidFill>
              </a:rPr>
              <a:t>M. Barani</a:t>
            </a:r>
            <a:r>
              <a:rPr lang="fr-FR" sz="1400" b="1" dirty="0">
                <a:solidFill>
                  <a:schemeClr val="bg1"/>
                </a:solidFill>
              </a:rPr>
              <a:t>, C. </a:t>
            </a:r>
            <a:r>
              <a:rPr lang="fr-FR" sz="1400" b="1" dirty="0" err="1">
                <a:solidFill>
                  <a:schemeClr val="bg1"/>
                </a:solidFill>
              </a:rPr>
              <a:t>Duthoit</a:t>
            </a:r>
            <a:r>
              <a:rPr lang="fr-FR" sz="1400" b="1" dirty="0">
                <a:solidFill>
                  <a:schemeClr val="bg1"/>
                </a:solidFill>
              </a:rPr>
              <a:t>, 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D. </a:t>
            </a:r>
            <a:r>
              <a:rPr lang="fr-FR" sz="1400" b="1" dirty="0" err="1">
                <a:solidFill>
                  <a:schemeClr val="bg1"/>
                </a:solidFill>
              </a:rPr>
              <a:t>Reygadas</a:t>
            </a:r>
            <a:r>
              <a:rPr lang="fr-FR" sz="1400" b="1" dirty="0">
                <a:solidFill>
                  <a:schemeClr val="bg1"/>
                </a:solidFill>
              </a:rPr>
              <a:t>, M. </a:t>
            </a:r>
            <a:r>
              <a:rPr lang="fr-FR" sz="1400" b="1" dirty="0" err="1">
                <a:solidFill>
                  <a:schemeClr val="bg1"/>
                </a:solidFill>
              </a:rPr>
              <a:t>Jentschel</a:t>
            </a:r>
            <a:endParaRPr lang="fr-FR" sz="1400" b="1" dirty="0">
              <a:solidFill>
                <a:schemeClr val="bg1"/>
              </a:solidFill>
            </a:endParaRPr>
          </a:p>
          <a:p>
            <a:r>
              <a:rPr lang="fr-FR" sz="1200" b="1" i="1" dirty="0">
                <a:solidFill>
                  <a:schemeClr val="bg1"/>
                </a:solidFill>
              </a:rPr>
              <a:t>ILL</a:t>
            </a:r>
          </a:p>
          <a:p>
            <a:endParaRPr lang="fr-FR" sz="600" b="1" i="1" dirty="0">
              <a:solidFill>
                <a:schemeClr val="bg1"/>
              </a:solidFill>
            </a:endParaRPr>
          </a:p>
          <a:p>
            <a:r>
              <a:rPr lang="en-US" sz="1400" b="1" u="sng" dirty="0">
                <a:solidFill>
                  <a:schemeClr val="bg1"/>
                </a:solidFill>
              </a:rPr>
              <a:t>N. </a:t>
            </a:r>
            <a:r>
              <a:rPr lang="en-US" sz="1400" b="1" u="sng" dirty="0" err="1">
                <a:solidFill>
                  <a:schemeClr val="bg1"/>
                </a:solidFill>
              </a:rPr>
              <a:t>Marginean</a:t>
            </a:r>
            <a:r>
              <a:rPr lang="en-US" sz="1400" b="1" u="sng" dirty="0">
                <a:solidFill>
                  <a:schemeClr val="bg1"/>
                </a:solidFill>
              </a:rPr>
              <a:t>, C. Mihai</a:t>
            </a:r>
            <a:r>
              <a:rPr lang="en-US" sz="1400" b="1" dirty="0">
                <a:solidFill>
                  <a:schemeClr val="bg1"/>
                </a:solidFill>
              </a:rPr>
              <a:t>, R. </a:t>
            </a:r>
            <a:r>
              <a:rPr lang="en-US" sz="1400" b="1" dirty="0" err="1">
                <a:solidFill>
                  <a:schemeClr val="bg1"/>
                </a:solidFill>
              </a:rPr>
              <a:t>Lica</a:t>
            </a:r>
            <a:r>
              <a:rPr lang="en-US" sz="1400" b="1" dirty="0">
                <a:solidFill>
                  <a:schemeClr val="bg1"/>
                </a:solidFill>
              </a:rPr>
              <a:t>, S. </a:t>
            </a:r>
            <a:r>
              <a:rPr lang="en-US" sz="1400" b="1" dirty="0" err="1">
                <a:solidFill>
                  <a:schemeClr val="bg1"/>
                </a:solidFill>
              </a:rPr>
              <a:t>Pascu</a:t>
            </a:r>
            <a:r>
              <a:rPr lang="en-US" sz="1400" b="1" dirty="0">
                <a:solidFill>
                  <a:schemeClr val="bg1"/>
                </a:solidFill>
              </a:rPr>
              <a:t>, A. </a:t>
            </a:r>
            <a:r>
              <a:rPr lang="en-US" sz="1400" b="1" dirty="0" err="1">
                <a:solidFill>
                  <a:schemeClr val="bg1"/>
                </a:solidFill>
              </a:rPr>
              <a:t>Turturica</a:t>
            </a:r>
            <a:r>
              <a:rPr lang="en-US" sz="1400" b="1" dirty="0">
                <a:solidFill>
                  <a:schemeClr val="bg1"/>
                </a:solidFill>
              </a:rPr>
              <a:t>, … </a:t>
            </a:r>
          </a:p>
          <a:p>
            <a:r>
              <a:rPr lang="en-US" sz="1200" b="1" i="1" dirty="0">
                <a:solidFill>
                  <a:schemeClr val="bg1"/>
                </a:solidFill>
              </a:rPr>
              <a:t>IFIN-HH</a:t>
            </a:r>
          </a:p>
          <a:p>
            <a:endParaRPr lang="en-US" sz="600" b="1" i="1" dirty="0">
              <a:solidFill>
                <a:srgbClr val="FFFFFF"/>
              </a:solidFill>
            </a:endParaRPr>
          </a:p>
          <a:p>
            <a:pPr lvl="0"/>
            <a:r>
              <a:rPr lang="en-US" sz="1400" b="1" u="sng" dirty="0">
                <a:solidFill>
                  <a:srgbClr val="FFFFFF"/>
                </a:solidFill>
              </a:rPr>
              <a:t>J. </a:t>
            </a:r>
            <a:r>
              <a:rPr lang="en-US" sz="1400" b="1" u="sng" dirty="0" err="1">
                <a:solidFill>
                  <a:srgbClr val="FFFFFF"/>
                </a:solidFill>
              </a:rPr>
              <a:t>Dudouet</a:t>
            </a:r>
            <a:r>
              <a:rPr lang="en-US" sz="1400" b="1" dirty="0">
                <a:solidFill>
                  <a:srgbClr val="FFFFFF"/>
                </a:solidFill>
              </a:rPr>
              <a:t>, …</a:t>
            </a:r>
          </a:p>
          <a:p>
            <a:pPr lvl="0"/>
            <a:r>
              <a:rPr lang="en-US" sz="1200" b="1" i="1" dirty="0">
                <a:solidFill>
                  <a:srgbClr val="FFFFFF"/>
                </a:solidFill>
              </a:rPr>
              <a:t>IPNL Lyon</a:t>
            </a:r>
          </a:p>
          <a:p>
            <a:pPr lvl="0"/>
            <a:endParaRPr lang="en-US" sz="800" b="1" i="1" dirty="0">
              <a:solidFill>
                <a:srgbClr val="FFFFFF"/>
              </a:solidFill>
            </a:endParaRPr>
          </a:p>
          <a:p>
            <a:r>
              <a:rPr lang="en-US" sz="1400" b="1" dirty="0">
                <a:solidFill>
                  <a:srgbClr val="FFFFFF"/>
                </a:solidFill>
              </a:rPr>
              <a:t>S. Leoni, F. </a:t>
            </a:r>
            <a:r>
              <a:rPr lang="en-US" sz="1400" b="1" dirty="0" err="1">
                <a:solidFill>
                  <a:srgbClr val="FFFFFF"/>
                </a:solidFill>
              </a:rPr>
              <a:t>Crespi</a:t>
            </a:r>
            <a:r>
              <a:rPr lang="en-US" sz="1400" b="1" dirty="0">
                <a:solidFill>
                  <a:srgbClr val="FFFFFF"/>
                </a:solidFill>
              </a:rPr>
              <a:t>, L. </a:t>
            </a:r>
            <a:r>
              <a:rPr lang="en-US" sz="1400" b="1" dirty="0" err="1">
                <a:solidFill>
                  <a:srgbClr val="FFFFFF"/>
                </a:solidFill>
              </a:rPr>
              <a:t>Iskra</a:t>
            </a:r>
            <a:r>
              <a:rPr lang="en-US" sz="1400" b="1">
                <a:solidFill>
                  <a:srgbClr val="FFFFFF"/>
                </a:solidFill>
              </a:rPr>
              <a:t>, …</a:t>
            </a:r>
            <a:endParaRPr lang="en-US" sz="1400" b="1" dirty="0">
              <a:solidFill>
                <a:srgbClr val="FFFFFF"/>
              </a:solidFill>
            </a:endParaRPr>
          </a:p>
          <a:p>
            <a:pPr lvl="0"/>
            <a:r>
              <a:rPr lang="en-US" sz="1200" b="1" i="1" dirty="0">
                <a:solidFill>
                  <a:srgbClr val="FFFFFF"/>
                </a:solidFill>
              </a:rPr>
              <a:t>Univ. and INFN Milano</a:t>
            </a:r>
          </a:p>
          <a:p>
            <a:pPr lvl="0"/>
            <a:endParaRPr lang="en-US" sz="600" b="1" i="1" dirty="0">
              <a:solidFill>
                <a:srgbClr val="FFFFFF"/>
              </a:solidFill>
            </a:endParaRPr>
          </a:p>
          <a:p>
            <a:r>
              <a:rPr lang="en-US" sz="1400" b="1" dirty="0">
                <a:solidFill>
                  <a:srgbClr val="FFFFFF"/>
                </a:solidFill>
              </a:rPr>
              <a:t>T. </a:t>
            </a:r>
            <a:r>
              <a:rPr lang="en-US" sz="1400" b="1" dirty="0" err="1">
                <a:solidFill>
                  <a:srgbClr val="FFFFFF"/>
                </a:solidFill>
              </a:rPr>
              <a:t>Materna</a:t>
            </a:r>
            <a:endParaRPr lang="en-US" sz="1400" b="1" dirty="0">
              <a:solidFill>
                <a:srgbClr val="FFFFFF"/>
              </a:solidFill>
            </a:endParaRPr>
          </a:p>
          <a:p>
            <a:r>
              <a:rPr lang="en-US" sz="1200" b="1" i="1" dirty="0">
                <a:solidFill>
                  <a:srgbClr val="FFFFFF"/>
                </a:solidFill>
              </a:rPr>
              <a:t>CEA </a:t>
            </a:r>
            <a:r>
              <a:rPr lang="en-US" sz="1200" b="1" i="1" dirty="0" err="1">
                <a:solidFill>
                  <a:srgbClr val="FFFFFF"/>
                </a:solidFill>
              </a:rPr>
              <a:t>Saclay</a:t>
            </a:r>
            <a:endParaRPr lang="en-US" sz="1200" b="1" i="1" dirty="0">
              <a:solidFill>
                <a:srgbClr val="FFFFFF"/>
              </a:solidFill>
            </a:endParaRPr>
          </a:p>
          <a:p>
            <a:endParaRPr lang="en-US" sz="600" b="1" i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G. </a:t>
            </a:r>
            <a:r>
              <a:rPr lang="en-US" sz="1400" b="1" dirty="0" err="1">
                <a:solidFill>
                  <a:schemeClr val="bg1"/>
                </a:solidFill>
              </a:rPr>
              <a:t>Bélier</a:t>
            </a:r>
            <a:r>
              <a:rPr lang="en-US" sz="1400" b="1" dirty="0">
                <a:solidFill>
                  <a:schemeClr val="bg1"/>
                </a:solidFill>
              </a:rPr>
              <a:t>, J. </a:t>
            </a:r>
            <a:r>
              <a:rPr lang="en-US" sz="1400" b="1" dirty="0" err="1">
                <a:solidFill>
                  <a:schemeClr val="bg1"/>
                </a:solidFill>
              </a:rPr>
              <a:t>Aupiais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200" b="1" i="1" dirty="0">
                <a:solidFill>
                  <a:schemeClr val="bg1"/>
                </a:solidFill>
              </a:rPr>
              <a:t>CEA B. le </a:t>
            </a:r>
            <a:r>
              <a:rPr lang="en-US" sz="1200" b="1" i="1" dirty="0" err="1">
                <a:solidFill>
                  <a:schemeClr val="bg1"/>
                </a:solidFill>
              </a:rPr>
              <a:t>Chatel</a:t>
            </a:r>
            <a:endParaRPr lang="en-US" sz="1200" b="1" i="1" dirty="0">
              <a:solidFill>
                <a:schemeClr val="bg1"/>
              </a:solidFill>
            </a:endParaRPr>
          </a:p>
          <a:p>
            <a:pPr lvl="0"/>
            <a:endParaRPr lang="en-US" sz="600" b="1" i="1" dirty="0">
              <a:solidFill>
                <a:srgbClr val="FFFFFF"/>
              </a:solidFill>
            </a:endParaRPr>
          </a:p>
          <a:p>
            <a:r>
              <a:rPr lang="en-US" sz="1400" b="1" dirty="0">
                <a:solidFill>
                  <a:srgbClr val="FFFFFF"/>
                </a:solidFill>
              </a:rPr>
              <a:t>G. </a:t>
            </a:r>
            <a:r>
              <a:rPr lang="en-US" sz="1400" b="1" dirty="0" err="1">
                <a:solidFill>
                  <a:srgbClr val="FFFFFF"/>
                </a:solidFill>
              </a:rPr>
              <a:t>Kessedjian</a:t>
            </a:r>
            <a:r>
              <a:rPr lang="en-US" sz="1400" b="1" dirty="0">
                <a:solidFill>
                  <a:srgbClr val="FFFFFF"/>
                </a:solidFill>
              </a:rPr>
              <a:t>, …</a:t>
            </a:r>
          </a:p>
          <a:p>
            <a:pPr lvl="0"/>
            <a:r>
              <a:rPr lang="en-US" sz="1100" b="1" i="1" dirty="0">
                <a:solidFill>
                  <a:srgbClr val="FFFFFF"/>
                </a:solidFill>
              </a:rPr>
              <a:t>LPSC Grenoble</a:t>
            </a:r>
          </a:p>
          <a:p>
            <a:pPr lvl="0"/>
            <a:endParaRPr lang="en-US" sz="500" b="1" i="1" dirty="0">
              <a:solidFill>
                <a:srgbClr val="FFFFFF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… </a:t>
            </a:r>
          </a:p>
          <a:p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F5AF09-F2CD-BE41-AF7D-A6279ACF1BCC}"/>
              </a:ext>
            </a:extLst>
          </p:cNvPr>
          <p:cNvSpPr txBox="1"/>
          <p:nvPr/>
        </p:nvSpPr>
        <p:spPr>
          <a:xfrm>
            <a:off x="218359" y="4708088"/>
            <a:ext cx="3032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Caterina </a:t>
            </a:r>
            <a:r>
              <a:rPr lang="fr-FR" sz="1200" i="1" dirty="0" err="1"/>
              <a:t>Michelagnoli</a:t>
            </a:r>
            <a:r>
              <a:rPr lang="fr-FR" sz="1200" i="1" dirty="0"/>
              <a:t>, </a:t>
            </a:r>
            <a:r>
              <a:rPr lang="fr-FR" sz="1200" i="1" dirty="0" err="1"/>
              <a:t>mailto</a:t>
            </a:r>
            <a:r>
              <a:rPr lang="fr-FR" sz="1200" i="1" dirty="0"/>
              <a:t>: </a:t>
            </a:r>
            <a:r>
              <a:rPr lang="fr-FR" sz="1200" i="1" dirty="0" err="1"/>
              <a:t>cmichela@ill.fr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361485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Slow neutron induced reactions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25460" y="3082211"/>
            <a:ext cx="387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 err="1">
                <a:solidFill>
                  <a:srgbClr val="FF0000"/>
                </a:solidFill>
              </a:rPr>
              <a:t>n,</a:t>
            </a:r>
            <a:r>
              <a:rPr lang="fr-FR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fr-FR" dirty="0">
                <a:solidFill>
                  <a:srgbClr val="FF0000"/>
                </a:solidFill>
              </a:rPr>
              <a:t>) on stable (rare)/radioactive </a:t>
            </a:r>
            <a:r>
              <a:rPr lang="fr-FR" dirty="0" err="1">
                <a:solidFill>
                  <a:srgbClr val="FF0000"/>
                </a:solidFill>
              </a:rPr>
              <a:t>targets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980542" y="720964"/>
            <a:ext cx="29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n-</a:t>
            </a:r>
            <a:r>
              <a:rPr lang="fr-FR" dirty="0" err="1">
                <a:solidFill>
                  <a:srgbClr val="FF0000"/>
                </a:solidFill>
              </a:rPr>
              <a:t>induced</a:t>
            </a:r>
            <a:r>
              <a:rPr lang="fr-FR" dirty="0">
                <a:solidFill>
                  <a:srgbClr val="FF0000"/>
                </a:solidFill>
              </a:rPr>
              <a:t> fission on actinides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77072" y="3408920"/>
            <a:ext cx="3171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 close to stability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structure at low spin</a:t>
            </a:r>
          </a:p>
          <a:p>
            <a:r>
              <a:rPr lang="en-US" dirty="0"/>
              <a:t>     (below n-separation energy)</a:t>
            </a:r>
          </a:p>
          <a:p>
            <a:r>
              <a:rPr lang="en-US" dirty="0">
                <a:sym typeface="Wingdings" panose="05000000000000000000" pitchFamily="2" charset="2"/>
              </a:rPr>
              <a:t> cross-sections (applications)</a:t>
            </a:r>
            <a:r>
              <a:rPr lang="en-US" dirty="0"/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980542" y="1080532"/>
            <a:ext cx="3163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structure of n-rich nuclei </a:t>
            </a:r>
          </a:p>
          <a:p>
            <a:r>
              <a:rPr lang="en-US" dirty="0"/>
              <a:t>     (far from stability)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fission yields and dynamics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24" y="985558"/>
            <a:ext cx="3302093" cy="20377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2" y="876804"/>
            <a:ext cx="4961851" cy="204739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31126" y="1962684"/>
            <a:ext cx="302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The </a:t>
            </a:r>
            <a:r>
              <a:rPr lang="en-US" dirty="0" err="1">
                <a:solidFill>
                  <a:srgbClr val="00B0F0"/>
                </a:solidFill>
              </a:rPr>
              <a:t>Lohengrin</a:t>
            </a:r>
            <a:r>
              <a:rPr lang="en-US" dirty="0">
                <a:solidFill>
                  <a:srgbClr val="00B0F0"/>
                </a:solidFill>
              </a:rPr>
              <a:t> fission fragment separator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04" y="2940164"/>
            <a:ext cx="3095320" cy="176106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717397" y="3342903"/>
            <a:ext cx="240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The GAMS spectrometer</a:t>
            </a:r>
          </a:p>
        </p:txBody>
      </p:sp>
    </p:spTree>
    <p:extLst>
      <p:ext uri="{BB962C8B-B14F-4D97-AF65-F5344CB8AC3E}">
        <p14:creationId xmlns:p14="http://schemas.microsoft.com/office/powerpoint/2010/main" val="246524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baseline="30000" dirty="0"/>
              <a:t>160</a:t>
            </a:r>
            <a:r>
              <a:rPr lang="fr-FR" dirty="0"/>
              <a:t>Gd(</a:t>
            </a:r>
            <a:r>
              <a:rPr lang="fr-FR" dirty="0" err="1"/>
              <a:t>n,</a:t>
            </a:r>
            <a:r>
              <a:rPr lang="fr-FR" sz="3600" dirty="0" err="1">
                <a:latin typeface="Symbol" panose="05050102010706020507" pitchFamily="18" charset="2"/>
              </a:rPr>
              <a:t>g</a:t>
            </a:r>
            <a:r>
              <a:rPr lang="fr-FR" dirty="0"/>
              <a:t>)</a:t>
            </a:r>
            <a:r>
              <a:rPr lang="fr-FR" baseline="30000" dirty="0"/>
              <a:t>161</a:t>
            </a:r>
            <a:r>
              <a:rPr lang="fr-FR" dirty="0"/>
              <a:t>Gd</a:t>
            </a:r>
            <a:endParaRPr lang="en-US" dirty="0"/>
          </a:p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Single detector, 15min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4" y="1602812"/>
            <a:ext cx="5450958" cy="27876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82140" y="4397931"/>
            <a:ext cx="96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Energy</a:t>
            </a:r>
            <a:r>
              <a:rPr lang="fr-FR" sz="1200" dirty="0"/>
              <a:t> [</a:t>
            </a:r>
            <a:r>
              <a:rPr lang="fr-FR" sz="1200" dirty="0" err="1"/>
              <a:t>keV</a:t>
            </a:r>
            <a:r>
              <a:rPr lang="fr-FR" sz="1200" dirty="0"/>
              <a:t>]</a:t>
            </a:r>
            <a:endParaRPr lang="en-US" sz="1200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553705" y="2996630"/>
            <a:ext cx="0" cy="412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032170" y="3009055"/>
            <a:ext cx="0" cy="412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473302" y="2676263"/>
            <a:ext cx="1276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163.7 </a:t>
            </a:r>
            <a:r>
              <a:rPr lang="fr-FR" sz="1200" dirty="0" err="1"/>
              <a:t>keV</a:t>
            </a:r>
            <a:r>
              <a:rPr lang="fr-FR" sz="1200" dirty="0"/>
              <a:t>, 161Gd</a:t>
            </a:r>
            <a:endParaRPr lang="en-US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749805" y="2676263"/>
            <a:ext cx="1276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181.9 </a:t>
            </a:r>
            <a:r>
              <a:rPr lang="fr-FR" sz="1200" dirty="0" err="1"/>
              <a:t>keV</a:t>
            </a:r>
            <a:r>
              <a:rPr lang="fr-FR" sz="1200" dirty="0"/>
              <a:t>, 158Gd</a:t>
            </a:r>
            <a:endParaRPr lang="en-US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112538" y="1624060"/>
            <a:ext cx="22387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(transitions </a:t>
            </a:r>
            <a:r>
              <a:rPr lang="fr-FR" sz="1400" dirty="0" err="1"/>
              <a:t>verified</a:t>
            </a:r>
            <a:r>
              <a:rPr lang="fr-FR" sz="1400" dirty="0"/>
              <a:t> in </a:t>
            </a:r>
            <a:r>
              <a:rPr lang="fr-FR" sz="1400" dirty="0" err="1"/>
              <a:t>coincidence</a:t>
            </a:r>
            <a:r>
              <a:rPr lang="fr-FR" sz="1400" dirty="0"/>
              <a:t> data;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which</a:t>
            </a:r>
            <a:r>
              <a:rPr lang="fr-FR" sz="1400" dirty="0"/>
              <a:t> one </a:t>
            </a:r>
            <a:r>
              <a:rPr lang="fr-FR" sz="1400" dirty="0" err="1"/>
              <a:t>sees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the one in 161Gd </a:t>
            </a:r>
            <a:r>
              <a:rPr lang="fr-FR" sz="1400" dirty="0" err="1"/>
              <a:t>is</a:t>
            </a:r>
            <a:r>
              <a:rPr lang="fr-FR" sz="1400" dirty="0"/>
              <a:t> a doublet </a:t>
            </a:r>
            <a:r>
              <a:rPr lang="fr-FR" sz="1400" dirty="0" err="1"/>
              <a:t>belonging</a:t>
            </a:r>
            <a:r>
              <a:rPr lang="fr-FR" sz="1400" dirty="0"/>
              <a:t> to 161Gd, I </a:t>
            </a:r>
            <a:r>
              <a:rPr lang="fr-FR" sz="1400" dirty="0" err="1"/>
              <a:t>fitted</a:t>
            </a:r>
            <a:r>
              <a:rPr lang="fr-FR" sz="1400" dirty="0"/>
              <a:t> as double </a:t>
            </a:r>
            <a:r>
              <a:rPr lang="fr-FR" sz="1400" dirty="0" err="1"/>
              <a:t>gaussian</a:t>
            </a:r>
            <a:r>
              <a:rPr lang="fr-FR" sz="1400" dirty="0"/>
              <a:t> )</a:t>
            </a:r>
            <a:endParaRPr lang="en-US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244856" y="3215493"/>
            <a:ext cx="2585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 I </a:t>
            </a:r>
            <a:r>
              <a:rPr lang="fr-FR" dirty="0" err="1"/>
              <a:t>get</a:t>
            </a:r>
            <a:r>
              <a:rPr lang="fr-FR" dirty="0"/>
              <a:t>: </a:t>
            </a:r>
          </a:p>
          <a:p>
            <a:r>
              <a:rPr lang="fr-FR" dirty="0"/>
              <a:t>3270 (311) 161Gd </a:t>
            </a:r>
          </a:p>
          <a:p>
            <a:r>
              <a:rPr lang="fr-FR" dirty="0"/>
              <a:t>3581 (277) 158Gd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00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CAA581-84C2-47F7-9106-5A0F635A983B}" type="datetime1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00" y="1422324"/>
            <a:ext cx="1588591" cy="8902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334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83" y="2420978"/>
            <a:ext cx="2223617" cy="125078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26710" y="2451188"/>
            <a:ext cx="1743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 mounted in Li-plastic support</a:t>
            </a:r>
          </a:p>
        </p:txBody>
      </p:sp>
    </p:spTree>
    <p:extLst>
      <p:ext uri="{BB962C8B-B14F-4D97-AF65-F5344CB8AC3E}">
        <p14:creationId xmlns:p14="http://schemas.microsoft.com/office/powerpoint/2010/main" val="3335868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5" r="9399" b="10519"/>
          <a:stretch/>
        </p:blipFill>
        <p:spPr>
          <a:xfrm>
            <a:off x="184771" y="1117295"/>
            <a:ext cx="5606430" cy="3645853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25460" y="236703"/>
            <a:ext cx="8727371" cy="668927"/>
          </a:xfrm>
        </p:spPr>
        <p:txBody>
          <a:bodyPr/>
          <a:lstStyle/>
          <a:p>
            <a:r>
              <a:rPr lang="fr-FR" sz="2800" dirty="0" err="1"/>
              <a:t>Examples</a:t>
            </a:r>
            <a:r>
              <a:rPr lang="fr-FR" sz="2800" dirty="0"/>
              <a:t> of </a:t>
            </a:r>
            <a:r>
              <a:rPr lang="fr-FR" sz="2800" dirty="0">
                <a:latin typeface="Symbol" panose="05050102010706020507" pitchFamily="18" charset="2"/>
              </a:rPr>
              <a:t>b</a:t>
            </a:r>
            <a:r>
              <a:rPr lang="fr-FR" sz="2800" dirty="0"/>
              <a:t>-</a:t>
            </a:r>
            <a:r>
              <a:rPr lang="fr-FR" sz="2800" dirty="0" err="1"/>
              <a:t>induced</a:t>
            </a:r>
            <a:r>
              <a:rPr lang="fr-FR" sz="2800" dirty="0"/>
              <a:t> background suppression</a:t>
            </a:r>
            <a:endParaRPr lang="en-US" sz="28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59" y="761044"/>
            <a:ext cx="8720673" cy="356251"/>
          </a:xfrm>
        </p:spPr>
        <p:txBody>
          <a:bodyPr/>
          <a:lstStyle/>
          <a:p>
            <a:r>
              <a:rPr lang="fr-FR" dirty="0" err="1"/>
              <a:t>Coincidences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2</a:t>
            </a:r>
            <a:r>
              <a:rPr lang="fr-FR" baseline="30000" dirty="0"/>
              <a:t>+</a:t>
            </a:r>
            <a:r>
              <a:rPr lang="fr-FR" dirty="0">
                <a:sym typeface="Wingdings" panose="05000000000000000000" pitchFamily="2" charset="2"/>
              </a:rPr>
              <a:t>0</a:t>
            </a:r>
            <a:r>
              <a:rPr lang="fr-FR" baseline="30000" dirty="0">
                <a:sym typeface="Wingdings" panose="05000000000000000000" pitchFamily="2" charset="2"/>
              </a:rPr>
              <a:t>+</a:t>
            </a:r>
            <a:r>
              <a:rPr lang="fr-FR" dirty="0">
                <a:sym typeface="Wingdings" panose="05000000000000000000" pitchFamily="2" charset="2"/>
              </a:rPr>
              <a:t> (974 </a:t>
            </a:r>
            <a:r>
              <a:rPr lang="fr-FR" dirty="0" err="1">
                <a:sym typeface="Wingdings" panose="05000000000000000000" pitchFamily="2" charset="2"/>
              </a:rPr>
              <a:t>keV</a:t>
            </a:r>
            <a:r>
              <a:rPr lang="fr-FR" dirty="0">
                <a:sym typeface="Wingdings" panose="05000000000000000000" pitchFamily="2" charset="2"/>
              </a:rPr>
              <a:t>) and 4</a:t>
            </a:r>
            <a:r>
              <a:rPr lang="fr-FR" baseline="30000" dirty="0">
                <a:sym typeface="Wingdings" panose="05000000000000000000" pitchFamily="2" charset="2"/>
              </a:rPr>
              <a:t>+</a:t>
            </a:r>
            <a:r>
              <a:rPr lang="fr-FR" dirty="0">
                <a:sym typeface="Wingdings" panose="05000000000000000000" pitchFamily="2" charset="2"/>
              </a:rPr>
              <a:t>2</a:t>
            </a:r>
            <a:r>
              <a:rPr lang="fr-FR" baseline="30000" dirty="0">
                <a:sym typeface="Wingdings" panose="05000000000000000000" pitchFamily="2" charset="2"/>
              </a:rPr>
              <a:t>+ </a:t>
            </a:r>
            <a:r>
              <a:rPr lang="fr-FR" dirty="0">
                <a:sym typeface="Wingdings" panose="05000000000000000000" pitchFamily="2" charset="2"/>
              </a:rPr>
              <a:t>(697 </a:t>
            </a:r>
            <a:r>
              <a:rPr lang="fr-FR" dirty="0" err="1">
                <a:sym typeface="Wingdings" panose="05000000000000000000" pitchFamily="2" charset="2"/>
              </a:rPr>
              <a:t>keV</a:t>
            </a:r>
            <a:r>
              <a:rPr lang="fr-FR" dirty="0">
                <a:sym typeface="Wingdings" panose="05000000000000000000" pitchFamily="2" charset="2"/>
              </a:rPr>
              <a:t>) transitions in </a:t>
            </a:r>
            <a:r>
              <a:rPr lang="fr-FR" baseline="30000" dirty="0">
                <a:sym typeface="Wingdings" panose="05000000000000000000" pitchFamily="2" charset="2"/>
              </a:rPr>
              <a:t>132</a:t>
            </a:r>
            <a:r>
              <a:rPr lang="fr-FR" dirty="0">
                <a:sym typeface="Wingdings" panose="05000000000000000000" pitchFamily="2" charset="2"/>
              </a:rPr>
              <a:t>Te.</a:t>
            </a:r>
            <a:endParaRPr 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C264F7A-BACA-4BEC-BFA4-89D75F311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21" y="939169"/>
            <a:ext cx="2913590" cy="1538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24414802-29C4-4489-86D4-B59E922E8C36}"/>
                  </a:ext>
                </a:extLst>
              </p:cNvPr>
              <p:cNvSpPr txBox="1"/>
              <p:nvPr/>
            </p:nvSpPr>
            <p:spPr>
              <a:xfrm>
                <a:off x="7900317" y="1693849"/>
                <a:ext cx="20839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2.4</m:t>
                      </m:r>
                    </m:oMath>
                  </m:oMathPara>
                </a14:m>
                <a:endParaRPr lang="en-GB" sz="1050" dirty="0"/>
              </a:p>
            </p:txBody>
          </p:sp>
        </mc:Choice>
        <mc:Fallback xmlns=""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24414802-29C4-4489-86D4-B59E922E8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317" y="1693849"/>
                <a:ext cx="208390" cy="161583"/>
              </a:xfrm>
              <a:prstGeom prst="rect">
                <a:avLst/>
              </a:prstGeom>
              <a:blipFill>
                <a:blip r:embed="rId5"/>
                <a:stretch>
                  <a:fillRect l="-14706" r="-1764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570482" y="2196445"/>
            <a:ext cx="1225485" cy="1602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8257928" y="737375"/>
            <a:ext cx="627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132</a:t>
            </a:r>
            <a:r>
              <a:rPr lang="en-US" dirty="0"/>
              <a:t>Te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135797" y="238568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101-103</a:t>
            </a:r>
            <a:r>
              <a:rPr lang="en-US" dirty="0"/>
              <a:t>Zr</a:t>
            </a:r>
          </a:p>
        </p:txBody>
      </p:sp>
      <p:sp>
        <p:nvSpPr>
          <p:cNvPr id="19" name="Ellipse 18"/>
          <p:cNvSpPr/>
          <p:nvPr/>
        </p:nvSpPr>
        <p:spPr>
          <a:xfrm>
            <a:off x="5915221" y="2490695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6022375" y="2356681"/>
            <a:ext cx="627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132</a:t>
            </a:r>
            <a:r>
              <a:rPr lang="en-US" dirty="0"/>
              <a:t>Te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023945" y="2650485"/>
            <a:ext cx="176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132</a:t>
            </a:r>
            <a:r>
              <a:rPr lang="en-US" dirty="0"/>
              <a:t>Sb (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-)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baseline="30000" dirty="0"/>
              <a:t>132</a:t>
            </a:r>
            <a:r>
              <a:rPr lang="en-US" dirty="0"/>
              <a:t>Te</a:t>
            </a:r>
          </a:p>
        </p:txBody>
      </p:sp>
      <p:sp>
        <p:nvSpPr>
          <p:cNvPr id="23" name="Triangle isocèle 22"/>
          <p:cNvSpPr/>
          <p:nvPr/>
        </p:nvSpPr>
        <p:spPr>
          <a:xfrm>
            <a:off x="5915221" y="2744867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>
          <a:xfrm>
            <a:off x="1476772" y="3341056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isocèle 24"/>
          <p:cNvSpPr/>
          <p:nvPr/>
        </p:nvSpPr>
        <p:spPr>
          <a:xfrm>
            <a:off x="1043139" y="3708344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/>
          <p:cNvSpPr/>
          <p:nvPr/>
        </p:nvSpPr>
        <p:spPr>
          <a:xfrm>
            <a:off x="4059710" y="1879896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isocèle 26"/>
          <p:cNvSpPr/>
          <p:nvPr/>
        </p:nvSpPr>
        <p:spPr>
          <a:xfrm>
            <a:off x="4568761" y="3680068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isocèle 27"/>
          <p:cNvSpPr/>
          <p:nvPr/>
        </p:nvSpPr>
        <p:spPr>
          <a:xfrm>
            <a:off x="3080902" y="3846965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6024998" y="295199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102</a:t>
            </a:r>
            <a:r>
              <a:rPr lang="en-US" dirty="0"/>
              <a:t>Zr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5917626" y="3076733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à coins arrondis 30"/>
          <p:cNvSpPr/>
          <p:nvPr/>
        </p:nvSpPr>
        <p:spPr>
          <a:xfrm>
            <a:off x="1903378" y="2777017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à coins arrondis 31"/>
          <p:cNvSpPr/>
          <p:nvPr/>
        </p:nvSpPr>
        <p:spPr>
          <a:xfrm>
            <a:off x="3524789" y="3106953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à coins arrondis 32"/>
          <p:cNvSpPr/>
          <p:nvPr/>
        </p:nvSpPr>
        <p:spPr>
          <a:xfrm>
            <a:off x="5014226" y="3681993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isocèle 33"/>
          <p:cNvSpPr/>
          <p:nvPr/>
        </p:nvSpPr>
        <p:spPr>
          <a:xfrm>
            <a:off x="3927739" y="3736628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ZoneTexte 34"/>
          <p:cNvSpPr txBox="1"/>
          <p:nvPr/>
        </p:nvSpPr>
        <p:spPr>
          <a:xfrm>
            <a:off x="6038423" y="325935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101</a:t>
            </a:r>
            <a:r>
              <a:rPr lang="en-US" dirty="0"/>
              <a:t>Zr</a:t>
            </a:r>
          </a:p>
        </p:txBody>
      </p:sp>
      <p:sp>
        <p:nvSpPr>
          <p:cNvPr id="36" name="Rectangle à coins arrondis 35"/>
          <p:cNvSpPr/>
          <p:nvPr/>
        </p:nvSpPr>
        <p:spPr>
          <a:xfrm>
            <a:off x="5921624" y="3384091"/>
            <a:ext cx="134381" cy="101304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à coins arrondis 36"/>
          <p:cNvSpPr/>
          <p:nvPr/>
        </p:nvSpPr>
        <p:spPr>
          <a:xfrm>
            <a:off x="1322913" y="3291766"/>
            <a:ext cx="134381" cy="101304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à coins arrondis 37"/>
          <p:cNvSpPr/>
          <p:nvPr/>
        </p:nvSpPr>
        <p:spPr>
          <a:xfrm>
            <a:off x="2576680" y="3772533"/>
            <a:ext cx="134381" cy="101304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à coins arrondis 38"/>
          <p:cNvSpPr/>
          <p:nvPr/>
        </p:nvSpPr>
        <p:spPr>
          <a:xfrm>
            <a:off x="1520881" y="3668836"/>
            <a:ext cx="134381" cy="101304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à coins arrondis 39"/>
          <p:cNvSpPr/>
          <p:nvPr/>
        </p:nvSpPr>
        <p:spPr>
          <a:xfrm>
            <a:off x="1803683" y="3376611"/>
            <a:ext cx="134381" cy="101304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e 40"/>
          <p:cNvSpPr/>
          <p:nvPr/>
        </p:nvSpPr>
        <p:spPr>
          <a:xfrm>
            <a:off x="1204964" y="3700847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/>
          <p:cNvSpPr/>
          <p:nvPr/>
        </p:nvSpPr>
        <p:spPr>
          <a:xfrm>
            <a:off x="3789477" y="3438469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5271052" y="3920805"/>
            <a:ext cx="99080" cy="101304"/>
          </a:xfrm>
          <a:prstGeom prst="ellipse">
            <a:avLst/>
          </a:prstGeom>
          <a:solidFill>
            <a:srgbClr val="C693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à coins arrondis 43"/>
          <p:cNvSpPr/>
          <p:nvPr/>
        </p:nvSpPr>
        <p:spPr>
          <a:xfrm>
            <a:off x="2110766" y="3908236"/>
            <a:ext cx="134381" cy="10130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ZoneTexte 44"/>
          <p:cNvSpPr txBox="1"/>
          <p:nvPr/>
        </p:nvSpPr>
        <p:spPr>
          <a:xfrm>
            <a:off x="2245147" y="372357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6" name="Triangle isocèle 45"/>
          <p:cNvSpPr/>
          <p:nvPr/>
        </p:nvSpPr>
        <p:spPr>
          <a:xfrm>
            <a:off x="1421783" y="1447483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isocèle 46"/>
          <p:cNvSpPr/>
          <p:nvPr/>
        </p:nvSpPr>
        <p:spPr>
          <a:xfrm>
            <a:off x="1960682" y="1599883"/>
            <a:ext cx="108724" cy="1091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ZoneTexte 48"/>
          <p:cNvSpPr txBox="1"/>
          <p:nvPr/>
        </p:nvSpPr>
        <p:spPr>
          <a:xfrm>
            <a:off x="2850395" y="1168205"/>
            <a:ext cx="7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(30 </a:t>
            </a:r>
            <a:r>
              <a:rPr lang="fr-FR" sz="1200" dirty="0" err="1"/>
              <a:t>days</a:t>
            </a:r>
            <a:r>
              <a:rPr lang="fr-FR" sz="1200" dirty="0"/>
              <a:t>)</a:t>
            </a:r>
            <a:endParaRPr lang="en-US" sz="1200" dirty="0"/>
          </a:p>
        </p:txBody>
      </p:sp>
      <p:sp>
        <p:nvSpPr>
          <p:cNvPr id="50" name="ZoneTexte 49"/>
          <p:cNvSpPr txBox="1"/>
          <p:nvPr/>
        </p:nvSpPr>
        <p:spPr>
          <a:xfrm>
            <a:off x="2857324" y="1334459"/>
            <a:ext cx="7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(35 </a:t>
            </a:r>
            <a:r>
              <a:rPr lang="fr-FR" sz="1200" dirty="0" err="1"/>
              <a:t>days</a:t>
            </a:r>
            <a:r>
              <a:rPr lang="fr-FR" sz="1200" dirty="0"/>
              <a:t>)</a:t>
            </a:r>
            <a:endParaRPr lang="en-US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21A67B-93D0-704A-88FC-9205D3EA3345}"/>
              </a:ext>
            </a:extLst>
          </p:cNvPr>
          <p:cNvSpPr txBox="1"/>
          <p:nvPr/>
        </p:nvSpPr>
        <p:spPr>
          <a:xfrm>
            <a:off x="363699" y="4704515"/>
            <a:ext cx="2006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September-October</a:t>
            </a:r>
            <a:r>
              <a:rPr lang="fr-FR" sz="1400" i="1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897891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Fission Tag – Options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5460" y="963826"/>
            <a:ext cx="86549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 film scintillators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Scintillator foils </a:t>
            </a:r>
            <a:r>
              <a:rPr lang="en-US" dirty="0">
                <a:latin typeface="Lucida Handwriting" panose="03010101010101010101" pitchFamily="66" charset="0"/>
              </a:rPr>
              <a:t>O</a:t>
            </a:r>
            <a:r>
              <a:rPr lang="en-US" dirty="0"/>
              <a:t>(10) </a:t>
            </a:r>
            <a:r>
              <a:rPr lang="el-GR" dirty="0">
                <a:latin typeface="Calibri" panose="020F0502020204030204" pitchFamily="34" charset="0"/>
              </a:rPr>
              <a:t>μ</a:t>
            </a:r>
            <a:r>
              <a:rPr lang="en-US" dirty="0"/>
              <a:t>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Fission fragment (FF) identification by </a:t>
            </a:r>
            <a:r>
              <a:rPr lang="en-US" dirty="0" err="1"/>
              <a:t>dE</a:t>
            </a:r>
            <a:r>
              <a:rPr lang="en-US" dirty="0"/>
              <a:t>/dx (when crossing foils) </a:t>
            </a:r>
          </a:p>
          <a:p>
            <a:pPr lvl="1"/>
            <a:r>
              <a:rPr lang="en-US" dirty="0"/>
              <a:t>     or energy threshold (when stopping in foils)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Diamond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Solid state ionization 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Radiation hard, fast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Under development (LPSC Grenoble)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Liquid scintillator (LS)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Actinide directly dissolved in LS</a:t>
            </a:r>
          </a:p>
          <a:p>
            <a:pPr lvl="1"/>
            <a:r>
              <a:rPr lang="en-US" dirty="0"/>
              <a:t>     =&gt; selected for first realization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65" y="807304"/>
            <a:ext cx="1428092" cy="16290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28" y="2602898"/>
            <a:ext cx="2432643" cy="134664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775833" y="3895057"/>
            <a:ext cx="2619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[USAppliedDiamond.com/products/detectors/]</a:t>
            </a:r>
          </a:p>
        </p:txBody>
      </p:sp>
    </p:spTree>
    <p:extLst>
      <p:ext uri="{BB962C8B-B14F-4D97-AF65-F5344CB8AC3E}">
        <p14:creationId xmlns:p14="http://schemas.microsoft.com/office/powerpoint/2010/main" val="7574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7"/>
          </p:nvPr>
        </p:nvSpPr>
        <p:spPr>
          <a:xfrm>
            <a:off x="225460" y="976466"/>
            <a:ext cx="5990514" cy="3266694"/>
          </a:xfrm>
        </p:spPr>
        <p:txBody>
          <a:bodyPr/>
          <a:lstStyle/>
          <a:p>
            <a:r>
              <a:rPr lang="en-US" sz="1600" dirty="0"/>
              <a:t>actinide in homogeneous solution</a:t>
            </a:r>
          </a:p>
          <a:p>
            <a:pPr marL="0" indent="0">
              <a:buNone/>
            </a:pPr>
            <a:r>
              <a:rPr lang="en-US" sz="1600" dirty="0"/>
              <a:t>   =&gt; homogeneous stopping of fission fragments</a:t>
            </a:r>
          </a:p>
          <a:p>
            <a:r>
              <a:rPr lang="en-US" sz="1600" dirty="0"/>
              <a:t>LS developed at CEA </a:t>
            </a:r>
            <a:r>
              <a:rPr lang="en-US" sz="1600" dirty="0" err="1"/>
              <a:t>Bruyères</a:t>
            </a:r>
            <a:r>
              <a:rPr lang="en-US" sz="1600" dirty="0"/>
              <a:t>-le-</a:t>
            </a:r>
            <a:r>
              <a:rPr lang="en-US" sz="1600" dirty="0" err="1"/>
              <a:t>Châtel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/>
              <a:t>   (</a:t>
            </a:r>
            <a:r>
              <a:rPr lang="en-US" sz="1600" dirty="0" err="1"/>
              <a:t>Bélier</a:t>
            </a:r>
            <a:r>
              <a:rPr lang="en-US" sz="1600" dirty="0"/>
              <a:t> et al.)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dirty="0"/>
          </a:p>
          <a:p>
            <a:r>
              <a:rPr lang="en-US" sz="1600" b="1" dirty="0"/>
              <a:t>P</a:t>
            </a:r>
            <a:r>
              <a:rPr lang="en-US" sz="1600" dirty="0"/>
              <a:t>ulse </a:t>
            </a:r>
            <a:r>
              <a:rPr lang="en-US" sz="1600" b="1" dirty="0"/>
              <a:t>S</a:t>
            </a:r>
            <a:r>
              <a:rPr lang="en-US" sz="1600" dirty="0"/>
              <a:t>hape </a:t>
            </a:r>
            <a:r>
              <a:rPr lang="en-US" sz="1600" b="1" dirty="0"/>
              <a:t>D</a:t>
            </a:r>
            <a:r>
              <a:rPr lang="en-US" sz="1600" dirty="0"/>
              <a:t>iscrimination for strongly                   ionizing particles</a:t>
            </a:r>
          </a:p>
          <a:p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  <a:p>
            <a:r>
              <a:rPr lang="en-US" sz="1600" dirty="0"/>
              <a:t>Principle verified in spontaneous fission studies:</a:t>
            </a:r>
          </a:p>
          <a:p>
            <a:pPr marL="0" indent="0">
              <a:buNone/>
            </a:pPr>
            <a:r>
              <a:rPr lang="en-US" sz="1400" dirty="0"/>
              <a:t>   [G. Belier </a:t>
            </a:r>
            <a:r>
              <a:rPr lang="en-US" sz="1400" i="1" dirty="0"/>
              <a:t>et al.,</a:t>
            </a:r>
            <a:r>
              <a:rPr lang="en-US" sz="1400" dirty="0"/>
              <a:t> NIM A 664, 341],</a:t>
            </a:r>
          </a:p>
          <a:p>
            <a:pPr marL="0" indent="0">
              <a:buNone/>
            </a:pPr>
            <a:r>
              <a:rPr lang="en-US" sz="1400" dirty="0"/>
              <a:t>   [G. Belier </a:t>
            </a:r>
            <a:r>
              <a:rPr lang="en-US" sz="1400" i="1" dirty="0"/>
              <a:t>et al., </a:t>
            </a:r>
            <a:r>
              <a:rPr lang="en-US" sz="1400" dirty="0"/>
              <a:t>PRC 98, 034612]</a:t>
            </a:r>
          </a:p>
          <a:p>
            <a:endParaRPr lang="en-US" sz="1600" dirty="0"/>
          </a:p>
          <a:p>
            <a:endParaRPr lang="en-US" sz="1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Liquid Scintillator Target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77" y="1005903"/>
            <a:ext cx="1132523" cy="15137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94" y="937807"/>
            <a:ext cx="2094077" cy="141281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16599" y="2329843"/>
            <a:ext cx="2100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[G. Knoll, Radiation Detection  and Measurement, Wiley &amp; Sons]</a:t>
            </a:r>
          </a:p>
        </p:txBody>
      </p:sp>
      <p:sp>
        <p:nvSpPr>
          <p:cNvPr id="9" name="Rectangle 8"/>
          <p:cNvSpPr/>
          <p:nvPr/>
        </p:nvSpPr>
        <p:spPr>
          <a:xfrm>
            <a:off x="4767285" y="4549140"/>
            <a:ext cx="4088846" cy="578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5700752" y="2484863"/>
            <a:ext cx="8960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[G. Belier]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59" y="2883286"/>
            <a:ext cx="2791215" cy="195289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864446" y="4749563"/>
            <a:ext cx="232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[G. Belier </a:t>
            </a:r>
            <a:r>
              <a:rPr lang="en-US" sz="1100" i="1" dirty="0"/>
              <a:t>et al. </a:t>
            </a:r>
            <a:r>
              <a:rPr lang="en-US" sz="1100" dirty="0"/>
              <a:t>PRC 98, 034612]</a:t>
            </a:r>
          </a:p>
        </p:txBody>
      </p:sp>
    </p:spTree>
    <p:extLst>
      <p:ext uri="{BB962C8B-B14F-4D97-AF65-F5344CB8AC3E}">
        <p14:creationId xmlns:p14="http://schemas.microsoft.com/office/powerpoint/2010/main" val="4005531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55" y="859267"/>
            <a:ext cx="2423160" cy="157734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77" y="3229988"/>
            <a:ext cx="2520000" cy="172187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210470" y="2424219"/>
            <a:ext cx="2933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1- </a:t>
            </a:r>
            <a:r>
              <a:rPr lang="en-US" sz="1100" dirty="0" err="1"/>
              <a:t>alu</a:t>
            </a:r>
            <a:r>
              <a:rPr lang="en-US" sz="1100" dirty="0"/>
              <a:t> frame, 2&amp;5- sapphire windows (0.2 mm),        3- PTFE spacer (0.5 mm) w/ capillaries,               4- PTFE backing w/ reflective foil,                         6- PTFE washer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2159" y="1048973"/>
            <a:ext cx="58670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Constraints for FIPPS: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minimal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/>
              <a:t>ray background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small neutron scattering and absorption cross sections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minimal material content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chemical compatibility with 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minimal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/>
              <a:t>ray attenuation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efficient scintillation light readout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radiological safety requirements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safe handling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tightness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protective vacuum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25460" y="236703"/>
            <a:ext cx="8727371" cy="668927"/>
          </a:xfrm>
        </p:spPr>
        <p:txBody>
          <a:bodyPr>
            <a:normAutofit/>
          </a:bodyPr>
          <a:lstStyle/>
          <a:p>
            <a:r>
              <a:rPr lang="en-US" sz="2800" dirty="0"/>
              <a:t>Design of the Liquid Scintillator Target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6858000" y="3998119"/>
            <a:ext cx="59303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6877050" y="3790950"/>
            <a:ext cx="925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26 mm</a:t>
            </a:r>
          </a:p>
        </p:txBody>
      </p:sp>
    </p:spTree>
    <p:extLst>
      <p:ext uri="{BB962C8B-B14F-4D97-AF65-F5344CB8AC3E}">
        <p14:creationId xmlns:p14="http://schemas.microsoft.com/office/powerpoint/2010/main" val="4044214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03" y="744754"/>
            <a:ext cx="2553047" cy="2059894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Light Guide and Vacuum System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2" y="2827502"/>
            <a:ext cx="4316254" cy="16116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2159" y="966885"/>
            <a:ext cx="43569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guiding system: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Specular reflective tubes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DF2000 from 3M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metal free polymer foils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~99% reflectivity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Mirror foil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intersecting beam under 45</a:t>
            </a:r>
            <a:r>
              <a:rPr lang="en-US" dirty="0">
                <a:latin typeface="Calibri" panose="020F0502020204030204" pitchFamily="34" charset="0"/>
              </a:rPr>
              <a:t>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</a:rPr>
              <a:t>aluminised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mylar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225460" y="3636728"/>
            <a:ext cx="4300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carbon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layer thickness: 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PMT viewport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30182" y="2446744"/>
            <a:ext cx="4953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394629" y="1762111"/>
            <a:ext cx="10711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Reflective tubes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897274" y="1032211"/>
            <a:ext cx="750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Mirror foil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115884" y="1142741"/>
            <a:ext cx="668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Li-tubes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875645" y="975214"/>
            <a:ext cx="10711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target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822583" y="2497089"/>
            <a:ext cx="1156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Vacuum chamber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5691194" y="1282446"/>
            <a:ext cx="425911" cy="50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5700055" y="1119188"/>
            <a:ext cx="834101" cy="239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3" idx="3"/>
          </p:cNvCxnSpPr>
          <p:nvPr/>
        </p:nvCxnSpPr>
        <p:spPr>
          <a:xfrm flipV="1">
            <a:off x="6465734" y="1585913"/>
            <a:ext cx="568485" cy="299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3" idx="3"/>
          </p:cNvCxnSpPr>
          <p:nvPr/>
        </p:nvCxnSpPr>
        <p:spPr>
          <a:xfrm>
            <a:off x="6465734" y="1885222"/>
            <a:ext cx="7685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0" idx="3"/>
          </p:cNvCxnSpPr>
          <p:nvPr/>
        </p:nvCxnSpPr>
        <p:spPr>
          <a:xfrm flipV="1">
            <a:off x="6425520" y="2446744"/>
            <a:ext cx="327711" cy="1231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7577144" y="1282445"/>
            <a:ext cx="700087" cy="4225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7" idx="0"/>
          </p:cNvCxnSpPr>
          <p:nvPr/>
        </p:nvCxnSpPr>
        <p:spPr>
          <a:xfrm flipH="1" flipV="1">
            <a:off x="8089906" y="2268425"/>
            <a:ext cx="310944" cy="2286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6" name="Groupe 45"/>
          <p:cNvGrpSpPr/>
          <p:nvPr/>
        </p:nvGrpSpPr>
        <p:grpSpPr>
          <a:xfrm>
            <a:off x="5700055" y="802476"/>
            <a:ext cx="324713" cy="369332"/>
            <a:chOff x="6074661" y="781129"/>
            <a:chExt cx="324713" cy="369332"/>
          </a:xfrm>
        </p:grpSpPr>
        <p:sp>
          <p:nvSpPr>
            <p:cNvPr id="38" name="ZoneTexte 37"/>
            <p:cNvSpPr txBox="1"/>
            <p:nvPr/>
          </p:nvSpPr>
          <p:spPr>
            <a:xfrm>
              <a:off x="6074661" y="781129"/>
              <a:ext cx="324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6174581" y="873578"/>
              <a:ext cx="1467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4" name="Connecteur droit avec flèche 43"/>
          <p:cNvCxnSpPr/>
          <p:nvPr/>
        </p:nvCxnSpPr>
        <p:spPr>
          <a:xfrm>
            <a:off x="5930182" y="1020478"/>
            <a:ext cx="573018" cy="2453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8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21" y="1170222"/>
            <a:ext cx="4944047" cy="34209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9" y="1313396"/>
            <a:ext cx="4841905" cy="3287810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Fission - Beta-decay Discrimination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32159" y="1128586"/>
            <a:ext cx="390930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fission rate 12 kHz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coincidences PMT-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 </a:t>
            </a:r>
            <a:r>
              <a:rPr lang="en-US" sz="1600" dirty="0"/>
              <a:t>–</a:t>
            </a:r>
            <a:r>
              <a:rPr lang="el-GR" sz="1600" dirty="0"/>
              <a:t>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10 kHz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total: 1.5E11 fission tagged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1600" dirty="0"/>
              <a:t>–</a:t>
            </a:r>
            <a:r>
              <a:rPr lang="el-GR" sz="1600" dirty="0"/>
              <a:t>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coinc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      (36 days, Sep-Oct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good separation in 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moderate separation in  </a:t>
            </a:r>
          </a:p>
          <a:p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      PSD = 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Qtail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Qtot</a:t>
            </a: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Fission detection efficiency: 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prel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.: 85%(?)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Fission 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mis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-identification: 0.3%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</a:rPr>
              <a:t>β</a:t>
            </a:r>
            <a:r>
              <a:rPr lang="en-US" sz="1600" dirty="0"/>
              <a:t>-</a:t>
            </a:r>
            <a:r>
              <a:rPr lang="en-US" sz="1600" dirty="0" err="1"/>
              <a:t>m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-identification: ~0.4%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Limitation: pile-up on 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02445" y="3405582"/>
            <a:ext cx="2051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   –  fission events</a:t>
            </a:r>
          </a:p>
          <a:p>
            <a:r>
              <a:rPr lang="en-US" sz="1100" dirty="0"/>
              <a:t>II  –  </a:t>
            </a:r>
            <a:r>
              <a:rPr lang="el-GR" sz="1100" dirty="0">
                <a:latin typeface="Calibri" panose="020F0502020204030204" pitchFamily="34" charset="0"/>
              </a:rPr>
              <a:t>β</a:t>
            </a:r>
            <a:r>
              <a:rPr lang="en-US" sz="1100" dirty="0"/>
              <a:t>-decay events</a:t>
            </a:r>
          </a:p>
          <a:p>
            <a:r>
              <a:rPr lang="en-US" sz="1100" dirty="0"/>
              <a:t>III –  pile-up </a:t>
            </a:r>
            <a:r>
              <a:rPr lang="en-US" sz="1100" dirty="0" err="1"/>
              <a:t>fiss</a:t>
            </a:r>
            <a:r>
              <a:rPr lang="en-US" sz="1100" dirty="0"/>
              <a:t>.-</a:t>
            </a:r>
            <a:r>
              <a:rPr lang="en-US" sz="1100" dirty="0" err="1"/>
              <a:t>fiss</a:t>
            </a:r>
            <a:r>
              <a:rPr lang="en-US" sz="1100" dirty="0"/>
              <a:t>.</a:t>
            </a:r>
          </a:p>
          <a:p>
            <a:r>
              <a:rPr lang="en-US" sz="1100" dirty="0"/>
              <a:t>IV –  pile-up </a:t>
            </a:r>
            <a:r>
              <a:rPr lang="el-GR" sz="1100" dirty="0">
                <a:latin typeface="Calibri" panose="020F0502020204030204" pitchFamily="34" charset="0"/>
              </a:rPr>
              <a:t>β</a:t>
            </a:r>
            <a:r>
              <a:rPr lang="en-US" sz="1100" dirty="0">
                <a:latin typeface="Calibri" panose="020F0502020204030204" pitchFamily="34" charset="0"/>
              </a:rPr>
              <a:t>-</a:t>
            </a:r>
            <a:r>
              <a:rPr lang="el-GR" sz="1100" dirty="0">
                <a:latin typeface="Calibri" panose="020F0502020204030204" pitchFamily="34" charset="0"/>
              </a:rPr>
              <a:t> β</a:t>
            </a:r>
            <a:endParaRPr lang="en-US" sz="1100" dirty="0"/>
          </a:p>
          <a:p>
            <a:r>
              <a:rPr lang="en-US" sz="1100" dirty="0"/>
              <a:t>V –   pile-up </a:t>
            </a:r>
            <a:r>
              <a:rPr lang="en-US" sz="1100" dirty="0" err="1"/>
              <a:t>fiss</a:t>
            </a:r>
            <a:r>
              <a:rPr lang="en-US" sz="1100" dirty="0"/>
              <a:t>.-</a:t>
            </a:r>
            <a:r>
              <a:rPr lang="el-GR" sz="1100" dirty="0">
                <a:latin typeface="Calibri" panose="020F0502020204030204" pitchFamily="34" charset="0"/>
              </a:rPr>
              <a:t> β</a:t>
            </a:r>
            <a:endParaRPr lang="en-US" sz="1100" dirty="0"/>
          </a:p>
          <a:p>
            <a:r>
              <a:rPr lang="en-US" sz="1100" dirty="0"/>
              <a:t>VI –  pile-up </a:t>
            </a:r>
            <a:r>
              <a:rPr lang="el-GR" sz="1100" dirty="0">
                <a:latin typeface="Calibri" panose="020F0502020204030204" pitchFamily="34" charset="0"/>
              </a:rPr>
              <a:t>β </a:t>
            </a:r>
            <a:r>
              <a:rPr lang="en-US" sz="1100" dirty="0"/>
              <a:t>-</a:t>
            </a:r>
            <a:r>
              <a:rPr lang="en-US" sz="1100" dirty="0" err="1"/>
              <a:t>fiss</a:t>
            </a:r>
            <a:r>
              <a:rPr lang="en-US" sz="1100" dirty="0"/>
              <a:t>.</a:t>
            </a:r>
          </a:p>
          <a:p>
            <a:r>
              <a:rPr lang="en-US" sz="1100" dirty="0"/>
              <a:t>VII – incorrect event </a:t>
            </a:r>
            <a:r>
              <a:rPr lang="en-US" sz="1100" dirty="0" err="1"/>
              <a:t>reconstr</a:t>
            </a:r>
            <a:r>
              <a:rPr lang="en-US" sz="1100" dirty="0"/>
              <a:t>.</a:t>
            </a:r>
          </a:p>
          <a:p>
            <a:r>
              <a:rPr lang="en-US" sz="1100" dirty="0"/>
              <a:t>VIII – tail w/ </a:t>
            </a:r>
            <a:r>
              <a:rPr lang="en-US" sz="1100" dirty="0" err="1"/>
              <a:t>fiss</a:t>
            </a:r>
            <a:r>
              <a:rPr lang="en-US" sz="1100" dirty="0"/>
              <a:t>. characteristics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6245008" y="1267719"/>
            <a:ext cx="2750450" cy="2052000"/>
            <a:chOff x="6245008" y="1267719"/>
            <a:chExt cx="2750450" cy="2052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008" y="1267719"/>
              <a:ext cx="2750450" cy="2052000"/>
            </a:xfrm>
            <a:prstGeom prst="rect">
              <a:avLst/>
            </a:prstGeom>
          </p:spPr>
        </p:pic>
        <p:cxnSp>
          <p:nvCxnSpPr>
            <p:cNvPr id="17" name="Connecteur droit avec flèche 16"/>
            <p:cNvCxnSpPr/>
            <p:nvPr/>
          </p:nvCxnSpPr>
          <p:spPr>
            <a:xfrm flipH="1">
              <a:off x="6779741" y="1745632"/>
              <a:ext cx="387178" cy="3130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8" name="Groupe 17"/>
            <p:cNvGrpSpPr/>
            <p:nvPr/>
          </p:nvGrpSpPr>
          <p:grpSpPr>
            <a:xfrm>
              <a:off x="6870589" y="1488649"/>
              <a:ext cx="1218967" cy="1737023"/>
              <a:chOff x="6870589" y="1488649"/>
              <a:chExt cx="1218967" cy="1737023"/>
            </a:xfrm>
          </p:grpSpPr>
          <p:sp>
            <p:nvSpPr>
              <p:cNvPr id="19" name="ZoneTexte 18"/>
              <p:cNvSpPr txBox="1"/>
              <p:nvPr/>
            </p:nvSpPr>
            <p:spPr>
              <a:xfrm>
                <a:off x="7422292" y="2583197"/>
                <a:ext cx="6672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Fission</a:t>
                </a: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870589" y="1488649"/>
                <a:ext cx="9555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Background</a:t>
                </a:r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 flipH="1">
                <a:off x="7158681" y="2180198"/>
                <a:ext cx="8238" cy="1045474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7789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98" y="748156"/>
            <a:ext cx="3558540" cy="1912620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Time Stability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70" y="2660776"/>
            <a:ext cx="3558540" cy="19126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2159" y="986697"/>
            <a:ext cx="52212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Drift of PMT signal: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PMT deterioration</a:t>
            </a:r>
          </a:p>
          <a:p>
            <a:pPr lvl="1"/>
            <a:r>
              <a:rPr lang="en-US" sz="1600" dirty="0"/>
              <a:t>	=&gt; compensation via HV adjustment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Aging of scintillator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Evolution of fission-</a:t>
            </a:r>
            <a:r>
              <a:rPr lang="el-GR" sz="1600" dirty="0">
                <a:latin typeface="Calibri" panose="020F0502020204030204" pitchFamily="34" charset="0"/>
              </a:rPr>
              <a:t> β</a:t>
            </a:r>
            <a:r>
              <a:rPr lang="en-US" sz="1600" dirty="0"/>
              <a:t> separation:</a:t>
            </a:r>
          </a:p>
          <a:p>
            <a:r>
              <a:rPr lang="en-US" sz="1600" dirty="0"/>
              <a:t>      </a:t>
            </a:r>
            <a:r>
              <a:rPr lang="en-US" sz="1600" dirty="0" err="1"/>
              <a:t>FoM</a:t>
            </a:r>
            <a:r>
              <a:rPr lang="en-US" sz="1600" dirty="0"/>
              <a:t> = (</a:t>
            </a:r>
            <a:r>
              <a:rPr lang="el-GR" sz="1600" dirty="0">
                <a:latin typeface="Calibri" panose="020F0502020204030204" pitchFamily="34" charset="0"/>
              </a:rPr>
              <a:t>μ</a:t>
            </a:r>
            <a:r>
              <a:rPr lang="en-US" sz="1600" baseline="-25000" dirty="0" err="1"/>
              <a:t>fiss</a:t>
            </a:r>
            <a:r>
              <a:rPr lang="en-US" sz="1600" dirty="0"/>
              <a:t> – Min)/</a:t>
            </a:r>
            <a:r>
              <a:rPr lang="el-GR" sz="1600" dirty="0">
                <a:latin typeface="Calibri" panose="020F0502020204030204" pitchFamily="34" charset="0"/>
              </a:rPr>
              <a:t>σ</a:t>
            </a:r>
            <a:r>
              <a:rPr lang="en-US" sz="1600" baseline="-25000" dirty="0" err="1"/>
              <a:t>fiss</a:t>
            </a:r>
            <a:r>
              <a:rPr lang="en-US" sz="1600" dirty="0"/>
              <a:t>: 2.84 -&gt; 2.79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56923" y="2487827"/>
            <a:ext cx="3188044" cy="172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5417921" y="2429944"/>
            <a:ext cx="32270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    21/9                 28/9                  5/10               12/10               19/10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480085" y="2560012"/>
            <a:ext cx="953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Date [DD/MM]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47396" y="4396753"/>
            <a:ext cx="3188044" cy="172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5408394" y="4338870"/>
            <a:ext cx="32270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    21/9                 28/9                  5/10               12/10               19/10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470558" y="4468938"/>
            <a:ext cx="953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Date [DD/MM]</a:t>
            </a:r>
          </a:p>
        </p:txBody>
      </p:sp>
      <p:grpSp>
        <p:nvGrpSpPr>
          <p:cNvPr id="46" name="Groupe 45"/>
          <p:cNvGrpSpPr/>
          <p:nvPr/>
        </p:nvGrpSpPr>
        <p:grpSpPr>
          <a:xfrm>
            <a:off x="741650" y="2775456"/>
            <a:ext cx="2728913" cy="2047875"/>
            <a:chOff x="743090" y="2625694"/>
            <a:chExt cx="2728913" cy="20478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90" y="2625694"/>
              <a:ext cx="2728913" cy="2047875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358803" y="3644941"/>
              <a:ext cx="518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Min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913514" y="2999497"/>
              <a:ext cx="486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latin typeface="Calibri" panose="020F0502020204030204" pitchFamily="34" charset="0"/>
                </a:rPr>
                <a:t>μ</a:t>
              </a:r>
              <a:r>
                <a:rPr lang="en-US" sz="1200" baseline="-25000" dirty="0" err="1"/>
                <a:t>fiss</a:t>
              </a:r>
              <a:endParaRPr lang="en-US" sz="1200" dirty="0"/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 flipH="1">
              <a:off x="1542109" y="3852861"/>
              <a:ext cx="30284" cy="567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1572393" y="3852861"/>
              <a:ext cx="134022" cy="5887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H="1">
              <a:off x="2082653" y="3233737"/>
              <a:ext cx="42128" cy="2335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2124780" y="3233737"/>
              <a:ext cx="169140" cy="5146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3236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Active Target Gamma Spectra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81" y="2114550"/>
            <a:ext cx="4271963" cy="302895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40" y="694734"/>
            <a:ext cx="3417570" cy="2423160"/>
          </a:xfrm>
        </p:spPr>
      </p:pic>
      <p:sp>
        <p:nvSpPr>
          <p:cNvPr id="7" name="ZoneTexte 6"/>
          <p:cNvSpPr txBox="1"/>
          <p:nvPr/>
        </p:nvSpPr>
        <p:spPr>
          <a:xfrm>
            <a:off x="7681350" y="4261640"/>
            <a:ext cx="1423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Te-134 – 1279 </a:t>
            </a:r>
            <a:r>
              <a:rPr lang="en-US" sz="1100" dirty="0" err="1"/>
              <a:t>keV</a:t>
            </a:r>
            <a:endParaRPr lang="en-US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232158" y="1087394"/>
            <a:ext cx="46289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Fig.: 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/>
              <a:t>spectrum, total projection, multiplicity </a:t>
            </a:r>
            <a:r>
              <a:rPr lang="en-US" sz="1600" dirty="0">
                <a:latin typeface="Calibri" panose="020F0502020204030204" pitchFamily="34" charset="0"/>
              </a:rPr>
              <a:t>≥</a:t>
            </a:r>
            <a:r>
              <a:rPr lang="en-US" sz="16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Bgd</a:t>
            </a:r>
            <a:r>
              <a:rPr lang="en-US" sz="1600" dirty="0"/>
              <a:t> dominated by Al: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sapphire windows (Al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r>
              <a:rPr lang="en-US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scattered neutrons in frame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strong </a:t>
            </a:r>
            <a:r>
              <a:rPr lang="en-US" sz="1600" dirty="0" err="1"/>
              <a:t>bgd</a:t>
            </a:r>
            <a:r>
              <a:rPr lang="en-US" sz="1600" dirty="0"/>
              <a:t> suppression by fission tag</a:t>
            </a:r>
          </a:p>
          <a:p>
            <a:r>
              <a:rPr lang="en-US" sz="1600" dirty="0"/>
              <a:t>      already in total projection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6542601" y="1006285"/>
            <a:ext cx="1423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Al-28 – </a:t>
            </a:r>
            <a:r>
              <a:rPr lang="el-GR" sz="1100" dirty="0">
                <a:latin typeface="Calibri" panose="020F0502020204030204" pitchFamily="34" charset="0"/>
              </a:rPr>
              <a:t>β</a:t>
            </a:r>
            <a:r>
              <a:rPr lang="en-US" sz="1100" baseline="30000" dirty="0">
                <a:latin typeface="Calibri" panose="020F0502020204030204" pitchFamily="34" charset="0"/>
              </a:rPr>
              <a:t>-</a:t>
            </a:r>
            <a:endParaRPr lang="en-US" sz="1100" baseline="30000" dirty="0"/>
          </a:p>
        </p:txBody>
      </p:sp>
      <p:sp>
        <p:nvSpPr>
          <p:cNvPr id="10" name="ZoneTexte 9"/>
          <p:cNvSpPr txBox="1"/>
          <p:nvPr/>
        </p:nvSpPr>
        <p:spPr>
          <a:xfrm>
            <a:off x="8297318" y="1430939"/>
            <a:ext cx="807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Al-27(</a:t>
            </a:r>
            <a:r>
              <a:rPr lang="en-US" sz="1100" dirty="0" err="1"/>
              <a:t>n,g</a:t>
            </a:r>
            <a:r>
              <a:rPr lang="en-US" sz="1100" dirty="0"/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73644" y="2478743"/>
            <a:ext cx="539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*1/20</a:t>
            </a:r>
            <a:endParaRPr lang="en-US" sz="1100" baseline="300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4808177" y="2697956"/>
            <a:ext cx="132070" cy="1381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4974781" y="2697956"/>
            <a:ext cx="51191" cy="5684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6973146" y="3440853"/>
            <a:ext cx="209973" cy="1251724"/>
          </a:xfrm>
          <a:prstGeom prst="ellipse">
            <a:avLst/>
          </a:prstGeom>
          <a:noFill/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11"/>
          <p:cNvCxnSpPr>
            <a:endCxn id="7" idx="1"/>
          </p:cNvCxnSpPr>
          <p:nvPr/>
        </p:nvCxnSpPr>
        <p:spPr>
          <a:xfrm>
            <a:off x="7183119" y="4261640"/>
            <a:ext cx="498231" cy="130805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58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197179" y="236703"/>
            <a:ext cx="8727371" cy="790819"/>
          </a:xfrm>
        </p:spPr>
        <p:txBody>
          <a:bodyPr/>
          <a:lstStyle/>
          <a:p>
            <a:r>
              <a:rPr lang="fr-FR" sz="2600" dirty="0" err="1"/>
              <a:t>FIssion</a:t>
            </a:r>
            <a:r>
              <a:rPr lang="fr-FR" sz="2600" dirty="0"/>
              <a:t> Product Prompt </a:t>
            </a:r>
            <a:r>
              <a:rPr lang="fr-FR" sz="2600" dirty="0" err="1">
                <a:latin typeface="Symbol" panose="05050102010706020507" pitchFamily="18" charset="2"/>
              </a:rPr>
              <a:t>g</a:t>
            </a:r>
            <a:r>
              <a:rPr lang="fr-FR" sz="2600" dirty="0" err="1"/>
              <a:t>-ray</a:t>
            </a:r>
            <a:r>
              <a:rPr lang="fr-FR" sz="2600" dirty="0"/>
              <a:t> </a:t>
            </a:r>
            <a:r>
              <a:rPr lang="fr-FR" sz="2600" dirty="0" err="1"/>
              <a:t>Spectrometer</a:t>
            </a:r>
            <a:r>
              <a:rPr lang="fr-FR" sz="2600" dirty="0"/>
              <a:t> (FIPPS) </a:t>
            </a:r>
          </a:p>
          <a:p>
            <a:r>
              <a:rPr lang="fr-FR" sz="2400" dirty="0"/>
              <a:t>                                                       –</a:t>
            </a:r>
            <a:r>
              <a:rPr lang="fr-FR" sz="2400" dirty="0" err="1"/>
              <a:t>since</a:t>
            </a:r>
            <a:r>
              <a:rPr lang="fr-FR" sz="2400" dirty="0"/>
              <a:t> end 2016</a:t>
            </a:r>
            <a:endParaRPr lang="en-US" sz="2400" dirty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59" y="804040"/>
            <a:ext cx="8720673" cy="356251"/>
          </a:xfrm>
        </p:spPr>
        <p:txBody>
          <a:bodyPr/>
          <a:lstStyle/>
          <a:p>
            <a:r>
              <a:rPr lang="fr-FR" i="1" dirty="0"/>
              <a:t>"</a:t>
            </a:r>
            <a:r>
              <a:rPr lang="fr-FR" i="1" dirty="0" err="1"/>
              <a:t>pencil-like</a:t>
            </a:r>
            <a:r>
              <a:rPr lang="fr-FR" i="1" dirty="0"/>
              <a:t>" </a:t>
            </a:r>
            <a:r>
              <a:rPr lang="fr-FR" dirty="0"/>
              <a:t>neutron </a:t>
            </a:r>
            <a:r>
              <a:rPr lang="fr-FR" dirty="0" err="1"/>
              <a:t>beam</a:t>
            </a:r>
            <a:r>
              <a:rPr lang="fr-FR" dirty="0"/>
              <a:t> + </a:t>
            </a:r>
            <a:r>
              <a:rPr lang="fr-FR" dirty="0" err="1"/>
              <a:t>HPGe</a:t>
            </a:r>
            <a:r>
              <a:rPr lang="fr-FR" dirty="0"/>
              <a:t> </a:t>
            </a:r>
            <a:r>
              <a:rPr lang="fr-FR" dirty="0" err="1"/>
              <a:t>array</a:t>
            </a:r>
            <a:endParaRPr lang="en-US" dirty="0"/>
          </a:p>
        </p:txBody>
      </p:sp>
      <p:sp>
        <p:nvSpPr>
          <p:cNvPr id="10" name="Espace réservé du contenu 1"/>
          <p:cNvSpPr>
            <a:spLocks noGrp="1"/>
          </p:cNvSpPr>
          <p:nvPr>
            <p:ph sz="quarter" idx="17"/>
          </p:nvPr>
        </p:nvSpPr>
        <p:spPr>
          <a:xfrm>
            <a:off x="225461" y="1095816"/>
            <a:ext cx="8727371" cy="340614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 err="1"/>
              <a:t>From</a:t>
            </a:r>
            <a:r>
              <a:rPr lang="fr-FR" sz="1600" dirty="0"/>
              <a:t> the </a:t>
            </a:r>
            <a:r>
              <a:rPr lang="fr-FR" sz="1600" dirty="0" err="1"/>
              <a:t>experience</a:t>
            </a:r>
            <a:r>
              <a:rPr lang="fr-FR" sz="1600" dirty="0"/>
              <a:t> of EXILL (</a:t>
            </a:r>
            <a:r>
              <a:rPr lang="fr-FR" sz="1600" dirty="0" err="1"/>
              <a:t>campaign</a:t>
            </a:r>
            <a:r>
              <a:rPr lang="fr-FR" sz="1600" dirty="0"/>
              <a:t>, 2012-13 </a:t>
            </a:r>
            <a:r>
              <a:rPr lang="fr-FR" sz="1050" dirty="0"/>
              <a:t>–</a:t>
            </a:r>
            <a:r>
              <a:rPr lang="fr-FR" sz="1050" i="1" dirty="0"/>
              <a:t>M. </a:t>
            </a:r>
            <a:r>
              <a:rPr lang="fr-FR" sz="1050" i="1" dirty="0" err="1"/>
              <a:t>Jentschel</a:t>
            </a:r>
            <a:r>
              <a:rPr lang="fr-FR" sz="1050" i="1" dirty="0"/>
              <a:t> et al. JINST 12 (2017) P11003</a:t>
            </a:r>
            <a:r>
              <a:rPr lang="fr-FR" sz="1600" dirty="0"/>
              <a:t>)</a:t>
            </a:r>
            <a:endParaRPr lang="en-US" sz="16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54" y="1905664"/>
            <a:ext cx="3313432" cy="24850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92" y="4230806"/>
            <a:ext cx="873839" cy="594210"/>
          </a:xfrm>
          <a:prstGeom prst="rect">
            <a:avLst/>
          </a:prstGeom>
        </p:spPr>
      </p:pic>
      <p:pic>
        <p:nvPicPr>
          <p:cNvPr id="14" name="Image 13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45" y="1752042"/>
            <a:ext cx="5835907" cy="160567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192780" y="1565090"/>
            <a:ext cx="492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thermal neutron </a:t>
            </a:r>
            <a:r>
              <a:rPr lang="fr-FR" dirty="0" err="1"/>
              <a:t>beam</a:t>
            </a:r>
            <a:r>
              <a:rPr lang="fr-FR" dirty="0"/>
              <a:t>: 10</a:t>
            </a:r>
            <a:r>
              <a:rPr lang="fr-FR" baseline="30000" dirty="0"/>
              <a:t>8</a:t>
            </a:r>
            <a:r>
              <a:rPr lang="fr-FR" dirty="0"/>
              <a:t> n/s/cm</a:t>
            </a:r>
            <a:r>
              <a:rPr lang="fr-FR" baseline="30000" dirty="0"/>
              <a:t>2 </a:t>
            </a:r>
            <a:r>
              <a:rPr lang="fr-FR" dirty="0"/>
              <a:t>, d=15mm  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3114618" y="3050583"/>
            <a:ext cx="51977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High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err="1"/>
              <a:t>HPGe</a:t>
            </a:r>
            <a:r>
              <a:rPr lang="fr-FR" dirty="0"/>
              <a:t> </a:t>
            </a:r>
            <a:r>
              <a:rPr lang="fr-FR" dirty="0" err="1"/>
              <a:t>clovers</a:t>
            </a:r>
            <a:r>
              <a:rPr lang="fr-FR" dirty="0"/>
              <a:t> </a:t>
            </a:r>
            <a:r>
              <a:rPr lang="fr-FR" sz="1400" dirty="0"/>
              <a:t>(2keV @ 1.4 MeV)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/>
              <a:t>symmetry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position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/>
              <a:t>ancillary</a:t>
            </a:r>
            <a:r>
              <a:rPr lang="fr-FR" dirty="0"/>
              <a:t> detectors </a:t>
            </a:r>
            <a:r>
              <a:rPr lang="fr-FR" sz="1400" dirty="0"/>
              <a:t>(LaBr</a:t>
            </a:r>
            <a:r>
              <a:rPr lang="fr-FR" sz="1400" baseline="-25000" dirty="0"/>
              <a:t>3</a:t>
            </a:r>
            <a:r>
              <a:rPr lang="fr-FR" sz="1400" dirty="0"/>
              <a:t>, Si, …)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digital </a:t>
            </a:r>
            <a:r>
              <a:rPr lang="fr-FR" dirty="0" err="1"/>
              <a:t>electronics</a:t>
            </a:r>
            <a:r>
              <a:rPr lang="fr-FR" dirty="0"/>
              <a:t>, </a:t>
            </a:r>
            <a:r>
              <a:rPr lang="fr-FR" dirty="0" err="1"/>
              <a:t>list</a:t>
            </a:r>
            <a:r>
              <a:rPr lang="fr-FR" dirty="0"/>
              <a:t>-mode </a:t>
            </a:r>
            <a:r>
              <a:rPr lang="fr-FR" sz="1400" dirty="0"/>
              <a:t>(~10kHz/</a:t>
            </a:r>
            <a:r>
              <a:rPr lang="fr-FR" sz="1400" dirty="0" err="1"/>
              <a:t>crystal</a:t>
            </a:r>
            <a:r>
              <a:rPr lang="fr-FR" sz="1400" dirty="0"/>
              <a:t>, </a:t>
            </a:r>
            <a:r>
              <a:rPr lang="fr-FR" sz="1400" dirty="0" err="1"/>
              <a:t>triggerless</a:t>
            </a:r>
            <a:r>
              <a:rPr lang="fr-FR" sz="1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tight casemate for handling of radioactive targets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9297" y="4520629"/>
            <a:ext cx="309619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i="1" dirty="0"/>
              <a:t>C. Michelagnoli et al., EPJ 193 (2018) 04009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730192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552B7-2F4C-4A05-A2AB-CEEC65497D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/>
              <a:t>Nuclear</a:t>
            </a:r>
            <a:r>
              <a:rPr lang="fr-FR" dirty="0"/>
              <a:t> fission: how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9D79AA-A656-499A-9E09-39729C6BD1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err="1"/>
              <a:t>Different</a:t>
            </a:r>
            <a:r>
              <a:rPr lang="fr-FR" dirty="0"/>
              <a:t> mass and charge distributions for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fissioning</a:t>
            </a:r>
            <a:r>
              <a:rPr lang="fr-FR" dirty="0"/>
              <a:t> </a:t>
            </a:r>
            <a:r>
              <a:rPr lang="fr-FR" dirty="0" err="1"/>
              <a:t>systems</a:t>
            </a:r>
            <a:endParaRPr lang="en-GB" dirty="0"/>
          </a:p>
          <a:p>
            <a:endParaRPr lang="en-GB" dirty="0"/>
          </a:p>
        </p:txBody>
      </p:sp>
      <p:pic>
        <p:nvPicPr>
          <p:cNvPr id="18" name="Picture 17" descr="Fig4">
            <a:extLst>
              <a:ext uri="{FF2B5EF4-FFF2-40B4-BE49-F238E27FC236}">
                <a16:creationId xmlns:a16="http://schemas.microsoft.com/office/drawing/2014/main" id="{613E5606-737B-46EB-80FB-B280811CE4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668" t="3564" r="5641" b="2773"/>
          <a:stretch>
            <a:fillRect/>
          </a:stretch>
        </p:blipFill>
        <p:spPr bwMode="auto">
          <a:xfrm>
            <a:off x="419556" y="1437812"/>
            <a:ext cx="5621709" cy="297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92CA56-E899-49EB-966C-52AABA3173F2}"/>
              </a:ext>
            </a:extLst>
          </p:cNvPr>
          <p:cNvSpPr txBox="1"/>
          <p:nvPr/>
        </p:nvSpPr>
        <p:spPr>
          <a:xfrm>
            <a:off x="343236" y="4558395"/>
            <a:ext cx="2274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A. </a:t>
            </a:r>
            <a:r>
              <a:rPr lang="fr-FR" sz="1000" i="1" dirty="0" err="1"/>
              <a:t>Andreyev</a:t>
            </a:r>
            <a:r>
              <a:rPr lang="fr-FR" sz="1000" i="1" dirty="0"/>
              <a:t> et al., Rep. Prog. Phys. 2017</a:t>
            </a:r>
            <a:endParaRPr lang="en-GB" sz="1000" i="1" dirty="0"/>
          </a:p>
        </p:txBody>
      </p:sp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4E2C1DB5-A330-4620-AAA0-C5DB47C0C9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17526" r="47277" b="5917"/>
          <a:stretch/>
        </p:blipFill>
        <p:spPr>
          <a:xfrm>
            <a:off x="6041265" y="1239489"/>
            <a:ext cx="1972150" cy="185274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599EB586-4242-4056-883C-ECE6D6C7A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3" t="16360" r="460" b="5917"/>
          <a:stretch/>
        </p:blipFill>
        <p:spPr>
          <a:xfrm>
            <a:off x="6167668" y="3053529"/>
            <a:ext cx="1720021" cy="16242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DA4548-C75F-4237-9087-BECCDC9FC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89" y="1239489"/>
            <a:ext cx="1190870" cy="5716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E2101A-28C3-46FB-86CF-8435322EBD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 r="18627" b="27793"/>
          <a:stretch/>
        </p:blipFill>
        <p:spPr>
          <a:xfrm>
            <a:off x="7738472" y="3024284"/>
            <a:ext cx="1271866" cy="7069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7297C29-D86E-4088-AA21-4929B9D01F88}"/>
              </a:ext>
            </a:extLst>
          </p:cNvPr>
          <p:cNvSpPr txBox="1"/>
          <p:nvPr/>
        </p:nvSpPr>
        <p:spPr>
          <a:xfrm>
            <a:off x="4288285" y="4431680"/>
            <a:ext cx="251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3"/>
                </a:solidFill>
              </a:rPr>
              <a:t>Fission </a:t>
            </a:r>
            <a:r>
              <a:rPr lang="fr-FR" dirty="0" err="1">
                <a:solidFill>
                  <a:schemeClr val="accent3"/>
                </a:solidFill>
              </a:rPr>
              <a:t>is</a:t>
            </a:r>
            <a:r>
              <a:rPr lang="fr-FR" dirty="0">
                <a:solidFill>
                  <a:schemeClr val="accent3"/>
                </a:solidFill>
              </a:rPr>
              <a:t> a </a:t>
            </a:r>
            <a:r>
              <a:rPr lang="fr-FR" dirty="0" err="1">
                <a:solidFill>
                  <a:schemeClr val="accent3"/>
                </a:solidFill>
              </a:rPr>
              <a:t>lazy</a:t>
            </a:r>
            <a:r>
              <a:rPr lang="fr-FR" dirty="0">
                <a:solidFill>
                  <a:schemeClr val="accent3"/>
                </a:solidFill>
              </a:rPr>
              <a:t> process…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6E95B-FC48-4D37-87B0-FD937A00D9EB}"/>
              </a:ext>
            </a:extLst>
          </p:cNvPr>
          <p:cNvSpPr txBox="1"/>
          <p:nvPr/>
        </p:nvSpPr>
        <p:spPr>
          <a:xfrm>
            <a:off x="8069580" y="1856008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liquid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drop</a:t>
            </a:r>
          </a:p>
          <a:p>
            <a:pPr algn="ctr"/>
            <a:r>
              <a:rPr lang="fr-FR" dirty="0"/>
              <a:t>model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1B467-12CA-4023-9FDD-B96F42D8B30C}"/>
              </a:ext>
            </a:extLst>
          </p:cNvPr>
          <p:cNvSpPr txBox="1"/>
          <p:nvPr/>
        </p:nvSpPr>
        <p:spPr>
          <a:xfrm>
            <a:off x="8028707" y="3679418"/>
            <a:ext cx="919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single </a:t>
            </a:r>
          </a:p>
          <a:p>
            <a:pPr algn="ctr"/>
            <a:r>
              <a:rPr lang="fr-FR" dirty="0" err="1"/>
              <a:t>particle</a:t>
            </a:r>
            <a:endParaRPr lang="fr-FR" dirty="0"/>
          </a:p>
          <a:p>
            <a:pPr algn="ctr"/>
            <a:r>
              <a:rPr lang="fr-FR" dirty="0" err="1"/>
              <a:t>effects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504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shape</a:t>
            </a:r>
            <a:r>
              <a:rPr lang="fr-FR" dirty="0"/>
              <a:t> coexistence 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59" y="886866"/>
            <a:ext cx="8720673" cy="511894"/>
          </a:xfrm>
        </p:spPr>
        <p:txBody>
          <a:bodyPr/>
          <a:lstStyle/>
          <a:p>
            <a:r>
              <a:rPr lang="fr-FR" dirty="0"/>
              <a:t>The nickel isotopes: Z=28 (</a:t>
            </a:r>
            <a:r>
              <a:rPr lang="fr-FR" dirty="0" err="1"/>
              <a:t>magicity</a:t>
            </a:r>
            <a:r>
              <a:rPr lang="fr-FR" dirty="0"/>
              <a:t>)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>
                <a:sym typeface="Wingdings" panose="05000000000000000000" pitchFamily="2" charset="2"/>
              </a:rPr>
              <a:t>spherical</a:t>
            </a:r>
            <a:r>
              <a:rPr lang="fr-FR" dirty="0">
                <a:sym typeface="Wingdings" panose="05000000000000000000" pitchFamily="2" charset="2"/>
              </a:rPr>
              <a:t> in the </a:t>
            </a:r>
            <a:r>
              <a:rPr lang="fr-FR" dirty="0" err="1">
                <a:sym typeface="Wingdings" panose="05000000000000000000" pitchFamily="2" charset="2"/>
              </a:rPr>
              <a:t>g.s</a:t>
            </a:r>
            <a:r>
              <a:rPr lang="fr-FR" dirty="0">
                <a:sym typeface="Wingdings" panose="05000000000000000000" pitchFamily="2" charset="2"/>
              </a:rPr>
              <a:t>. </a:t>
            </a:r>
            <a:r>
              <a:rPr lang="fr-FR" dirty="0" err="1">
                <a:sym typeface="Wingdings" panose="05000000000000000000" pitchFamily="2" charset="2"/>
              </a:rPr>
              <a:t>Still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different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shapes</a:t>
            </a:r>
            <a:r>
              <a:rPr lang="fr-FR" dirty="0">
                <a:sym typeface="Wingdings" panose="05000000000000000000" pitchFamily="2" charset="2"/>
              </a:rPr>
              <a:t> are </a:t>
            </a:r>
            <a:r>
              <a:rPr lang="fr-FR" dirty="0" err="1">
                <a:sym typeface="Wingdings" panose="05000000000000000000" pitchFamily="2" charset="2"/>
              </a:rPr>
              <a:t>predicted</a:t>
            </a:r>
            <a:r>
              <a:rPr lang="fr-FR" dirty="0">
                <a:sym typeface="Wingdings" panose="05000000000000000000" pitchFamily="2" charset="2"/>
              </a:rPr>
              <a:t> at </a:t>
            </a:r>
            <a:r>
              <a:rPr lang="fr-FR" dirty="0" err="1">
                <a:sym typeface="Wingdings" panose="05000000000000000000" pitchFamily="2" charset="2"/>
              </a:rPr>
              <a:t>low</a:t>
            </a:r>
            <a:r>
              <a:rPr lang="fr-FR" dirty="0">
                <a:sym typeface="Wingdings" panose="05000000000000000000" pitchFamily="2" charset="2"/>
              </a:rPr>
              <a:t> excitation </a:t>
            </a:r>
            <a:r>
              <a:rPr lang="fr-FR" dirty="0" err="1">
                <a:sym typeface="Wingdings" panose="05000000000000000000" pitchFamily="2" charset="2"/>
              </a:rPr>
              <a:t>energies</a:t>
            </a:r>
            <a:endParaRPr lang="en-US" dirty="0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" y="1438088"/>
            <a:ext cx="3401122" cy="27967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3940" y="4397243"/>
            <a:ext cx="2130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T. </a:t>
            </a:r>
            <a:r>
              <a:rPr lang="fr-FR" sz="1000" i="1" dirty="0" err="1"/>
              <a:t>Otsuka</a:t>
            </a:r>
            <a:r>
              <a:rPr lang="fr-FR" sz="1000" i="1" dirty="0"/>
              <a:t> et al., JPG43 (2016) 024009</a:t>
            </a:r>
            <a:endParaRPr lang="en-US" sz="1000" i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4D30732-AC37-574E-BAF2-F7971B867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4310" b="14996"/>
          <a:stretch/>
        </p:blipFill>
        <p:spPr bwMode="auto">
          <a:xfrm>
            <a:off x="3912758" y="2600120"/>
            <a:ext cx="1314919" cy="113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07" y="2362838"/>
            <a:ext cx="3545624" cy="172148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22421" y="4034749"/>
            <a:ext cx="416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p-n interaction due to </a:t>
            </a:r>
            <a:r>
              <a:rPr lang="fr-FR" dirty="0" err="1"/>
              <a:t>tensor</a:t>
            </a:r>
            <a:r>
              <a:rPr lang="fr-FR" dirty="0"/>
              <a:t> force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>
                <a:sym typeface="Wingdings" panose="05000000000000000000" pitchFamily="2" charset="2"/>
              </a:rPr>
              <a:t>nuclear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deformation</a:t>
            </a:r>
            <a:r>
              <a:rPr lang="fr-FR" dirty="0">
                <a:sym typeface="Wingdings" panose="05000000000000000000" pitchFamily="2" charset="2"/>
              </a:rPr>
              <a:t> in a </a:t>
            </a:r>
            <a:r>
              <a:rPr lang="fr-FR" dirty="0" err="1">
                <a:sym typeface="Wingdings" panose="05000000000000000000" pitchFamily="2" charset="2"/>
              </a:rPr>
              <a:t>spherical</a:t>
            </a:r>
            <a:r>
              <a:rPr lang="fr-FR" dirty="0">
                <a:sym typeface="Wingdings" panose="05000000000000000000" pitchFamily="2" charset="2"/>
              </a:rPr>
              <a:t> nucleus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77" y="1224955"/>
            <a:ext cx="3303918" cy="10742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32416" y="1540761"/>
            <a:ext cx="464820" cy="4452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4047460" y="3366977"/>
            <a:ext cx="269359" cy="27644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4764467" y="2879798"/>
            <a:ext cx="269359" cy="27644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380779" y="4123649"/>
            <a:ext cx="3536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Monte Carlo Shell Model calculations (MCSM)</a:t>
            </a:r>
          </a:p>
        </p:txBody>
      </p:sp>
    </p:spTree>
    <p:extLst>
      <p:ext uri="{BB962C8B-B14F-4D97-AF65-F5344CB8AC3E}">
        <p14:creationId xmlns:p14="http://schemas.microsoft.com/office/powerpoint/2010/main" val="560272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BA5CC55-8BAB-FE40-8DC3-A8584CB73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" y="0"/>
            <a:ext cx="91311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10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Cieplicka\Dropbox\206Tl_210Bi_paper\206Tl_scheme_part_1.5Me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98"/>
          <a:stretch/>
        </p:blipFill>
        <p:spPr bwMode="auto">
          <a:xfrm>
            <a:off x="4092583" y="-164050"/>
            <a:ext cx="4925956" cy="283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-84083" y="1"/>
            <a:ext cx="4207565" cy="822014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 err="1"/>
              <a:t>Comparison</a:t>
            </a:r>
            <a:r>
              <a:rPr lang="pl-PL" sz="1800" b="1" dirty="0"/>
              <a:t> of the </a:t>
            </a:r>
            <a:r>
              <a:rPr lang="pl-PL" sz="1800" b="1" dirty="0" err="1"/>
              <a:t>branching</a:t>
            </a:r>
            <a:r>
              <a:rPr lang="pl-PL" sz="1800" b="1" dirty="0"/>
              <a:t> </a:t>
            </a:r>
            <a:r>
              <a:rPr lang="pl-PL" sz="1800" b="1" dirty="0" err="1"/>
              <a:t>ratios</a:t>
            </a:r>
            <a:r>
              <a:rPr lang="pl-PL" sz="1800" b="1" dirty="0"/>
              <a:t> in </a:t>
            </a:r>
            <a:r>
              <a:rPr lang="pl-PL" sz="1800" b="1" baseline="30000" dirty="0"/>
              <a:t>206</a:t>
            </a:r>
            <a:r>
              <a:rPr lang="pl-PL" sz="1800" b="1" dirty="0"/>
              <a:t>Tl with </a:t>
            </a:r>
            <a:r>
              <a:rPr lang="pl-PL" sz="1800" b="1" dirty="0" err="1"/>
              <a:t>shell</a:t>
            </a:r>
            <a:r>
              <a:rPr lang="pl-PL" sz="1800" b="1" dirty="0"/>
              <a:t>-model </a:t>
            </a:r>
            <a:r>
              <a:rPr lang="pl-PL" sz="1800" b="1" dirty="0" err="1"/>
              <a:t>calculations</a:t>
            </a:r>
            <a:endParaRPr lang="pl-PL" sz="1800" b="1" dirty="0"/>
          </a:p>
        </p:txBody>
      </p:sp>
      <p:grpSp>
        <p:nvGrpSpPr>
          <p:cNvPr id="33" name="Gruppo 80"/>
          <p:cNvGrpSpPr/>
          <p:nvPr/>
        </p:nvGrpSpPr>
        <p:grpSpPr>
          <a:xfrm>
            <a:off x="4401196" y="2772052"/>
            <a:ext cx="2321681" cy="1969247"/>
            <a:chOff x="4793104" y="920698"/>
            <a:chExt cx="3095573" cy="2625663"/>
          </a:xfrm>
        </p:grpSpPr>
        <p:pic>
          <p:nvPicPr>
            <p:cNvPr id="34" name="Immagine 7"/>
            <p:cNvPicPr>
              <a:picLocks noChangeAspect="1"/>
            </p:cNvPicPr>
            <p:nvPr/>
          </p:nvPicPr>
          <p:blipFill rotWithShape="1">
            <a:blip r:embed="rId4"/>
            <a:srcRect l="18567" t="31445" r="5559" b="12681"/>
            <a:stretch/>
          </p:blipFill>
          <p:spPr>
            <a:xfrm>
              <a:off x="4793104" y="1482510"/>
              <a:ext cx="3095572" cy="2063851"/>
            </a:xfrm>
            <a:prstGeom prst="rect">
              <a:avLst/>
            </a:prstGeom>
          </p:spPr>
        </p:pic>
        <p:sp>
          <p:nvSpPr>
            <p:cNvPr id="35" name="CasellaDiTesto 41"/>
            <p:cNvSpPr txBox="1"/>
            <p:nvPr/>
          </p:nvSpPr>
          <p:spPr>
            <a:xfrm>
              <a:off x="4793105" y="920698"/>
              <a:ext cx="30955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dirty="0" err="1">
                  <a:solidFill>
                    <a:prstClr val="black"/>
                  </a:solidFill>
                  <a:latin typeface="Corbel"/>
                  <a:cs typeface="Corbel"/>
                </a:rPr>
                <a:t>Interaction</a:t>
              </a:r>
              <a:r>
                <a:rPr lang="it-IT" dirty="0">
                  <a:solidFill>
                    <a:prstClr val="black"/>
                  </a:solidFill>
                  <a:latin typeface="Corbel"/>
                  <a:cs typeface="Corbel"/>
                </a:rPr>
                <a:t> Matrix</a:t>
              </a:r>
            </a:p>
          </p:txBody>
        </p:sp>
      </p:grpSp>
      <p:cxnSp>
        <p:nvCxnSpPr>
          <p:cNvPr id="36" name="Connettore 1 8"/>
          <p:cNvCxnSpPr/>
          <p:nvPr/>
        </p:nvCxnSpPr>
        <p:spPr>
          <a:xfrm>
            <a:off x="4262289" y="3193411"/>
            <a:ext cx="2569724" cy="1547888"/>
          </a:xfrm>
          <a:prstGeom prst="line">
            <a:avLst/>
          </a:prstGeom>
          <a:ln w="57150" cmpd="sng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e 38"/>
          <p:cNvSpPr>
            <a:spLocks/>
          </p:cNvSpPr>
          <p:nvPr/>
        </p:nvSpPr>
        <p:spPr bwMode="auto">
          <a:xfrm rot="1436377">
            <a:off x="5080482" y="3396379"/>
            <a:ext cx="1499581" cy="596999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" name="Ovale 39"/>
          <p:cNvSpPr>
            <a:spLocks/>
          </p:cNvSpPr>
          <p:nvPr/>
        </p:nvSpPr>
        <p:spPr bwMode="auto">
          <a:xfrm rot="1622721">
            <a:off x="4472127" y="3945470"/>
            <a:ext cx="1499581" cy="596999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06377" y="3312285"/>
            <a:ext cx="2033812" cy="1131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1350" b="1" dirty="0" err="1">
                <a:solidFill>
                  <a:prstClr val="black"/>
                </a:solidFill>
                <a:latin typeface="Calibri"/>
              </a:rPr>
              <a:t>Strong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b="1" dirty="0" err="1">
                <a:solidFill>
                  <a:prstClr val="black"/>
                </a:solidFill>
                <a:latin typeface="Calibri"/>
              </a:rPr>
              <a:t>configuration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b="1" dirty="0" err="1">
                <a:solidFill>
                  <a:prstClr val="black"/>
                </a:solidFill>
                <a:latin typeface="Calibri"/>
              </a:rPr>
              <a:t>mixing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algn="ctr" defTabSz="685800"/>
            <a:r>
              <a:rPr lang="pl-PL" sz="1350" dirty="0">
                <a:solidFill>
                  <a:prstClr val="black"/>
                </a:solidFill>
                <a:latin typeface="Calibri"/>
              </a:rPr>
              <a:t>Non-diagonal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matrix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elements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685800"/>
            <a:r>
              <a:rPr lang="pl-PL" sz="1350" dirty="0" err="1">
                <a:solidFill>
                  <a:prstClr val="black"/>
                </a:solidFill>
                <a:latin typeface="Calibri"/>
              </a:rPr>
              <a:t>come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into</a:t>
            </a:r>
            <a:r>
              <a:rPr lang="pl-PL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dirty="0" err="1">
                <a:solidFill>
                  <a:prstClr val="black"/>
                </a:solidFill>
                <a:latin typeface="Calibri"/>
              </a:rPr>
              <a:t>play</a:t>
            </a:r>
            <a:endParaRPr lang="pl-PL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2" descr="C:\Users\NCieplicka\Dropbox\206Tl_210Bi_paper\206Tl_teoria_realistic\206Tl_B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/>
          <a:stretch/>
        </p:blipFill>
        <p:spPr bwMode="auto">
          <a:xfrm>
            <a:off x="229489" y="733220"/>
            <a:ext cx="3331714" cy="425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Cieplicka\Dropbox\206Tl_210Bi_paper\206Tl_teoria_realistic\206Tl_multiplet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494"/>
            <a:ext cx="3903968" cy="175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79554FC-6ACC-9743-A5C4-F9C59B85C9A3}"/>
              </a:ext>
            </a:extLst>
          </p:cNvPr>
          <p:cNvSpPr txBox="1"/>
          <p:nvPr/>
        </p:nvSpPr>
        <p:spPr>
          <a:xfrm>
            <a:off x="6869479" y="4771689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8765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uppo 89"/>
          <p:cNvGrpSpPr/>
          <p:nvPr/>
        </p:nvGrpSpPr>
        <p:grpSpPr>
          <a:xfrm>
            <a:off x="8750306" y="3358492"/>
            <a:ext cx="472778" cy="1818383"/>
            <a:chOff x="11455754" y="4255968"/>
            <a:chExt cx="630207" cy="2309971"/>
          </a:xfrm>
        </p:grpSpPr>
        <p:sp>
          <p:nvSpPr>
            <p:cNvPr id="91" name="Nawias klamrowy zamykający 94"/>
            <p:cNvSpPr/>
            <p:nvPr/>
          </p:nvSpPr>
          <p:spPr>
            <a:xfrm>
              <a:off x="11455754" y="4848863"/>
              <a:ext cx="256807" cy="1319325"/>
            </a:xfrm>
            <a:prstGeom prst="rightBrace">
              <a:avLst>
                <a:gd name="adj1" fmla="val 42651"/>
                <a:gd name="adj2" fmla="val 49223"/>
              </a:avLst>
            </a:prstGeom>
            <a:ln w="38100" cmpd="sng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pl-PL" sz="1350">
                <a:solidFill>
                  <a:srgbClr val="008000"/>
                </a:solidFill>
                <a:latin typeface="Calibri"/>
              </a:endParaRPr>
            </a:p>
          </p:txBody>
        </p:sp>
        <p:sp>
          <p:nvSpPr>
            <p:cNvPr id="92" name="CasellaDiTesto 91"/>
            <p:cNvSpPr txBox="1"/>
            <p:nvPr/>
          </p:nvSpPr>
          <p:spPr>
            <a:xfrm>
              <a:off x="11584158" y="4255968"/>
              <a:ext cx="501803" cy="230997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pPr defTabSz="685800"/>
              <a:r>
                <a:rPr lang="it-IT" sz="1050" b="1" dirty="0">
                  <a:solidFill>
                    <a:srgbClr val="00B050"/>
                  </a:solidFill>
                  <a:latin typeface="Calibri Light"/>
                  <a:cs typeface="Corbel"/>
                </a:rPr>
                <a:t>MULTIPLET</a:t>
              </a:r>
            </a:p>
          </p:txBody>
        </p:sp>
      </p:grpSp>
      <p:pic>
        <p:nvPicPr>
          <p:cNvPr id="4098" name="Picture 2" descr="C:\Users\NCieplicka\Dropbox\206Tl_210Bi_paper\210Bi_teoria_realistic\210Bi_B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89" y="432216"/>
            <a:ext cx="4599585" cy="439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Cieplicka\Dropbox\206Tl_210Bi_paper\210Bi_teoria_realistic\210Bi_multiple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92" y="356950"/>
            <a:ext cx="4605269" cy="20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" descr="C:\Users\NCieplicka\Dropbox\206Tl_210Bi_paper\210Bi_scheme_part_1.5MeV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7"/>
          <a:stretch/>
        </p:blipFill>
        <p:spPr bwMode="auto">
          <a:xfrm>
            <a:off x="4666943" y="2530329"/>
            <a:ext cx="4083359" cy="25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ytuł 2"/>
          <p:cNvSpPr txBox="1">
            <a:spLocks/>
          </p:cNvSpPr>
          <p:nvPr/>
        </p:nvSpPr>
        <p:spPr>
          <a:xfrm>
            <a:off x="72176" y="-2039"/>
            <a:ext cx="6974526" cy="8220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pl-PL" sz="1800" b="1" dirty="0" err="1">
                <a:solidFill>
                  <a:prstClr val="black"/>
                </a:solidFill>
                <a:latin typeface="Calibri Light"/>
              </a:rPr>
              <a:t>Comparison</a:t>
            </a: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of the </a:t>
            </a:r>
            <a:r>
              <a:rPr lang="pl-PL" sz="1800" b="1" dirty="0" err="1">
                <a:solidFill>
                  <a:prstClr val="black"/>
                </a:solidFill>
                <a:latin typeface="Calibri Light"/>
              </a:rPr>
              <a:t>branching</a:t>
            </a: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pl-PL" sz="1800" b="1" dirty="0" err="1">
                <a:solidFill>
                  <a:prstClr val="black"/>
                </a:solidFill>
                <a:latin typeface="Calibri Light"/>
              </a:rPr>
              <a:t>ratios</a:t>
            </a: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in </a:t>
            </a:r>
            <a:r>
              <a:rPr lang="pl-PL" sz="1800" b="1" baseline="30000" dirty="0">
                <a:solidFill>
                  <a:prstClr val="black"/>
                </a:solidFill>
                <a:latin typeface="Calibri Light"/>
              </a:rPr>
              <a:t>210</a:t>
            </a: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Bi with </a:t>
            </a:r>
            <a:r>
              <a:rPr lang="pl-PL" sz="1800" b="1" dirty="0" err="1">
                <a:solidFill>
                  <a:prstClr val="black"/>
                </a:solidFill>
                <a:latin typeface="Calibri Light"/>
              </a:rPr>
              <a:t>shell</a:t>
            </a: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-model </a:t>
            </a:r>
            <a:r>
              <a:rPr lang="pl-PL" sz="1800" b="1" dirty="0" err="1">
                <a:solidFill>
                  <a:prstClr val="black"/>
                </a:solidFill>
                <a:latin typeface="Calibri Light"/>
              </a:rPr>
              <a:t>calculations</a:t>
            </a:r>
            <a:endParaRPr lang="pl-PL" sz="18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3" name="Elipsa 2"/>
          <p:cNvSpPr/>
          <p:nvPr/>
        </p:nvSpPr>
        <p:spPr>
          <a:xfrm rot="1262550">
            <a:off x="2468" y="436905"/>
            <a:ext cx="3326117" cy="190361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Łuk 8"/>
          <p:cNvSpPr/>
          <p:nvPr/>
        </p:nvSpPr>
        <p:spPr>
          <a:xfrm rot="999496" flipV="1">
            <a:off x="1227505" y="-296449"/>
            <a:ext cx="4571608" cy="2461088"/>
          </a:xfrm>
          <a:prstGeom prst="arc">
            <a:avLst>
              <a:gd name="adj1" fmla="val 16200000"/>
              <a:gd name="adj2" fmla="val 21118755"/>
            </a:avLst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2BAD684-A46E-0C4C-83E8-611520514747}"/>
              </a:ext>
            </a:extLst>
          </p:cNvPr>
          <p:cNvSpPr txBox="1"/>
          <p:nvPr/>
        </p:nvSpPr>
        <p:spPr>
          <a:xfrm>
            <a:off x="6869479" y="4771689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79727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po 80"/>
          <p:cNvGrpSpPr/>
          <p:nvPr/>
        </p:nvGrpSpPr>
        <p:grpSpPr>
          <a:xfrm>
            <a:off x="3595766" y="690534"/>
            <a:ext cx="2322285" cy="1969247"/>
            <a:chOff x="4793104" y="920698"/>
            <a:chExt cx="3095573" cy="2625663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/>
            <a:srcRect l="18567" t="31445" r="5559" b="12681"/>
            <a:stretch/>
          </p:blipFill>
          <p:spPr>
            <a:xfrm>
              <a:off x="4793104" y="1482510"/>
              <a:ext cx="3095572" cy="2063851"/>
            </a:xfrm>
            <a:prstGeom prst="rect">
              <a:avLst/>
            </a:prstGeom>
          </p:spPr>
        </p:pic>
        <p:sp>
          <p:nvSpPr>
            <p:cNvPr id="42" name="CasellaDiTesto 41"/>
            <p:cNvSpPr txBox="1"/>
            <p:nvPr/>
          </p:nvSpPr>
          <p:spPr>
            <a:xfrm>
              <a:off x="4793105" y="920698"/>
              <a:ext cx="30955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sz="2100" dirty="0" err="1">
                  <a:solidFill>
                    <a:prstClr val="black"/>
                  </a:solidFill>
                  <a:latin typeface="Corbel"/>
                  <a:cs typeface="Corbel"/>
                </a:rPr>
                <a:t>Interaction</a:t>
              </a:r>
              <a:r>
                <a:rPr lang="it-IT" sz="2100" dirty="0">
                  <a:solidFill>
                    <a:prstClr val="black"/>
                  </a:solidFill>
                  <a:latin typeface="Corbel"/>
                  <a:cs typeface="Corbel"/>
                </a:rPr>
                <a:t> Matrix</a:t>
              </a:r>
            </a:p>
          </p:txBody>
        </p:sp>
      </p:grpSp>
      <p:grpSp>
        <p:nvGrpSpPr>
          <p:cNvPr id="80" name="Gruppo 79"/>
          <p:cNvGrpSpPr/>
          <p:nvPr/>
        </p:nvGrpSpPr>
        <p:grpSpPr>
          <a:xfrm>
            <a:off x="682713" y="429114"/>
            <a:ext cx="2348257" cy="2436699"/>
            <a:chOff x="1068733" y="520349"/>
            <a:chExt cx="3130194" cy="3248932"/>
          </a:xfrm>
        </p:grpSpPr>
        <p:sp>
          <p:nvSpPr>
            <p:cNvPr id="65" name="Rettangolo 64"/>
            <p:cNvSpPr/>
            <p:nvPr/>
          </p:nvSpPr>
          <p:spPr>
            <a:xfrm>
              <a:off x="1068733" y="520349"/>
              <a:ext cx="3130194" cy="32489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Ovale 31"/>
            <p:cNvSpPr>
              <a:spLocks noChangeAspect="1"/>
            </p:cNvSpPr>
            <p:nvPr/>
          </p:nvSpPr>
          <p:spPr>
            <a:xfrm>
              <a:off x="2149420" y="3104979"/>
              <a:ext cx="180000" cy="1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4" name="Immagine 63"/>
            <p:cNvPicPr>
              <a:picLocks noChangeAspect="1"/>
            </p:cNvPicPr>
            <p:nvPr/>
          </p:nvPicPr>
          <p:blipFill rotWithShape="1">
            <a:blip r:embed="rId4"/>
            <a:srcRect t="7117"/>
            <a:stretch/>
          </p:blipFill>
          <p:spPr>
            <a:xfrm>
              <a:off x="1251120" y="635803"/>
              <a:ext cx="2841984" cy="2987528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1395093" y="3392242"/>
              <a:ext cx="88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200" i="1" dirty="0" err="1">
                  <a:solidFill>
                    <a:srgbClr val="FF0000"/>
                  </a:solidFill>
                  <a:latin typeface="Calibri"/>
                </a:rPr>
                <a:t>protons</a:t>
              </a:r>
              <a:endParaRPr lang="it-IT" sz="1200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2442971" y="3390524"/>
              <a:ext cx="981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200" i="1" dirty="0" err="1">
                  <a:solidFill>
                    <a:srgbClr val="0000FF"/>
                  </a:solidFill>
                  <a:latin typeface="Calibri"/>
                </a:rPr>
                <a:t>neutrons</a:t>
              </a:r>
              <a:endParaRPr lang="it-IT" sz="1200" i="1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33" name="Ovale 32"/>
            <p:cNvSpPr>
              <a:spLocks noChangeAspect="1"/>
            </p:cNvSpPr>
            <p:nvPr/>
          </p:nvSpPr>
          <p:spPr>
            <a:xfrm>
              <a:off x="2880264" y="3193035"/>
              <a:ext cx="180000" cy="1800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Ovale 29"/>
            <p:cNvSpPr>
              <a:spLocks noChangeAspect="1"/>
            </p:cNvSpPr>
            <p:nvPr/>
          </p:nvSpPr>
          <p:spPr>
            <a:xfrm>
              <a:off x="1827501" y="3197590"/>
              <a:ext cx="180000" cy="1800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1220287" y="3070488"/>
              <a:ext cx="48334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s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1/2</a:t>
              </a: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1215707" y="2837032"/>
              <a:ext cx="5068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3/2</a:t>
              </a: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1173356" y="2227696"/>
              <a:ext cx="56667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h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11/2</a:t>
              </a:r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1220613" y="1968512"/>
              <a:ext cx="5068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5/2</a:t>
              </a:r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1202878" y="850284"/>
              <a:ext cx="49829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g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7/2</a:t>
              </a:r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3271162" y="3093332"/>
              <a:ext cx="5068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p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1/2</a:t>
              </a:r>
            </a:p>
          </p:txBody>
        </p:sp>
        <p:sp>
          <p:nvSpPr>
            <p:cNvPr id="75" name="CasellaDiTesto 74"/>
            <p:cNvSpPr txBox="1"/>
            <p:nvPr/>
          </p:nvSpPr>
          <p:spPr>
            <a:xfrm>
              <a:off x="3266582" y="2718768"/>
              <a:ext cx="46838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f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5/2</a:t>
              </a:r>
            </a:p>
          </p:txBody>
        </p:sp>
        <p:sp>
          <p:nvSpPr>
            <p:cNvPr id="76" name="CasellaDiTesto 75"/>
            <p:cNvSpPr txBox="1"/>
            <p:nvPr/>
          </p:nvSpPr>
          <p:spPr>
            <a:xfrm>
              <a:off x="3237060" y="2494273"/>
              <a:ext cx="5068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p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3/2</a:t>
              </a:r>
            </a:p>
          </p:txBody>
        </p:sp>
        <p:sp>
          <p:nvSpPr>
            <p:cNvPr id="77" name="CasellaDiTesto 76"/>
            <p:cNvSpPr txBox="1"/>
            <p:nvPr/>
          </p:nvSpPr>
          <p:spPr>
            <a:xfrm>
              <a:off x="3245830" y="2055497"/>
              <a:ext cx="5132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11/2</a:t>
              </a:r>
            </a:p>
          </p:txBody>
        </p:sp>
        <p:sp>
          <p:nvSpPr>
            <p:cNvPr id="78" name="CasellaDiTesto 77"/>
            <p:cNvSpPr txBox="1"/>
            <p:nvPr/>
          </p:nvSpPr>
          <p:spPr>
            <a:xfrm>
              <a:off x="3253753" y="873129"/>
              <a:ext cx="5068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h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9/2</a:t>
              </a:r>
            </a:p>
          </p:txBody>
        </p:sp>
        <p:sp>
          <p:nvSpPr>
            <p:cNvPr id="79" name="CasellaDiTesto 78"/>
            <p:cNvSpPr txBox="1"/>
            <p:nvPr/>
          </p:nvSpPr>
          <p:spPr>
            <a:xfrm>
              <a:off x="3253753" y="1596596"/>
              <a:ext cx="46838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f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7/2</a:t>
              </a:r>
            </a:p>
          </p:txBody>
        </p:sp>
      </p:grpSp>
      <p:grpSp>
        <p:nvGrpSpPr>
          <p:cNvPr id="63" name="Gruppo 62"/>
          <p:cNvGrpSpPr/>
          <p:nvPr/>
        </p:nvGrpSpPr>
        <p:grpSpPr>
          <a:xfrm>
            <a:off x="6261238" y="420527"/>
            <a:ext cx="2348257" cy="2556672"/>
            <a:chOff x="8454083" y="429646"/>
            <a:chExt cx="3130194" cy="3408896"/>
          </a:xfrm>
        </p:grpSpPr>
        <p:sp>
          <p:nvSpPr>
            <p:cNvPr id="53" name="Rettangolo 52"/>
            <p:cNvSpPr/>
            <p:nvPr/>
          </p:nvSpPr>
          <p:spPr>
            <a:xfrm>
              <a:off x="8454083" y="429646"/>
              <a:ext cx="3130194" cy="337812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2" name="Immagine 51"/>
            <p:cNvPicPr>
              <a:picLocks noChangeAspect="1"/>
            </p:cNvPicPr>
            <p:nvPr/>
          </p:nvPicPr>
          <p:blipFill rotWithShape="1">
            <a:blip r:embed="rId5"/>
            <a:srcRect t="6421"/>
            <a:stretch/>
          </p:blipFill>
          <p:spPr>
            <a:xfrm>
              <a:off x="8594036" y="558833"/>
              <a:ext cx="2887620" cy="3058215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8814081" y="3469210"/>
              <a:ext cx="88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200" i="1" dirty="0" err="1">
                  <a:solidFill>
                    <a:srgbClr val="FF0000"/>
                  </a:solidFill>
                  <a:latin typeface="Calibri"/>
                </a:rPr>
                <a:t>protons</a:t>
              </a:r>
              <a:endParaRPr lang="it-IT" sz="1200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9861959" y="3467491"/>
              <a:ext cx="981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200" i="1" dirty="0" err="1">
                  <a:solidFill>
                    <a:srgbClr val="0000FF"/>
                  </a:solidFill>
                  <a:latin typeface="Calibri"/>
                </a:rPr>
                <a:t>neutrons</a:t>
              </a:r>
              <a:endParaRPr lang="it-IT" sz="1200" i="1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1" name="Ovale 20"/>
            <p:cNvSpPr>
              <a:spLocks noChangeAspect="1"/>
            </p:cNvSpPr>
            <p:nvPr/>
          </p:nvSpPr>
          <p:spPr>
            <a:xfrm>
              <a:off x="9213153" y="3164472"/>
              <a:ext cx="180000" cy="1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e 21"/>
            <p:cNvSpPr>
              <a:spLocks noChangeAspect="1"/>
            </p:cNvSpPr>
            <p:nvPr/>
          </p:nvSpPr>
          <p:spPr>
            <a:xfrm>
              <a:off x="10251893" y="3188388"/>
              <a:ext cx="180000" cy="1800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8579576" y="3065389"/>
              <a:ext cx="5068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h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9/2</a:t>
              </a: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651969" y="2511233"/>
              <a:ext cx="46838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f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7/2</a:t>
              </a: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8609618" y="2030178"/>
              <a:ext cx="5132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13/2</a:t>
              </a:r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8656876" y="1270702"/>
              <a:ext cx="46838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f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5/2</a:t>
              </a:r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8639140" y="960638"/>
              <a:ext cx="5068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p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3/2</a:t>
              </a:r>
            </a:p>
          </p:txBody>
        </p:sp>
        <p:sp>
          <p:nvSpPr>
            <p:cNvPr id="55" name="CasellaDiTesto 54"/>
            <p:cNvSpPr txBox="1"/>
            <p:nvPr/>
          </p:nvSpPr>
          <p:spPr>
            <a:xfrm>
              <a:off x="8610657" y="674287"/>
              <a:ext cx="543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200" dirty="0">
                  <a:solidFill>
                    <a:prstClr val="black"/>
                  </a:solidFill>
                  <a:latin typeface="Calibri"/>
                </a:rPr>
                <a:t>p</a:t>
              </a:r>
              <a:r>
                <a:rPr lang="it-IT" sz="1200" baseline="-25000" dirty="0">
                  <a:solidFill>
                    <a:prstClr val="black"/>
                  </a:solidFill>
                  <a:latin typeface="Calibri"/>
                </a:rPr>
                <a:t>1/2</a:t>
              </a:r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10615668" y="3047238"/>
              <a:ext cx="49829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g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9/2</a:t>
              </a:r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10585431" y="2493082"/>
              <a:ext cx="56667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h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11/2</a:t>
              </a: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10620053" y="2217275"/>
              <a:ext cx="5153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j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15/2</a:t>
              </a:r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10615995" y="1996575"/>
              <a:ext cx="5068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5/2</a:t>
              </a:r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10603165" y="1733941"/>
              <a:ext cx="48334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s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1/2</a:t>
              </a: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10601153" y="1500525"/>
              <a:ext cx="49829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g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7/2</a:t>
              </a:r>
            </a:p>
          </p:txBody>
        </p:sp>
        <p:sp>
          <p:nvSpPr>
            <p:cNvPr id="62" name="CasellaDiTesto 61"/>
            <p:cNvSpPr txBox="1"/>
            <p:nvPr/>
          </p:nvSpPr>
          <p:spPr>
            <a:xfrm>
              <a:off x="10594207" y="1336269"/>
              <a:ext cx="5068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050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it-IT" sz="1050" baseline="-25000" dirty="0">
                  <a:solidFill>
                    <a:prstClr val="black"/>
                  </a:solidFill>
                  <a:latin typeface="Calibri"/>
                </a:rPr>
                <a:t>3/2</a:t>
              </a:r>
            </a:p>
          </p:txBody>
        </p:sp>
      </p:grpSp>
      <p:sp>
        <p:nvSpPr>
          <p:cNvPr id="39" name="Ovale 38"/>
          <p:cNvSpPr>
            <a:spLocks/>
          </p:cNvSpPr>
          <p:nvPr/>
        </p:nvSpPr>
        <p:spPr bwMode="auto">
          <a:xfrm rot="1436377">
            <a:off x="4275228" y="1314860"/>
            <a:ext cx="1499972" cy="596999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Ovale 35"/>
          <p:cNvSpPr>
            <a:spLocks noChangeAspect="1"/>
          </p:cNvSpPr>
          <p:nvPr/>
        </p:nvSpPr>
        <p:spPr bwMode="auto">
          <a:xfrm>
            <a:off x="6638354" y="2378092"/>
            <a:ext cx="1307087" cy="315845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" name="Ovale 39"/>
          <p:cNvSpPr>
            <a:spLocks/>
          </p:cNvSpPr>
          <p:nvPr/>
        </p:nvSpPr>
        <p:spPr bwMode="auto">
          <a:xfrm rot="1622721">
            <a:off x="3666715" y="1863951"/>
            <a:ext cx="1499972" cy="596999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" name="Ovale 36"/>
          <p:cNvSpPr>
            <a:spLocks/>
          </p:cNvSpPr>
          <p:nvPr/>
        </p:nvSpPr>
        <p:spPr bwMode="auto">
          <a:xfrm>
            <a:off x="1097437" y="2355479"/>
            <a:ext cx="1307087" cy="27000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3" name="Tytuł 2"/>
          <p:cNvSpPr txBox="1">
            <a:spLocks/>
          </p:cNvSpPr>
          <p:nvPr/>
        </p:nvSpPr>
        <p:spPr>
          <a:xfrm>
            <a:off x="628650" y="1"/>
            <a:ext cx="7886700" cy="82201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pl-PL" sz="2475" b="1" dirty="0">
                <a:solidFill>
                  <a:prstClr val="black"/>
                </a:solidFill>
                <a:latin typeface="Calibri Light"/>
              </a:rPr>
              <a:t>Hole-hole and </a:t>
            </a:r>
            <a:r>
              <a:rPr lang="pl-PL" sz="2475" b="1" dirty="0" err="1">
                <a:solidFill>
                  <a:prstClr val="black"/>
                </a:solidFill>
                <a:latin typeface="Calibri Light"/>
              </a:rPr>
              <a:t>particle-particle</a:t>
            </a:r>
            <a:r>
              <a:rPr lang="pl-PL" sz="2475" b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pl-PL" sz="2475" b="1" dirty="0" err="1">
                <a:solidFill>
                  <a:prstClr val="black"/>
                </a:solidFill>
                <a:latin typeface="Calibri Light"/>
              </a:rPr>
              <a:t>interactions</a:t>
            </a:r>
            <a:r>
              <a:rPr lang="pl-PL" sz="2475" b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pl-PL" sz="2475" b="1" dirty="0" err="1">
                <a:solidFill>
                  <a:prstClr val="black"/>
                </a:solidFill>
                <a:latin typeface="Calibri Light"/>
              </a:rPr>
              <a:t>around</a:t>
            </a:r>
            <a:r>
              <a:rPr lang="pl-PL" sz="2475" b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pl-PL" sz="2475" b="1" baseline="30000" dirty="0">
                <a:solidFill>
                  <a:prstClr val="black"/>
                </a:solidFill>
                <a:latin typeface="Calibri Light"/>
              </a:rPr>
              <a:t>208</a:t>
            </a:r>
            <a:r>
              <a:rPr lang="pl-PL" sz="2475" b="1" dirty="0">
                <a:solidFill>
                  <a:prstClr val="black"/>
                </a:solidFill>
                <a:latin typeface="Calibri Light"/>
              </a:rPr>
              <a:t>Pb</a:t>
            </a:r>
          </a:p>
        </p:txBody>
      </p:sp>
      <p:grpSp>
        <p:nvGrpSpPr>
          <p:cNvPr id="66" name="Grupa 65"/>
          <p:cNvGrpSpPr/>
          <p:nvPr/>
        </p:nvGrpSpPr>
        <p:grpSpPr>
          <a:xfrm>
            <a:off x="314656" y="3098347"/>
            <a:ext cx="3903968" cy="2045153"/>
            <a:chOff x="3414082" y="843986"/>
            <a:chExt cx="5205290" cy="2726871"/>
          </a:xfrm>
        </p:grpSpPr>
        <p:grpSp>
          <p:nvGrpSpPr>
            <p:cNvPr id="67" name="Grupa 66"/>
            <p:cNvGrpSpPr/>
            <p:nvPr/>
          </p:nvGrpSpPr>
          <p:grpSpPr>
            <a:xfrm>
              <a:off x="3414082" y="1229806"/>
              <a:ext cx="5205290" cy="2341051"/>
              <a:chOff x="3414082" y="1229806"/>
              <a:chExt cx="5205290" cy="2341051"/>
            </a:xfrm>
          </p:grpSpPr>
          <p:pic>
            <p:nvPicPr>
              <p:cNvPr id="84" name="Picture 2" descr="C:\Users\NCieplicka\Dropbox\206Tl_210Bi_paper\206Tl_teoria_realistic\206Tl_multiplets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4082" y="1229806"/>
                <a:ext cx="5205290" cy="2341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Elipsa 85"/>
              <p:cNvSpPr/>
              <p:nvPr/>
            </p:nvSpPr>
            <p:spPr>
              <a:xfrm>
                <a:off x="4742846" y="2868608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9" name="Elipsa 88"/>
              <p:cNvSpPr/>
              <p:nvPr/>
            </p:nvSpPr>
            <p:spPr>
              <a:xfrm>
                <a:off x="5472762" y="2567709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Elipsa 92"/>
              <p:cNvSpPr/>
              <p:nvPr/>
            </p:nvSpPr>
            <p:spPr>
              <a:xfrm>
                <a:off x="6210699" y="2610367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Elipsa 93"/>
              <p:cNvSpPr/>
              <p:nvPr/>
            </p:nvSpPr>
            <p:spPr>
              <a:xfrm>
                <a:off x="5472762" y="2222654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Elipsa 94"/>
              <p:cNvSpPr/>
              <p:nvPr/>
            </p:nvSpPr>
            <p:spPr>
              <a:xfrm>
                <a:off x="6210698" y="2230406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Elipsa 95"/>
              <p:cNvSpPr/>
              <p:nvPr/>
            </p:nvSpPr>
            <p:spPr>
              <a:xfrm>
                <a:off x="6210699" y="1882018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Elipsa 96"/>
              <p:cNvSpPr/>
              <p:nvPr/>
            </p:nvSpPr>
            <p:spPr>
              <a:xfrm>
                <a:off x="5472762" y="1779629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Elipsa 97"/>
              <p:cNvSpPr/>
              <p:nvPr/>
            </p:nvSpPr>
            <p:spPr>
              <a:xfrm>
                <a:off x="5472762" y="1536756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9" name="Elipsa 98"/>
              <p:cNvSpPr/>
              <p:nvPr/>
            </p:nvSpPr>
            <p:spPr>
              <a:xfrm>
                <a:off x="6210699" y="1467261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Elipsa 99"/>
              <p:cNvSpPr/>
              <p:nvPr/>
            </p:nvSpPr>
            <p:spPr>
              <a:xfrm>
                <a:off x="7349688" y="2956708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Elipsa 100"/>
              <p:cNvSpPr/>
              <p:nvPr/>
            </p:nvSpPr>
            <p:spPr>
              <a:xfrm>
                <a:off x="6936604" y="2074120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3" name="pole tekstowe 72"/>
            <p:cNvSpPr txBox="1"/>
            <p:nvPr/>
          </p:nvSpPr>
          <p:spPr>
            <a:xfrm>
              <a:off x="4970382" y="843986"/>
              <a:ext cx="24409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pl-PL" baseline="30000" dirty="0">
                  <a:solidFill>
                    <a:prstClr val="black"/>
                  </a:solidFill>
                  <a:latin typeface="Calibri"/>
                </a:rPr>
                <a:t>206</a:t>
              </a:r>
              <a:r>
                <a:rPr lang="pl-PL" dirty="0">
                  <a:solidFill>
                    <a:prstClr val="black"/>
                  </a:solidFill>
                  <a:latin typeface="Calibri"/>
                </a:rPr>
                <a:t>Tl  </a:t>
              </a:r>
              <a:r>
                <a:rPr lang="pl-PL" i="1" dirty="0">
                  <a:solidFill>
                    <a:prstClr val="black"/>
                  </a:solidFill>
                  <a:latin typeface="Calibri"/>
                </a:rPr>
                <a:t>MULTIPLETS</a:t>
              </a:r>
            </a:p>
          </p:txBody>
        </p:sp>
      </p:grpSp>
      <p:grpSp>
        <p:nvGrpSpPr>
          <p:cNvPr id="102" name="Grupa 101"/>
          <p:cNvGrpSpPr/>
          <p:nvPr/>
        </p:nvGrpSpPr>
        <p:grpSpPr>
          <a:xfrm>
            <a:off x="4917886" y="3102767"/>
            <a:ext cx="3960641" cy="2064046"/>
            <a:chOff x="6640661" y="843986"/>
            <a:chExt cx="5280855" cy="2752061"/>
          </a:xfrm>
        </p:grpSpPr>
        <p:grpSp>
          <p:nvGrpSpPr>
            <p:cNvPr id="103" name="Grupa 102"/>
            <p:cNvGrpSpPr/>
            <p:nvPr/>
          </p:nvGrpSpPr>
          <p:grpSpPr>
            <a:xfrm>
              <a:off x="6640661" y="1229806"/>
              <a:ext cx="5280855" cy="2366241"/>
              <a:chOff x="13980717" y="3475268"/>
              <a:chExt cx="5280855" cy="2366241"/>
            </a:xfrm>
          </p:grpSpPr>
          <p:pic>
            <p:nvPicPr>
              <p:cNvPr id="105" name="Picture 3" descr="C:\Users\NCieplicka\Dropbox\206Tl_210Bi_paper\210Bi_teoria_realistic\210Bi_multiplets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80717" y="3475268"/>
                <a:ext cx="5280855" cy="2366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" name="Elipsa 105"/>
              <p:cNvSpPr/>
              <p:nvPr/>
            </p:nvSpPr>
            <p:spPr>
              <a:xfrm>
                <a:off x="15008206" y="5067655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Elipsa 106"/>
              <p:cNvSpPr/>
              <p:nvPr/>
            </p:nvSpPr>
            <p:spPr>
              <a:xfrm>
                <a:off x="15371621" y="5137149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Elipsa 107"/>
              <p:cNvSpPr/>
              <p:nvPr/>
            </p:nvSpPr>
            <p:spPr>
              <a:xfrm>
                <a:off x="15733362" y="4804389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Elipsa 108"/>
              <p:cNvSpPr/>
              <p:nvPr/>
            </p:nvSpPr>
            <p:spPr>
              <a:xfrm>
                <a:off x="16105152" y="4803481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Elipsa 109"/>
              <p:cNvSpPr/>
              <p:nvPr/>
            </p:nvSpPr>
            <p:spPr>
              <a:xfrm>
                <a:off x="16482155" y="4588893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1" name="Elipsa 110"/>
              <p:cNvSpPr/>
              <p:nvPr/>
            </p:nvSpPr>
            <p:spPr>
              <a:xfrm>
                <a:off x="16843704" y="4665400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2" name="Elipsa 111"/>
              <p:cNvSpPr/>
              <p:nvPr/>
            </p:nvSpPr>
            <p:spPr>
              <a:xfrm>
                <a:off x="17200422" y="4584622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Elipsa 112"/>
              <p:cNvSpPr/>
              <p:nvPr/>
            </p:nvSpPr>
            <p:spPr>
              <a:xfrm>
                <a:off x="17567186" y="4665400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Elipsa 113"/>
              <p:cNvSpPr/>
              <p:nvPr/>
            </p:nvSpPr>
            <p:spPr>
              <a:xfrm>
                <a:off x="17923903" y="4526411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Elipsa 114"/>
              <p:cNvSpPr/>
              <p:nvPr/>
            </p:nvSpPr>
            <p:spPr>
              <a:xfrm>
                <a:off x="18285643" y="4873883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Elipsa 115"/>
              <p:cNvSpPr/>
              <p:nvPr/>
            </p:nvSpPr>
            <p:spPr>
              <a:xfrm>
                <a:off x="18133405" y="5202372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Elipsa 116"/>
              <p:cNvSpPr/>
              <p:nvPr/>
            </p:nvSpPr>
            <p:spPr>
              <a:xfrm>
                <a:off x="15371620" y="4584621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Elipsa 117"/>
              <p:cNvSpPr/>
              <p:nvPr/>
            </p:nvSpPr>
            <p:spPr>
              <a:xfrm>
                <a:off x="15733362" y="4170003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Elipsa 118"/>
              <p:cNvSpPr/>
              <p:nvPr/>
            </p:nvSpPr>
            <p:spPr>
              <a:xfrm>
                <a:off x="15733362" y="3953962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Elipsa 119"/>
              <p:cNvSpPr/>
              <p:nvPr/>
            </p:nvSpPr>
            <p:spPr>
              <a:xfrm>
                <a:off x="15371621" y="3948030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1" name="Elipsa 120"/>
              <p:cNvSpPr/>
              <p:nvPr/>
            </p:nvSpPr>
            <p:spPr>
              <a:xfrm>
                <a:off x="16105152" y="3752995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Elipsa 121"/>
              <p:cNvSpPr/>
              <p:nvPr/>
            </p:nvSpPr>
            <p:spPr>
              <a:xfrm>
                <a:off x="16463881" y="3752994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3" name="Elipsa 122"/>
              <p:cNvSpPr/>
              <p:nvPr/>
            </p:nvSpPr>
            <p:spPr>
              <a:xfrm>
                <a:off x="16463880" y="3891984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4" name="Elipsa 123"/>
              <p:cNvSpPr/>
              <p:nvPr/>
            </p:nvSpPr>
            <p:spPr>
              <a:xfrm>
                <a:off x="16843704" y="3660445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5" name="Elipsa 124"/>
              <p:cNvSpPr/>
              <p:nvPr/>
            </p:nvSpPr>
            <p:spPr>
              <a:xfrm>
                <a:off x="16843704" y="3809041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6" name="Elipsa 125"/>
              <p:cNvSpPr/>
              <p:nvPr/>
            </p:nvSpPr>
            <p:spPr>
              <a:xfrm>
                <a:off x="17200421" y="3891984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7" name="Elipsa 126"/>
              <p:cNvSpPr/>
              <p:nvPr/>
            </p:nvSpPr>
            <p:spPr>
              <a:xfrm>
                <a:off x="17923903" y="4174119"/>
                <a:ext cx="138989" cy="138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l-PL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4" name="pole tekstowe 103"/>
            <p:cNvSpPr txBox="1"/>
            <p:nvPr/>
          </p:nvSpPr>
          <p:spPr>
            <a:xfrm>
              <a:off x="8452984" y="843986"/>
              <a:ext cx="24580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pl-PL" baseline="30000" dirty="0">
                  <a:solidFill>
                    <a:prstClr val="black"/>
                  </a:solidFill>
                  <a:latin typeface="Calibri"/>
                </a:rPr>
                <a:t>210</a:t>
              </a:r>
              <a:r>
                <a:rPr lang="pl-PL" dirty="0">
                  <a:solidFill>
                    <a:prstClr val="black"/>
                  </a:solidFill>
                  <a:latin typeface="Calibri"/>
                </a:rPr>
                <a:t>Bi  </a:t>
              </a:r>
              <a:r>
                <a:rPr lang="pl-PL" i="1" dirty="0">
                  <a:solidFill>
                    <a:prstClr val="black"/>
                  </a:solidFill>
                  <a:latin typeface="Calibri"/>
                </a:rPr>
                <a:t>MULTIPLETS</a:t>
              </a:r>
            </a:p>
          </p:txBody>
        </p:sp>
      </p:grpSp>
      <p:cxnSp>
        <p:nvCxnSpPr>
          <p:cNvPr id="128" name="Connettore 1 8"/>
          <p:cNvCxnSpPr/>
          <p:nvPr/>
        </p:nvCxnSpPr>
        <p:spPr>
          <a:xfrm>
            <a:off x="3446604" y="1100494"/>
            <a:ext cx="2569724" cy="1547888"/>
          </a:xfrm>
          <a:prstGeom prst="line">
            <a:avLst/>
          </a:prstGeom>
          <a:ln w="57150" cmpd="sng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85D83C10-9F76-5A4B-B091-9A1B2D2A132F}"/>
              </a:ext>
            </a:extLst>
          </p:cNvPr>
          <p:cNvSpPr txBox="1"/>
          <p:nvPr/>
        </p:nvSpPr>
        <p:spPr>
          <a:xfrm>
            <a:off x="4050162" y="2932508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879832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ular Callout 186"/>
          <p:cNvSpPr/>
          <p:nvPr/>
        </p:nvSpPr>
        <p:spPr>
          <a:xfrm flipV="1">
            <a:off x="238569" y="3760764"/>
            <a:ext cx="3060665" cy="1134919"/>
          </a:xfrm>
          <a:custGeom>
            <a:avLst/>
            <a:gdLst>
              <a:gd name="connsiteX0" fmla="*/ 0 w 7673907"/>
              <a:gd name="connsiteY0" fmla="*/ 0 h 1868940"/>
              <a:gd name="connsiteX1" fmla="*/ 4476446 w 7673907"/>
              <a:gd name="connsiteY1" fmla="*/ 0 h 1868940"/>
              <a:gd name="connsiteX2" fmla="*/ 4476446 w 7673907"/>
              <a:gd name="connsiteY2" fmla="*/ 0 h 1868940"/>
              <a:gd name="connsiteX3" fmla="*/ 6394923 w 7673907"/>
              <a:gd name="connsiteY3" fmla="*/ 0 h 1868940"/>
              <a:gd name="connsiteX4" fmla="*/ 7673907 w 7673907"/>
              <a:gd name="connsiteY4" fmla="*/ 0 h 1868940"/>
              <a:gd name="connsiteX5" fmla="*/ 7673907 w 7673907"/>
              <a:gd name="connsiteY5" fmla="*/ 1090215 h 1868940"/>
              <a:gd name="connsiteX6" fmla="*/ 7673907 w 7673907"/>
              <a:gd name="connsiteY6" fmla="*/ 1090215 h 1868940"/>
              <a:gd name="connsiteX7" fmla="*/ 7673907 w 7673907"/>
              <a:gd name="connsiteY7" fmla="*/ 1557450 h 1868940"/>
              <a:gd name="connsiteX8" fmla="*/ 7673907 w 7673907"/>
              <a:gd name="connsiteY8" fmla="*/ 1868940 h 1868940"/>
              <a:gd name="connsiteX9" fmla="*/ 6394923 w 7673907"/>
              <a:gd name="connsiteY9" fmla="*/ 1868940 h 1868940"/>
              <a:gd name="connsiteX10" fmla="*/ 7768603 w 7673907"/>
              <a:gd name="connsiteY10" fmla="*/ 2854376 h 1868940"/>
              <a:gd name="connsiteX11" fmla="*/ 4476446 w 7673907"/>
              <a:gd name="connsiteY11" fmla="*/ 1868940 h 1868940"/>
              <a:gd name="connsiteX12" fmla="*/ 0 w 7673907"/>
              <a:gd name="connsiteY12" fmla="*/ 1868940 h 1868940"/>
              <a:gd name="connsiteX13" fmla="*/ 0 w 7673907"/>
              <a:gd name="connsiteY13" fmla="*/ 1557450 h 1868940"/>
              <a:gd name="connsiteX14" fmla="*/ 0 w 7673907"/>
              <a:gd name="connsiteY14" fmla="*/ 1090215 h 1868940"/>
              <a:gd name="connsiteX15" fmla="*/ 0 w 7673907"/>
              <a:gd name="connsiteY15" fmla="*/ 1090215 h 1868940"/>
              <a:gd name="connsiteX16" fmla="*/ 0 w 7673907"/>
              <a:gd name="connsiteY16" fmla="*/ 0 h 1868940"/>
              <a:gd name="connsiteX0" fmla="*/ 0 w 7768603"/>
              <a:gd name="connsiteY0" fmla="*/ 0 h 2854376"/>
              <a:gd name="connsiteX1" fmla="*/ 4476446 w 7768603"/>
              <a:gd name="connsiteY1" fmla="*/ 0 h 2854376"/>
              <a:gd name="connsiteX2" fmla="*/ 4476446 w 7768603"/>
              <a:gd name="connsiteY2" fmla="*/ 0 h 2854376"/>
              <a:gd name="connsiteX3" fmla="*/ 6394923 w 7768603"/>
              <a:gd name="connsiteY3" fmla="*/ 0 h 2854376"/>
              <a:gd name="connsiteX4" fmla="*/ 7673907 w 7768603"/>
              <a:gd name="connsiteY4" fmla="*/ 0 h 2854376"/>
              <a:gd name="connsiteX5" fmla="*/ 7673907 w 7768603"/>
              <a:gd name="connsiteY5" fmla="*/ 1090215 h 2854376"/>
              <a:gd name="connsiteX6" fmla="*/ 7673907 w 7768603"/>
              <a:gd name="connsiteY6" fmla="*/ 1090215 h 2854376"/>
              <a:gd name="connsiteX7" fmla="*/ 7673907 w 7768603"/>
              <a:gd name="connsiteY7" fmla="*/ 1557450 h 2854376"/>
              <a:gd name="connsiteX8" fmla="*/ 7673907 w 7768603"/>
              <a:gd name="connsiteY8" fmla="*/ 1868940 h 2854376"/>
              <a:gd name="connsiteX9" fmla="*/ 7365306 w 7768603"/>
              <a:gd name="connsiteY9" fmla="*/ 1878271 h 2854376"/>
              <a:gd name="connsiteX10" fmla="*/ 7768603 w 7768603"/>
              <a:gd name="connsiteY10" fmla="*/ 2854376 h 2854376"/>
              <a:gd name="connsiteX11" fmla="*/ 4476446 w 7768603"/>
              <a:gd name="connsiteY11" fmla="*/ 1868940 h 2854376"/>
              <a:gd name="connsiteX12" fmla="*/ 0 w 7768603"/>
              <a:gd name="connsiteY12" fmla="*/ 1868940 h 2854376"/>
              <a:gd name="connsiteX13" fmla="*/ 0 w 7768603"/>
              <a:gd name="connsiteY13" fmla="*/ 1557450 h 2854376"/>
              <a:gd name="connsiteX14" fmla="*/ 0 w 7768603"/>
              <a:gd name="connsiteY14" fmla="*/ 1090215 h 2854376"/>
              <a:gd name="connsiteX15" fmla="*/ 0 w 7768603"/>
              <a:gd name="connsiteY15" fmla="*/ 1090215 h 2854376"/>
              <a:gd name="connsiteX16" fmla="*/ 0 w 7768603"/>
              <a:gd name="connsiteY16" fmla="*/ 0 h 2854376"/>
              <a:gd name="connsiteX0" fmla="*/ 0 w 7768603"/>
              <a:gd name="connsiteY0" fmla="*/ 0 h 2854376"/>
              <a:gd name="connsiteX1" fmla="*/ 4476446 w 7768603"/>
              <a:gd name="connsiteY1" fmla="*/ 0 h 2854376"/>
              <a:gd name="connsiteX2" fmla="*/ 4476446 w 7768603"/>
              <a:gd name="connsiteY2" fmla="*/ 0 h 2854376"/>
              <a:gd name="connsiteX3" fmla="*/ 6394923 w 7768603"/>
              <a:gd name="connsiteY3" fmla="*/ 0 h 2854376"/>
              <a:gd name="connsiteX4" fmla="*/ 7673907 w 7768603"/>
              <a:gd name="connsiteY4" fmla="*/ 0 h 2854376"/>
              <a:gd name="connsiteX5" fmla="*/ 7673907 w 7768603"/>
              <a:gd name="connsiteY5" fmla="*/ 1090215 h 2854376"/>
              <a:gd name="connsiteX6" fmla="*/ 7673907 w 7768603"/>
              <a:gd name="connsiteY6" fmla="*/ 1090215 h 2854376"/>
              <a:gd name="connsiteX7" fmla="*/ 7673907 w 7768603"/>
              <a:gd name="connsiteY7" fmla="*/ 1557450 h 2854376"/>
              <a:gd name="connsiteX8" fmla="*/ 7673907 w 7768603"/>
              <a:gd name="connsiteY8" fmla="*/ 1868940 h 2854376"/>
              <a:gd name="connsiteX9" fmla="*/ 7365306 w 7768603"/>
              <a:gd name="connsiteY9" fmla="*/ 1878271 h 2854376"/>
              <a:gd name="connsiteX10" fmla="*/ 7768603 w 7768603"/>
              <a:gd name="connsiteY10" fmla="*/ 2854376 h 2854376"/>
              <a:gd name="connsiteX11" fmla="*/ 6939727 w 7768603"/>
              <a:gd name="connsiteY11" fmla="*/ 1868940 h 2854376"/>
              <a:gd name="connsiteX12" fmla="*/ 0 w 7768603"/>
              <a:gd name="connsiteY12" fmla="*/ 1868940 h 2854376"/>
              <a:gd name="connsiteX13" fmla="*/ 0 w 7768603"/>
              <a:gd name="connsiteY13" fmla="*/ 1557450 h 2854376"/>
              <a:gd name="connsiteX14" fmla="*/ 0 w 7768603"/>
              <a:gd name="connsiteY14" fmla="*/ 1090215 h 2854376"/>
              <a:gd name="connsiteX15" fmla="*/ 0 w 7768603"/>
              <a:gd name="connsiteY15" fmla="*/ 1090215 h 2854376"/>
              <a:gd name="connsiteX16" fmla="*/ 0 w 7768603"/>
              <a:gd name="connsiteY16" fmla="*/ 0 h 2854376"/>
              <a:gd name="connsiteX0" fmla="*/ 0 w 8421641"/>
              <a:gd name="connsiteY0" fmla="*/ 0 h 5165039"/>
              <a:gd name="connsiteX1" fmla="*/ 4476446 w 8421641"/>
              <a:gd name="connsiteY1" fmla="*/ 0 h 5165039"/>
              <a:gd name="connsiteX2" fmla="*/ 4476446 w 8421641"/>
              <a:gd name="connsiteY2" fmla="*/ 0 h 5165039"/>
              <a:gd name="connsiteX3" fmla="*/ 6394923 w 8421641"/>
              <a:gd name="connsiteY3" fmla="*/ 0 h 5165039"/>
              <a:gd name="connsiteX4" fmla="*/ 7673907 w 8421641"/>
              <a:gd name="connsiteY4" fmla="*/ 0 h 5165039"/>
              <a:gd name="connsiteX5" fmla="*/ 7673907 w 8421641"/>
              <a:gd name="connsiteY5" fmla="*/ 1090215 h 5165039"/>
              <a:gd name="connsiteX6" fmla="*/ 7673907 w 8421641"/>
              <a:gd name="connsiteY6" fmla="*/ 1090215 h 5165039"/>
              <a:gd name="connsiteX7" fmla="*/ 7673907 w 8421641"/>
              <a:gd name="connsiteY7" fmla="*/ 1557450 h 5165039"/>
              <a:gd name="connsiteX8" fmla="*/ 7673907 w 8421641"/>
              <a:gd name="connsiteY8" fmla="*/ 1868940 h 5165039"/>
              <a:gd name="connsiteX9" fmla="*/ 7365306 w 8421641"/>
              <a:gd name="connsiteY9" fmla="*/ 1878271 h 5165039"/>
              <a:gd name="connsiteX10" fmla="*/ 8421641 w 8421641"/>
              <a:gd name="connsiteY10" fmla="*/ 5165039 h 5165039"/>
              <a:gd name="connsiteX11" fmla="*/ 6939727 w 8421641"/>
              <a:gd name="connsiteY11" fmla="*/ 1868940 h 5165039"/>
              <a:gd name="connsiteX12" fmla="*/ 0 w 8421641"/>
              <a:gd name="connsiteY12" fmla="*/ 1868940 h 5165039"/>
              <a:gd name="connsiteX13" fmla="*/ 0 w 8421641"/>
              <a:gd name="connsiteY13" fmla="*/ 1557450 h 5165039"/>
              <a:gd name="connsiteX14" fmla="*/ 0 w 8421641"/>
              <a:gd name="connsiteY14" fmla="*/ 1090215 h 5165039"/>
              <a:gd name="connsiteX15" fmla="*/ 0 w 8421641"/>
              <a:gd name="connsiteY15" fmla="*/ 1090215 h 5165039"/>
              <a:gd name="connsiteX16" fmla="*/ 0 w 8421641"/>
              <a:gd name="connsiteY16" fmla="*/ 0 h 5165039"/>
              <a:gd name="connsiteX0" fmla="*/ 0 w 8352975"/>
              <a:gd name="connsiteY0" fmla="*/ 0 h 5777336"/>
              <a:gd name="connsiteX1" fmla="*/ 4476446 w 8352975"/>
              <a:gd name="connsiteY1" fmla="*/ 0 h 5777336"/>
              <a:gd name="connsiteX2" fmla="*/ 4476446 w 8352975"/>
              <a:gd name="connsiteY2" fmla="*/ 0 h 5777336"/>
              <a:gd name="connsiteX3" fmla="*/ 6394923 w 8352975"/>
              <a:gd name="connsiteY3" fmla="*/ 0 h 5777336"/>
              <a:gd name="connsiteX4" fmla="*/ 7673907 w 8352975"/>
              <a:gd name="connsiteY4" fmla="*/ 0 h 5777336"/>
              <a:gd name="connsiteX5" fmla="*/ 7673907 w 8352975"/>
              <a:gd name="connsiteY5" fmla="*/ 1090215 h 5777336"/>
              <a:gd name="connsiteX6" fmla="*/ 7673907 w 8352975"/>
              <a:gd name="connsiteY6" fmla="*/ 1090215 h 5777336"/>
              <a:gd name="connsiteX7" fmla="*/ 7673907 w 8352975"/>
              <a:gd name="connsiteY7" fmla="*/ 1557450 h 5777336"/>
              <a:gd name="connsiteX8" fmla="*/ 7673907 w 8352975"/>
              <a:gd name="connsiteY8" fmla="*/ 1868940 h 5777336"/>
              <a:gd name="connsiteX9" fmla="*/ 7365306 w 8352975"/>
              <a:gd name="connsiteY9" fmla="*/ 1878271 h 5777336"/>
              <a:gd name="connsiteX10" fmla="*/ 8352975 w 8352975"/>
              <a:gd name="connsiteY10" fmla="*/ 5777336 h 5777336"/>
              <a:gd name="connsiteX11" fmla="*/ 6939727 w 8352975"/>
              <a:gd name="connsiteY11" fmla="*/ 1868940 h 5777336"/>
              <a:gd name="connsiteX12" fmla="*/ 0 w 8352975"/>
              <a:gd name="connsiteY12" fmla="*/ 1868940 h 5777336"/>
              <a:gd name="connsiteX13" fmla="*/ 0 w 8352975"/>
              <a:gd name="connsiteY13" fmla="*/ 1557450 h 5777336"/>
              <a:gd name="connsiteX14" fmla="*/ 0 w 8352975"/>
              <a:gd name="connsiteY14" fmla="*/ 1090215 h 5777336"/>
              <a:gd name="connsiteX15" fmla="*/ 0 w 8352975"/>
              <a:gd name="connsiteY15" fmla="*/ 1090215 h 5777336"/>
              <a:gd name="connsiteX16" fmla="*/ 0 w 8352975"/>
              <a:gd name="connsiteY16" fmla="*/ 0 h 5777336"/>
              <a:gd name="connsiteX0" fmla="*/ 0 w 8352975"/>
              <a:gd name="connsiteY0" fmla="*/ 0 h 5777336"/>
              <a:gd name="connsiteX1" fmla="*/ 4476446 w 8352975"/>
              <a:gd name="connsiteY1" fmla="*/ 0 h 5777336"/>
              <a:gd name="connsiteX2" fmla="*/ 4476446 w 8352975"/>
              <a:gd name="connsiteY2" fmla="*/ 0 h 5777336"/>
              <a:gd name="connsiteX3" fmla="*/ 6394923 w 8352975"/>
              <a:gd name="connsiteY3" fmla="*/ 0 h 5777336"/>
              <a:gd name="connsiteX4" fmla="*/ 7673907 w 8352975"/>
              <a:gd name="connsiteY4" fmla="*/ 0 h 5777336"/>
              <a:gd name="connsiteX5" fmla="*/ 7673907 w 8352975"/>
              <a:gd name="connsiteY5" fmla="*/ 1090215 h 5777336"/>
              <a:gd name="connsiteX6" fmla="*/ 7673907 w 8352975"/>
              <a:gd name="connsiteY6" fmla="*/ 1090215 h 5777336"/>
              <a:gd name="connsiteX7" fmla="*/ 7665576 w 8352975"/>
              <a:gd name="connsiteY7" fmla="*/ 1091841 h 5777336"/>
              <a:gd name="connsiteX8" fmla="*/ 7673907 w 8352975"/>
              <a:gd name="connsiteY8" fmla="*/ 1868940 h 5777336"/>
              <a:gd name="connsiteX9" fmla="*/ 7365306 w 8352975"/>
              <a:gd name="connsiteY9" fmla="*/ 1878271 h 5777336"/>
              <a:gd name="connsiteX10" fmla="*/ 8352975 w 8352975"/>
              <a:gd name="connsiteY10" fmla="*/ 5777336 h 5777336"/>
              <a:gd name="connsiteX11" fmla="*/ 6939727 w 8352975"/>
              <a:gd name="connsiteY11" fmla="*/ 1868940 h 5777336"/>
              <a:gd name="connsiteX12" fmla="*/ 0 w 8352975"/>
              <a:gd name="connsiteY12" fmla="*/ 1868940 h 5777336"/>
              <a:gd name="connsiteX13" fmla="*/ 0 w 8352975"/>
              <a:gd name="connsiteY13" fmla="*/ 1557450 h 5777336"/>
              <a:gd name="connsiteX14" fmla="*/ 0 w 8352975"/>
              <a:gd name="connsiteY14" fmla="*/ 1090215 h 5777336"/>
              <a:gd name="connsiteX15" fmla="*/ 0 w 8352975"/>
              <a:gd name="connsiteY15" fmla="*/ 1090215 h 5777336"/>
              <a:gd name="connsiteX16" fmla="*/ 0 w 8352975"/>
              <a:gd name="connsiteY16" fmla="*/ 0 h 5777336"/>
              <a:gd name="connsiteX0" fmla="*/ 0 w 8352975"/>
              <a:gd name="connsiteY0" fmla="*/ 0 h 5777336"/>
              <a:gd name="connsiteX1" fmla="*/ 4476446 w 8352975"/>
              <a:gd name="connsiteY1" fmla="*/ 0 h 5777336"/>
              <a:gd name="connsiteX2" fmla="*/ 4476446 w 8352975"/>
              <a:gd name="connsiteY2" fmla="*/ 0 h 5777336"/>
              <a:gd name="connsiteX3" fmla="*/ 6394923 w 8352975"/>
              <a:gd name="connsiteY3" fmla="*/ 0 h 5777336"/>
              <a:gd name="connsiteX4" fmla="*/ 7673907 w 8352975"/>
              <a:gd name="connsiteY4" fmla="*/ 0 h 5777336"/>
              <a:gd name="connsiteX5" fmla="*/ 7673907 w 8352975"/>
              <a:gd name="connsiteY5" fmla="*/ 1090215 h 5777336"/>
              <a:gd name="connsiteX6" fmla="*/ 7673907 w 8352975"/>
              <a:gd name="connsiteY6" fmla="*/ 1090215 h 5777336"/>
              <a:gd name="connsiteX7" fmla="*/ 7795695 w 8352975"/>
              <a:gd name="connsiteY7" fmla="*/ 1018357 h 5777336"/>
              <a:gd name="connsiteX8" fmla="*/ 7673907 w 8352975"/>
              <a:gd name="connsiteY8" fmla="*/ 1868940 h 5777336"/>
              <a:gd name="connsiteX9" fmla="*/ 7365306 w 8352975"/>
              <a:gd name="connsiteY9" fmla="*/ 1878271 h 5777336"/>
              <a:gd name="connsiteX10" fmla="*/ 8352975 w 8352975"/>
              <a:gd name="connsiteY10" fmla="*/ 5777336 h 5777336"/>
              <a:gd name="connsiteX11" fmla="*/ 6939727 w 8352975"/>
              <a:gd name="connsiteY11" fmla="*/ 1868940 h 5777336"/>
              <a:gd name="connsiteX12" fmla="*/ 0 w 8352975"/>
              <a:gd name="connsiteY12" fmla="*/ 1868940 h 5777336"/>
              <a:gd name="connsiteX13" fmla="*/ 0 w 8352975"/>
              <a:gd name="connsiteY13" fmla="*/ 1557450 h 5777336"/>
              <a:gd name="connsiteX14" fmla="*/ 0 w 8352975"/>
              <a:gd name="connsiteY14" fmla="*/ 1090215 h 5777336"/>
              <a:gd name="connsiteX15" fmla="*/ 0 w 8352975"/>
              <a:gd name="connsiteY15" fmla="*/ 1090215 h 5777336"/>
              <a:gd name="connsiteX16" fmla="*/ 0 w 8352975"/>
              <a:gd name="connsiteY16" fmla="*/ 0 h 5777336"/>
              <a:gd name="connsiteX0" fmla="*/ 0 w 8352975"/>
              <a:gd name="connsiteY0" fmla="*/ 0 h 5777336"/>
              <a:gd name="connsiteX1" fmla="*/ 4476446 w 8352975"/>
              <a:gd name="connsiteY1" fmla="*/ 0 h 5777336"/>
              <a:gd name="connsiteX2" fmla="*/ 4476446 w 8352975"/>
              <a:gd name="connsiteY2" fmla="*/ 0 h 5777336"/>
              <a:gd name="connsiteX3" fmla="*/ 6394923 w 8352975"/>
              <a:gd name="connsiteY3" fmla="*/ 0 h 5777336"/>
              <a:gd name="connsiteX4" fmla="*/ 7673907 w 8352975"/>
              <a:gd name="connsiteY4" fmla="*/ 0 h 5777336"/>
              <a:gd name="connsiteX5" fmla="*/ 7673907 w 8352975"/>
              <a:gd name="connsiteY5" fmla="*/ 1090215 h 5777336"/>
              <a:gd name="connsiteX6" fmla="*/ 7673907 w 8352975"/>
              <a:gd name="connsiteY6" fmla="*/ 1090215 h 5777336"/>
              <a:gd name="connsiteX7" fmla="*/ 7672081 w 8352975"/>
              <a:gd name="connsiteY7" fmla="*/ 1091842 h 5777336"/>
              <a:gd name="connsiteX8" fmla="*/ 7673907 w 8352975"/>
              <a:gd name="connsiteY8" fmla="*/ 1868940 h 5777336"/>
              <a:gd name="connsiteX9" fmla="*/ 7365306 w 8352975"/>
              <a:gd name="connsiteY9" fmla="*/ 1878271 h 5777336"/>
              <a:gd name="connsiteX10" fmla="*/ 8352975 w 8352975"/>
              <a:gd name="connsiteY10" fmla="*/ 5777336 h 5777336"/>
              <a:gd name="connsiteX11" fmla="*/ 6939727 w 8352975"/>
              <a:gd name="connsiteY11" fmla="*/ 1868940 h 5777336"/>
              <a:gd name="connsiteX12" fmla="*/ 0 w 8352975"/>
              <a:gd name="connsiteY12" fmla="*/ 1868940 h 5777336"/>
              <a:gd name="connsiteX13" fmla="*/ 0 w 8352975"/>
              <a:gd name="connsiteY13" fmla="*/ 1557450 h 5777336"/>
              <a:gd name="connsiteX14" fmla="*/ 0 w 8352975"/>
              <a:gd name="connsiteY14" fmla="*/ 1090215 h 5777336"/>
              <a:gd name="connsiteX15" fmla="*/ 0 w 8352975"/>
              <a:gd name="connsiteY15" fmla="*/ 1090215 h 5777336"/>
              <a:gd name="connsiteX16" fmla="*/ 0 w 8352975"/>
              <a:gd name="connsiteY16" fmla="*/ 0 h 5777336"/>
              <a:gd name="connsiteX0" fmla="*/ 0 w 8352975"/>
              <a:gd name="connsiteY0" fmla="*/ 0 h 5777336"/>
              <a:gd name="connsiteX1" fmla="*/ 4476446 w 8352975"/>
              <a:gd name="connsiteY1" fmla="*/ 0 h 5777336"/>
              <a:gd name="connsiteX2" fmla="*/ 4476446 w 8352975"/>
              <a:gd name="connsiteY2" fmla="*/ 0 h 5777336"/>
              <a:gd name="connsiteX3" fmla="*/ 6394923 w 8352975"/>
              <a:gd name="connsiteY3" fmla="*/ 0 h 5777336"/>
              <a:gd name="connsiteX4" fmla="*/ 7673907 w 8352975"/>
              <a:gd name="connsiteY4" fmla="*/ 0 h 5777336"/>
              <a:gd name="connsiteX5" fmla="*/ 7673907 w 8352975"/>
              <a:gd name="connsiteY5" fmla="*/ 1090215 h 5777336"/>
              <a:gd name="connsiteX6" fmla="*/ 7673907 w 8352975"/>
              <a:gd name="connsiteY6" fmla="*/ 1090215 h 5777336"/>
              <a:gd name="connsiteX7" fmla="*/ 7672081 w 8352975"/>
              <a:gd name="connsiteY7" fmla="*/ 1091842 h 5777336"/>
              <a:gd name="connsiteX8" fmla="*/ 7667400 w 8352975"/>
              <a:gd name="connsiteY8" fmla="*/ 1300397 h 5777336"/>
              <a:gd name="connsiteX9" fmla="*/ 7365306 w 8352975"/>
              <a:gd name="connsiteY9" fmla="*/ 1878271 h 5777336"/>
              <a:gd name="connsiteX10" fmla="*/ 8352975 w 8352975"/>
              <a:gd name="connsiteY10" fmla="*/ 5777336 h 5777336"/>
              <a:gd name="connsiteX11" fmla="*/ 6939727 w 8352975"/>
              <a:gd name="connsiteY11" fmla="*/ 1868940 h 5777336"/>
              <a:gd name="connsiteX12" fmla="*/ 0 w 8352975"/>
              <a:gd name="connsiteY12" fmla="*/ 1868940 h 5777336"/>
              <a:gd name="connsiteX13" fmla="*/ 0 w 8352975"/>
              <a:gd name="connsiteY13" fmla="*/ 1557450 h 5777336"/>
              <a:gd name="connsiteX14" fmla="*/ 0 w 8352975"/>
              <a:gd name="connsiteY14" fmla="*/ 1090215 h 5777336"/>
              <a:gd name="connsiteX15" fmla="*/ 0 w 8352975"/>
              <a:gd name="connsiteY15" fmla="*/ 1090215 h 5777336"/>
              <a:gd name="connsiteX16" fmla="*/ 0 w 8352975"/>
              <a:gd name="connsiteY16" fmla="*/ 0 h 5777336"/>
              <a:gd name="connsiteX0" fmla="*/ 0 w 8352975"/>
              <a:gd name="connsiteY0" fmla="*/ 0 h 5777336"/>
              <a:gd name="connsiteX1" fmla="*/ 4476446 w 8352975"/>
              <a:gd name="connsiteY1" fmla="*/ 0 h 5777336"/>
              <a:gd name="connsiteX2" fmla="*/ 4476446 w 8352975"/>
              <a:gd name="connsiteY2" fmla="*/ 0 h 5777336"/>
              <a:gd name="connsiteX3" fmla="*/ 6394923 w 8352975"/>
              <a:gd name="connsiteY3" fmla="*/ 0 h 5777336"/>
              <a:gd name="connsiteX4" fmla="*/ 7673907 w 8352975"/>
              <a:gd name="connsiteY4" fmla="*/ 0 h 5777336"/>
              <a:gd name="connsiteX5" fmla="*/ 7673907 w 8352975"/>
              <a:gd name="connsiteY5" fmla="*/ 1090215 h 5777336"/>
              <a:gd name="connsiteX6" fmla="*/ 7673907 w 8352975"/>
              <a:gd name="connsiteY6" fmla="*/ 1090215 h 5777336"/>
              <a:gd name="connsiteX7" fmla="*/ 7672081 w 8352975"/>
              <a:gd name="connsiteY7" fmla="*/ 1091842 h 5777336"/>
              <a:gd name="connsiteX8" fmla="*/ 7667400 w 8352975"/>
              <a:gd name="connsiteY8" fmla="*/ 1300397 h 5777336"/>
              <a:gd name="connsiteX9" fmla="*/ 7684100 w 8352975"/>
              <a:gd name="connsiteY9" fmla="*/ 1305861 h 5777336"/>
              <a:gd name="connsiteX10" fmla="*/ 8352975 w 8352975"/>
              <a:gd name="connsiteY10" fmla="*/ 5777336 h 5777336"/>
              <a:gd name="connsiteX11" fmla="*/ 6939727 w 8352975"/>
              <a:gd name="connsiteY11" fmla="*/ 1868940 h 5777336"/>
              <a:gd name="connsiteX12" fmla="*/ 0 w 8352975"/>
              <a:gd name="connsiteY12" fmla="*/ 1868940 h 5777336"/>
              <a:gd name="connsiteX13" fmla="*/ 0 w 8352975"/>
              <a:gd name="connsiteY13" fmla="*/ 1557450 h 5777336"/>
              <a:gd name="connsiteX14" fmla="*/ 0 w 8352975"/>
              <a:gd name="connsiteY14" fmla="*/ 1090215 h 5777336"/>
              <a:gd name="connsiteX15" fmla="*/ 0 w 8352975"/>
              <a:gd name="connsiteY15" fmla="*/ 1090215 h 5777336"/>
              <a:gd name="connsiteX16" fmla="*/ 0 w 8352975"/>
              <a:gd name="connsiteY16" fmla="*/ 0 h 5777336"/>
              <a:gd name="connsiteX0" fmla="*/ 0 w 8352975"/>
              <a:gd name="connsiteY0" fmla="*/ 0 h 5777336"/>
              <a:gd name="connsiteX1" fmla="*/ 4476446 w 8352975"/>
              <a:gd name="connsiteY1" fmla="*/ 0 h 5777336"/>
              <a:gd name="connsiteX2" fmla="*/ 4476446 w 8352975"/>
              <a:gd name="connsiteY2" fmla="*/ 0 h 5777336"/>
              <a:gd name="connsiteX3" fmla="*/ 6394923 w 8352975"/>
              <a:gd name="connsiteY3" fmla="*/ 0 h 5777336"/>
              <a:gd name="connsiteX4" fmla="*/ 7673907 w 8352975"/>
              <a:gd name="connsiteY4" fmla="*/ 0 h 5777336"/>
              <a:gd name="connsiteX5" fmla="*/ 7673907 w 8352975"/>
              <a:gd name="connsiteY5" fmla="*/ 1090215 h 5777336"/>
              <a:gd name="connsiteX6" fmla="*/ 7673907 w 8352975"/>
              <a:gd name="connsiteY6" fmla="*/ 1090215 h 5777336"/>
              <a:gd name="connsiteX7" fmla="*/ 7672081 w 8352975"/>
              <a:gd name="connsiteY7" fmla="*/ 1091842 h 5777336"/>
              <a:gd name="connsiteX8" fmla="*/ 7667400 w 8352975"/>
              <a:gd name="connsiteY8" fmla="*/ 1300397 h 5777336"/>
              <a:gd name="connsiteX9" fmla="*/ 7684100 w 8352975"/>
              <a:gd name="connsiteY9" fmla="*/ 1305861 h 5777336"/>
              <a:gd name="connsiteX10" fmla="*/ 8352975 w 8352975"/>
              <a:gd name="connsiteY10" fmla="*/ 5777336 h 5777336"/>
              <a:gd name="connsiteX11" fmla="*/ 7622855 w 8352975"/>
              <a:gd name="connsiteY11" fmla="*/ 1865072 h 5777336"/>
              <a:gd name="connsiteX12" fmla="*/ 0 w 8352975"/>
              <a:gd name="connsiteY12" fmla="*/ 1868940 h 5777336"/>
              <a:gd name="connsiteX13" fmla="*/ 0 w 8352975"/>
              <a:gd name="connsiteY13" fmla="*/ 1557450 h 5777336"/>
              <a:gd name="connsiteX14" fmla="*/ 0 w 8352975"/>
              <a:gd name="connsiteY14" fmla="*/ 1090215 h 5777336"/>
              <a:gd name="connsiteX15" fmla="*/ 0 w 8352975"/>
              <a:gd name="connsiteY15" fmla="*/ 1090215 h 5777336"/>
              <a:gd name="connsiteX16" fmla="*/ 0 w 8352975"/>
              <a:gd name="connsiteY16" fmla="*/ 0 h 5777336"/>
              <a:gd name="connsiteX0" fmla="*/ 0 w 8157796"/>
              <a:gd name="connsiteY0" fmla="*/ 0 h 3031317"/>
              <a:gd name="connsiteX1" fmla="*/ 4476446 w 8157796"/>
              <a:gd name="connsiteY1" fmla="*/ 0 h 3031317"/>
              <a:gd name="connsiteX2" fmla="*/ 4476446 w 8157796"/>
              <a:gd name="connsiteY2" fmla="*/ 0 h 3031317"/>
              <a:gd name="connsiteX3" fmla="*/ 6394923 w 8157796"/>
              <a:gd name="connsiteY3" fmla="*/ 0 h 3031317"/>
              <a:gd name="connsiteX4" fmla="*/ 7673907 w 8157796"/>
              <a:gd name="connsiteY4" fmla="*/ 0 h 3031317"/>
              <a:gd name="connsiteX5" fmla="*/ 7673907 w 8157796"/>
              <a:gd name="connsiteY5" fmla="*/ 1090215 h 3031317"/>
              <a:gd name="connsiteX6" fmla="*/ 7673907 w 8157796"/>
              <a:gd name="connsiteY6" fmla="*/ 1090215 h 3031317"/>
              <a:gd name="connsiteX7" fmla="*/ 7672081 w 8157796"/>
              <a:gd name="connsiteY7" fmla="*/ 1091842 h 3031317"/>
              <a:gd name="connsiteX8" fmla="*/ 7667400 w 8157796"/>
              <a:gd name="connsiteY8" fmla="*/ 1300397 h 3031317"/>
              <a:gd name="connsiteX9" fmla="*/ 7684100 w 8157796"/>
              <a:gd name="connsiteY9" fmla="*/ 1305861 h 3031317"/>
              <a:gd name="connsiteX10" fmla="*/ 8157796 w 8157796"/>
              <a:gd name="connsiteY10" fmla="*/ 3031317 h 3031317"/>
              <a:gd name="connsiteX11" fmla="*/ 7622855 w 8157796"/>
              <a:gd name="connsiteY11" fmla="*/ 1865072 h 3031317"/>
              <a:gd name="connsiteX12" fmla="*/ 0 w 8157796"/>
              <a:gd name="connsiteY12" fmla="*/ 1868940 h 3031317"/>
              <a:gd name="connsiteX13" fmla="*/ 0 w 8157796"/>
              <a:gd name="connsiteY13" fmla="*/ 1557450 h 3031317"/>
              <a:gd name="connsiteX14" fmla="*/ 0 w 8157796"/>
              <a:gd name="connsiteY14" fmla="*/ 1090215 h 3031317"/>
              <a:gd name="connsiteX15" fmla="*/ 0 w 8157796"/>
              <a:gd name="connsiteY15" fmla="*/ 1090215 h 3031317"/>
              <a:gd name="connsiteX16" fmla="*/ 0 w 8157796"/>
              <a:gd name="connsiteY16" fmla="*/ 0 h 3031317"/>
              <a:gd name="connsiteX0" fmla="*/ 0 w 8424542"/>
              <a:gd name="connsiteY0" fmla="*/ 0 h 1868940"/>
              <a:gd name="connsiteX1" fmla="*/ 4476446 w 8424542"/>
              <a:gd name="connsiteY1" fmla="*/ 0 h 1868940"/>
              <a:gd name="connsiteX2" fmla="*/ 4476446 w 8424542"/>
              <a:gd name="connsiteY2" fmla="*/ 0 h 1868940"/>
              <a:gd name="connsiteX3" fmla="*/ 6394923 w 8424542"/>
              <a:gd name="connsiteY3" fmla="*/ 0 h 1868940"/>
              <a:gd name="connsiteX4" fmla="*/ 7673907 w 8424542"/>
              <a:gd name="connsiteY4" fmla="*/ 0 h 1868940"/>
              <a:gd name="connsiteX5" fmla="*/ 7673907 w 8424542"/>
              <a:gd name="connsiteY5" fmla="*/ 1090215 h 1868940"/>
              <a:gd name="connsiteX6" fmla="*/ 7673907 w 8424542"/>
              <a:gd name="connsiteY6" fmla="*/ 1090215 h 1868940"/>
              <a:gd name="connsiteX7" fmla="*/ 7672081 w 8424542"/>
              <a:gd name="connsiteY7" fmla="*/ 1091842 h 1868940"/>
              <a:gd name="connsiteX8" fmla="*/ 7667400 w 8424542"/>
              <a:gd name="connsiteY8" fmla="*/ 1300397 h 1868940"/>
              <a:gd name="connsiteX9" fmla="*/ 7684100 w 8424542"/>
              <a:gd name="connsiteY9" fmla="*/ 1305861 h 1868940"/>
              <a:gd name="connsiteX10" fmla="*/ 8424542 w 8424542"/>
              <a:gd name="connsiteY10" fmla="*/ 1248338 h 1868940"/>
              <a:gd name="connsiteX11" fmla="*/ 7622855 w 8424542"/>
              <a:gd name="connsiteY11" fmla="*/ 1865072 h 1868940"/>
              <a:gd name="connsiteX12" fmla="*/ 0 w 8424542"/>
              <a:gd name="connsiteY12" fmla="*/ 1868940 h 1868940"/>
              <a:gd name="connsiteX13" fmla="*/ 0 w 8424542"/>
              <a:gd name="connsiteY13" fmla="*/ 1557450 h 1868940"/>
              <a:gd name="connsiteX14" fmla="*/ 0 w 8424542"/>
              <a:gd name="connsiteY14" fmla="*/ 1090215 h 1868940"/>
              <a:gd name="connsiteX15" fmla="*/ 0 w 8424542"/>
              <a:gd name="connsiteY15" fmla="*/ 1090215 h 1868940"/>
              <a:gd name="connsiteX16" fmla="*/ 0 w 8424542"/>
              <a:gd name="connsiteY16" fmla="*/ 0 h 1868940"/>
              <a:gd name="connsiteX0" fmla="*/ 0 w 7684100"/>
              <a:gd name="connsiteY0" fmla="*/ 0 h 1868940"/>
              <a:gd name="connsiteX1" fmla="*/ 4476446 w 7684100"/>
              <a:gd name="connsiteY1" fmla="*/ 0 h 1868940"/>
              <a:gd name="connsiteX2" fmla="*/ 4476446 w 7684100"/>
              <a:gd name="connsiteY2" fmla="*/ 0 h 1868940"/>
              <a:gd name="connsiteX3" fmla="*/ 6394923 w 7684100"/>
              <a:gd name="connsiteY3" fmla="*/ 0 h 1868940"/>
              <a:gd name="connsiteX4" fmla="*/ 7673907 w 7684100"/>
              <a:gd name="connsiteY4" fmla="*/ 0 h 1868940"/>
              <a:gd name="connsiteX5" fmla="*/ 7673907 w 7684100"/>
              <a:gd name="connsiteY5" fmla="*/ 1090215 h 1868940"/>
              <a:gd name="connsiteX6" fmla="*/ 7673907 w 7684100"/>
              <a:gd name="connsiteY6" fmla="*/ 1090215 h 1868940"/>
              <a:gd name="connsiteX7" fmla="*/ 7672081 w 7684100"/>
              <a:gd name="connsiteY7" fmla="*/ 1091842 h 1868940"/>
              <a:gd name="connsiteX8" fmla="*/ 7667400 w 7684100"/>
              <a:gd name="connsiteY8" fmla="*/ 1300397 h 1868940"/>
              <a:gd name="connsiteX9" fmla="*/ 7684100 w 7684100"/>
              <a:gd name="connsiteY9" fmla="*/ 1305861 h 1868940"/>
              <a:gd name="connsiteX10" fmla="*/ 7669848 w 7684100"/>
              <a:gd name="connsiteY10" fmla="*/ 1387572 h 1868940"/>
              <a:gd name="connsiteX11" fmla="*/ 7622855 w 7684100"/>
              <a:gd name="connsiteY11" fmla="*/ 1865072 h 1868940"/>
              <a:gd name="connsiteX12" fmla="*/ 0 w 7684100"/>
              <a:gd name="connsiteY12" fmla="*/ 1868940 h 1868940"/>
              <a:gd name="connsiteX13" fmla="*/ 0 w 7684100"/>
              <a:gd name="connsiteY13" fmla="*/ 1557450 h 1868940"/>
              <a:gd name="connsiteX14" fmla="*/ 0 w 7684100"/>
              <a:gd name="connsiteY14" fmla="*/ 1090215 h 1868940"/>
              <a:gd name="connsiteX15" fmla="*/ 0 w 7684100"/>
              <a:gd name="connsiteY15" fmla="*/ 1090215 h 1868940"/>
              <a:gd name="connsiteX16" fmla="*/ 0 w 7684100"/>
              <a:gd name="connsiteY16" fmla="*/ 0 h 1868940"/>
              <a:gd name="connsiteX0" fmla="*/ 0 w 8425782"/>
              <a:gd name="connsiteY0" fmla="*/ 0 h 1868940"/>
              <a:gd name="connsiteX1" fmla="*/ 4476446 w 8425782"/>
              <a:gd name="connsiteY1" fmla="*/ 0 h 1868940"/>
              <a:gd name="connsiteX2" fmla="*/ 4476446 w 8425782"/>
              <a:gd name="connsiteY2" fmla="*/ 0 h 1868940"/>
              <a:gd name="connsiteX3" fmla="*/ 6394923 w 8425782"/>
              <a:gd name="connsiteY3" fmla="*/ 0 h 1868940"/>
              <a:gd name="connsiteX4" fmla="*/ 7673907 w 8425782"/>
              <a:gd name="connsiteY4" fmla="*/ 0 h 1868940"/>
              <a:gd name="connsiteX5" fmla="*/ 7673907 w 8425782"/>
              <a:gd name="connsiteY5" fmla="*/ 1090215 h 1868940"/>
              <a:gd name="connsiteX6" fmla="*/ 7673907 w 8425782"/>
              <a:gd name="connsiteY6" fmla="*/ 1090215 h 1868940"/>
              <a:gd name="connsiteX7" fmla="*/ 7672081 w 8425782"/>
              <a:gd name="connsiteY7" fmla="*/ 1091842 h 1868940"/>
              <a:gd name="connsiteX8" fmla="*/ 7667400 w 8425782"/>
              <a:gd name="connsiteY8" fmla="*/ 1300397 h 1868940"/>
              <a:gd name="connsiteX9" fmla="*/ 8425782 w 8425782"/>
              <a:gd name="connsiteY9" fmla="*/ 1247846 h 1868940"/>
              <a:gd name="connsiteX10" fmla="*/ 7669848 w 8425782"/>
              <a:gd name="connsiteY10" fmla="*/ 1387572 h 1868940"/>
              <a:gd name="connsiteX11" fmla="*/ 7622855 w 8425782"/>
              <a:gd name="connsiteY11" fmla="*/ 1865072 h 1868940"/>
              <a:gd name="connsiteX12" fmla="*/ 0 w 8425782"/>
              <a:gd name="connsiteY12" fmla="*/ 1868940 h 1868940"/>
              <a:gd name="connsiteX13" fmla="*/ 0 w 8425782"/>
              <a:gd name="connsiteY13" fmla="*/ 1557450 h 1868940"/>
              <a:gd name="connsiteX14" fmla="*/ 0 w 8425782"/>
              <a:gd name="connsiteY14" fmla="*/ 1090215 h 1868940"/>
              <a:gd name="connsiteX15" fmla="*/ 0 w 8425782"/>
              <a:gd name="connsiteY15" fmla="*/ 1090215 h 1868940"/>
              <a:gd name="connsiteX16" fmla="*/ 0 w 8425782"/>
              <a:gd name="connsiteY16" fmla="*/ 0 h 1868940"/>
              <a:gd name="connsiteX0" fmla="*/ 0 w 8425782"/>
              <a:gd name="connsiteY0" fmla="*/ 0 h 1868940"/>
              <a:gd name="connsiteX1" fmla="*/ 4476446 w 8425782"/>
              <a:gd name="connsiteY1" fmla="*/ 0 h 1868940"/>
              <a:gd name="connsiteX2" fmla="*/ 4476446 w 8425782"/>
              <a:gd name="connsiteY2" fmla="*/ 0 h 1868940"/>
              <a:gd name="connsiteX3" fmla="*/ 6394923 w 8425782"/>
              <a:gd name="connsiteY3" fmla="*/ 0 h 1868940"/>
              <a:gd name="connsiteX4" fmla="*/ 7673907 w 8425782"/>
              <a:gd name="connsiteY4" fmla="*/ 0 h 1868940"/>
              <a:gd name="connsiteX5" fmla="*/ 7673907 w 8425782"/>
              <a:gd name="connsiteY5" fmla="*/ 1090215 h 1868940"/>
              <a:gd name="connsiteX6" fmla="*/ 7673907 w 8425782"/>
              <a:gd name="connsiteY6" fmla="*/ 1090215 h 1868940"/>
              <a:gd name="connsiteX7" fmla="*/ 7672081 w 8425782"/>
              <a:gd name="connsiteY7" fmla="*/ 1091842 h 1868940"/>
              <a:gd name="connsiteX8" fmla="*/ 7680412 w 8425782"/>
              <a:gd name="connsiteY8" fmla="*/ 1137957 h 1868940"/>
              <a:gd name="connsiteX9" fmla="*/ 8425782 w 8425782"/>
              <a:gd name="connsiteY9" fmla="*/ 1247846 h 1868940"/>
              <a:gd name="connsiteX10" fmla="*/ 7669848 w 8425782"/>
              <a:gd name="connsiteY10" fmla="*/ 1387572 h 1868940"/>
              <a:gd name="connsiteX11" fmla="*/ 7622855 w 8425782"/>
              <a:gd name="connsiteY11" fmla="*/ 1865072 h 1868940"/>
              <a:gd name="connsiteX12" fmla="*/ 0 w 8425782"/>
              <a:gd name="connsiteY12" fmla="*/ 1868940 h 1868940"/>
              <a:gd name="connsiteX13" fmla="*/ 0 w 8425782"/>
              <a:gd name="connsiteY13" fmla="*/ 1557450 h 1868940"/>
              <a:gd name="connsiteX14" fmla="*/ 0 w 8425782"/>
              <a:gd name="connsiteY14" fmla="*/ 1090215 h 1868940"/>
              <a:gd name="connsiteX15" fmla="*/ 0 w 8425782"/>
              <a:gd name="connsiteY15" fmla="*/ 1090215 h 1868940"/>
              <a:gd name="connsiteX16" fmla="*/ 0 w 8425782"/>
              <a:gd name="connsiteY16" fmla="*/ 0 h 1868940"/>
              <a:gd name="connsiteX0" fmla="*/ 0 w 8425782"/>
              <a:gd name="connsiteY0" fmla="*/ 0 h 1868940"/>
              <a:gd name="connsiteX1" fmla="*/ 4476446 w 8425782"/>
              <a:gd name="connsiteY1" fmla="*/ 0 h 1868940"/>
              <a:gd name="connsiteX2" fmla="*/ 4476446 w 8425782"/>
              <a:gd name="connsiteY2" fmla="*/ 0 h 1868940"/>
              <a:gd name="connsiteX3" fmla="*/ 6394923 w 8425782"/>
              <a:gd name="connsiteY3" fmla="*/ 0 h 1868940"/>
              <a:gd name="connsiteX4" fmla="*/ 7673907 w 8425782"/>
              <a:gd name="connsiteY4" fmla="*/ 0 h 1868940"/>
              <a:gd name="connsiteX5" fmla="*/ 7673907 w 8425782"/>
              <a:gd name="connsiteY5" fmla="*/ 1090215 h 1868940"/>
              <a:gd name="connsiteX6" fmla="*/ 7673907 w 8425782"/>
              <a:gd name="connsiteY6" fmla="*/ 1090215 h 1868940"/>
              <a:gd name="connsiteX7" fmla="*/ 7672081 w 8425782"/>
              <a:gd name="connsiteY7" fmla="*/ 1091842 h 1868940"/>
              <a:gd name="connsiteX8" fmla="*/ 7680412 w 8425782"/>
              <a:gd name="connsiteY8" fmla="*/ 1137957 h 1868940"/>
              <a:gd name="connsiteX9" fmla="*/ 8425782 w 8425782"/>
              <a:gd name="connsiteY9" fmla="*/ 1247846 h 1868940"/>
              <a:gd name="connsiteX10" fmla="*/ 7643824 w 8425782"/>
              <a:gd name="connsiteY10" fmla="*/ 1379837 h 1868940"/>
              <a:gd name="connsiteX11" fmla="*/ 7622855 w 8425782"/>
              <a:gd name="connsiteY11" fmla="*/ 1865072 h 1868940"/>
              <a:gd name="connsiteX12" fmla="*/ 0 w 8425782"/>
              <a:gd name="connsiteY12" fmla="*/ 1868940 h 1868940"/>
              <a:gd name="connsiteX13" fmla="*/ 0 w 8425782"/>
              <a:gd name="connsiteY13" fmla="*/ 1557450 h 1868940"/>
              <a:gd name="connsiteX14" fmla="*/ 0 w 8425782"/>
              <a:gd name="connsiteY14" fmla="*/ 1090215 h 1868940"/>
              <a:gd name="connsiteX15" fmla="*/ 0 w 8425782"/>
              <a:gd name="connsiteY15" fmla="*/ 1090215 h 1868940"/>
              <a:gd name="connsiteX16" fmla="*/ 0 w 8425782"/>
              <a:gd name="connsiteY16" fmla="*/ 0 h 1868940"/>
              <a:gd name="connsiteX0" fmla="*/ 0 w 9175331"/>
              <a:gd name="connsiteY0" fmla="*/ 0 h 1868940"/>
              <a:gd name="connsiteX1" fmla="*/ 4476446 w 9175331"/>
              <a:gd name="connsiteY1" fmla="*/ 0 h 1868940"/>
              <a:gd name="connsiteX2" fmla="*/ 4476446 w 9175331"/>
              <a:gd name="connsiteY2" fmla="*/ 0 h 1868940"/>
              <a:gd name="connsiteX3" fmla="*/ 6394923 w 9175331"/>
              <a:gd name="connsiteY3" fmla="*/ 0 h 1868940"/>
              <a:gd name="connsiteX4" fmla="*/ 7673907 w 9175331"/>
              <a:gd name="connsiteY4" fmla="*/ 0 h 1868940"/>
              <a:gd name="connsiteX5" fmla="*/ 7673907 w 9175331"/>
              <a:gd name="connsiteY5" fmla="*/ 1090215 h 1868940"/>
              <a:gd name="connsiteX6" fmla="*/ 7673907 w 9175331"/>
              <a:gd name="connsiteY6" fmla="*/ 1090215 h 1868940"/>
              <a:gd name="connsiteX7" fmla="*/ 7672081 w 9175331"/>
              <a:gd name="connsiteY7" fmla="*/ 1091842 h 1868940"/>
              <a:gd name="connsiteX8" fmla="*/ 7680412 w 9175331"/>
              <a:gd name="connsiteY8" fmla="*/ 1137957 h 1868940"/>
              <a:gd name="connsiteX9" fmla="*/ 9175331 w 9175331"/>
              <a:gd name="connsiteY9" fmla="*/ 1212554 h 1868940"/>
              <a:gd name="connsiteX10" fmla="*/ 7643824 w 9175331"/>
              <a:gd name="connsiteY10" fmla="*/ 1379837 h 1868940"/>
              <a:gd name="connsiteX11" fmla="*/ 7622855 w 9175331"/>
              <a:gd name="connsiteY11" fmla="*/ 1865072 h 1868940"/>
              <a:gd name="connsiteX12" fmla="*/ 0 w 9175331"/>
              <a:gd name="connsiteY12" fmla="*/ 1868940 h 1868940"/>
              <a:gd name="connsiteX13" fmla="*/ 0 w 9175331"/>
              <a:gd name="connsiteY13" fmla="*/ 1557450 h 1868940"/>
              <a:gd name="connsiteX14" fmla="*/ 0 w 9175331"/>
              <a:gd name="connsiteY14" fmla="*/ 1090215 h 1868940"/>
              <a:gd name="connsiteX15" fmla="*/ 0 w 9175331"/>
              <a:gd name="connsiteY15" fmla="*/ 1090215 h 1868940"/>
              <a:gd name="connsiteX16" fmla="*/ 0 w 9175331"/>
              <a:gd name="connsiteY16" fmla="*/ 0 h 1868940"/>
              <a:gd name="connsiteX0" fmla="*/ 0 w 9175331"/>
              <a:gd name="connsiteY0" fmla="*/ 0 h 1868940"/>
              <a:gd name="connsiteX1" fmla="*/ 4476446 w 9175331"/>
              <a:gd name="connsiteY1" fmla="*/ 0 h 1868940"/>
              <a:gd name="connsiteX2" fmla="*/ 4476446 w 9175331"/>
              <a:gd name="connsiteY2" fmla="*/ 0 h 1868940"/>
              <a:gd name="connsiteX3" fmla="*/ 6394923 w 9175331"/>
              <a:gd name="connsiteY3" fmla="*/ 0 h 1868940"/>
              <a:gd name="connsiteX4" fmla="*/ 7673907 w 9175331"/>
              <a:gd name="connsiteY4" fmla="*/ 0 h 1868940"/>
              <a:gd name="connsiteX5" fmla="*/ 7673907 w 9175331"/>
              <a:gd name="connsiteY5" fmla="*/ 1090215 h 1868940"/>
              <a:gd name="connsiteX6" fmla="*/ 7673907 w 9175331"/>
              <a:gd name="connsiteY6" fmla="*/ 1090215 h 1868940"/>
              <a:gd name="connsiteX7" fmla="*/ 7672081 w 9175331"/>
              <a:gd name="connsiteY7" fmla="*/ 1091842 h 1868940"/>
              <a:gd name="connsiteX8" fmla="*/ 7673885 w 9175331"/>
              <a:gd name="connsiteY8" fmla="*/ 1069838 h 1868940"/>
              <a:gd name="connsiteX9" fmla="*/ 9175331 w 9175331"/>
              <a:gd name="connsiteY9" fmla="*/ 1212554 h 1868940"/>
              <a:gd name="connsiteX10" fmla="*/ 7643824 w 9175331"/>
              <a:gd name="connsiteY10" fmla="*/ 1379837 h 1868940"/>
              <a:gd name="connsiteX11" fmla="*/ 7622855 w 9175331"/>
              <a:gd name="connsiteY11" fmla="*/ 1865072 h 1868940"/>
              <a:gd name="connsiteX12" fmla="*/ 0 w 9175331"/>
              <a:gd name="connsiteY12" fmla="*/ 1868940 h 1868940"/>
              <a:gd name="connsiteX13" fmla="*/ 0 w 9175331"/>
              <a:gd name="connsiteY13" fmla="*/ 1557450 h 1868940"/>
              <a:gd name="connsiteX14" fmla="*/ 0 w 9175331"/>
              <a:gd name="connsiteY14" fmla="*/ 1090215 h 1868940"/>
              <a:gd name="connsiteX15" fmla="*/ 0 w 9175331"/>
              <a:gd name="connsiteY15" fmla="*/ 1090215 h 1868940"/>
              <a:gd name="connsiteX16" fmla="*/ 0 w 9175331"/>
              <a:gd name="connsiteY16" fmla="*/ 0 h 1868940"/>
              <a:gd name="connsiteX0" fmla="*/ 0 w 9175331"/>
              <a:gd name="connsiteY0" fmla="*/ 0 h 1868940"/>
              <a:gd name="connsiteX1" fmla="*/ 4476446 w 9175331"/>
              <a:gd name="connsiteY1" fmla="*/ 0 h 1868940"/>
              <a:gd name="connsiteX2" fmla="*/ 4476446 w 9175331"/>
              <a:gd name="connsiteY2" fmla="*/ 0 h 1868940"/>
              <a:gd name="connsiteX3" fmla="*/ 6394923 w 9175331"/>
              <a:gd name="connsiteY3" fmla="*/ 0 h 1868940"/>
              <a:gd name="connsiteX4" fmla="*/ 7673907 w 9175331"/>
              <a:gd name="connsiteY4" fmla="*/ 0 h 1868940"/>
              <a:gd name="connsiteX5" fmla="*/ 7673907 w 9175331"/>
              <a:gd name="connsiteY5" fmla="*/ 1090215 h 1868940"/>
              <a:gd name="connsiteX6" fmla="*/ 7673907 w 9175331"/>
              <a:gd name="connsiteY6" fmla="*/ 1090215 h 1868940"/>
              <a:gd name="connsiteX7" fmla="*/ 7678609 w 9175331"/>
              <a:gd name="connsiteY7" fmla="*/ 808608 h 1868940"/>
              <a:gd name="connsiteX8" fmla="*/ 7673885 w 9175331"/>
              <a:gd name="connsiteY8" fmla="*/ 1069838 h 1868940"/>
              <a:gd name="connsiteX9" fmla="*/ 9175331 w 9175331"/>
              <a:gd name="connsiteY9" fmla="*/ 1212554 h 1868940"/>
              <a:gd name="connsiteX10" fmla="*/ 7643824 w 9175331"/>
              <a:gd name="connsiteY10" fmla="*/ 1379837 h 1868940"/>
              <a:gd name="connsiteX11" fmla="*/ 7622855 w 9175331"/>
              <a:gd name="connsiteY11" fmla="*/ 1865072 h 1868940"/>
              <a:gd name="connsiteX12" fmla="*/ 0 w 9175331"/>
              <a:gd name="connsiteY12" fmla="*/ 1868940 h 1868940"/>
              <a:gd name="connsiteX13" fmla="*/ 0 w 9175331"/>
              <a:gd name="connsiteY13" fmla="*/ 1557450 h 1868940"/>
              <a:gd name="connsiteX14" fmla="*/ 0 w 9175331"/>
              <a:gd name="connsiteY14" fmla="*/ 1090215 h 1868940"/>
              <a:gd name="connsiteX15" fmla="*/ 0 w 9175331"/>
              <a:gd name="connsiteY15" fmla="*/ 1090215 h 1868940"/>
              <a:gd name="connsiteX16" fmla="*/ 0 w 9175331"/>
              <a:gd name="connsiteY16" fmla="*/ 0 h 1868940"/>
              <a:gd name="connsiteX0" fmla="*/ 0 w 9175331"/>
              <a:gd name="connsiteY0" fmla="*/ 0 h 1868940"/>
              <a:gd name="connsiteX1" fmla="*/ 4476446 w 9175331"/>
              <a:gd name="connsiteY1" fmla="*/ 0 h 1868940"/>
              <a:gd name="connsiteX2" fmla="*/ 4476446 w 9175331"/>
              <a:gd name="connsiteY2" fmla="*/ 0 h 1868940"/>
              <a:gd name="connsiteX3" fmla="*/ 6394923 w 9175331"/>
              <a:gd name="connsiteY3" fmla="*/ 0 h 1868940"/>
              <a:gd name="connsiteX4" fmla="*/ 7673907 w 9175331"/>
              <a:gd name="connsiteY4" fmla="*/ 0 h 1868940"/>
              <a:gd name="connsiteX5" fmla="*/ 7673907 w 9175331"/>
              <a:gd name="connsiteY5" fmla="*/ 1090215 h 1868940"/>
              <a:gd name="connsiteX6" fmla="*/ 7673908 w 9175331"/>
              <a:gd name="connsiteY6" fmla="*/ 914539 h 1868940"/>
              <a:gd name="connsiteX7" fmla="*/ 7678609 w 9175331"/>
              <a:gd name="connsiteY7" fmla="*/ 808608 h 1868940"/>
              <a:gd name="connsiteX8" fmla="*/ 7673885 w 9175331"/>
              <a:gd name="connsiteY8" fmla="*/ 1069838 h 1868940"/>
              <a:gd name="connsiteX9" fmla="*/ 9175331 w 9175331"/>
              <a:gd name="connsiteY9" fmla="*/ 1212554 h 1868940"/>
              <a:gd name="connsiteX10" fmla="*/ 7643824 w 9175331"/>
              <a:gd name="connsiteY10" fmla="*/ 1379837 h 1868940"/>
              <a:gd name="connsiteX11" fmla="*/ 7622855 w 9175331"/>
              <a:gd name="connsiteY11" fmla="*/ 1865072 h 1868940"/>
              <a:gd name="connsiteX12" fmla="*/ 0 w 9175331"/>
              <a:gd name="connsiteY12" fmla="*/ 1868940 h 1868940"/>
              <a:gd name="connsiteX13" fmla="*/ 0 w 9175331"/>
              <a:gd name="connsiteY13" fmla="*/ 1557450 h 1868940"/>
              <a:gd name="connsiteX14" fmla="*/ 0 w 9175331"/>
              <a:gd name="connsiteY14" fmla="*/ 1090215 h 1868940"/>
              <a:gd name="connsiteX15" fmla="*/ 0 w 9175331"/>
              <a:gd name="connsiteY15" fmla="*/ 1090215 h 1868940"/>
              <a:gd name="connsiteX16" fmla="*/ 0 w 9175331"/>
              <a:gd name="connsiteY16" fmla="*/ 0 h 1868940"/>
              <a:gd name="connsiteX0" fmla="*/ 0 w 9175331"/>
              <a:gd name="connsiteY0" fmla="*/ 0 h 1868940"/>
              <a:gd name="connsiteX1" fmla="*/ 4476446 w 9175331"/>
              <a:gd name="connsiteY1" fmla="*/ 0 h 1868940"/>
              <a:gd name="connsiteX2" fmla="*/ 4476446 w 9175331"/>
              <a:gd name="connsiteY2" fmla="*/ 0 h 1868940"/>
              <a:gd name="connsiteX3" fmla="*/ 6394923 w 9175331"/>
              <a:gd name="connsiteY3" fmla="*/ 0 h 1868940"/>
              <a:gd name="connsiteX4" fmla="*/ 7673907 w 9175331"/>
              <a:gd name="connsiteY4" fmla="*/ 0 h 1868940"/>
              <a:gd name="connsiteX5" fmla="*/ 7673907 w 9175331"/>
              <a:gd name="connsiteY5" fmla="*/ 1090215 h 1868940"/>
              <a:gd name="connsiteX6" fmla="*/ 7673908 w 9175331"/>
              <a:gd name="connsiteY6" fmla="*/ 914539 h 1868940"/>
              <a:gd name="connsiteX7" fmla="*/ 7678609 w 9175331"/>
              <a:gd name="connsiteY7" fmla="*/ 808608 h 1868940"/>
              <a:gd name="connsiteX8" fmla="*/ 7680412 w 9175331"/>
              <a:gd name="connsiteY8" fmla="*/ 1123616 h 1868940"/>
              <a:gd name="connsiteX9" fmla="*/ 9175331 w 9175331"/>
              <a:gd name="connsiteY9" fmla="*/ 1212554 h 1868940"/>
              <a:gd name="connsiteX10" fmla="*/ 7643824 w 9175331"/>
              <a:gd name="connsiteY10" fmla="*/ 1379837 h 1868940"/>
              <a:gd name="connsiteX11" fmla="*/ 7622855 w 9175331"/>
              <a:gd name="connsiteY11" fmla="*/ 1865072 h 1868940"/>
              <a:gd name="connsiteX12" fmla="*/ 0 w 9175331"/>
              <a:gd name="connsiteY12" fmla="*/ 1868940 h 1868940"/>
              <a:gd name="connsiteX13" fmla="*/ 0 w 9175331"/>
              <a:gd name="connsiteY13" fmla="*/ 1557450 h 1868940"/>
              <a:gd name="connsiteX14" fmla="*/ 0 w 9175331"/>
              <a:gd name="connsiteY14" fmla="*/ 1090215 h 1868940"/>
              <a:gd name="connsiteX15" fmla="*/ 0 w 9175331"/>
              <a:gd name="connsiteY15" fmla="*/ 1090215 h 1868940"/>
              <a:gd name="connsiteX16" fmla="*/ 0 w 9175331"/>
              <a:gd name="connsiteY16" fmla="*/ 0 h 18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175331" h="1868940">
                <a:moveTo>
                  <a:pt x="0" y="0"/>
                </a:moveTo>
                <a:lnTo>
                  <a:pt x="4476446" y="0"/>
                </a:lnTo>
                <a:lnTo>
                  <a:pt x="4476446" y="0"/>
                </a:lnTo>
                <a:lnTo>
                  <a:pt x="6394923" y="0"/>
                </a:lnTo>
                <a:lnTo>
                  <a:pt x="7673907" y="0"/>
                </a:lnTo>
                <a:lnTo>
                  <a:pt x="7673907" y="1090215"/>
                </a:lnTo>
                <a:cubicBezTo>
                  <a:pt x="7673907" y="1031656"/>
                  <a:pt x="7673908" y="973098"/>
                  <a:pt x="7673908" y="914539"/>
                </a:cubicBezTo>
                <a:cubicBezTo>
                  <a:pt x="7675475" y="820670"/>
                  <a:pt x="7677042" y="902477"/>
                  <a:pt x="7678609" y="808608"/>
                </a:cubicBezTo>
                <a:cubicBezTo>
                  <a:pt x="7679218" y="1067641"/>
                  <a:pt x="7679803" y="864583"/>
                  <a:pt x="7680412" y="1123616"/>
                </a:cubicBezTo>
                <a:lnTo>
                  <a:pt x="9175331" y="1212554"/>
                </a:lnTo>
                <a:lnTo>
                  <a:pt x="7643824" y="1379837"/>
                </a:lnTo>
                <a:lnTo>
                  <a:pt x="7622855" y="1865072"/>
                </a:lnTo>
                <a:lnTo>
                  <a:pt x="0" y="1868940"/>
                </a:lnTo>
                <a:lnTo>
                  <a:pt x="0" y="1557450"/>
                </a:lnTo>
                <a:lnTo>
                  <a:pt x="0" y="1090215"/>
                </a:lnTo>
                <a:lnTo>
                  <a:pt x="0" y="10902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196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ular Callout 186"/>
          <p:cNvSpPr/>
          <p:nvPr/>
        </p:nvSpPr>
        <p:spPr>
          <a:xfrm>
            <a:off x="250804" y="154930"/>
            <a:ext cx="3015387" cy="3508303"/>
          </a:xfrm>
          <a:custGeom>
            <a:avLst/>
            <a:gdLst>
              <a:gd name="connsiteX0" fmla="*/ 0 w 7673907"/>
              <a:gd name="connsiteY0" fmla="*/ 0 h 1868940"/>
              <a:gd name="connsiteX1" fmla="*/ 4476446 w 7673907"/>
              <a:gd name="connsiteY1" fmla="*/ 0 h 1868940"/>
              <a:gd name="connsiteX2" fmla="*/ 4476446 w 7673907"/>
              <a:gd name="connsiteY2" fmla="*/ 0 h 1868940"/>
              <a:gd name="connsiteX3" fmla="*/ 6394923 w 7673907"/>
              <a:gd name="connsiteY3" fmla="*/ 0 h 1868940"/>
              <a:gd name="connsiteX4" fmla="*/ 7673907 w 7673907"/>
              <a:gd name="connsiteY4" fmla="*/ 0 h 1868940"/>
              <a:gd name="connsiteX5" fmla="*/ 7673907 w 7673907"/>
              <a:gd name="connsiteY5" fmla="*/ 1090215 h 1868940"/>
              <a:gd name="connsiteX6" fmla="*/ 7673907 w 7673907"/>
              <a:gd name="connsiteY6" fmla="*/ 1090215 h 1868940"/>
              <a:gd name="connsiteX7" fmla="*/ 7673907 w 7673907"/>
              <a:gd name="connsiteY7" fmla="*/ 1557450 h 1868940"/>
              <a:gd name="connsiteX8" fmla="*/ 7673907 w 7673907"/>
              <a:gd name="connsiteY8" fmla="*/ 1868940 h 1868940"/>
              <a:gd name="connsiteX9" fmla="*/ 6394923 w 7673907"/>
              <a:gd name="connsiteY9" fmla="*/ 1868940 h 1868940"/>
              <a:gd name="connsiteX10" fmla="*/ 7768603 w 7673907"/>
              <a:gd name="connsiteY10" fmla="*/ 2854376 h 1868940"/>
              <a:gd name="connsiteX11" fmla="*/ 4476446 w 7673907"/>
              <a:gd name="connsiteY11" fmla="*/ 1868940 h 1868940"/>
              <a:gd name="connsiteX12" fmla="*/ 0 w 7673907"/>
              <a:gd name="connsiteY12" fmla="*/ 1868940 h 1868940"/>
              <a:gd name="connsiteX13" fmla="*/ 0 w 7673907"/>
              <a:gd name="connsiteY13" fmla="*/ 1557450 h 1868940"/>
              <a:gd name="connsiteX14" fmla="*/ 0 w 7673907"/>
              <a:gd name="connsiteY14" fmla="*/ 1090215 h 1868940"/>
              <a:gd name="connsiteX15" fmla="*/ 0 w 7673907"/>
              <a:gd name="connsiteY15" fmla="*/ 1090215 h 1868940"/>
              <a:gd name="connsiteX16" fmla="*/ 0 w 7673907"/>
              <a:gd name="connsiteY16" fmla="*/ 0 h 1868940"/>
              <a:gd name="connsiteX0" fmla="*/ 0 w 7768603"/>
              <a:gd name="connsiteY0" fmla="*/ 0 h 2854376"/>
              <a:gd name="connsiteX1" fmla="*/ 4476446 w 7768603"/>
              <a:gd name="connsiteY1" fmla="*/ 0 h 2854376"/>
              <a:gd name="connsiteX2" fmla="*/ 4476446 w 7768603"/>
              <a:gd name="connsiteY2" fmla="*/ 0 h 2854376"/>
              <a:gd name="connsiteX3" fmla="*/ 6394923 w 7768603"/>
              <a:gd name="connsiteY3" fmla="*/ 0 h 2854376"/>
              <a:gd name="connsiteX4" fmla="*/ 7673907 w 7768603"/>
              <a:gd name="connsiteY4" fmla="*/ 0 h 2854376"/>
              <a:gd name="connsiteX5" fmla="*/ 7673907 w 7768603"/>
              <a:gd name="connsiteY5" fmla="*/ 1090215 h 2854376"/>
              <a:gd name="connsiteX6" fmla="*/ 7673907 w 7768603"/>
              <a:gd name="connsiteY6" fmla="*/ 1090215 h 2854376"/>
              <a:gd name="connsiteX7" fmla="*/ 7673907 w 7768603"/>
              <a:gd name="connsiteY7" fmla="*/ 1557450 h 2854376"/>
              <a:gd name="connsiteX8" fmla="*/ 7673907 w 7768603"/>
              <a:gd name="connsiteY8" fmla="*/ 1868940 h 2854376"/>
              <a:gd name="connsiteX9" fmla="*/ 7365306 w 7768603"/>
              <a:gd name="connsiteY9" fmla="*/ 1878271 h 2854376"/>
              <a:gd name="connsiteX10" fmla="*/ 7768603 w 7768603"/>
              <a:gd name="connsiteY10" fmla="*/ 2854376 h 2854376"/>
              <a:gd name="connsiteX11" fmla="*/ 4476446 w 7768603"/>
              <a:gd name="connsiteY11" fmla="*/ 1868940 h 2854376"/>
              <a:gd name="connsiteX12" fmla="*/ 0 w 7768603"/>
              <a:gd name="connsiteY12" fmla="*/ 1868940 h 2854376"/>
              <a:gd name="connsiteX13" fmla="*/ 0 w 7768603"/>
              <a:gd name="connsiteY13" fmla="*/ 1557450 h 2854376"/>
              <a:gd name="connsiteX14" fmla="*/ 0 w 7768603"/>
              <a:gd name="connsiteY14" fmla="*/ 1090215 h 2854376"/>
              <a:gd name="connsiteX15" fmla="*/ 0 w 7768603"/>
              <a:gd name="connsiteY15" fmla="*/ 1090215 h 2854376"/>
              <a:gd name="connsiteX16" fmla="*/ 0 w 7768603"/>
              <a:gd name="connsiteY16" fmla="*/ 0 h 2854376"/>
              <a:gd name="connsiteX0" fmla="*/ 0 w 7768603"/>
              <a:gd name="connsiteY0" fmla="*/ 0 h 2854376"/>
              <a:gd name="connsiteX1" fmla="*/ 4476446 w 7768603"/>
              <a:gd name="connsiteY1" fmla="*/ 0 h 2854376"/>
              <a:gd name="connsiteX2" fmla="*/ 4476446 w 7768603"/>
              <a:gd name="connsiteY2" fmla="*/ 0 h 2854376"/>
              <a:gd name="connsiteX3" fmla="*/ 6394923 w 7768603"/>
              <a:gd name="connsiteY3" fmla="*/ 0 h 2854376"/>
              <a:gd name="connsiteX4" fmla="*/ 7673907 w 7768603"/>
              <a:gd name="connsiteY4" fmla="*/ 0 h 2854376"/>
              <a:gd name="connsiteX5" fmla="*/ 7673907 w 7768603"/>
              <a:gd name="connsiteY5" fmla="*/ 1090215 h 2854376"/>
              <a:gd name="connsiteX6" fmla="*/ 7673907 w 7768603"/>
              <a:gd name="connsiteY6" fmla="*/ 1090215 h 2854376"/>
              <a:gd name="connsiteX7" fmla="*/ 7673907 w 7768603"/>
              <a:gd name="connsiteY7" fmla="*/ 1557450 h 2854376"/>
              <a:gd name="connsiteX8" fmla="*/ 7673907 w 7768603"/>
              <a:gd name="connsiteY8" fmla="*/ 1868940 h 2854376"/>
              <a:gd name="connsiteX9" fmla="*/ 7365306 w 7768603"/>
              <a:gd name="connsiteY9" fmla="*/ 1878271 h 2854376"/>
              <a:gd name="connsiteX10" fmla="*/ 7768603 w 7768603"/>
              <a:gd name="connsiteY10" fmla="*/ 2854376 h 2854376"/>
              <a:gd name="connsiteX11" fmla="*/ 6939727 w 7768603"/>
              <a:gd name="connsiteY11" fmla="*/ 1868940 h 2854376"/>
              <a:gd name="connsiteX12" fmla="*/ 0 w 7768603"/>
              <a:gd name="connsiteY12" fmla="*/ 1868940 h 2854376"/>
              <a:gd name="connsiteX13" fmla="*/ 0 w 7768603"/>
              <a:gd name="connsiteY13" fmla="*/ 1557450 h 2854376"/>
              <a:gd name="connsiteX14" fmla="*/ 0 w 7768603"/>
              <a:gd name="connsiteY14" fmla="*/ 1090215 h 2854376"/>
              <a:gd name="connsiteX15" fmla="*/ 0 w 7768603"/>
              <a:gd name="connsiteY15" fmla="*/ 1090215 h 2854376"/>
              <a:gd name="connsiteX16" fmla="*/ 0 w 7768603"/>
              <a:gd name="connsiteY16" fmla="*/ 0 h 2854376"/>
              <a:gd name="connsiteX0" fmla="*/ 0 w 8421641"/>
              <a:gd name="connsiteY0" fmla="*/ 0 h 5165039"/>
              <a:gd name="connsiteX1" fmla="*/ 4476446 w 8421641"/>
              <a:gd name="connsiteY1" fmla="*/ 0 h 5165039"/>
              <a:gd name="connsiteX2" fmla="*/ 4476446 w 8421641"/>
              <a:gd name="connsiteY2" fmla="*/ 0 h 5165039"/>
              <a:gd name="connsiteX3" fmla="*/ 6394923 w 8421641"/>
              <a:gd name="connsiteY3" fmla="*/ 0 h 5165039"/>
              <a:gd name="connsiteX4" fmla="*/ 7673907 w 8421641"/>
              <a:gd name="connsiteY4" fmla="*/ 0 h 5165039"/>
              <a:gd name="connsiteX5" fmla="*/ 7673907 w 8421641"/>
              <a:gd name="connsiteY5" fmla="*/ 1090215 h 5165039"/>
              <a:gd name="connsiteX6" fmla="*/ 7673907 w 8421641"/>
              <a:gd name="connsiteY6" fmla="*/ 1090215 h 5165039"/>
              <a:gd name="connsiteX7" fmla="*/ 7673907 w 8421641"/>
              <a:gd name="connsiteY7" fmla="*/ 1557450 h 5165039"/>
              <a:gd name="connsiteX8" fmla="*/ 7673907 w 8421641"/>
              <a:gd name="connsiteY8" fmla="*/ 1868940 h 5165039"/>
              <a:gd name="connsiteX9" fmla="*/ 7365306 w 8421641"/>
              <a:gd name="connsiteY9" fmla="*/ 1878271 h 5165039"/>
              <a:gd name="connsiteX10" fmla="*/ 8421641 w 8421641"/>
              <a:gd name="connsiteY10" fmla="*/ 5165039 h 5165039"/>
              <a:gd name="connsiteX11" fmla="*/ 6939727 w 8421641"/>
              <a:gd name="connsiteY11" fmla="*/ 1868940 h 5165039"/>
              <a:gd name="connsiteX12" fmla="*/ 0 w 8421641"/>
              <a:gd name="connsiteY12" fmla="*/ 1868940 h 5165039"/>
              <a:gd name="connsiteX13" fmla="*/ 0 w 8421641"/>
              <a:gd name="connsiteY13" fmla="*/ 1557450 h 5165039"/>
              <a:gd name="connsiteX14" fmla="*/ 0 w 8421641"/>
              <a:gd name="connsiteY14" fmla="*/ 1090215 h 5165039"/>
              <a:gd name="connsiteX15" fmla="*/ 0 w 8421641"/>
              <a:gd name="connsiteY15" fmla="*/ 1090215 h 5165039"/>
              <a:gd name="connsiteX16" fmla="*/ 0 w 8421641"/>
              <a:gd name="connsiteY16" fmla="*/ 0 h 5165039"/>
              <a:gd name="connsiteX0" fmla="*/ 0 w 8352975"/>
              <a:gd name="connsiteY0" fmla="*/ 0 h 5777336"/>
              <a:gd name="connsiteX1" fmla="*/ 4476446 w 8352975"/>
              <a:gd name="connsiteY1" fmla="*/ 0 h 5777336"/>
              <a:gd name="connsiteX2" fmla="*/ 4476446 w 8352975"/>
              <a:gd name="connsiteY2" fmla="*/ 0 h 5777336"/>
              <a:gd name="connsiteX3" fmla="*/ 6394923 w 8352975"/>
              <a:gd name="connsiteY3" fmla="*/ 0 h 5777336"/>
              <a:gd name="connsiteX4" fmla="*/ 7673907 w 8352975"/>
              <a:gd name="connsiteY4" fmla="*/ 0 h 5777336"/>
              <a:gd name="connsiteX5" fmla="*/ 7673907 w 8352975"/>
              <a:gd name="connsiteY5" fmla="*/ 1090215 h 5777336"/>
              <a:gd name="connsiteX6" fmla="*/ 7673907 w 8352975"/>
              <a:gd name="connsiteY6" fmla="*/ 1090215 h 5777336"/>
              <a:gd name="connsiteX7" fmla="*/ 7673907 w 8352975"/>
              <a:gd name="connsiteY7" fmla="*/ 1557450 h 5777336"/>
              <a:gd name="connsiteX8" fmla="*/ 7673907 w 8352975"/>
              <a:gd name="connsiteY8" fmla="*/ 1868940 h 5777336"/>
              <a:gd name="connsiteX9" fmla="*/ 7365306 w 8352975"/>
              <a:gd name="connsiteY9" fmla="*/ 1878271 h 5777336"/>
              <a:gd name="connsiteX10" fmla="*/ 8352975 w 8352975"/>
              <a:gd name="connsiteY10" fmla="*/ 5777336 h 5777336"/>
              <a:gd name="connsiteX11" fmla="*/ 6939727 w 8352975"/>
              <a:gd name="connsiteY11" fmla="*/ 1868940 h 5777336"/>
              <a:gd name="connsiteX12" fmla="*/ 0 w 8352975"/>
              <a:gd name="connsiteY12" fmla="*/ 1868940 h 5777336"/>
              <a:gd name="connsiteX13" fmla="*/ 0 w 8352975"/>
              <a:gd name="connsiteY13" fmla="*/ 1557450 h 5777336"/>
              <a:gd name="connsiteX14" fmla="*/ 0 w 8352975"/>
              <a:gd name="connsiteY14" fmla="*/ 1090215 h 5777336"/>
              <a:gd name="connsiteX15" fmla="*/ 0 w 8352975"/>
              <a:gd name="connsiteY15" fmla="*/ 1090215 h 5777336"/>
              <a:gd name="connsiteX16" fmla="*/ 0 w 8352975"/>
              <a:gd name="connsiteY16" fmla="*/ 0 h 577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52975" h="5777336">
                <a:moveTo>
                  <a:pt x="0" y="0"/>
                </a:moveTo>
                <a:lnTo>
                  <a:pt x="4476446" y="0"/>
                </a:lnTo>
                <a:lnTo>
                  <a:pt x="4476446" y="0"/>
                </a:lnTo>
                <a:lnTo>
                  <a:pt x="6394923" y="0"/>
                </a:lnTo>
                <a:lnTo>
                  <a:pt x="7673907" y="0"/>
                </a:lnTo>
                <a:lnTo>
                  <a:pt x="7673907" y="1090215"/>
                </a:lnTo>
                <a:lnTo>
                  <a:pt x="7673907" y="1090215"/>
                </a:lnTo>
                <a:lnTo>
                  <a:pt x="7673907" y="1557450"/>
                </a:lnTo>
                <a:lnTo>
                  <a:pt x="7673907" y="1868940"/>
                </a:lnTo>
                <a:lnTo>
                  <a:pt x="7365306" y="1878271"/>
                </a:lnTo>
                <a:lnTo>
                  <a:pt x="8352975" y="5777336"/>
                </a:lnTo>
                <a:lnTo>
                  <a:pt x="6939727" y="1868940"/>
                </a:lnTo>
                <a:lnTo>
                  <a:pt x="0" y="1868940"/>
                </a:lnTo>
                <a:lnTo>
                  <a:pt x="0" y="1557450"/>
                </a:lnTo>
                <a:lnTo>
                  <a:pt x="0" y="1090215"/>
                </a:lnTo>
                <a:lnTo>
                  <a:pt x="0" y="10902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196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ular Callout 186"/>
          <p:cNvSpPr/>
          <p:nvPr/>
        </p:nvSpPr>
        <p:spPr>
          <a:xfrm>
            <a:off x="244772" y="1445965"/>
            <a:ext cx="3028581" cy="2434692"/>
          </a:xfrm>
          <a:custGeom>
            <a:avLst/>
            <a:gdLst>
              <a:gd name="connsiteX0" fmla="*/ 0 w 7673907"/>
              <a:gd name="connsiteY0" fmla="*/ 0 h 1868940"/>
              <a:gd name="connsiteX1" fmla="*/ 4476446 w 7673907"/>
              <a:gd name="connsiteY1" fmla="*/ 0 h 1868940"/>
              <a:gd name="connsiteX2" fmla="*/ 4476446 w 7673907"/>
              <a:gd name="connsiteY2" fmla="*/ 0 h 1868940"/>
              <a:gd name="connsiteX3" fmla="*/ 6394923 w 7673907"/>
              <a:gd name="connsiteY3" fmla="*/ 0 h 1868940"/>
              <a:gd name="connsiteX4" fmla="*/ 7673907 w 7673907"/>
              <a:gd name="connsiteY4" fmla="*/ 0 h 1868940"/>
              <a:gd name="connsiteX5" fmla="*/ 7673907 w 7673907"/>
              <a:gd name="connsiteY5" fmla="*/ 1090215 h 1868940"/>
              <a:gd name="connsiteX6" fmla="*/ 7673907 w 7673907"/>
              <a:gd name="connsiteY6" fmla="*/ 1090215 h 1868940"/>
              <a:gd name="connsiteX7" fmla="*/ 7673907 w 7673907"/>
              <a:gd name="connsiteY7" fmla="*/ 1557450 h 1868940"/>
              <a:gd name="connsiteX8" fmla="*/ 7673907 w 7673907"/>
              <a:gd name="connsiteY8" fmla="*/ 1868940 h 1868940"/>
              <a:gd name="connsiteX9" fmla="*/ 6394923 w 7673907"/>
              <a:gd name="connsiteY9" fmla="*/ 1868940 h 1868940"/>
              <a:gd name="connsiteX10" fmla="*/ 7768603 w 7673907"/>
              <a:gd name="connsiteY10" fmla="*/ 2854376 h 1868940"/>
              <a:gd name="connsiteX11" fmla="*/ 4476446 w 7673907"/>
              <a:gd name="connsiteY11" fmla="*/ 1868940 h 1868940"/>
              <a:gd name="connsiteX12" fmla="*/ 0 w 7673907"/>
              <a:gd name="connsiteY12" fmla="*/ 1868940 h 1868940"/>
              <a:gd name="connsiteX13" fmla="*/ 0 w 7673907"/>
              <a:gd name="connsiteY13" fmla="*/ 1557450 h 1868940"/>
              <a:gd name="connsiteX14" fmla="*/ 0 w 7673907"/>
              <a:gd name="connsiteY14" fmla="*/ 1090215 h 1868940"/>
              <a:gd name="connsiteX15" fmla="*/ 0 w 7673907"/>
              <a:gd name="connsiteY15" fmla="*/ 1090215 h 1868940"/>
              <a:gd name="connsiteX16" fmla="*/ 0 w 7673907"/>
              <a:gd name="connsiteY16" fmla="*/ 0 h 1868940"/>
              <a:gd name="connsiteX0" fmla="*/ 0 w 7768603"/>
              <a:gd name="connsiteY0" fmla="*/ 0 h 2854376"/>
              <a:gd name="connsiteX1" fmla="*/ 4476446 w 7768603"/>
              <a:gd name="connsiteY1" fmla="*/ 0 h 2854376"/>
              <a:gd name="connsiteX2" fmla="*/ 4476446 w 7768603"/>
              <a:gd name="connsiteY2" fmla="*/ 0 h 2854376"/>
              <a:gd name="connsiteX3" fmla="*/ 6394923 w 7768603"/>
              <a:gd name="connsiteY3" fmla="*/ 0 h 2854376"/>
              <a:gd name="connsiteX4" fmla="*/ 7673907 w 7768603"/>
              <a:gd name="connsiteY4" fmla="*/ 0 h 2854376"/>
              <a:gd name="connsiteX5" fmla="*/ 7673907 w 7768603"/>
              <a:gd name="connsiteY5" fmla="*/ 1090215 h 2854376"/>
              <a:gd name="connsiteX6" fmla="*/ 7673907 w 7768603"/>
              <a:gd name="connsiteY6" fmla="*/ 1090215 h 2854376"/>
              <a:gd name="connsiteX7" fmla="*/ 7673907 w 7768603"/>
              <a:gd name="connsiteY7" fmla="*/ 1557450 h 2854376"/>
              <a:gd name="connsiteX8" fmla="*/ 7673907 w 7768603"/>
              <a:gd name="connsiteY8" fmla="*/ 1868940 h 2854376"/>
              <a:gd name="connsiteX9" fmla="*/ 7365306 w 7768603"/>
              <a:gd name="connsiteY9" fmla="*/ 1878271 h 2854376"/>
              <a:gd name="connsiteX10" fmla="*/ 7768603 w 7768603"/>
              <a:gd name="connsiteY10" fmla="*/ 2854376 h 2854376"/>
              <a:gd name="connsiteX11" fmla="*/ 4476446 w 7768603"/>
              <a:gd name="connsiteY11" fmla="*/ 1868940 h 2854376"/>
              <a:gd name="connsiteX12" fmla="*/ 0 w 7768603"/>
              <a:gd name="connsiteY12" fmla="*/ 1868940 h 2854376"/>
              <a:gd name="connsiteX13" fmla="*/ 0 w 7768603"/>
              <a:gd name="connsiteY13" fmla="*/ 1557450 h 2854376"/>
              <a:gd name="connsiteX14" fmla="*/ 0 w 7768603"/>
              <a:gd name="connsiteY14" fmla="*/ 1090215 h 2854376"/>
              <a:gd name="connsiteX15" fmla="*/ 0 w 7768603"/>
              <a:gd name="connsiteY15" fmla="*/ 1090215 h 2854376"/>
              <a:gd name="connsiteX16" fmla="*/ 0 w 7768603"/>
              <a:gd name="connsiteY16" fmla="*/ 0 h 2854376"/>
              <a:gd name="connsiteX0" fmla="*/ 0 w 7768603"/>
              <a:gd name="connsiteY0" fmla="*/ 0 h 2854376"/>
              <a:gd name="connsiteX1" fmla="*/ 4476446 w 7768603"/>
              <a:gd name="connsiteY1" fmla="*/ 0 h 2854376"/>
              <a:gd name="connsiteX2" fmla="*/ 4476446 w 7768603"/>
              <a:gd name="connsiteY2" fmla="*/ 0 h 2854376"/>
              <a:gd name="connsiteX3" fmla="*/ 6394923 w 7768603"/>
              <a:gd name="connsiteY3" fmla="*/ 0 h 2854376"/>
              <a:gd name="connsiteX4" fmla="*/ 7673907 w 7768603"/>
              <a:gd name="connsiteY4" fmla="*/ 0 h 2854376"/>
              <a:gd name="connsiteX5" fmla="*/ 7673907 w 7768603"/>
              <a:gd name="connsiteY5" fmla="*/ 1090215 h 2854376"/>
              <a:gd name="connsiteX6" fmla="*/ 7673907 w 7768603"/>
              <a:gd name="connsiteY6" fmla="*/ 1090215 h 2854376"/>
              <a:gd name="connsiteX7" fmla="*/ 7673907 w 7768603"/>
              <a:gd name="connsiteY7" fmla="*/ 1557450 h 2854376"/>
              <a:gd name="connsiteX8" fmla="*/ 7673907 w 7768603"/>
              <a:gd name="connsiteY8" fmla="*/ 1868940 h 2854376"/>
              <a:gd name="connsiteX9" fmla="*/ 7365306 w 7768603"/>
              <a:gd name="connsiteY9" fmla="*/ 1878271 h 2854376"/>
              <a:gd name="connsiteX10" fmla="*/ 7768603 w 7768603"/>
              <a:gd name="connsiteY10" fmla="*/ 2854376 h 2854376"/>
              <a:gd name="connsiteX11" fmla="*/ 6939727 w 7768603"/>
              <a:gd name="connsiteY11" fmla="*/ 1868940 h 2854376"/>
              <a:gd name="connsiteX12" fmla="*/ 0 w 7768603"/>
              <a:gd name="connsiteY12" fmla="*/ 1868940 h 2854376"/>
              <a:gd name="connsiteX13" fmla="*/ 0 w 7768603"/>
              <a:gd name="connsiteY13" fmla="*/ 1557450 h 2854376"/>
              <a:gd name="connsiteX14" fmla="*/ 0 w 7768603"/>
              <a:gd name="connsiteY14" fmla="*/ 1090215 h 2854376"/>
              <a:gd name="connsiteX15" fmla="*/ 0 w 7768603"/>
              <a:gd name="connsiteY15" fmla="*/ 1090215 h 2854376"/>
              <a:gd name="connsiteX16" fmla="*/ 0 w 7768603"/>
              <a:gd name="connsiteY16" fmla="*/ 0 h 2854376"/>
              <a:gd name="connsiteX0" fmla="*/ 0 w 8461219"/>
              <a:gd name="connsiteY0" fmla="*/ 0 h 1950861"/>
              <a:gd name="connsiteX1" fmla="*/ 4476446 w 8461219"/>
              <a:gd name="connsiteY1" fmla="*/ 0 h 1950861"/>
              <a:gd name="connsiteX2" fmla="*/ 4476446 w 8461219"/>
              <a:gd name="connsiteY2" fmla="*/ 0 h 1950861"/>
              <a:gd name="connsiteX3" fmla="*/ 6394923 w 8461219"/>
              <a:gd name="connsiteY3" fmla="*/ 0 h 1950861"/>
              <a:gd name="connsiteX4" fmla="*/ 7673907 w 8461219"/>
              <a:gd name="connsiteY4" fmla="*/ 0 h 1950861"/>
              <a:gd name="connsiteX5" fmla="*/ 7673907 w 8461219"/>
              <a:gd name="connsiteY5" fmla="*/ 1090215 h 1950861"/>
              <a:gd name="connsiteX6" fmla="*/ 7673907 w 8461219"/>
              <a:gd name="connsiteY6" fmla="*/ 1090215 h 1950861"/>
              <a:gd name="connsiteX7" fmla="*/ 7673907 w 8461219"/>
              <a:gd name="connsiteY7" fmla="*/ 1557450 h 1950861"/>
              <a:gd name="connsiteX8" fmla="*/ 7673907 w 8461219"/>
              <a:gd name="connsiteY8" fmla="*/ 1868940 h 1950861"/>
              <a:gd name="connsiteX9" fmla="*/ 7365306 w 8461219"/>
              <a:gd name="connsiteY9" fmla="*/ 1878271 h 1950861"/>
              <a:gd name="connsiteX10" fmla="*/ 8461219 w 8461219"/>
              <a:gd name="connsiteY10" fmla="*/ 1950861 h 1950861"/>
              <a:gd name="connsiteX11" fmla="*/ 6939727 w 8461219"/>
              <a:gd name="connsiteY11" fmla="*/ 1868940 h 1950861"/>
              <a:gd name="connsiteX12" fmla="*/ 0 w 8461219"/>
              <a:gd name="connsiteY12" fmla="*/ 1868940 h 1950861"/>
              <a:gd name="connsiteX13" fmla="*/ 0 w 8461219"/>
              <a:gd name="connsiteY13" fmla="*/ 1557450 h 1950861"/>
              <a:gd name="connsiteX14" fmla="*/ 0 w 8461219"/>
              <a:gd name="connsiteY14" fmla="*/ 1090215 h 1950861"/>
              <a:gd name="connsiteX15" fmla="*/ 0 w 8461219"/>
              <a:gd name="connsiteY15" fmla="*/ 1090215 h 1950861"/>
              <a:gd name="connsiteX16" fmla="*/ 0 w 8461219"/>
              <a:gd name="connsiteY16" fmla="*/ 0 h 1950861"/>
              <a:gd name="connsiteX0" fmla="*/ 0 w 8461219"/>
              <a:gd name="connsiteY0" fmla="*/ 0 h 1950861"/>
              <a:gd name="connsiteX1" fmla="*/ 4476446 w 8461219"/>
              <a:gd name="connsiteY1" fmla="*/ 0 h 1950861"/>
              <a:gd name="connsiteX2" fmla="*/ 4476446 w 8461219"/>
              <a:gd name="connsiteY2" fmla="*/ 0 h 1950861"/>
              <a:gd name="connsiteX3" fmla="*/ 6394923 w 8461219"/>
              <a:gd name="connsiteY3" fmla="*/ 0 h 1950861"/>
              <a:gd name="connsiteX4" fmla="*/ 7673907 w 8461219"/>
              <a:gd name="connsiteY4" fmla="*/ 0 h 1950861"/>
              <a:gd name="connsiteX5" fmla="*/ 7673907 w 8461219"/>
              <a:gd name="connsiteY5" fmla="*/ 1090215 h 1950861"/>
              <a:gd name="connsiteX6" fmla="*/ 7673907 w 8461219"/>
              <a:gd name="connsiteY6" fmla="*/ 1090215 h 1950861"/>
              <a:gd name="connsiteX7" fmla="*/ 7673907 w 8461219"/>
              <a:gd name="connsiteY7" fmla="*/ 1557450 h 1950861"/>
              <a:gd name="connsiteX8" fmla="*/ 7673907 w 8461219"/>
              <a:gd name="connsiteY8" fmla="*/ 1552850 h 1950861"/>
              <a:gd name="connsiteX9" fmla="*/ 7365306 w 8461219"/>
              <a:gd name="connsiteY9" fmla="*/ 1878271 h 1950861"/>
              <a:gd name="connsiteX10" fmla="*/ 8461219 w 8461219"/>
              <a:gd name="connsiteY10" fmla="*/ 1950861 h 1950861"/>
              <a:gd name="connsiteX11" fmla="*/ 6939727 w 8461219"/>
              <a:gd name="connsiteY11" fmla="*/ 1868940 h 1950861"/>
              <a:gd name="connsiteX12" fmla="*/ 0 w 8461219"/>
              <a:gd name="connsiteY12" fmla="*/ 1868940 h 1950861"/>
              <a:gd name="connsiteX13" fmla="*/ 0 w 8461219"/>
              <a:gd name="connsiteY13" fmla="*/ 1557450 h 1950861"/>
              <a:gd name="connsiteX14" fmla="*/ 0 w 8461219"/>
              <a:gd name="connsiteY14" fmla="*/ 1090215 h 1950861"/>
              <a:gd name="connsiteX15" fmla="*/ 0 w 8461219"/>
              <a:gd name="connsiteY15" fmla="*/ 1090215 h 1950861"/>
              <a:gd name="connsiteX16" fmla="*/ 0 w 8461219"/>
              <a:gd name="connsiteY16" fmla="*/ 0 h 1950861"/>
              <a:gd name="connsiteX0" fmla="*/ 0 w 8461219"/>
              <a:gd name="connsiteY0" fmla="*/ 0 h 1950861"/>
              <a:gd name="connsiteX1" fmla="*/ 4476446 w 8461219"/>
              <a:gd name="connsiteY1" fmla="*/ 0 h 1950861"/>
              <a:gd name="connsiteX2" fmla="*/ 4476446 w 8461219"/>
              <a:gd name="connsiteY2" fmla="*/ 0 h 1950861"/>
              <a:gd name="connsiteX3" fmla="*/ 6394923 w 8461219"/>
              <a:gd name="connsiteY3" fmla="*/ 0 h 1950861"/>
              <a:gd name="connsiteX4" fmla="*/ 7673907 w 8461219"/>
              <a:gd name="connsiteY4" fmla="*/ 0 h 1950861"/>
              <a:gd name="connsiteX5" fmla="*/ 7673907 w 8461219"/>
              <a:gd name="connsiteY5" fmla="*/ 1090215 h 1950861"/>
              <a:gd name="connsiteX6" fmla="*/ 7673907 w 8461219"/>
              <a:gd name="connsiteY6" fmla="*/ 1090215 h 1950861"/>
              <a:gd name="connsiteX7" fmla="*/ 7673907 w 8461219"/>
              <a:gd name="connsiteY7" fmla="*/ 1557450 h 1950861"/>
              <a:gd name="connsiteX8" fmla="*/ 7673907 w 8461219"/>
              <a:gd name="connsiteY8" fmla="*/ 1552850 h 1950861"/>
              <a:gd name="connsiteX9" fmla="*/ 7681930 w 8461219"/>
              <a:gd name="connsiteY9" fmla="*/ 1858690 h 1950861"/>
              <a:gd name="connsiteX10" fmla="*/ 8461219 w 8461219"/>
              <a:gd name="connsiteY10" fmla="*/ 1950861 h 1950861"/>
              <a:gd name="connsiteX11" fmla="*/ 6939727 w 8461219"/>
              <a:gd name="connsiteY11" fmla="*/ 1868940 h 1950861"/>
              <a:gd name="connsiteX12" fmla="*/ 0 w 8461219"/>
              <a:gd name="connsiteY12" fmla="*/ 1868940 h 1950861"/>
              <a:gd name="connsiteX13" fmla="*/ 0 w 8461219"/>
              <a:gd name="connsiteY13" fmla="*/ 1557450 h 1950861"/>
              <a:gd name="connsiteX14" fmla="*/ 0 w 8461219"/>
              <a:gd name="connsiteY14" fmla="*/ 1090215 h 1950861"/>
              <a:gd name="connsiteX15" fmla="*/ 0 w 8461219"/>
              <a:gd name="connsiteY15" fmla="*/ 1090215 h 1950861"/>
              <a:gd name="connsiteX16" fmla="*/ 0 w 8461219"/>
              <a:gd name="connsiteY16" fmla="*/ 0 h 1950861"/>
              <a:gd name="connsiteX0" fmla="*/ 0 w 9548873"/>
              <a:gd name="connsiteY0" fmla="*/ 0 h 1934078"/>
              <a:gd name="connsiteX1" fmla="*/ 4476446 w 9548873"/>
              <a:gd name="connsiteY1" fmla="*/ 0 h 1934078"/>
              <a:gd name="connsiteX2" fmla="*/ 4476446 w 9548873"/>
              <a:gd name="connsiteY2" fmla="*/ 0 h 1934078"/>
              <a:gd name="connsiteX3" fmla="*/ 6394923 w 9548873"/>
              <a:gd name="connsiteY3" fmla="*/ 0 h 1934078"/>
              <a:gd name="connsiteX4" fmla="*/ 7673907 w 9548873"/>
              <a:gd name="connsiteY4" fmla="*/ 0 h 1934078"/>
              <a:gd name="connsiteX5" fmla="*/ 7673907 w 9548873"/>
              <a:gd name="connsiteY5" fmla="*/ 1090215 h 1934078"/>
              <a:gd name="connsiteX6" fmla="*/ 7673907 w 9548873"/>
              <a:gd name="connsiteY6" fmla="*/ 1090215 h 1934078"/>
              <a:gd name="connsiteX7" fmla="*/ 7673907 w 9548873"/>
              <a:gd name="connsiteY7" fmla="*/ 1557450 h 1934078"/>
              <a:gd name="connsiteX8" fmla="*/ 7673907 w 9548873"/>
              <a:gd name="connsiteY8" fmla="*/ 1552850 h 1934078"/>
              <a:gd name="connsiteX9" fmla="*/ 7681930 w 9548873"/>
              <a:gd name="connsiteY9" fmla="*/ 1858690 h 1934078"/>
              <a:gd name="connsiteX10" fmla="*/ 9548873 w 9548873"/>
              <a:gd name="connsiteY10" fmla="*/ 1934078 h 1934078"/>
              <a:gd name="connsiteX11" fmla="*/ 6939727 w 9548873"/>
              <a:gd name="connsiteY11" fmla="*/ 1868940 h 1934078"/>
              <a:gd name="connsiteX12" fmla="*/ 0 w 9548873"/>
              <a:gd name="connsiteY12" fmla="*/ 1868940 h 1934078"/>
              <a:gd name="connsiteX13" fmla="*/ 0 w 9548873"/>
              <a:gd name="connsiteY13" fmla="*/ 1557450 h 1934078"/>
              <a:gd name="connsiteX14" fmla="*/ 0 w 9548873"/>
              <a:gd name="connsiteY14" fmla="*/ 1090215 h 1934078"/>
              <a:gd name="connsiteX15" fmla="*/ 0 w 9548873"/>
              <a:gd name="connsiteY15" fmla="*/ 1090215 h 1934078"/>
              <a:gd name="connsiteX16" fmla="*/ 0 w 9548873"/>
              <a:gd name="connsiteY16" fmla="*/ 0 h 1934078"/>
              <a:gd name="connsiteX0" fmla="*/ 0 w 9522894"/>
              <a:gd name="connsiteY0" fmla="*/ 0 h 2090131"/>
              <a:gd name="connsiteX1" fmla="*/ 4476446 w 9522894"/>
              <a:gd name="connsiteY1" fmla="*/ 0 h 2090131"/>
              <a:gd name="connsiteX2" fmla="*/ 4476446 w 9522894"/>
              <a:gd name="connsiteY2" fmla="*/ 0 h 2090131"/>
              <a:gd name="connsiteX3" fmla="*/ 6394923 w 9522894"/>
              <a:gd name="connsiteY3" fmla="*/ 0 h 2090131"/>
              <a:gd name="connsiteX4" fmla="*/ 7673907 w 9522894"/>
              <a:gd name="connsiteY4" fmla="*/ 0 h 2090131"/>
              <a:gd name="connsiteX5" fmla="*/ 7673907 w 9522894"/>
              <a:gd name="connsiteY5" fmla="*/ 1090215 h 2090131"/>
              <a:gd name="connsiteX6" fmla="*/ 7673907 w 9522894"/>
              <a:gd name="connsiteY6" fmla="*/ 1090215 h 2090131"/>
              <a:gd name="connsiteX7" fmla="*/ 7673907 w 9522894"/>
              <a:gd name="connsiteY7" fmla="*/ 1557450 h 2090131"/>
              <a:gd name="connsiteX8" fmla="*/ 7673907 w 9522894"/>
              <a:gd name="connsiteY8" fmla="*/ 1552850 h 2090131"/>
              <a:gd name="connsiteX9" fmla="*/ 7681930 w 9522894"/>
              <a:gd name="connsiteY9" fmla="*/ 1858690 h 2090131"/>
              <a:gd name="connsiteX10" fmla="*/ 9522894 w 9522894"/>
              <a:gd name="connsiteY10" fmla="*/ 2090131 h 2090131"/>
              <a:gd name="connsiteX11" fmla="*/ 6939727 w 9522894"/>
              <a:gd name="connsiteY11" fmla="*/ 1868940 h 2090131"/>
              <a:gd name="connsiteX12" fmla="*/ 0 w 9522894"/>
              <a:gd name="connsiteY12" fmla="*/ 1868940 h 2090131"/>
              <a:gd name="connsiteX13" fmla="*/ 0 w 9522894"/>
              <a:gd name="connsiteY13" fmla="*/ 1557450 h 2090131"/>
              <a:gd name="connsiteX14" fmla="*/ 0 w 9522894"/>
              <a:gd name="connsiteY14" fmla="*/ 1090215 h 2090131"/>
              <a:gd name="connsiteX15" fmla="*/ 0 w 9522894"/>
              <a:gd name="connsiteY15" fmla="*/ 1090215 h 2090131"/>
              <a:gd name="connsiteX16" fmla="*/ 0 w 9522894"/>
              <a:gd name="connsiteY16" fmla="*/ 0 h 209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22894" h="2090131">
                <a:moveTo>
                  <a:pt x="0" y="0"/>
                </a:moveTo>
                <a:lnTo>
                  <a:pt x="4476446" y="0"/>
                </a:lnTo>
                <a:lnTo>
                  <a:pt x="4476446" y="0"/>
                </a:lnTo>
                <a:lnTo>
                  <a:pt x="6394923" y="0"/>
                </a:lnTo>
                <a:lnTo>
                  <a:pt x="7673907" y="0"/>
                </a:lnTo>
                <a:lnTo>
                  <a:pt x="7673907" y="1090215"/>
                </a:lnTo>
                <a:lnTo>
                  <a:pt x="7673907" y="1090215"/>
                </a:lnTo>
                <a:lnTo>
                  <a:pt x="7673907" y="1557450"/>
                </a:lnTo>
                <a:lnTo>
                  <a:pt x="7673907" y="1552850"/>
                </a:lnTo>
                <a:lnTo>
                  <a:pt x="7681930" y="1858690"/>
                </a:lnTo>
                <a:lnTo>
                  <a:pt x="9522894" y="2090131"/>
                </a:lnTo>
                <a:lnTo>
                  <a:pt x="6939727" y="1868940"/>
                </a:lnTo>
                <a:lnTo>
                  <a:pt x="0" y="1868940"/>
                </a:lnTo>
                <a:lnTo>
                  <a:pt x="0" y="1557450"/>
                </a:lnTo>
                <a:lnTo>
                  <a:pt x="0" y="1090215"/>
                </a:lnTo>
                <a:lnTo>
                  <a:pt x="0" y="1090215"/>
                </a:lnTo>
                <a:lnTo>
                  <a:pt x="0" y="0"/>
                </a:lnTo>
                <a:close/>
              </a:path>
            </a:pathLst>
          </a:custGeom>
          <a:solidFill>
            <a:srgbClr val="DBDBDB">
              <a:alpha val="50196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" descr="C:\Users\NCieplicka\Dropbox\206Tl\206Tl_sche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5"/>
          <a:stretch/>
        </p:blipFill>
        <p:spPr bwMode="auto">
          <a:xfrm>
            <a:off x="3524925" y="397049"/>
            <a:ext cx="5447885" cy="45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3228975" y="-139474"/>
            <a:ext cx="7886700" cy="822014"/>
          </a:xfrm>
        </p:spPr>
        <p:txBody>
          <a:bodyPr/>
          <a:lstStyle/>
          <a:p>
            <a:pPr algn="ctr"/>
            <a:r>
              <a:rPr lang="pl-PL" dirty="0" err="1"/>
              <a:t>Angular</a:t>
            </a:r>
            <a:r>
              <a:rPr lang="pl-PL" dirty="0"/>
              <a:t> </a:t>
            </a:r>
            <a:r>
              <a:rPr lang="pl-PL" dirty="0" err="1"/>
              <a:t>correlations</a:t>
            </a:r>
            <a:r>
              <a:rPr lang="pl-PL" dirty="0"/>
              <a:t> of </a:t>
            </a:r>
            <a:r>
              <a:rPr lang="pl-PL" dirty="0">
                <a:latin typeface="Symbol" pitchFamily="18" charset="2"/>
              </a:rPr>
              <a:t>g</a:t>
            </a:r>
            <a:r>
              <a:rPr lang="pl-PL" dirty="0"/>
              <a:t> </a:t>
            </a:r>
            <a:r>
              <a:rPr lang="pl-PL" dirty="0" err="1"/>
              <a:t>rays</a:t>
            </a:r>
            <a:endParaRPr lang="pl-PL" dirty="0"/>
          </a:p>
        </p:txBody>
      </p:sp>
      <p:cxnSp>
        <p:nvCxnSpPr>
          <p:cNvPr id="47" name="Łącznik prostoliniowy 46"/>
          <p:cNvCxnSpPr>
            <a:stCxn id="51" idx="6"/>
          </p:cNvCxnSpPr>
          <p:nvPr/>
        </p:nvCxnSpPr>
        <p:spPr>
          <a:xfrm flipV="1">
            <a:off x="3687367" y="4664292"/>
            <a:ext cx="5114252" cy="38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oliniowy 47"/>
          <p:cNvCxnSpPr/>
          <p:nvPr/>
        </p:nvCxnSpPr>
        <p:spPr>
          <a:xfrm>
            <a:off x="3700479" y="579042"/>
            <a:ext cx="51011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ipsa 50"/>
          <p:cNvSpPr/>
          <p:nvPr/>
        </p:nvSpPr>
        <p:spPr>
          <a:xfrm>
            <a:off x="3219477" y="4539571"/>
            <a:ext cx="467891" cy="257174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350" dirty="0">
                <a:solidFill>
                  <a:prstClr val="black"/>
                </a:solidFill>
                <a:latin typeface="Calibri"/>
              </a:rPr>
              <a:t>1 – 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5946380" y="4692413"/>
            <a:ext cx="652743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pl-PL" sz="2100" baseline="30000" dirty="0">
                <a:solidFill>
                  <a:prstClr val="black"/>
                </a:solidFill>
                <a:latin typeface="Calibri"/>
              </a:rPr>
              <a:t>206</a:t>
            </a:r>
            <a:r>
              <a:rPr lang="pl-PL" sz="2100" dirty="0">
                <a:solidFill>
                  <a:prstClr val="black"/>
                </a:solidFill>
                <a:latin typeface="Calibri"/>
              </a:rPr>
              <a:t>Tl</a:t>
            </a:r>
          </a:p>
        </p:txBody>
      </p:sp>
      <p:sp>
        <p:nvSpPr>
          <p:cNvPr id="37" name="Elipsa 36"/>
          <p:cNvSpPr/>
          <p:nvPr/>
        </p:nvSpPr>
        <p:spPr>
          <a:xfrm>
            <a:off x="3290979" y="4023764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3</a:t>
            </a:r>
            <a:r>
              <a:rPr lang="pl-PL" sz="1050" b="1" dirty="0">
                <a:solidFill>
                  <a:prstClr val="black"/>
                </a:solidFill>
                <a:latin typeface="Calibri"/>
              </a:rPr>
              <a:t> – </a:t>
            </a:r>
          </a:p>
        </p:txBody>
      </p:sp>
      <p:sp>
        <p:nvSpPr>
          <p:cNvPr id="53" name="Elipsa 52"/>
          <p:cNvSpPr/>
          <p:nvPr/>
        </p:nvSpPr>
        <p:spPr>
          <a:xfrm>
            <a:off x="3676101" y="3259069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(1,2 ) </a:t>
            </a:r>
          </a:p>
        </p:txBody>
      </p:sp>
      <p:sp>
        <p:nvSpPr>
          <p:cNvPr id="54" name="Elipsa 53"/>
          <p:cNvSpPr/>
          <p:nvPr/>
        </p:nvSpPr>
        <p:spPr>
          <a:xfrm>
            <a:off x="3676101" y="2794651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(2 –) </a:t>
            </a:r>
          </a:p>
        </p:txBody>
      </p:sp>
      <p:sp>
        <p:nvSpPr>
          <p:cNvPr id="55" name="Elipsa 54"/>
          <p:cNvSpPr/>
          <p:nvPr/>
        </p:nvSpPr>
        <p:spPr>
          <a:xfrm>
            <a:off x="3265564" y="3135689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(1 –) </a:t>
            </a:r>
          </a:p>
        </p:txBody>
      </p:sp>
      <p:sp>
        <p:nvSpPr>
          <p:cNvPr id="56" name="Elipsa 55"/>
          <p:cNvSpPr/>
          <p:nvPr/>
        </p:nvSpPr>
        <p:spPr>
          <a:xfrm>
            <a:off x="3676101" y="3049273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(0–) </a:t>
            </a:r>
          </a:p>
        </p:txBody>
      </p:sp>
      <p:sp>
        <p:nvSpPr>
          <p:cNvPr id="57" name="Elipsa 56"/>
          <p:cNvSpPr/>
          <p:nvPr/>
        </p:nvSpPr>
        <p:spPr>
          <a:xfrm>
            <a:off x="3265564" y="2920686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(1 –) </a:t>
            </a:r>
          </a:p>
        </p:txBody>
      </p:sp>
      <p:sp>
        <p:nvSpPr>
          <p:cNvPr id="58" name="Elipsa 57"/>
          <p:cNvSpPr/>
          <p:nvPr/>
        </p:nvSpPr>
        <p:spPr>
          <a:xfrm>
            <a:off x="3273352" y="2687639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(2 –) </a:t>
            </a:r>
          </a:p>
        </p:txBody>
      </p:sp>
      <p:sp>
        <p:nvSpPr>
          <p:cNvPr id="59" name="Elipsa 58"/>
          <p:cNvSpPr/>
          <p:nvPr/>
        </p:nvSpPr>
        <p:spPr>
          <a:xfrm>
            <a:off x="3266191" y="1764721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(1 –) </a:t>
            </a:r>
          </a:p>
        </p:txBody>
      </p:sp>
      <p:sp>
        <p:nvSpPr>
          <p:cNvPr id="60" name="Elipsa 59"/>
          <p:cNvSpPr/>
          <p:nvPr/>
        </p:nvSpPr>
        <p:spPr>
          <a:xfrm>
            <a:off x="3676101" y="2537476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(1 –) </a:t>
            </a:r>
          </a:p>
        </p:txBody>
      </p:sp>
      <p:sp>
        <p:nvSpPr>
          <p:cNvPr id="61" name="Elipsa 60"/>
          <p:cNvSpPr/>
          <p:nvPr/>
        </p:nvSpPr>
        <p:spPr>
          <a:xfrm>
            <a:off x="3049203" y="442165"/>
            <a:ext cx="651277" cy="257174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350" dirty="0">
                <a:solidFill>
                  <a:prstClr val="black"/>
                </a:solidFill>
                <a:latin typeface="Calibri"/>
              </a:rPr>
              <a:t>0+, 1+ </a:t>
            </a:r>
          </a:p>
        </p:txBody>
      </p:sp>
      <p:cxnSp>
        <p:nvCxnSpPr>
          <p:cNvPr id="62" name="Łącznik prostoliniowy 55"/>
          <p:cNvCxnSpPr/>
          <p:nvPr/>
        </p:nvCxnSpPr>
        <p:spPr>
          <a:xfrm>
            <a:off x="3700479" y="3814295"/>
            <a:ext cx="503090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a 26"/>
          <p:cNvSpPr/>
          <p:nvPr/>
        </p:nvSpPr>
        <p:spPr>
          <a:xfrm>
            <a:off x="3290979" y="3747510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0</a:t>
            </a:r>
            <a:r>
              <a:rPr lang="pl-PL" sz="1050" b="1" dirty="0">
                <a:solidFill>
                  <a:prstClr val="black"/>
                </a:solidFill>
                <a:latin typeface="Calibri"/>
              </a:rPr>
              <a:t> – </a:t>
            </a:r>
          </a:p>
        </p:txBody>
      </p:sp>
      <p:sp>
        <p:nvSpPr>
          <p:cNvPr id="38" name="Elipsa 37"/>
          <p:cNvSpPr/>
          <p:nvPr/>
        </p:nvSpPr>
        <p:spPr>
          <a:xfrm>
            <a:off x="3290979" y="3516244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(1 –) </a:t>
            </a:r>
          </a:p>
        </p:txBody>
      </p:sp>
      <p:cxnSp>
        <p:nvCxnSpPr>
          <p:cNvPr id="66" name="Łącznik prostoliniowy 65"/>
          <p:cNvCxnSpPr/>
          <p:nvPr/>
        </p:nvCxnSpPr>
        <p:spPr>
          <a:xfrm>
            <a:off x="3695507" y="3755832"/>
            <a:ext cx="51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ole tekstowe 67"/>
          <p:cNvSpPr txBox="1"/>
          <p:nvPr/>
        </p:nvSpPr>
        <p:spPr>
          <a:xfrm>
            <a:off x="8731387" y="3776182"/>
            <a:ext cx="46038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1360</a:t>
            </a:r>
          </a:p>
        </p:txBody>
      </p:sp>
      <p:sp>
        <p:nvSpPr>
          <p:cNvPr id="67" name="pole tekstowe 66"/>
          <p:cNvSpPr txBox="1"/>
          <p:nvPr/>
        </p:nvSpPr>
        <p:spPr>
          <a:xfrm>
            <a:off x="8731387" y="3583462"/>
            <a:ext cx="46038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1487</a:t>
            </a:r>
          </a:p>
        </p:txBody>
      </p:sp>
      <p:cxnSp>
        <p:nvCxnSpPr>
          <p:cNvPr id="70" name="Łącznik prostoliniowy 55"/>
          <p:cNvCxnSpPr/>
          <p:nvPr/>
        </p:nvCxnSpPr>
        <p:spPr>
          <a:xfrm>
            <a:off x="3770712" y="4166170"/>
            <a:ext cx="503090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ostokąt 40"/>
          <p:cNvSpPr/>
          <p:nvPr/>
        </p:nvSpPr>
        <p:spPr>
          <a:xfrm>
            <a:off x="835819" y="244673"/>
            <a:ext cx="1651239" cy="548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pole tekstowe 70"/>
          <p:cNvSpPr txBox="1"/>
          <p:nvPr/>
        </p:nvSpPr>
        <p:spPr>
          <a:xfrm>
            <a:off x="8731386" y="4036934"/>
            <a:ext cx="39145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801</a:t>
            </a:r>
          </a:p>
        </p:txBody>
      </p:sp>
      <p:pic>
        <p:nvPicPr>
          <p:cNvPr id="33" name="Picture 2" descr="C:\Users\NCieplicka\Dropbox\206Tl\SSNET\837-649_cor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2" y="227985"/>
            <a:ext cx="1930309" cy="94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Prostokąt 75"/>
          <p:cNvSpPr/>
          <p:nvPr/>
        </p:nvSpPr>
        <p:spPr>
          <a:xfrm>
            <a:off x="740132" y="1554620"/>
            <a:ext cx="1651239" cy="548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Prostokąt 76"/>
          <p:cNvSpPr/>
          <p:nvPr/>
        </p:nvSpPr>
        <p:spPr>
          <a:xfrm>
            <a:off x="742534" y="2587406"/>
            <a:ext cx="1651239" cy="548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Prostokąt 77"/>
          <p:cNvSpPr/>
          <p:nvPr/>
        </p:nvSpPr>
        <p:spPr>
          <a:xfrm>
            <a:off x="744936" y="3937992"/>
            <a:ext cx="1646435" cy="548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2" descr="C:\Users\NCieplicka\Dropbox\206Tl\SSNET\5505-535_cor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5" y="3918302"/>
            <a:ext cx="1927814" cy="94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NCieplicka\Dropbox\206Tl\SSNET\711-649_cor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7" y="2587405"/>
            <a:ext cx="1927301" cy="9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a 6"/>
          <p:cNvGrpSpPr>
            <a:grpSpLocks noChangeAspect="1"/>
          </p:cNvGrpSpPr>
          <p:nvPr/>
        </p:nvGrpSpPr>
        <p:grpSpPr>
          <a:xfrm>
            <a:off x="510887" y="1554621"/>
            <a:ext cx="1924802" cy="929020"/>
            <a:chOff x="6469063" y="996597"/>
            <a:chExt cx="5400675" cy="2606675"/>
          </a:xfrm>
        </p:grpSpPr>
        <p:pic>
          <p:nvPicPr>
            <p:cNvPr id="3074" name="Picture 2" descr="C:\Users\NCieplicka\Dropbox\206Tl\SSNET\5143-1055_cor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063" y="996597"/>
              <a:ext cx="5400675" cy="260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rostokąt 5"/>
            <p:cNvSpPr/>
            <p:nvPr/>
          </p:nvSpPr>
          <p:spPr>
            <a:xfrm>
              <a:off x="8658025" y="1387199"/>
              <a:ext cx="246185" cy="281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pl-PL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" name="Elipsa 35"/>
          <p:cNvSpPr/>
          <p:nvPr/>
        </p:nvSpPr>
        <p:spPr>
          <a:xfrm>
            <a:off x="3700479" y="3942036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2</a:t>
            </a:r>
            <a:r>
              <a:rPr lang="pl-PL" sz="1050" b="1" dirty="0">
                <a:solidFill>
                  <a:prstClr val="black"/>
                </a:solidFill>
                <a:latin typeface="Calibri"/>
              </a:rPr>
              <a:t>– </a:t>
            </a:r>
          </a:p>
        </p:txBody>
      </p:sp>
      <p:sp>
        <p:nvSpPr>
          <p:cNvPr id="44" name="Elipsa 43"/>
          <p:cNvSpPr/>
          <p:nvPr/>
        </p:nvSpPr>
        <p:spPr>
          <a:xfrm>
            <a:off x="3290979" y="3868485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(1 –) </a:t>
            </a:r>
          </a:p>
        </p:txBody>
      </p:sp>
      <p:sp>
        <p:nvSpPr>
          <p:cNvPr id="45" name="Elipsa 44"/>
          <p:cNvSpPr/>
          <p:nvPr/>
        </p:nvSpPr>
        <p:spPr>
          <a:xfrm>
            <a:off x="3695506" y="3789715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(1 –) </a:t>
            </a:r>
          </a:p>
        </p:txBody>
      </p:sp>
      <p:sp>
        <p:nvSpPr>
          <p:cNvPr id="43" name="Elipsa 42"/>
          <p:cNvSpPr/>
          <p:nvPr/>
        </p:nvSpPr>
        <p:spPr>
          <a:xfrm>
            <a:off x="3687367" y="3599094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(2 –) </a:t>
            </a:r>
          </a:p>
        </p:txBody>
      </p:sp>
      <p:sp>
        <p:nvSpPr>
          <p:cNvPr id="49" name="Elipsa 48"/>
          <p:cNvSpPr/>
          <p:nvPr/>
        </p:nvSpPr>
        <p:spPr>
          <a:xfrm>
            <a:off x="3687367" y="3414572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(2 –) </a:t>
            </a:r>
          </a:p>
        </p:txBody>
      </p:sp>
      <p:sp>
        <p:nvSpPr>
          <p:cNvPr id="52" name="Elipsa 51"/>
          <p:cNvSpPr/>
          <p:nvPr/>
        </p:nvSpPr>
        <p:spPr>
          <a:xfrm>
            <a:off x="3273352" y="3326288"/>
            <a:ext cx="467891" cy="257174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pl-PL" sz="1050" b="1" dirty="0">
                <a:solidFill>
                  <a:srgbClr val="FF0000"/>
                </a:solidFill>
                <a:latin typeface="Calibri"/>
              </a:rPr>
              <a:t>2 –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7FF883E-C95D-6849-9190-E3478A2C683B}"/>
              </a:ext>
            </a:extLst>
          </p:cNvPr>
          <p:cNvSpPr txBox="1"/>
          <p:nvPr/>
        </p:nvSpPr>
        <p:spPr>
          <a:xfrm>
            <a:off x="6869479" y="4771689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0492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36" grpId="0" animBg="1"/>
      <p:bldP spid="44" grpId="0" animBg="1"/>
      <p:bldP spid="45" grpId="0" animBg="1"/>
      <p:bldP spid="43" grpId="0" animBg="1"/>
      <p:bldP spid="49" grpId="0" animBg="1"/>
      <p:bldP spid="5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NCieplicka\Dropbox\206Tl\206Tl_sche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5"/>
          <a:stretch/>
        </p:blipFill>
        <p:spPr bwMode="auto">
          <a:xfrm>
            <a:off x="3524925" y="397049"/>
            <a:ext cx="5447885" cy="45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Łącznik prosty ze strzałką 10"/>
          <p:cNvCxnSpPr/>
          <p:nvPr/>
        </p:nvCxnSpPr>
        <p:spPr>
          <a:xfrm>
            <a:off x="8560755" y="4474933"/>
            <a:ext cx="0" cy="207577"/>
          </a:xfrm>
          <a:prstGeom prst="straightConnector1">
            <a:avLst/>
          </a:prstGeom>
          <a:ln w="57150">
            <a:solidFill>
              <a:srgbClr val="56F52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6027712" y="4729909"/>
            <a:ext cx="652743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pl-PL" sz="2100" baseline="30000" dirty="0">
                <a:solidFill>
                  <a:prstClr val="black"/>
                </a:solidFill>
                <a:latin typeface="Calibri"/>
              </a:rPr>
              <a:t>206</a:t>
            </a:r>
            <a:r>
              <a:rPr lang="pl-PL" sz="2100" dirty="0">
                <a:solidFill>
                  <a:prstClr val="black"/>
                </a:solidFill>
                <a:latin typeface="Calibri"/>
              </a:rPr>
              <a:t>Tl</a:t>
            </a:r>
          </a:p>
        </p:txBody>
      </p:sp>
      <p:sp>
        <p:nvSpPr>
          <p:cNvPr id="48" name="Tytuł 2"/>
          <p:cNvSpPr>
            <a:spLocks noGrp="1"/>
          </p:cNvSpPr>
          <p:nvPr>
            <p:ph type="title"/>
          </p:nvPr>
        </p:nvSpPr>
        <p:spPr>
          <a:xfrm>
            <a:off x="2895641" y="-131436"/>
            <a:ext cx="7886700" cy="822014"/>
          </a:xfrm>
        </p:spPr>
        <p:txBody>
          <a:bodyPr/>
          <a:lstStyle/>
          <a:p>
            <a:pPr algn="ctr"/>
            <a:r>
              <a:rPr lang="pl-PL" dirty="0">
                <a:latin typeface="Symbol" pitchFamily="18" charset="2"/>
              </a:rPr>
              <a:t>g</a:t>
            </a:r>
            <a:r>
              <a:rPr lang="pl-PL" dirty="0"/>
              <a:t>-</a:t>
            </a:r>
            <a:r>
              <a:rPr lang="pl-PL" dirty="0" err="1"/>
              <a:t>coincidence</a:t>
            </a:r>
            <a:r>
              <a:rPr lang="pl-PL" dirty="0"/>
              <a:t> </a:t>
            </a:r>
            <a:r>
              <a:rPr lang="pl-PL" dirty="0" err="1"/>
              <a:t>analysis</a:t>
            </a:r>
            <a:endParaRPr lang="pl-PL" dirty="0"/>
          </a:p>
        </p:txBody>
      </p:sp>
      <p:pic>
        <p:nvPicPr>
          <p:cNvPr id="2051" name="Picture 3" descr="C:\Users\NCieplicka\Dropbox\206Tl\FIPPS_workshop\g3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" y="370886"/>
            <a:ext cx="3417542" cy="22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pole tekstowe 44"/>
          <p:cNvSpPr txBox="1"/>
          <p:nvPr/>
        </p:nvSpPr>
        <p:spPr>
          <a:xfrm>
            <a:off x="8095819" y="4438510"/>
            <a:ext cx="391454" cy="253916"/>
          </a:xfrm>
          <a:prstGeom prst="rect">
            <a:avLst/>
          </a:prstGeom>
          <a:solidFill>
            <a:srgbClr val="56F52B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305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871538" y="127193"/>
            <a:ext cx="2281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pl-PL" sz="1350" b="1" dirty="0" err="1">
                <a:solidFill>
                  <a:prstClr val="black"/>
                </a:solidFill>
                <a:latin typeface="Symbol" pitchFamily="18" charset="2"/>
              </a:rPr>
              <a:t>gg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b="1" dirty="0" err="1">
                <a:solidFill>
                  <a:prstClr val="black"/>
                </a:solidFill>
                <a:latin typeface="Calibri"/>
              </a:rPr>
              <a:t>coincidences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pl-PL" sz="1350" b="1" dirty="0" err="1">
                <a:solidFill>
                  <a:srgbClr val="00B050"/>
                </a:solidFill>
                <a:latin typeface="Calibri"/>
              </a:rPr>
              <a:t>gate</a:t>
            </a:r>
            <a:r>
              <a:rPr lang="pl-PL" sz="1350" b="1" dirty="0">
                <a:solidFill>
                  <a:srgbClr val="00B050"/>
                </a:solidFill>
                <a:latin typeface="Calibri"/>
              </a:rPr>
              <a:t> 305 </a:t>
            </a:r>
            <a:r>
              <a:rPr lang="pl-PL" sz="1350" b="1" dirty="0" err="1">
                <a:solidFill>
                  <a:srgbClr val="00B050"/>
                </a:solidFill>
                <a:latin typeface="Calibri"/>
              </a:rPr>
              <a:t>keV</a:t>
            </a:r>
            <a:endParaRPr lang="pl-PL" sz="135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CABD2F-4B29-E64B-84A6-DE557BBE60CE}"/>
              </a:ext>
            </a:extLst>
          </p:cNvPr>
          <p:cNvSpPr txBox="1"/>
          <p:nvPr/>
        </p:nvSpPr>
        <p:spPr>
          <a:xfrm>
            <a:off x="6869479" y="4771689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3652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922" y="2688817"/>
            <a:ext cx="3212636" cy="2321670"/>
            <a:chOff x="146562" y="3585089"/>
            <a:chExt cx="4283515" cy="3095560"/>
          </a:xfrm>
        </p:grpSpPr>
        <p:pic>
          <p:nvPicPr>
            <p:cNvPr id="46" name="Picture 4" descr="C:\Users\NCieplicka\Dropbox\LIA Workshop 2019\g465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62" y="3923728"/>
              <a:ext cx="4283515" cy="2756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pole tekstowe 49"/>
            <p:cNvSpPr txBox="1"/>
            <p:nvPr/>
          </p:nvSpPr>
          <p:spPr>
            <a:xfrm>
              <a:off x="1121011" y="3585089"/>
              <a:ext cx="316018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pl-PL" sz="1350" b="1" dirty="0" err="1">
                  <a:solidFill>
                    <a:prstClr val="black"/>
                  </a:solidFill>
                  <a:latin typeface="Symbol" pitchFamily="18" charset="2"/>
                </a:rPr>
                <a:t>gg</a:t>
              </a:r>
              <a:r>
                <a:rPr lang="pl-PL" sz="135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l-PL" sz="1350" b="1" dirty="0" err="1">
                  <a:solidFill>
                    <a:prstClr val="black"/>
                  </a:solidFill>
                  <a:latin typeface="Calibri"/>
                </a:rPr>
                <a:t>coincidences</a:t>
              </a:r>
              <a:r>
                <a:rPr lang="pl-PL" sz="1350" b="1" dirty="0">
                  <a:solidFill>
                    <a:prstClr val="black"/>
                  </a:solidFill>
                  <a:latin typeface="Calibri"/>
                </a:rPr>
                <a:t>: </a:t>
              </a:r>
              <a:r>
                <a:rPr lang="pl-PL" sz="1350" b="1" dirty="0" err="1">
                  <a:solidFill>
                    <a:srgbClr val="00B050"/>
                  </a:solidFill>
                  <a:latin typeface="Calibri"/>
                </a:rPr>
                <a:t>gate</a:t>
              </a:r>
              <a:r>
                <a:rPr lang="pl-PL" sz="1350" b="1" dirty="0">
                  <a:solidFill>
                    <a:srgbClr val="00B050"/>
                  </a:solidFill>
                  <a:latin typeface="Calibri"/>
                </a:rPr>
                <a:t> 4659 </a:t>
              </a:r>
              <a:r>
                <a:rPr lang="pl-PL" sz="1350" b="1" dirty="0" err="1">
                  <a:solidFill>
                    <a:srgbClr val="00B050"/>
                  </a:solidFill>
                  <a:latin typeface="Calibri"/>
                </a:rPr>
                <a:t>keV</a:t>
              </a:r>
              <a:endParaRPr lang="pl-PL" sz="1350" b="1" dirty="0">
                <a:solidFill>
                  <a:srgbClr val="00B050"/>
                </a:solidFill>
                <a:latin typeface="Calibri"/>
              </a:endParaRPr>
            </a:p>
          </p:txBody>
        </p:sp>
      </p:grpSp>
      <p:pic>
        <p:nvPicPr>
          <p:cNvPr id="38" name="Picture 2" descr="C:\Users\NCieplicka\Dropbox\206Tl\206Tl_schem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5"/>
          <a:stretch/>
        </p:blipFill>
        <p:spPr bwMode="auto">
          <a:xfrm>
            <a:off x="3524925" y="397049"/>
            <a:ext cx="5447885" cy="45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Łącznik prosty ze strzałką 10"/>
          <p:cNvCxnSpPr/>
          <p:nvPr/>
        </p:nvCxnSpPr>
        <p:spPr>
          <a:xfrm>
            <a:off x="8560755" y="4474933"/>
            <a:ext cx="0" cy="20757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8413477" y="4182332"/>
            <a:ext cx="391454" cy="253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305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4299823" y="563024"/>
            <a:ext cx="460382" cy="2928026"/>
            <a:chOff x="5733100" y="750699"/>
            <a:chExt cx="613842" cy="3904034"/>
          </a:xfrm>
        </p:grpSpPr>
        <p:cxnSp>
          <p:nvCxnSpPr>
            <p:cNvPr id="9" name="Łącznik prosty ze strzałką 8"/>
            <p:cNvCxnSpPr/>
            <p:nvPr/>
          </p:nvCxnSpPr>
          <p:spPr>
            <a:xfrm>
              <a:off x="6008176" y="750699"/>
              <a:ext cx="0" cy="3904034"/>
            </a:xfrm>
            <a:prstGeom prst="straightConnector1">
              <a:avLst/>
            </a:prstGeom>
            <a:ln w="57150">
              <a:solidFill>
                <a:srgbClr val="00FE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ole tekstowe 9"/>
            <p:cNvSpPr txBox="1"/>
            <p:nvPr/>
          </p:nvSpPr>
          <p:spPr>
            <a:xfrm>
              <a:off x="5733100" y="2325400"/>
              <a:ext cx="613842" cy="338555"/>
            </a:xfrm>
            <a:prstGeom prst="rect">
              <a:avLst/>
            </a:prstGeom>
            <a:solidFill>
              <a:srgbClr val="BCFBAB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defTabSz="685800"/>
              <a:r>
                <a:rPr lang="pl-PL" sz="1050" b="1" dirty="0">
                  <a:solidFill>
                    <a:prstClr val="black"/>
                  </a:solidFill>
                  <a:latin typeface="Calibri"/>
                </a:rPr>
                <a:t>4659</a:t>
              </a:r>
            </a:p>
          </p:txBody>
        </p:sp>
      </p:grpSp>
      <p:cxnSp>
        <p:nvCxnSpPr>
          <p:cNvPr id="18" name="Łącznik prosty ze strzałką 17"/>
          <p:cNvCxnSpPr/>
          <p:nvPr/>
        </p:nvCxnSpPr>
        <p:spPr>
          <a:xfrm>
            <a:off x="8618287" y="4499315"/>
            <a:ext cx="0" cy="18319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>
            <a:off x="8711891" y="4407755"/>
            <a:ext cx="391454" cy="253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266</a:t>
            </a:r>
          </a:p>
        </p:txBody>
      </p:sp>
      <p:cxnSp>
        <p:nvCxnSpPr>
          <p:cNvPr id="20" name="Łącznik prostoliniowy 19"/>
          <p:cNvCxnSpPr/>
          <p:nvPr/>
        </p:nvCxnSpPr>
        <p:spPr>
          <a:xfrm>
            <a:off x="3681048" y="3500006"/>
            <a:ext cx="51285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/>
          <p:cNvSpPr txBox="1"/>
          <p:nvPr/>
        </p:nvSpPr>
        <p:spPr>
          <a:xfrm>
            <a:off x="8731532" y="3384589"/>
            <a:ext cx="46038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1843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3007348" y="4248355"/>
            <a:ext cx="498855" cy="276999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200" b="1" dirty="0">
                <a:solidFill>
                  <a:srgbClr val="FF0000"/>
                </a:solidFill>
                <a:latin typeface="Calibri"/>
              </a:rPr>
              <a:t>1844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2646627" y="3876255"/>
            <a:ext cx="498855" cy="276999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200" b="1" dirty="0">
                <a:solidFill>
                  <a:srgbClr val="FF0000"/>
                </a:solidFill>
                <a:latin typeface="Calibri"/>
              </a:rPr>
              <a:t>1578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825556" y="3038993"/>
            <a:ext cx="391454" cy="253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266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794395" y="3506923"/>
            <a:ext cx="391454" cy="253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305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1317199" y="3463451"/>
            <a:ext cx="391454" cy="253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649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2195542" y="4067041"/>
            <a:ext cx="498855" cy="276999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200" b="1" dirty="0">
                <a:solidFill>
                  <a:srgbClr val="FF0000"/>
                </a:solidFill>
                <a:latin typeface="Calibri"/>
              </a:rPr>
              <a:t>1208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2051478" y="3622339"/>
            <a:ext cx="498855" cy="276999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200" b="1" dirty="0">
                <a:solidFill>
                  <a:srgbClr val="FF0000"/>
                </a:solidFill>
                <a:latin typeface="Calibri"/>
              </a:rPr>
              <a:t>1194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1744456" y="4184514"/>
            <a:ext cx="498855" cy="276999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200" b="1" dirty="0">
                <a:solidFill>
                  <a:srgbClr val="FF0000"/>
                </a:solidFill>
                <a:latin typeface="Calibri"/>
              </a:rPr>
              <a:t>1042</a:t>
            </a:r>
          </a:p>
        </p:txBody>
      </p:sp>
      <p:cxnSp>
        <p:nvCxnSpPr>
          <p:cNvPr id="47" name="Łącznik prosty ze strzałką 46"/>
          <p:cNvCxnSpPr/>
          <p:nvPr/>
        </p:nvCxnSpPr>
        <p:spPr>
          <a:xfrm>
            <a:off x="8348954" y="4258160"/>
            <a:ext cx="0" cy="40627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ole tekstowe 48"/>
          <p:cNvSpPr txBox="1"/>
          <p:nvPr/>
        </p:nvSpPr>
        <p:spPr>
          <a:xfrm>
            <a:off x="7923653" y="4292339"/>
            <a:ext cx="391454" cy="253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pl-PL" sz="1050" b="1" dirty="0">
                <a:solidFill>
                  <a:prstClr val="black"/>
                </a:solidFill>
                <a:latin typeface="Calibri"/>
              </a:rPr>
              <a:t>649</a:t>
            </a:r>
          </a:p>
        </p:txBody>
      </p:sp>
      <p:cxnSp>
        <p:nvCxnSpPr>
          <p:cNvPr id="52" name="Łącznik prosty ze strzałką 51"/>
          <p:cNvCxnSpPr/>
          <p:nvPr/>
        </p:nvCxnSpPr>
        <p:spPr>
          <a:xfrm>
            <a:off x="6799424" y="3516017"/>
            <a:ext cx="0" cy="77187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/>
          <p:cNvCxnSpPr/>
          <p:nvPr/>
        </p:nvCxnSpPr>
        <p:spPr>
          <a:xfrm>
            <a:off x="6854186" y="3517658"/>
            <a:ext cx="0" cy="77023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ze strzałką 56"/>
          <p:cNvCxnSpPr/>
          <p:nvPr/>
        </p:nvCxnSpPr>
        <p:spPr>
          <a:xfrm>
            <a:off x="6911153" y="3517658"/>
            <a:ext cx="0" cy="66781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6696984" y="3517658"/>
            <a:ext cx="0" cy="100551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6639080" y="3517659"/>
            <a:ext cx="0" cy="116485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>
            <a:off x="6752381" y="3516017"/>
            <a:ext cx="0" cy="9589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6027712" y="4729909"/>
            <a:ext cx="652743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pl-PL" sz="2100" baseline="30000" dirty="0">
                <a:solidFill>
                  <a:prstClr val="black"/>
                </a:solidFill>
                <a:latin typeface="Calibri"/>
              </a:rPr>
              <a:t>206</a:t>
            </a:r>
            <a:r>
              <a:rPr lang="pl-PL" sz="2100" dirty="0">
                <a:solidFill>
                  <a:prstClr val="black"/>
                </a:solidFill>
                <a:latin typeface="Calibri"/>
              </a:rPr>
              <a:t>Tl</a:t>
            </a:r>
          </a:p>
        </p:txBody>
      </p:sp>
      <p:sp>
        <p:nvSpPr>
          <p:cNvPr id="48" name="Tytuł 2"/>
          <p:cNvSpPr>
            <a:spLocks noGrp="1"/>
          </p:cNvSpPr>
          <p:nvPr>
            <p:ph type="title"/>
          </p:nvPr>
        </p:nvSpPr>
        <p:spPr>
          <a:xfrm>
            <a:off x="2895641" y="-131436"/>
            <a:ext cx="7886700" cy="822014"/>
          </a:xfrm>
        </p:spPr>
        <p:txBody>
          <a:bodyPr/>
          <a:lstStyle/>
          <a:p>
            <a:pPr algn="ctr"/>
            <a:r>
              <a:rPr lang="pl-PL" dirty="0">
                <a:latin typeface="Symbol" pitchFamily="18" charset="2"/>
              </a:rPr>
              <a:t>g</a:t>
            </a:r>
            <a:r>
              <a:rPr lang="pl-PL" dirty="0"/>
              <a:t>-</a:t>
            </a:r>
            <a:r>
              <a:rPr lang="pl-PL" dirty="0" err="1"/>
              <a:t>coincidence</a:t>
            </a:r>
            <a:r>
              <a:rPr lang="pl-PL" dirty="0"/>
              <a:t> </a:t>
            </a:r>
            <a:r>
              <a:rPr lang="pl-PL" dirty="0" err="1"/>
              <a:t>analysis</a:t>
            </a:r>
            <a:endParaRPr lang="pl-PL" dirty="0"/>
          </a:p>
        </p:txBody>
      </p:sp>
      <p:pic>
        <p:nvPicPr>
          <p:cNvPr id="33" name="Picture 3" descr="C:\Users\NCieplicka\Dropbox\206Tl\FIPPS_workshop\g3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" y="370886"/>
            <a:ext cx="3417542" cy="22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pole tekstowe 44"/>
          <p:cNvSpPr txBox="1"/>
          <p:nvPr/>
        </p:nvSpPr>
        <p:spPr>
          <a:xfrm>
            <a:off x="871538" y="127193"/>
            <a:ext cx="2281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pl-PL" sz="1350" b="1" dirty="0" err="1">
                <a:solidFill>
                  <a:prstClr val="black"/>
                </a:solidFill>
                <a:latin typeface="Symbol" pitchFamily="18" charset="2"/>
              </a:rPr>
              <a:t>gg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b="1" dirty="0" err="1">
                <a:solidFill>
                  <a:prstClr val="black"/>
                </a:solidFill>
                <a:latin typeface="Calibri"/>
              </a:rPr>
              <a:t>coincidences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pl-PL" sz="1350" b="1" dirty="0" err="1">
                <a:solidFill>
                  <a:prstClr val="black"/>
                </a:solidFill>
                <a:latin typeface="Calibri"/>
              </a:rPr>
              <a:t>gate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 305 </a:t>
            </a:r>
            <a:r>
              <a:rPr lang="pl-PL" sz="1350" b="1" dirty="0" err="1">
                <a:solidFill>
                  <a:prstClr val="black"/>
                </a:solidFill>
                <a:latin typeface="Calibri"/>
              </a:rPr>
              <a:t>keV</a:t>
            </a:r>
            <a:endParaRPr lang="pl-PL" sz="13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87B08EA-89D1-384E-8E95-C822EDCCF9E7}"/>
              </a:ext>
            </a:extLst>
          </p:cNvPr>
          <p:cNvSpPr txBox="1"/>
          <p:nvPr/>
        </p:nvSpPr>
        <p:spPr>
          <a:xfrm>
            <a:off x="6869479" y="4771689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1838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3646" t="28889" r="30625" b="26851"/>
          <a:stretch/>
        </p:blipFill>
        <p:spPr>
          <a:xfrm>
            <a:off x="6493654" y="1275607"/>
            <a:ext cx="1113478" cy="176239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79" y="1313648"/>
            <a:ext cx="1051049" cy="166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4271" t="30000" r="30417" b="27407"/>
          <a:stretch/>
        </p:blipFill>
        <p:spPr>
          <a:xfrm>
            <a:off x="3337788" y="1266888"/>
            <a:ext cx="1084089" cy="1696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9063" t="28704" r="25833" b="28704"/>
          <a:stretch/>
        </p:blipFill>
        <p:spPr>
          <a:xfrm>
            <a:off x="1664359" y="1293281"/>
            <a:ext cx="1060508" cy="16821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832" y="3115167"/>
            <a:ext cx="6717914" cy="1531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350649">
            <a:off x="7566722" y="3716503"/>
            <a:ext cx="6273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black"/>
                </a:solidFill>
                <a:latin typeface="Cambria"/>
              </a:rPr>
              <a:t>1 keV</a:t>
            </a:r>
          </a:p>
        </p:txBody>
      </p:sp>
      <p:sp>
        <p:nvSpPr>
          <p:cNvPr id="5" name="Oval 4"/>
          <p:cNvSpPr/>
          <p:nvPr/>
        </p:nvSpPr>
        <p:spPr>
          <a:xfrm>
            <a:off x="1866414" y="2963082"/>
            <a:ext cx="614363" cy="4857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6" name="Oval 5"/>
          <p:cNvSpPr/>
          <p:nvPr/>
        </p:nvSpPr>
        <p:spPr>
          <a:xfrm>
            <a:off x="3546224" y="2963082"/>
            <a:ext cx="614363" cy="4857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37622" y="2963082"/>
            <a:ext cx="614363" cy="4857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29020" y="2963082"/>
            <a:ext cx="614363" cy="4857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42778" y="4523452"/>
            <a:ext cx="32071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  <a:latin typeface="Cambria"/>
              </a:rPr>
              <a:t>Relative Angle </a:t>
            </a:r>
            <a:r>
              <a:rPr lang="it-IT" sz="1350" dirty="0" err="1">
                <a:solidFill>
                  <a:prstClr val="black"/>
                </a:solidFill>
                <a:latin typeface="Cambria"/>
              </a:rPr>
              <a:t>between</a:t>
            </a:r>
            <a:r>
              <a:rPr lang="it-IT" sz="135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mbria"/>
              </a:rPr>
              <a:t>Ge</a:t>
            </a:r>
            <a:r>
              <a:rPr lang="it-IT" sz="135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mbria"/>
              </a:rPr>
              <a:t>Crystals</a:t>
            </a:r>
            <a:r>
              <a:rPr lang="it-IT" sz="1350" dirty="0">
                <a:solidFill>
                  <a:prstClr val="black"/>
                </a:solidFill>
                <a:latin typeface="Cambria"/>
              </a:rPr>
              <a:t> (</a:t>
            </a:r>
            <a:r>
              <a:rPr lang="it-IT" sz="1350" dirty="0" err="1">
                <a:solidFill>
                  <a:prstClr val="black"/>
                </a:solidFill>
                <a:latin typeface="Cambria"/>
              </a:rPr>
              <a:t>deg</a:t>
            </a:r>
            <a:r>
              <a:rPr lang="it-IT" sz="1350" dirty="0">
                <a:solidFill>
                  <a:prstClr val="black"/>
                </a:solidFill>
                <a:latin typeface="Cambria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394623" y="3716503"/>
            <a:ext cx="16699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it-IT" sz="1350" dirty="0" err="1">
                <a:solidFill>
                  <a:prstClr val="black"/>
                </a:solidFill>
                <a:latin typeface="Cambria"/>
              </a:rPr>
              <a:t>Peak</a:t>
            </a:r>
            <a:r>
              <a:rPr lang="it-IT" sz="1350" dirty="0">
                <a:solidFill>
                  <a:prstClr val="black"/>
                </a:solidFill>
                <a:latin typeface="Cambria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mbria"/>
              </a:rPr>
              <a:t>Centroid</a:t>
            </a:r>
            <a:r>
              <a:rPr lang="it-IT" sz="1350" dirty="0">
                <a:solidFill>
                  <a:prstClr val="black"/>
                </a:solidFill>
                <a:latin typeface="Cambria"/>
              </a:rPr>
              <a:t> (keV)</a:t>
            </a:r>
          </a:p>
        </p:txBody>
      </p:sp>
      <p:sp>
        <p:nvSpPr>
          <p:cNvPr id="41" name="Right Brace 40"/>
          <p:cNvSpPr/>
          <p:nvPr/>
        </p:nvSpPr>
        <p:spPr>
          <a:xfrm>
            <a:off x="7678075" y="3292278"/>
            <a:ext cx="134285" cy="10973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91894" y="327541"/>
            <a:ext cx="670910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en-US" sz="1350" b="1" i="1" u="sng" dirty="0">
                <a:solidFill>
                  <a:prstClr val="black"/>
                </a:solidFill>
                <a:latin typeface="Cambria"/>
              </a:rPr>
              <a:t>Experiment performed at ILL with FIPPS: “</a:t>
            </a:r>
            <a:r>
              <a:rPr lang="en-US" sz="1350" b="1" dirty="0">
                <a:solidFill>
                  <a:prstClr val="black"/>
                </a:solidFill>
                <a:latin typeface="Cambria"/>
              </a:rPr>
              <a:t>Test of the Gamma Ray Emission Induced Doppler Shift technique to measure fs lifetimes after (n,g) reactions” (</a:t>
            </a:r>
            <a:r>
              <a:rPr lang="en-US" sz="1350" dirty="0">
                <a:solidFill>
                  <a:prstClr val="black"/>
                </a:solidFill>
                <a:latin typeface="Cambria"/>
              </a:rPr>
              <a:t>From : 29/01/17  To : 06/02/17) </a:t>
            </a:r>
            <a:r>
              <a:rPr lang="en-US" sz="1350" b="1" dirty="0">
                <a:solidFill>
                  <a:prstClr val="black"/>
                </a:solidFill>
                <a:latin typeface="Cambria"/>
              </a:rPr>
              <a:t>(F. Crespi, M. Jentschel)</a:t>
            </a:r>
          </a:p>
        </p:txBody>
      </p:sp>
      <p:sp>
        <p:nvSpPr>
          <p:cNvPr id="54" name="TextBox 31"/>
          <p:cNvSpPr txBox="1"/>
          <p:nvPr/>
        </p:nvSpPr>
        <p:spPr>
          <a:xfrm>
            <a:off x="1439788" y="4784924"/>
            <a:ext cx="6238287" cy="3000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it-IT" sz="1350" b="1" dirty="0">
                <a:solidFill>
                  <a:prstClr val="black"/>
                </a:solidFill>
                <a:latin typeface="Cambria"/>
              </a:rPr>
              <a:t>Short lifetime </a:t>
            </a:r>
            <a:r>
              <a:rPr lang="it-IT" sz="1350" b="1" dirty="0">
                <a:solidFill>
                  <a:prstClr val="black"/>
                </a:solidFill>
                <a:latin typeface="Cambria"/>
                <a:sym typeface="Wingdings" panose="05000000000000000000" pitchFamily="2" charset="2"/>
              </a:rPr>
              <a:t>  Long Lifetime</a:t>
            </a:r>
            <a:endParaRPr lang="it-IT" sz="1350" b="1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37791" y="-3822"/>
            <a:ext cx="384112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mbria"/>
              </a:rPr>
              <a:t>Some Preliminary Results (FIPPS data</a:t>
            </a:r>
            <a:r>
              <a:rPr lang="it-IT" sz="1350" b="1" dirty="0">
                <a:solidFill>
                  <a:prstClr val="white"/>
                </a:solidFill>
                <a:latin typeface="Cambria"/>
              </a:rPr>
              <a:t>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6739515-9ED5-B942-BDF8-41E73B21F545}"/>
              </a:ext>
            </a:extLst>
          </p:cNvPr>
          <p:cNvSpPr txBox="1"/>
          <p:nvPr/>
        </p:nvSpPr>
        <p:spPr>
          <a:xfrm>
            <a:off x="7758354" y="4754518"/>
            <a:ext cx="1197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F. Crespi et al.</a:t>
            </a:r>
          </a:p>
        </p:txBody>
      </p:sp>
    </p:spTree>
    <p:extLst>
      <p:ext uri="{BB962C8B-B14F-4D97-AF65-F5344CB8AC3E}">
        <p14:creationId xmlns:p14="http://schemas.microsoft.com/office/powerpoint/2010/main" val="411802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High sensitivity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-ray setup @ n beam</a:t>
            </a:r>
          </a:p>
        </p:txBody>
      </p:sp>
      <p:pic>
        <p:nvPicPr>
          <p:cNvPr id="9" name="Image 8"/>
          <p:cNvPicPr preferRelativeResize="0">
            <a:picLocks noChangeAspect="1"/>
          </p:cNvPicPr>
          <p:nvPr/>
        </p:nvPicPr>
        <p:blipFill rotWithShape="1">
          <a:blip r:embed="rId3"/>
          <a:srcRect l="10677" t="16455" r="11469" b="19216"/>
          <a:stretch/>
        </p:blipFill>
        <p:spPr>
          <a:xfrm>
            <a:off x="713799" y="941907"/>
            <a:ext cx="3707295" cy="2365513"/>
          </a:xfrm>
          <a:prstGeom prst="rect">
            <a:avLst/>
          </a:prstGeom>
          <a:ln>
            <a:noFill/>
          </a:ln>
        </p:spPr>
      </p:pic>
      <p:cxnSp>
        <p:nvCxnSpPr>
          <p:cNvPr id="11" name="Connecteur droit avec flèche 10"/>
          <p:cNvCxnSpPr/>
          <p:nvPr/>
        </p:nvCxnSpPr>
        <p:spPr>
          <a:xfrm>
            <a:off x="382922" y="1387532"/>
            <a:ext cx="383458" cy="137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 rot="1185727">
            <a:off x="265995" y="118212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 beam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85" y="927366"/>
            <a:ext cx="2996877" cy="224765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191752" y="3498779"/>
            <a:ext cx="3016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FIPPS (8 clovers) </a:t>
            </a:r>
          </a:p>
          <a:p>
            <a:pPr algn="ctr"/>
            <a:r>
              <a:rPr lang="en-US" sz="1600" dirty="0"/>
              <a:t>+ 8 IFIN-HH </a:t>
            </a:r>
            <a:r>
              <a:rPr lang="en-US" sz="1600" dirty="0" err="1"/>
              <a:t>clovers+antiCompton</a:t>
            </a:r>
            <a:endParaRPr lang="en-US" sz="1600" dirty="0"/>
          </a:p>
          <a:p>
            <a:pPr marL="285750" indent="-285750" algn="ctr">
              <a:buFont typeface="Wingdings" panose="05000000000000000000" pitchFamily="2" charset="2"/>
              <a:buChar char="è"/>
            </a:pPr>
            <a:r>
              <a:rPr lang="en-US" sz="1600" dirty="0">
                <a:sym typeface="Wingdings" panose="05000000000000000000" pitchFamily="2" charset="2"/>
              </a:rPr>
              <a:t>3.4x higher efficiency </a:t>
            </a:r>
          </a:p>
          <a:p>
            <a:pPr marL="285750" indent="-285750" algn="ctr">
              <a:buFont typeface="Wingdings" panose="05000000000000000000" pitchFamily="2" charset="2"/>
              <a:buChar char="è"/>
            </a:pPr>
            <a:r>
              <a:rPr lang="en-US" sz="1600" dirty="0">
                <a:sym typeface="Wingdings" panose="05000000000000000000" pitchFamily="2" charset="2"/>
              </a:rPr>
              <a:t>in </a:t>
            </a:r>
            <a:r>
              <a:rPr lang="en-US" sz="1600" dirty="0">
                <a:latin typeface="Symbol" panose="05050102010706020507" pitchFamily="18" charset="2"/>
                <a:sym typeface="Wingdings" panose="05000000000000000000" pitchFamily="2" charset="2"/>
              </a:rPr>
              <a:t>g-g-g </a:t>
            </a:r>
            <a:r>
              <a:rPr lang="en-US" sz="1600" dirty="0">
                <a:sym typeface="Wingdings" panose="05000000000000000000" pitchFamily="2" charset="2"/>
              </a:rPr>
              <a:t>spectroscopy</a:t>
            </a:r>
            <a:endParaRPr lang="en-US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203296" y="3473760"/>
            <a:ext cx="383280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FIPPS (8 clovers) </a:t>
            </a:r>
          </a:p>
          <a:p>
            <a:pPr algn="ctr"/>
            <a:r>
              <a:rPr lang="en-US" sz="1600" dirty="0"/>
              <a:t>+ LaBr</a:t>
            </a:r>
            <a:r>
              <a:rPr lang="en-US" sz="1600" baseline="-25000" dirty="0"/>
              <a:t>3</a:t>
            </a:r>
            <a:r>
              <a:rPr lang="en-US" sz="1600" dirty="0"/>
              <a:t>  fast timing detectors</a:t>
            </a:r>
          </a:p>
          <a:p>
            <a:pPr algn="ctr"/>
            <a:r>
              <a:rPr lang="en-US" sz="1600" dirty="0"/>
              <a:t>   </a:t>
            </a:r>
            <a:r>
              <a:rPr lang="en-US" sz="1400" dirty="0"/>
              <a:t>(IFIN-HH, IKP Cologne)</a:t>
            </a:r>
          </a:p>
          <a:p>
            <a:pPr marL="285750" indent="-285750" algn="ctr">
              <a:buFont typeface="Wingdings" panose="05000000000000000000" pitchFamily="2" charset="2"/>
              <a:buChar char="è"/>
            </a:pPr>
            <a:r>
              <a:rPr lang="en-US" sz="1600" dirty="0">
                <a:sym typeface="Wingdings" panose="05000000000000000000" pitchFamily="2" charset="2"/>
              </a:rPr>
              <a:t>picosecond lifetime </a:t>
            </a:r>
          </a:p>
          <a:p>
            <a:pPr algn="ctr"/>
            <a:r>
              <a:rPr lang="en-US" sz="1600" dirty="0">
                <a:sym typeface="Wingdings" panose="05000000000000000000" pitchFamily="2" charset="2"/>
              </a:rPr>
              <a:t>       measurements</a:t>
            </a:r>
            <a:endParaRPr lang="en-US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5904382" y="3211238"/>
            <a:ext cx="1611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May – November 2018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501930" y="3326061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March-April 2018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8" y="2118163"/>
            <a:ext cx="733537" cy="49880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5" y="2652787"/>
            <a:ext cx="932304" cy="251773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4" y="792853"/>
            <a:ext cx="618569" cy="6185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9E8FE76-AF89-3441-8556-242DD9247C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2267"/>
          <a:stretch/>
        </p:blipFill>
        <p:spPr>
          <a:xfrm>
            <a:off x="147712" y="3371881"/>
            <a:ext cx="1766501" cy="13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43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168898" y="236703"/>
            <a:ext cx="9031662" cy="668927"/>
          </a:xfrm>
        </p:spPr>
        <p:txBody>
          <a:bodyPr/>
          <a:lstStyle/>
          <a:p>
            <a:r>
              <a:rPr lang="fr-FR" sz="2400" dirty="0"/>
              <a:t>Are the </a:t>
            </a:r>
            <a:r>
              <a:rPr lang="fr-FR" sz="2400" dirty="0" err="1"/>
              <a:t>any</a:t>
            </a:r>
            <a:r>
              <a:rPr lang="fr-FR" sz="2400" dirty="0"/>
              <a:t> </a:t>
            </a:r>
            <a:r>
              <a:rPr lang="fr-FR" sz="2400" dirty="0" err="1"/>
              <a:t>examples</a:t>
            </a:r>
            <a:r>
              <a:rPr lang="fr-FR" sz="2400" dirty="0"/>
              <a:t> of </a:t>
            </a:r>
            <a:r>
              <a:rPr lang="fr-FR" sz="2400" dirty="0" err="1"/>
              <a:t>quadrupole</a:t>
            </a:r>
            <a:r>
              <a:rPr lang="fr-FR" sz="2400" dirty="0"/>
              <a:t> </a:t>
            </a:r>
            <a:r>
              <a:rPr lang="fr-FR" sz="2400" dirty="0" err="1"/>
              <a:t>spherical</a:t>
            </a:r>
            <a:r>
              <a:rPr lang="fr-FR" sz="2400" dirty="0"/>
              <a:t> </a:t>
            </a:r>
            <a:r>
              <a:rPr lang="fr-FR" sz="2400" dirty="0" err="1"/>
              <a:t>vibrators</a:t>
            </a:r>
            <a:r>
              <a:rPr lang="fr-FR" sz="2400" dirty="0"/>
              <a:t>?</a:t>
            </a:r>
            <a:endParaRPr lang="en-US" sz="2400" i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59" y="810640"/>
            <a:ext cx="8720673" cy="499686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i="1" dirty="0" err="1"/>
              <a:t>text</a:t>
            </a:r>
            <a:r>
              <a:rPr lang="fr-FR" i="1" dirty="0"/>
              <a:t>-book cases </a:t>
            </a:r>
            <a:r>
              <a:rPr lang="fr-FR" dirty="0"/>
              <a:t>have been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revised</a:t>
            </a:r>
            <a:r>
              <a:rPr lang="fr-FR" dirty="0"/>
              <a:t> </a:t>
            </a: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endParaRPr lang="en-US" dirty="0"/>
          </a:p>
        </p:txBody>
      </p:sp>
      <p:pic>
        <p:nvPicPr>
          <p:cNvPr id="13" name="Picture 5" descr="dipo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6" y="810640"/>
            <a:ext cx="977756" cy="65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45" y="1060483"/>
            <a:ext cx="5206645" cy="3279420"/>
          </a:xfrm>
          <a:prstGeom prst="rect">
            <a:avLst/>
          </a:prstGeom>
        </p:spPr>
      </p:pic>
      <p:sp>
        <p:nvSpPr>
          <p:cNvPr id="87" name="ZoneTexte 86"/>
          <p:cNvSpPr txBox="1"/>
          <p:nvPr/>
        </p:nvSpPr>
        <p:spPr>
          <a:xfrm>
            <a:off x="5850731" y="1667321"/>
            <a:ext cx="2987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Deformed structures that co-exist with the vibrational one, based on 2p-2h intruder configurations close to N=50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5850730" y="2501370"/>
            <a:ext cx="2987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Difficult assessment due to the lack of observation of the linking transitions </a:t>
            </a:r>
          </a:p>
        </p:txBody>
      </p:sp>
      <p:pic>
        <p:nvPicPr>
          <p:cNvPr id="89" name="Image 88" descr="Capture d’écra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-1320" r="382" b="1320"/>
          <a:stretch/>
        </p:blipFill>
        <p:spPr>
          <a:xfrm>
            <a:off x="6272069" y="2932257"/>
            <a:ext cx="1967182" cy="1578660"/>
          </a:xfrm>
          <a:prstGeom prst="rect">
            <a:avLst/>
          </a:prstGeom>
        </p:spPr>
      </p:pic>
      <p:sp>
        <p:nvSpPr>
          <p:cNvPr id="90" name="ZoneTexte 89"/>
          <p:cNvSpPr txBox="1"/>
          <p:nvPr/>
        </p:nvSpPr>
        <p:spPr>
          <a:xfrm>
            <a:off x="4128571" y="3864586"/>
            <a:ext cx="2285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P. Garrett (Univ. Guelph) et al. performed and accepted experiments at FIPPS</a:t>
            </a:r>
          </a:p>
        </p:txBody>
      </p:sp>
    </p:spTree>
    <p:extLst>
      <p:ext uri="{BB962C8B-B14F-4D97-AF65-F5344CB8AC3E}">
        <p14:creationId xmlns:p14="http://schemas.microsoft.com/office/powerpoint/2010/main" val="26251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168899" y="165266"/>
            <a:ext cx="8417890" cy="842003"/>
          </a:xfrm>
        </p:spPr>
        <p:txBody>
          <a:bodyPr/>
          <a:lstStyle/>
          <a:p>
            <a:r>
              <a:rPr lang="fr-FR" sz="2000" dirty="0"/>
              <a:t>First </a:t>
            </a:r>
            <a:r>
              <a:rPr lang="fr-FR" sz="2000" dirty="0" err="1"/>
              <a:t>evidence</a:t>
            </a:r>
            <a:r>
              <a:rPr lang="fr-FR" sz="2000" dirty="0"/>
              <a:t> of </a:t>
            </a:r>
            <a:r>
              <a:rPr lang="fr-FR" sz="2000" dirty="0" err="1"/>
              <a:t>deformed</a:t>
            </a:r>
            <a:r>
              <a:rPr lang="fr-FR" sz="2000" dirty="0"/>
              <a:t> structures </a:t>
            </a:r>
            <a:r>
              <a:rPr lang="fr-FR" sz="2000" dirty="0" err="1"/>
              <a:t>based</a:t>
            </a:r>
            <a:r>
              <a:rPr lang="fr-FR" sz="2000" dirty="0"/>
              <a:t> on </a:t>
            </a:r>
            <a:r>
              <a:rPr lang="fr-FR" sz="2000" dirty="0" err="1"/>
              <a:t>intruder</a:t>
            </a:r>
            <a:r>
              <a:rPr lang="fr-FR" sz="2000" dirty="0"/>
              <a:t> states in the Te isotopes</a:t>
            </a:r>
            <a:endParaRPr lang="en-US" sz="2000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92" y="742122"/>
            <a:ext cx="5146881" cy="388384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03347" y="4207669"/>
            <a:ext cx="2270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preliminary, courtesy of P. Garrett</a:t>
            </a:r>
          </a:p>
        </p:txBody>
      </p:sp>
    </p:spTree>
    <p:extLst>
      <p:ext uri="{BB962C8B-B14F-4D97-AF65-F5344CB8AC3E}">
        <p14:creationId xmlns:p14="http://schemas.microsoft.com/office/powerpoint/2010/main" val="2402589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shape</a:t>
            </a:r>
            <a:r>
              <a:rPr lang="fr-FR" dirty="0"/>
              <a:t> coexistence 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>
          <a:xfrm>
            <a:off x="232159" y="896698"/>
            <a:ext cx="8720673" cy="356251"/>
          </a:xfrm>
        </p:spPr>
        <p:txBody>
          <a:bodyPr/>
          <a:lstStyle/>
          <a:p>
            <a:r>
              <a:rPr lang="fr-FR" dirty="0"/>
              <a:t>First </a:t>
            </a:r>
            <a:r>
              <a:rPr lang="fr-FR" dirty="0" err="1"/>
              <a:t>evidence</a:t>
            </a:r>
            <a:r>
              <a:rPr lang="fr-FR" dirty="0"/>
              <a:t> of </a:t>
            </a:r>
            <a:r>
              <a:rPr lang="fr-FR" dirty="0" err="1"/>
              <a:t>shape</a:t>
            </a:r>
            <a:r>
              <a:rPr lang="fr-FR" dirty="0"/>
              <a:t> </a:t>
            </a:r>
            <a:r>
              <a:rPr lang="fr-FR" dirty="0" err="1"/>
              <a:t>isomerism</a:t>
            </a:r>
            <a:r>
              <a:rPr lang="fr-FR" dirty="0"/>
              <a:t> in a light system. 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77" y="1038143"/>
            <a:ext cx="3303918" cy="10742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18020" y="1353949"/>
            <a:ext cx="464820" cy="408579"/>
          </a:xfrm>
          <a:prstGeom prst="rect">
            <a:avLst/>
          </a:prstGeom>
          <a:noFill/>
          <a:ln w="57150">
            <a:solidFill>
              <a:srgbClr val="F39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2" y="2043268"/>
            <a:ext cx="2810804" cy="240052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371752" y="4513347"/>
            <a:ext cx="22012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/>
              <a:t>S. Leoni et al., PRL118 (2017) 162502</a:t>
            </a:r>
            <a:endParaRPr lang="en-US" sz="105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32160" y="1242893"/>
            <a:ext cx="4910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Lifetime</a:t>
            </a:r>
            <a:r>
              <a:rPr lang="fr-FR" i="1" dirty="0"/>
              <a:t> </a:t>
            </a:r>
            <a:r>
              <a:rPr lang="fr-FR" i="1" dirty="0" err="1"/>
              <a:t>measurements</a:t>
            </a:r>
            <a:r>
              <a:rPr lang="fr-FR" i="1" dirty="0"/>
              <a:t> of </a:t>
            </a:r>
            <a:r>
              <a:rPr lang="fr-FR" i="1" dirty="0" err="1"/>
              <a:t>excited</a:t>
            </a:r>
            <a:r>
              <a:rPr lang="fr-FR" i="1" dirty="0"/>
              <a:t> 0+ states </a:t>
            </a:r>
            <a:r>
              <a:rPr lang="fr-FR" i="1" dirty="0" err="1"/>
              <a:t>after</a:t>
            </a:r>
            <a:r>
              <a:rPr lang="fr-FR" i="1" dirty="0"/>
              <a:t> 2-n </a:t>
            </a:r>
            <a:r>
              <a:rPr lang="fr-FR" i="1" dirty="0" err="1"/>
              <a:t>transfer</a:t>
            </a:r>
            <a:r>
              <a:rPr lang="fr-FR" i="1" dirty="0"/>
              <a:t> </a:t>
            </a:r>
            <a:r>
              <a:rPr lang="fr-FR" i="1" dirty="0" err="1"/>
              <a:t>reactions</a:t>
            </a:r>
            <a:r>
              <a:rPr lang="fr-FR" i="1" dirty="0"/>
              <a:t> at IFIN-HH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0" b="54018"/>
          <a:stretch/>
        </p:blipFill>
        <p:spPr>
          <a:xfrm>
            <a:off x="677752" y="4188920"/>
            <a:ext cx="734052" cy="55886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6" b="51515"/>
          <a:stretch/>
        </p:blipFill>
        <p:spPr>
          <a:xfrm>
            <a:off x="3124992" y="2985843"/>
            <a:ext cx="636713" cy="58928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3" t="60744" r="5421"/>
          <a:stretch/>
        </p:blipFill>
        <p:spPr>
          <a:xfrm>
            <a:off x="351281" y="2170925"/>
            <a:ext cx="765460" cy="47711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31468" y="1959172"/>
            <a:ext cx="521878" cy="349833"/>
          </a:xfrm>
          <a:prstGeom prst="rect">
            <a:avLst/>
          </a:prstGeom>
          <a:noFill/>
          <a:ln w="57150">
            <a:solidFill>
              <a:srgbClr val="F39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97" y="2269971"/>
            <a:ext cx="4735116" cy="221461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875586" y="4471504"/>
            <a:ext cx="2130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T. </a:t>
            </a:r>
            <a:r>
              <a:rPr lang="fr-FR" sz="1000" i="1" dirty="0" err="1"/>
              <a:t>Otsuka</a:t>
            </a:r>
            <a:r>
              <a:rPr lang="fr-FR" sz="1000" i="1" dirty="0"/>
              <a:t> et al., JPG43 (2016) 024009</a:t>
            </a:r>
            <a:endParaRPr lang="en-US" sz="1000" i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1936610" y="4005879"/>
            <a:ext cx="2040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Monte Carlo Shell Model </a:t>
            </a:r>
          </a:p>
          <a:p>
            <a:pPr algn="ctr"/>
            <a:r>
              <a:rPr lang="en-US" sz="1400" dirty="0"/>
              <a:t>calculations (MCSM)</a:t>
            </a:r>
          </a:p>
        </p:txBody>
      </p:sp>
    </p:spTree>
    <p:extLst>
      <p:ext uri="{BB962C8B-B14F-4D97-AF65-F5344CB8AC3E}">
        <p14:creationId xmlns:p14="http://schemas.microsoft.com/office/powerpoint/2010/main" val="1695622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0F0B033-B071-094C-9C75-43F1443AF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208300" y="1436781"/>
            <a:ext cx="4228184" cy="1953624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C57F6D-39E9-5B40-8069-32D9CA24EC24}"/>
              </a:ext>
            </a:extLst>
          </p:cNvPr>
          <p:cNvSpPr txBox="1"/>
          <p:nvPr/>
        </p:nvSpPr>
        <p:spPr>
          <a:xfrm>
            <a:off x="3981603" y="3381280"/>
            <a:ext cx="96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Energy [</a:t>
            </a:r>
            <a:r>
              <a:rPr lang="en-US" sz="1200" dirty="0" err="1"/>
              <a:t>keV</a:t>
            </a:r>
            <a:r>
              <a:rPr lang="en-US" sz="1200" dirty="0"/>
              <a:t>]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CEE571-9537-4340-8CCA-88F239B11DC8}"/>
              </a:ext>
            </a:extLst>
          </p:cNvPr>
          <p:cNvSpPr txBox="1"/>
          <p:nvPr/>
        </p:nvSpPr>
        <p:spPr>
          <a:xfrm rot="16200000">
            <a:off x="1789335" y="2123892"/>
            <a:ext cx="601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counts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C699884-FEC0-4046-BE03-74A860ED5935}"/>
              </a:ext>
            </a:extLst>
          </p:cNvPr>
          <p:cNvCxnSpPr/>
          <p:nvPr/>
        </p:nvCxnSpPr>
        <p:spPr>
          <a:xfrm>
            <a:off x="5213915" y="1584817"/>
            <a:ext cx="24938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A495CE6-9708-944B-9EE7-CDC1034F06BD}"/>
              </a:ext>
            </a:extLst>
          </p:cNvPr>
          <p:cNvCxnSpPr/>
          <p:nvPr/>
        </p:nvCxnSpPr>
        <p:spPr>
          <a:xfrm>
            <a:off x="5222732" y="1737217"/>
            <a:ext cx="24938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C5F5CA9-0C08-8B4C-BDCD-6B4433DABD24}"/>
              </a:ext>
            </a:extLst>
          </p:cNvPr>
          <p:cNvSpPr txBox="1"/>
          <p:nvPr/>
        </p:nvSpPr>
        <p:spPr>
          <a:xfrm>
            <a:off x="5463297" y="1436781"/>
            <a:ext cx="788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FIPPS+IFIN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5B901F-3663-5545-A2D4-61FB04388EF3}"/>
              </a:ext>
            </a:extLst>
          </p:cNvPr>
          <p:cNvSpPr txBox="1"/>
          <p:nvPr/>
        </p:nvSpPr>
        <p:spPr>
          <a:xfrm>
            <a:off x="5464557" y="1566510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FIPPS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618A83-7609-F24A-8554-8E3FC89671EA}"/>
              </a:ext>
            </a:extLst>
          </p:cNvPr>
          <p:cNvSpPr txBox="1"/>
          <p:nvPr/>
        </p:nvSpPr>
        <p:spPr>
          <a:xfrm>
            <a:off x="4193923" y="1756729"/>
            <a:ext cx="477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134</a:t>
            </a:r>
            <a:r>
              <a:rPr lang="en-US" sz="1200" dirty="0"/>
              <a:t>Te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F0AA76-40EA-4B4B-B29D-5E9A3EA64EC9}"/>
              </a:ext>
            </a:extLst>
          </p:cNvPr>
          <p:cNvSpPr txBox="1"/>
          <p:nvPr/>
        </p:nvSpPr>
        <p:spPr>
          <a:xfrm>
            <a:off x="2419587" y="2136594"/>
            <a:ext cx="477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134</a:t>
            </a:r>
            <a:r>
              <a:rPr lang="en-US" sz="1200" dirty="0"/>
              <a:t>Te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25C6405-8464-C043-990C-38A4B8C4723C}"/>
              </a:ext>
            </a:extLst>
          </p:cNvPr>
          <p:cNvSpPr txBox="1"/>
          <p:nvPr/>
        </p:nvSpPr>
        <p:spPr>
          <a:xfrm>
            <a:off x="3282899" y="2123892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100</a:t>
            </a:r>
            <a:r>
              <a:rPr lang="en-US" sz="1200" dirty="0"/>
              <a:t>Zr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B2B7CBF-2831-CF47-A6A9-7C32B53A7490}"/>
              </a:ext>
            </a:extLst>
          </p:cNvPr>
          <p:cNvSpPr txBox="1"/>
          <p:nvPr/>
        </p:nvSpPr>
        <p:spPr>
          <a:xfrm>
            <a:off x="4504576" y="2454691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100</a:t>
            </a:r>
            <a:r>
              <a:rPr lang="en-US" sz="1200" dirty="0"/>
              <a:t>Zr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CEAB54-796E-DE43-AC5A-59902459BD62}"/>
              </a:ext>
            </a:extLst>
          </p:cNvPr>
          <p:cNvSpPr txBox="1"/>
          <p:nvPr/>
        </p:nvSpPr>
        <p:spPr>
          <a:xfrm>
            <a:off x="5725206" y="2718732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100</a:t>
            </a:r>
            <a:r>
              <a:rPr lang="en-US" sz="1200" dirty="0"/>
              <a:t>Zr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C7E633-2790-9C41-868A-8D8EF549C0ED}"/>
              </a:ext>
            </a:extLst>
          </p:cNvPr>
          <p:cNvSpPr txBox="1"/>
          <p:nvPr/>
        </p:nvSpPr>
        <p:spPr>
          <a:xfrm>
            <a:off x="2485339" y="1479730"/>
            <a:ext cx="1471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Gate on 2+ </a:t>
            </a:r>
            <a:r>
              <a:rPr lang="en-US" sz="800" dirty="0">
                <a:sym typeface="Wingdings" panose="05000000000000000000" pitchFamily="2" charset="2"/>
              </a:rPr>
              <a:t></a:t>
            </a:r>
            <a:r>
              <a:rPr lang="en-US" sz="1050" dirty="0">
                <a:sym typeface="Wingdings" panose="05000000000000000000" pitchFamily="2" charset="2"/>
              </a:rPr>
              <a:t>0+ in</a:t>
            </a:r>
            <a:r>
              <a:rPr lang="en-US" sz="1050" baseline="30000" dirty="0">
                <a:sym typeface="Wingdings" panose="05000000000000000000" pitchFamily="2" charset="2"/>
              </a:rPr>
              <a:t> </a:t>
            </a:r>
            <a:r>
              <a:rPr lang="en-US" sz="1050" baseline="30000" dirty="0"/>
              <a:t>134</a:t>
            </a:r>
            <a:r>
              <a:rPr lang="en-US" sz="1050" dirty="0"/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328947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B36F26-6B82-3541-BB4F-128D23C1B8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FIPPS </a:t>
            </a:r>
            <a:r>
              <a:rPr lang="fr-FR" dirty="0" err="1"/>
              <a:t>today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21D25E-EA27-634D-8971-9C5CC2A6FE8B}"/>
              </a:ext>
            </a:extLst>
          </p:cNvPr>
          <p:cNvSpPr txBox="1"/>
          <p:nvPr/>
        </p:nvSpPr>
        <p:spPr>
          <a:xfrm>
            <a:off x="281946" y="809206"/>
            <a:ext cx="2729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8 FIPPS </a:t>
            </a:r>
            <a:r>
              <a:rPr lang="fr-FR" dirty="0" err="1"/>
              <a:t>ACs</a:t>
            </a:r>
            <a:r>
              <a:rPr lang="fr-FR" dirty="0"/>
              <a:t> in addition </a:t>
            </a:r>
          </a:p>
          <a:p>
            <a:r>
              <a:rPr lang="fr-FR" dirty="0"/>
              <a:t>to the FIPPS+IFIN-HH setup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5245EF3-E4E4-E142-B464-CA51D7F5E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13038"/>
          <a:stretch/>
        </p:blipFill>
        <p:spPr>
          <a:xfrm>
            <a:off x="434782" y="1512209"/>
            <a:ext cx="2424307" cy="30859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8C3227-F163-B145-ADD1-E48A8717B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86" y="243717"/>
            <a:ext cx="3493354" cy="262001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AC49E51-3CE5-8B48-9BA2-330D58299171}"/>
              </a:ext>
            </a:extLst>
          </p:cNvPr>
          <p:cNvSpPr txBox="1"/>
          <p:nvPr/>
        </p:nvSpPr>
        <p:spPr>
          <a:xfrm>
            <a:off x="5267549" y="2982141"/>
            <a:ext cx="368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  </a:t>
            </a:r>
            <a:r>
              <a:rPr lang="fr-FR" dirty="0" err="1"/>
              <a:t>tight</a:t>
            </a:r>
            <a:r>
              <a:rPr lang="fr-FR" dirty="0"/>
              <a:t> polycarbonate casemate to </a:t>
            </a:r>
            <a:r>
              <a:rPr lang="fr-FR" dirty="0" err="1"/>
              <a:t>handle</a:t>
            </a:r>
            <a:r>
              <a:rPr lang="fr-FR" dirty="0"/>
              <a:t> radioactive (actinide) </a:t>
            </a:r>
            <a:r>
              <a:rPr lang="fr-FR" dirty="0" err="1"/>
              <a:t>targets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66AC96-8BC1-2D47-BD38-5310D5585C0F}"/>
              </a:ext>
            </a:extLst>
          </p:cNvPr>
          <p:cNvSpPr txBox="1"/>
          <p:nvPr/>
        </p:nvSpPr>
        <p:spPr>
          <a:xfrm>
            <a:off x="5233258" y="3628472"/>
            <a:ext cx="368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running n+</a:t>
            </a:r>
            <a:r>
              <a:rPr lang="fr-FR" baseline="30000" dirty="0">
                <a:solidFill>
                  <a:srgbClr val="FF0000"/>
                </a:solidFill>
              </a:rPr>
              <a:t>233</a:t>
            </a:r>
            <a:r>
              <a:rPr lang="fr-FR" dirty="0">
                <a:solidFill>
                  <a:srgbClr val="FF0000"/>
                </a:solidFill>
              </a:rPr>
              <a:t>U at the moment 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6D1E58-C15E-7247-84E9-45932DE68921}"/>
              </a:ext>
            </a:extLst>
          </p:cNvPr>
          <p:cNvSpPr/>
          <p:nvPr/>
        </p:nvSpPr>
        <p:spPr>
          <a:xfrm>
            <a:off x="2880570" y="1359113"/>
            <a:ext cx="242430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Segmented</a:t>
            </a:r>
            <a:r>
              <a:rPr lang="fr-FR" dirty="0"/>
              <a:t> </a:t>
            </a:r>
          </a:p>
          <a:p>
            <a:r>
              <a:rPr lang="fr-FR" dirty="0"/>
              <a:t>veto detectors (</a:t>
            </a:r>
            <a:r>
              <a:rPr lang="fr-FR" dirty="0" err="1"/>
              <a:t>Scionix</a:t>
            </a:r>
            <a:r>
              <a:rPr lang="fr-FR" dirty="0"/>
              <a:t>).</a:t>
            </a:r>
          </a:p>
          <a:p>
            <a:endParaRPr lang="fr-FR" dirty="0"/>
          </a:p>
          <a:p>
            <a:r>
              <a:rPr lang="fr-FR" dirty="0"/>
              <a:t>~30% </a:t>
            </a:r>
            <a:r>
              <a:rPr lang="fr-FR" dirty="0" err="1"/>
              <a:t>improvement</a:t>
            </a:r>
            <a:r>
              <a:rPr lang="fr-FR" dirty="0"/>
              <a:t> in P/</a:t>
            </a:r>
            <a:r>
              <a:rPr lang="fr-FR" dirty="0" err="1"/>
              <a:t>T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 </a:t>
            </a:r>
          </a:p>
          <a:p>
            <a:r>
              <a:rPr lang="fr-FR" sz="1600" dirty="0"/>
              <a:t>(M. Barani, ILL </a:t>
            </a:r>
            <a:r>
              <a:rPr lang="fr-FR" sz="1600" dirty="0" err="1"/>
              <a:t>internship</a:t>
            </a:r>
            <a:r>
              <a:rPr lang="fr-FR" sz="1600" dirty="0"/>
              <a:t>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9294221-82E0-A94D-A750-F8C8389D6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20" y="4450856"/>
            <a:ext cx="932304" cy="25177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C7A97D8-C49D-9A40-B57D-59C18A522D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03" y="3841738"/>
            <a:ext cx="733537" cy="4988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29C94E-E925-864D-8EED-1BF6590060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4896" r="15228" b="44166"/>
          <a:stretch/>
        </p:blipFill>
        <p:spPr>
          <a:xfrm>
            <a:off x="4255539" y="3174673"/>
            <a:ext cx="1147418" cy="151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5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9893E-3C61-4BC9-9AA7-0A00F81BF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4" y="191265"/>
            <a:ext cx="6422386" cy="464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7415E-9756-4334-A45E-24E36E843F1A}"/>
              </a:ext>
            </a:extLst>
          </p:cNvPr>
          <p:cNvSpPr txBox="1"/>
          <p:nvPr/>
        </p:nvSpPr>
        <p:spPr>
          <a:xfrm>
            <a:off x="6687671" y="941294"/>
            <a:ext cx="227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There’s</a:t>
            </a:r>
            <a:r>
              <a:rPr lang="fr-F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a </a:t>
            </a:r>
            <a:r>
              <a:rPr lang="fr-FR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fr-F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model </a:t>
            </a:r>
            <a:r>
              <a:rPr lang="fr-FR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fr-F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explains</a:t>
            </a:r>
            <a:r>
              <a:rPr lang="fr-F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</a:t>
            </a:r>
            <a:r>
              <a:rPr lang="fr-F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B36FA-78F0-418B-AE2C-AE8857C796BE}"/>
              </a:ext>
            </a:extLst>
          </p:cNvPr>
          <p:cNvSpPr txBox="1"/>
          <p:nvPr/>
        </p:nvSpPr>
        <p:spPr>
          <a:xfrm>
            <a:off x="6696635" y="2581836"/>
            <a:ext cx="2279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data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benchmark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regions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chart</a:t>
            </a:r>
            <a:endParaRPr lang="en-GB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6693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1" y="768105"/>
            <a:ext cx="5344768" cy="369167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V="1">
            <a:off x="409143" y="2698430"/>
            <a:ext cx="0" cy="12820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1602831" y="4476459"/>
            <a:ext cx="131776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744235" y="4443091"/>
            <a:ext cx="97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# neutrons</a:t>
            </a:r>
            <a:endParaRPr lang="en-US" sz="1400" dirty="0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-201216" y="3221777"/>
            <a:ext cx="88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# protons</a:t>
            </a:r>
            <a:endParaRPr lang="en-US" sz="1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25460" y="103632"/>
            <a:ext cx="8727371" cy="668927"/>
          </a:xfrm>
        </p:spPr>
        <p:txBody>
          <a:bodyPr/>
          <a:lstStyle/>
          <a:p>
            <a:r>
              <a:rPr lang="en-US" sz="2800" dirty="0"/>
              <a:t>(</a:t>
            </a:r>
            <a:r>
              <a:rPr lang="en-US" sz="2800" dirty="0" err="1"/>
              <a:t>n,</a:t>
            </a:r>
            <a:r>
              <a:rPr lang="en-US" sz="3600" dirty="0" err="1">
                <a:latin typeface="Symbol" panose="05050102010706020507" pitchFamily="18" charset="2"/>
              </a:rPr>
              <a:t>g</a:t>
            </a:r>
            <a:r>
              <a:rPr lang="en-US" sz="2800" dirty="0"/>
              <a:t>) on stable (rare) and </a:t>
            </a:r>
            <a:r>
              <a:rPr lang="en-US" sz="2800" dirty="0">
                <a:solidFill>
                  <a:srgbClr val="FF0000"/>
                </a:solidFill>
              </a:rPr>
              <a:t>radioactive</a:t>
            </a:r>
            <a:r>
              <a:rPr lang="en-US" sz="2800" dirty="0"/>
              <a:t> targets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871698" y="3930010"/>
            <a:ext cx="771365" cy="369332"/>
          </a:xfrm>
          <a:prstGeom prst="rect">
            <a:avLst/>
          </a:prstGeom>
          <a:ln w="1905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41</a:t>
            </a:r>
            <a:r>
              <a:rPr lang="en-US" baseline="30000" dirty="0"/>
              <a:t>,44</a:t>
            </a:r>
            <a:r>
              <a:rPr lang="en-US" dirty="0"/>
              <a:t>Ca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68635" y="2180483"/>
            <a:ext cx="934871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tx1"/>
                </a:solidFill>
              </a:rPr>
              <a:t>61</a:t>
            </a:r>
            <a:r>
              <a:rPr lang="en-US" baseline="30000" dirty="0"/>
              <a:t>,</a:t>
            </a:r>
            <a:r>
              <a:rPr lang="en-US" baseline="30000" dirty="0">
                <a:solidFill>
                  <a:srgbClr val="FF0000"/>
                </a:solidFill>
              </a:rPr>
              <a:t>63</a:t>
            </a:r>
            <a:r>
              <a:rPr lang="en-US" baseline="30000" dirty="0"/>
              <a:t>,64</a:t>
            </a:r>
            <a:r>
              <a:rPr lang="en-US" dirty="0"/>
              <a:t>Ni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10214" y="1040636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17</a:t>
            </a:r>
            <a:r>
              <a:rPr lang="en-US" baseline="30000" dirty="0">
                <a:solidFill>
                  <a:srgbClr val="FF0000"/>
                </a:solidFill>
              </a:rPr>
              <a:t>6</a:t>
            </a:r>
            <a:r>
              <a:rPr lang="en-US" dirty="0"/>
              <a:t>Lu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4237" y="1305322"/>
            <a:ext cx="688009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aseline="30000" dirty="0"/>
              <a:t>160</a:t>
            </a:r>
            <a:r>
              <a:rPr lang="en-US" dirty="0"/>
              <a:t>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99282" y="2097421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149</a:t>
            </a:r>
            <a:r>
              <a:rPr lang="en-US" dirty="0"/>
              <a:t>Sm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38406" y="1219284"/>
            <a:ext cx="934871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aseline="30000" dirty="0"/>
              <a:t>205</a:t>
            </a:r>
            <a:r>
              <a:rPr lang="fr-FR" dirty="0"/>
              <a:t>Tl</a:t>
            </a:r>
            <a:endParaRPr lang="en-US" dirty="0"/>
          </a:p>
          <a:p>
            <a:r>
              <a:rPr lang="en-US" baseline="30000" dirty="0">
                <a:solidFill>
                  <a:srgbClr val="FF0000"/>
                </a:solidFill>
              </a:rPr>
              <a:t>205</a:t>
            </a:r>
            <a:r>
              <a:rPr lang="en-US" baseline="30000" dirty="0">
                <a:solidFill>
                  <a:schemeClr val="tx1"/>
                </a:solidFill>
              </a:rPr>
              <a:t>,206</a:t>
            </a:r>
            <a:r>
              <a:rPr lang="en-US" dirty="0"/>
              <a:t>Pb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04861" y="2630624"/>
            <a:ext cx="1053548" cy="17462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671733" y="3416517"/>
            <a:ext cx="1042657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aseline="30000" dirty="0">
                <a:solidFill>
                  <a:schemeClr val="dk1"/>
                </a:solidFill>
              </a:rPr>
              <a:t>96,97,98</a:t>
            </a:r>
            <a:r>
              <a:rPr lang="en-US" dirty="0">
                <a:solidFill>
                  <a:schemeClr val="dk1"/>
                </a:solidFill>
              </a:rPr>
              <a:t>Mo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90120" y="3303774"/>
            <a:ext cx="119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115,117,119</a:t>
            </a:r>
            <a:r>
              <a:rPr lang="en-US" dirty="0"/>
              <a:t>Sn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27110" y="3578536"/>
            <a:ext cx="1416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99</a:t>
            </a:r>
            <a:r>
              <a:rPr lang="en-US" dirty="0"/>
              <a:t>Ru, </a:t>
            </a:r>
            <a:r>
              <a:rPr lang="en-US" baseline="30000" dirty="0"/>
              <a:t>123,125</a:t>
            </a:r>
            <a:r>
              <a:rPr lang="en-US" dirty="0"/>
              <a:t>Te</a:t>
            </a:r>
          </a:p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320617" y="3897371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111</a:t>
            </a:r>
            <a:r>
              <a:rPr lang="en-US" dirty="0"/>
              <a:t>Cd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5355" y="2896918"/>
            <a:ext cx="465192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aseline="30000" dirty="0"/>
              <a:t>13</a:t>
            </a:r>
            <a:r>
              <a:rPr lang="en-US" dirty="0"/>
              <a:t>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20746" y="1095615"/>
            <a:ext cx="612668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aseline="30000" dirty="0"/>
              <a:t>167</a:t>
            </a:r>
            <a:r>
              <a:rPr lang="en-US" dirty="0"/>
              <a:t>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2730" y="2707002"/>
            <a:ext cx="805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145</a:t>
            </a:r>
            <a:r>
              <a:rPr lang="en-US" dirty="0"/>
              <a:t>Nd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10215" y="683482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175</a:t>
            </a:r>
            <a:r>
              <a:rPr lang="en-US" dirty="0"/>
              <a:t>Lu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23563" y="2394232"/>
            <a:ext cx="805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146</a:t>
            </a:r>
            <a:r>
              <a:rPr lang="en-US" dirty="0"/>
              <a:t>Nd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810215" y="4437179"/>
            <a:ext cx="2961323" cy="27699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/>
              <a:t>lifetime measurement technique (gas target)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4551481" y="1527113"/>
            <a:ext cx="1069452" cy="27040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4277276" y="1774705"/>
            <a:ext cx="287047" cy="23003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e 35"/>
          <p:cNvGrpSpPr>
            <a:grpSpLocks noChangeAspect="1"/>
          </p:cNvGrpSpPr>
          <p:nvPr/>
        </p:nvGrpSpPr>
        <p:grpSpPr>
          <a:xfrm>
            <a:off x="8179174" y="716601"/>
            <a:ext cx="549152" cy="780919"/>
            <a:chOff x="6823330" y="1387720"/>
            <a:chExt cx="799177" cy="1056799"/>
          </a:xfrm>
        </p:grpSpPr>
        <p:pic>
          <p:nvPicPr>
            <p:cNvPr id="37" name="Picture 132">
              <a:extLst>
                <a:ext uri="{FF2B5EF4-FFF2-40B4-BE49-F238E27FC236}">
                  <a16:creationId xmlns:a16="http://schemas.microsoft.com/office/drawing/2014/main" id="{715A0F88-BABC-4714-92B0-9D58E4256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72" t="13595" r="6214" b="71935"/>
            <a:stretch/>
          </p:blipFill>
          <p:spPr>
            <a:xfrm rot="16200000">
              <a:off x="6685344" y="1543981"/>
              <a:ext cx="1056799" cy="744277"/>
            </a:xfrm>
            <a:prstGeom prst="rect">
              <a:avLst/>
            </a:prstGeom>
          </p:spPr>
        </p:pic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EDC39D1D-1BFB-4BA6-BDBE-1728FE234F2F}"/>
                </a:ext>
              </a:extLst>
            </p:cNvPr>
            <p:cNvSpPr/>
            <p:nvPr/>
          </p:nvSpPr>
          <p:spPr>
            <a:xfrm rot="19856440">
              <a:off x="6823330" y="1833146"/>
              <a:ext cx="776755" cy="270567"/>
            </a:xfrm>
            <a:prstGeom prst="arc">
              <a:avLst>
                <a:gd name="adj1" fmla="val 20614181"/>
                <a:gd name="adj2" fmla="val 11823351"/>
              </a:avLst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59CD4570-E9DB-4B76-8222-0D4E43984484}"/>
                </a:ext>
              </a:extLst>
            </p:cNvPr>
            <p:cNvSpPr/>
            <p:nvPr/>
          </p:nvSpPr>
          <p:spPr>
            <a:xfrm rot="2551272">
              <a:off x="6824389" y="1818988"/>
              <a:ext cx="798118" cy="293963"/>
            </a:xfrm>
            <a:prstGeom prst="arc">
              <a:avLst>
                <a:gd name="adj1" fmla="val 20614181"/>
                <a:gd name="adj2" fmla="val 11823351"/>
              </a:avLst>
            </a:prstGeom>
            <a:ln w="19050">
              <a:solidFill>
                <a:srgbClr val="FF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0" name="Oval 135">
              <a:extLst>
                <a:ext uri="{FF2B5EF4-FFF2-40B4-BE49-F238E27FC236}">
                  <a16:creationId xmlns:a16="http://schemas.microsoft.com/office/drawing/2014/main" id="{4E80D01B-D564-431D-9907-D91B6A020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0060" y="1757065"/>
              <a:ext cx="96637" cy="9000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136">
              <a:extLst>
                <a:ext uri="{FF2B5EF4-FFF2-40B4-BE49-F238E27FC236}">
                  <a16:creationId xmlns:a16="http://schemas.microsoft.com/office/drawing/2014/main" id="{BA85781A-766E-4363-A9B2-0064D0CE61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7580" y="1674258"/>
              <a:ext cx="90000" cy="9000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e 41"/>
          <p:cNvGrpSpPr>
            <a:grpSpLocks noChangeAspect="1"/>
          </p:cNvGrpSpPr>
          <p:nvPr/>
        </p:nvGrpSpPr>
        <p:grpSpPr>
          <a:xfrm>
            <a:off x="7624729" y="809085"/>
            <a:ext cx="468937" cy="640636"/>
            <a:chOff x="8020463" y="1531577"/>
            <a:chExt cx="612000" cy="836080"/>
          </a:xfrm>
        </p:grpSpPr>
        <p:grpSp>
          <p:nvGrpSpPr>
            <p:cNvPr id="43" name="Group 100">
              <a:extLst>
                <a:ext uri="{FF2B5EF4-FFF2-40B4-BE49-F238E27FC236}">
                  <a16:creationId xmlns:a16="http://schemas.microsoft.com/office/drawing/2014/main" id="{CF72CC27-746E-4C47-B89A-96FD9A92DA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43276" y="1691943"/>
              <a:ext cx="563867" cy="548056"/>
              <a:chOff x="1436384" y="2089906"/>
              <a:chExt cx="406297" cy="394904"/>
            </a:xfrm>
          </p:grpSpPr>
          <p:sp>
            <p:nvSpPr>
              <p:cNvPr id="49" name="Oval 101">
                <a:extLst>
                  <a:ext uri="{FF2B5EF4-FFF2-40B4-BE49-F238E27FC236}">
                    <a16:creationId xmlns:a16="http://schemas.microsoft.com/office/drawing/2014/main" id="{BFECCC73-F41B-45CF-955B-747250B4F2CD}"/>
                  </a:ext>
                </a:extLst>
              </p:cNvPr>
              <p:cNvSpPr/>
              <p:nvPr/>
            </p:nvSpPr>
            <p:spPr>
              <a:xfrm>
                <a:off x="1594565" y="2381940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102">
                <a:extLst>
                  <a:ext uri="{FF2B5EF4-FFF2-40B4-BE49-F238E27FC236}">
                    <a16:creationId xmlns:a16="http://schemas.microsoft.com/office/drawing/2014/main" id="{FA81F085-FC3D-4588-87DC-C327C61654F3}"/>
                  </a:ext>
                </a:extLst>
              </p:cNvPr>
              <p:cNvSpPr/>
              <p:nvPr/>
            </p:nvSpPr>
            <p:spPr>
              <a:xfrm>
                <a:off x="1718632" y="2138646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103">
                <a:extLst>
                  <a:ext uri="{FF2B5EF4-FFF2-40B4-BE49-F238E27FC236}">
                    <a16:creationId xmlns:a16="http://schemas.microsoft.com/office/drawing/2014/main" id="{B0D54B22-23EC-4C3E-8E37-4E0AAA1AEDEC}"/>
                  </a:ext>
                </a:extLst>
              </p:cNvPr>
              <p:cNvSpPr/>
              <p:nvPr/>
            </p:nvSpPr>
            <p:spPr>
              <a:xfrm>
                <a:off x="1683232" y="2333475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104">
                <a:extLst>
                  <a:ext uri="{FF2B5EF4-FFF2-40B4-BE49-F238E27FC236}">
                    <a16:creationId xmlns:a16="http://schemas.microsoft.com/office/drawing/2014/main" id="{7F4FB3C9-2B4F-464E-9BD6-AEE7DF0DB39A}"/>
                  </a:ext>
                </a:extLst>
              </p:cNvPr>
              <p:cNvSpPr/>
              <p:nvPr/>
            </p:nvSpPr>
            <p:spPr>
              <a:xfrm>
                <a:off x="1518370" y="2357523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105">
                <a:extLst>
                  <a:ext uri="{FF2B5EF4-FFF2-40B4-BE49-F238E27FC236}">
                    <a16:creationId xmlns:a16="http://schemas.microsoft.com/office/drawing/2014/main" id="{2E1BEA48-E990-4769-9FC3-08431DDBBFA1}"/>
                  </a:ext>
                </a:extLst>
              </p:cNvPr>
              <p:cNvSpPr/>
              <p:nvPr/>
            </p:nvSpPr>
            <p:spPr>
              <a:xfrm>
                <a:off x="1732225" y="2240395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106">
                <a:extLst>
                  <a:ext uri="{FF2B5EF4-FFF2-40B4-BE49-F238E27FC236}">
                    <a16:creationId xmlns:a16="http://schemas.microsoft.com/office/drawing/2014/main" id="{FFF31B3B-F07B-44A2-99D7-509D31E0DB6D}"/>
                  </a:ext>
                </a:extLst>
              </p:cNvPr>
              <p:cNvSpPr/>
              <p:nvPr/>
            </p:nvSpPr>
            <p:spPr>
              <a:xfrm>
                <a:off x="1681505" y="2287478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107">
                <a:extLst>
                  <a:ext uri="{FF2B5EF4-FFF2-40B4-BE49-F238E27FC236}">
                    <a16:creationId xmlns:a16="http://schemas.microsoft.com/office/drawing/2014/main" id="{F9C39E10-CA5D-47B4-AD11-CD499E3ADFF7}"/>
                  </a:ext>
                </a:extLst>
              </p:cNvPr>
              <p:cNvSpPr/>
              <p:nvPr/>
            </p:nvSpPr>
            <p:spPr>
              <a:xfrm>
                <a:off x="1436384" y="2219116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108">
                <a:extLst>
                  <a:ext uri="{FF2B5EF4-FFF2-40B4-BE49-F238E27FC236}">
                    <a16:creationId xmlns:a16="http://schemas.microsoft.com/office/drawing/2014/main" id="{D9EB2CF8-53F2-45A9-ACFA-7F7F8B4CB7AB}"/>
                  </a:ext>
                </a:extLst>
              </p:cNvPr>
              <p:cNvSpPr/>
              <p:nvPr/>
            </p:nvSpPr>
            <p:spPr>
              <a:xfrm>
                <a:off x="1621276" y="2351467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109">
                <a:extLst>
                  <a:ext uri="{FF2B5EF4-FFF2-40B4-BE49-F238E27FC236}">
                    <a16:creationId xmlns:a16="http://schemas.microsoft.com/office/drawing/2014/main" id="{72134FF8-A56E-48B3-88CB-76464506B1D1}"/>
                  </a:ext>
                </a:extLst>
              </p:cNvPr>
              <p:cNvSpPr/>
              <p:nvPr/>
            </p:nvSpPr>
            <p:spPr>
              <a:xfrm>
                <a:off x="1651006" y="2172444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110">
                <a:extLst>
                  <a:ext uri="{FF2B5EF4-FFF2-40B4-BE49-F238E27FC236}">
                    <a16:creationId xmlns:a16="http://schemas.microsoft.com/office/drawing/2014/main" id="{E65BDC88-1734-4BE9-AB17-EEE7538A447C}"/>
                  </a:ext>
                </a:extLst>
              </p:cNvPr>
              <p:cNvSpPr/>
              <p:nvPr/>
            </p:nvSpPr>
            <p:spPr>
              <a:xfrm>
                <a:off x="1640436" y="2267683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111">
                <a:extLst>
                  <a:ext uri="{FF2B5EF4-FFF2-40B4-BE49-F238E27FC236}">
                    <a16:creationId xmlns:a16="http://schemas.microsoft.com/office/drawing/2014/main" id="{89039370-B5A2-4573-AF1B-CAC64A925B9E}"/>
                  </a:ext>
                </a:extLst>
              </p:cNvPr>
              <p:cNvSpPr/>
              <p:nvPr/>
            </p:nvSpPr>
            <p:spPr>
              <a:xfrm>
                <a:off x="1472203" y="2142600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Oval 112">
                <a:extLst>
                  <a:ext uri="{FF2B5EF4-FFF2-40B4-BE49-F238E27FC236}">
                    <a16:creationId xmlns:a16="http://schemas.microsoft.com/office/drawing/2014/main" id="{3DC7185E-15AA-44FD-AB16-0F01FE61AD89}"/>
                  </a:ext>
                </a:extLst>
              </p:cNvPr>
              <p:cNvSpPr/>
              <p:nvPr/>
            </p:nvSpPr>
            <p:spPr>
              <a:xfrm>
                <a:off x="1591137" y="2089906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113">
                <a:extLst>
                  <a:ext uri="{FF2B5EF4-FFF2-40B4-BE49-F238E27FC236}">
                    <a16:creationId xmlns:a16="http://schemas.microsoft.com/office/drawing/2014/main" id="{1F1F43C4-BFF8-4D13-ADD9-81D4A86D7C45}"/>
                  </a:ext>
                </a:extLst>
              </p:cNvPr>
              <p:cNvSpPr/>
              <p:nvPr/>
            </p:nvSpPr>
            <p:spPr>
              <a:xfrm>
                <a:off x="1582659" y="2240395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114">
                <a:extLst>
                  <a:ext uri="{FF2B5EF4-FFF2-40B4-BE49-F238E27FC236}">
                    <a16:creationId xmlns:a16="http://schemas.microsoft.com/office/drawing/2014/main" id="{42A031C9-0FD7-4ED6-862F-248FE4B45BEE}"/>
                  </a:ext>
                </a:extLst>
              </p:cNvPr>
              <p:cNvSpPr/>
              <p:nvPr/>
            </p:nvSpPr>
            <p:spPr>
              <a:xfrm>
                <a:off x="1463298" y="2312785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115">
                <a:extLst>
                  <a:ext uri="{FF2B5EF4-FFF2-40B4-BE49-F238E27FC236}">
                    <a16:creationId xmlns:a16="http://schemas.microsoft.com/office/drawing/2014/main" id="{3F38DA9A-99D3-410B-802C-B06BECCF9254}"/>
                  </a:ext>
                </a:extLst>
              </p:cNvPr>
              <p:cNvSpPr/>
              <p:nvPr/>
            </p:nvSpPr>
            <p:spPr>
              <a:xfrm>
                <a:off x="1571049" y="2333475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116">
                <a:extLst>
                  <a:ext uri="{FF2B5EF4-FFF2-40B4-BE49-F238E27FC236}">
                    <a16:creationId xmlns:a16="http://schemas.microsoft.com/office/drawing/2014/main" id="{E6F142E0-4C3C-4D2F-91C4-14A4A3336F9D}"/>
                  </a:ext>
                </a:extLst>
              </p:cNvPr>
              <p:cNvSpPr/>
              <p:nvPr/>
            </p:nvSpPr>
            <p:spPr>
              <a:xfrm>
                <a:off x="1522790" y="2103235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117">
                <a:extLst>
                  <a:ext uri="{FF2B5EF4-FFF2-40B4-BE49-F238E27FC236}">
                    <a16:creationId xmlns:a16="http://schemas.microsoft.com/office/drawing/2014/main" id="{426213D0-3396-4F07-B59D-68507A3605C3}"/>
                  </a:ext>
                </a:extLst>
              </p:cNvPr>
              <p:cNvSpPr/>
              <p:nvPr/>
            </p:nvSpPr>
            <p:spPr>
              <a:xfrm>
                <a:off x="1600163" y="2181467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118">
                <a:extLst>
                  <a:ext uri="{FF2B5EF4-FFF2-40B4-BE49-F238E27FC236}">
                    <a16:creationId xmlns:a16="http://schemas.microsoft.com/office/drawing/2014/main" id="{012AD210-A163-4D15-9F15-73F4B5C10AC5}"/>
                  </a:ext>
                </a:extLst>
              </p:cNvPr>
              <p:cNvSpPr/>
              <p:nvPr/>
            </p:nvSpPr>
            <p:spPr>
              <a:xfrm>
                <a:off x="1527431" y="2175625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119">
                <a:extLst>
                  <a:ext uri="{FF2B5EF4-FFF2-40B4-BE49-F238E27FC236}">
                    <a16:creationId xmlns:a16="http://schemas.microsoft.com/office/drawing/2014/main" id="{DF199410-D2FE-447E-BF3A-040E055A4690}"/>
                  </a:ext>
                </a:extLst>
              </p:cNvPr>
              <p:cNvSpPr/>
              <p:nvPr/>
            </p:nvSpPr>
            <p:spPr>
              <a:xfrm>
                <a:off x="1507210" y="2263163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120">
                <a:extLst>
                  <a:ext uri="{FF2B5EF4-FFF2-40B4-BE49-F238E27FC236}">
                    <a16:creationId xmlns:a16="http://schemas.microsoft.com/office/drawing/2014/main" id="{57833F00-32C3-47E9-BEA4-9CFD5976C99A}"/>
                  </a:ext>
                </a:extLst>
              </p:cNvPr>
              <p:cNvSpPr/>
              <p:nvPr/>
            </p:nvSpPr>
            <p:spPr>
              <a:xfrm>
                <a:off x="1470476" y="2229279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21">
                <a:extLst>
                  <a:ext uri="{FF2B5EF4-FFF2-40B4-BE49-F238E27FC236}">
                    <a16:creationId xmlns:a16="http://schemas.microsoft.com/office/drawing/2014/main" id="{33F4EB2F-4073-4D97-AB2E-45CB88620CA9}"/>
                  </a:ext>
                </a:extLst>
              </p:cNvPr>
              <p:cNvSpPr/>
              <p:nvPr/>
            </p:nvSpPr>
            <p:spPr>
              <a:xfrm>
                <a:off x="1651876" y="2100682"/>
                <a:ext cx="110456" cy="10287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122">
                <a:extLst>
                  <a:ext uri="{FF2B5EF4-FFF2-40B4-BE49-F238E27FC236}">
                    <a16:creationId xmlns:a16="http://schemas.microsoft.com/office/drawing/2014/main" id="{1561A577-E57D-401C-B07A-1F2B4C9F8D06}"/>
                  </a:ext>
                </a:extLst>
              </p:cNvPr>
              <p:cNvSpPr/>
              <p:nvPr/>
            </p:nvSpPr>
            <p:spPr>
              <a:xfrm>
                <a:off x="1705021" y="2196232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123">
                <a:extLst>
                  <a:ext uri="{FF2B5EF4-FFF2-40B4-BE49-F238E27FC236}">
                    <a16:creationId xmlns:a16="http://schemas.microsoft.com/office/drawing/2014/main" id="{5EE73039-35C6-42DA-87D6-37D725C43C60}"/>
                  </a:ext>
                </a:extLst>
              </p:cNvPr>
              <p:cNvSpPr/>
              <p:nvPr/>
            </p:nvSpPr>
            <p:spPr>
              <a:xfrm>
                <a:off x="1723395" y="2291046"/>
                <a:ext cx="110456" cy="102870"/>
              </a:xfrm>
              <a:prstGeom prst="ellipse">
                <a:avLst/>
              </a:prstGeom>
              <a:solidFill>
                <a:srgbClr val="0000FF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Oval 124">
              <a:extLst>
                <a:ext uri="{FF2B5EF4-FFF2-40B4-BE49-F238E27FC236}">
                  <a16:creationId xmlns:a16="http://schemas.microsoft.com/office/drawing/2014/main" id="{7140ED8E-760B-4AB5-8215-AC9508685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0463" y="1676159"/>
              <a:ext cx="612000" cy="5708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77E283A7-3453-46FB-A97F-7CE5D8A2DF59}"/>
                </a:ext>
              </a:extLst>
            </p:cNvPr>
            <p:cNvSpPr/>
            <p:nvPr/>
          </p:nvSpPr>
          <p:spPr>
            <a:xfrm rot="17776443">
              <a:off x="7891478" y="1830606"/>
              <a:ext cx="827975" cy="229918"/>
            </a:xfrm>
            <a:prstGeom prst="arc">
              <a:avLst>
                <a:gd name="adj1" fmla="val 20614181"/>
                <a:gd name="adj2" fmla="val 11823351"/>
              </a:avLst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7F05778C-D3DF-4E63-AACD-C43EA876AFCD}"/>
                </a:ext>
              </a:extLst>
            </p:cNvPr>
            <p:cNvSpPr/>
            <p:nvPr/>
          </p:nvSpPr>
          <p:spPr>
            <a:xfrm rot="4058555">
              <a:off x="7930431" y="1838711"/>
              <a:ext cx="827975" cy="229918"/>
            </a:xfrm>
            <a:prstGeom prst="arc">
              <a:avLst>
                <a:gd name="adj1" fmla="val 20614181"/>
                <a:gd name="adj2" fmla="val 11823351"/>
              </a:avLst>
            </a:prstGeom>
            <a:ln w="19050">
              <a:solidFill>
                <a:srgbClr val="FF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7" name="Oval 127">
              <a:extLst>
                <a:ext uri="{FF2B5EF4-FFF2-40B4-BE49-F238E27FC236}">
                  <a16:creationId xmlns:a16="http://schemas.microsoft.com/office/drawing/2014/main" id="{D43AB327-9DCA-417A-BB6E-909C04C338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1502" y="1602267"/>
              <a:ext cx="96637" cy="90000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128">
              <a:extLst>
                <a:ext uri="{FF2B5EF4-FFF2-40B4-BE49-F238E27FC236}">
                  <a16:creationId xmlns:a16="http://schemas.microsoft.com/office/drawing/2014/main" id="{1EFB873A-D55E-457F-9CF1-F56E827C5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12058" y="1586008"/>
              <a:ext cx="90000" cy="9000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6588994" y="1357518"/>
            <a:ext cx="1221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Milan, Krakow</a:t>
            </a:r>
          </a:p>
        </p:txBody>
      </p:sp>
      <p:sp>
        <p:nvSpPr>
          <p:cNvPr id="73" name="Ellipse 72"/>
          <p:cNvSpPr/>
          <p:nvPr/>
        </p:nvSpPr>
        <p:spPr>
          <a:xfrm>
            <a:off x="3122970" y="2420712"/>
            <a:ext cx="188991" cy="2099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Connecteur droit avec flèche 73"/>
          <p:cNvCxnSpPr/>
          <p:nvPr/>
        </p:nvCxnSpPr>
        <p:spPr>
          <a:xfrm flipH="1">
            <a:off x="3311185" y="2131863"/>
            <a:ext cx="2678930" cy="39971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999282" y="2097421"/>
            <a:ext cx="710451" cy="9789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ZoneTexte 75"/>
          <p:cNvSpPr txBox="1"/>
          <p:nvPr/>
        </p:nvSpPr>
        <p:spPr>
          <a:xfrm>
            <a:off x="6701744" y="2287761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IFIN-HH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6701744" y="2773807"/>
            <a:ext cx="1223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TU-Darmstadt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320617" y="3234049"/>
            <a:ext cx="1340133" cy="10135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Ellipse 80"/>
          <p:cNvSpPr/>
          <p:nvPr/>
        </p:nvSpPr>
        <p:spPr>
          <a:xfrm>
            <a:off x="2417506" y="2829627"/>
            <a:ext cx="386150" cy="23110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Connecteur droit avec flèche 81"/>
          <p:cNvCxnSpPr/>
          <p:nvPr/>
        </p:nvCxnSpPr>
        <p:spPr>
          <a:xfrm flipH="1" flipV="1">
            <a:off x="2734233" y="3031675"/>
            <a:ext cx="2586384" cy="304328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>
            <a:off x="6647046" y="3485058"/>
            <a:ext cx="1720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CSNSM, Univ. Guelph</a:t>
            </a:r>
          </a:p>
        </p:txBody>
      </p:sp>
      <p:sp>
        <p:nvSpPr>
          <p:cNvPr id="85" name="Ellipse 84"/>
          <p:cNvSpPr/>
          <p:nvPr/>
        </p:nvSpPr>
        <p:spPr>
          <a:xfrm>
            <a:off x="2152059" y="3081584"/>
            <a:ext cx="105322" cy="16717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Connecteur droit avec flèche 85"/>
          <p:cNvCxnSpPr/>
          <p:nvPr/>
        </p:nvCxnSpPr>
        <p:spPr>
          <a:xfrm flipH="1" flipV="1">
            <a:off x="2254684" y="3215327"/>
            <a:ext cx="407947" cy="24645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9" name="ZoneTexte 88"/>
          <p:cNvSpPr txBox="1"/>
          <p:nvPr/>
        </p:nvSpPr>
        <p:spPr>
          <a:xfrm>
            <a:off x="3687494" y="3472990"/>
            <a:ext cx="783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Warsaw</a:t>
            </a:r>
          </a:p>
        </p:txBody>
      </p:sp>
      <p:cxnSp>
        <p:nvCxnSpPr>
          <p:cNvPr id="91" name="Connecteur droit avec flèche 90"/>
          <p:cNvCxnSpPr/>
          <p:nvPr/>
        </p:nvCxnSpPr>
        <p:spPr>
          <a:xfrm flipH="1" flipV="1">
            <a:off x="1325381" y="3829209"/>
            <a:ext cx="568854" cy="198258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3" name="Ellipse 92"/>
          <p:cNvSpPr/>
          <p:nvPr/>
        </p:nvSpPr>
        <p:spPr>
          <a:xfrm>
            <a:off x="1253225" y="3733162"/>
            <a:ext cx="105322" cy="16717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ZoneTexte 93"/>
          <p:cNvSpPr txBox="1"/>
          <p:nvPr/>
        </p:nvSpPr>
        <p:spPr>
          <a:xfrm>
            <a:off x="2593219" y="3883649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Milan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6772768" y="4437179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Milan, ILL</a:t>
            </a:r>
          </a:p>
        </p:txBody>
      </p:sp>
      <p:cxnSp>
        <p:nvCxnSpPr>
          <p:cNvPr id="98" name="Connecteur droit avec flèche 97"/>
          <p:cNvCxnSpPr>
            <a:stCxn id="30" idx="2"/>
          </p:cNvCxnSpPr>
          <p:nvPr/>
        </p:nvCxnSpPr>
        <p:spPr>
          <a:xfrm>
            <a:off x="3327080" y="1464947"/>
            <a:ext cx="37727" cy="92294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>
            <a:off x="2979225" y="1591321"/>
            <a:ext cx="319548" cy="79657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3796903" y="683482"/>
            <a:ext cx="653230" cy="7264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Connecteur droit avec flèche 103"/>
          <p:cNvCxnSpPr/>
          <p:nvPr/>
        </p:nvCxnSpPr>
        <p:spPr>
          <a:xfrm flipH="1">
            <a:off x="3546719" y="1413396"/>
            <a:ext cx="334440" cy="87436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1536275" y="2553953"/>
            <a:ext cx="48903" cy="1000848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9" name="Ellipse 108"/>
          <p:cNvSpPr/>
          <p:nvPr/>
        </p:nvSpPr>
        <p:spPr>
          <a:xfrm>
            <a:off x="1520668" y="3526420"/>
            <a:ext cx="164325" cy="8955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Connecteur droit avec flèche 109"/>
          <p:cNvCxnSpPr/>
          <p:nvPr/>
        </p:nvCxnSpPr>
        <p:spPr>
          <a:xfrm>
            <a:off x="680760" y="3300509"/>
            <a:ext cx="103466" cy="82111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3" name="ZoneTexte 112"/>
          <p:cNvSpPr txBox="1"/>
          <p:nvPr/>
        </p:nvSpPr>
        <p:spPr>
          <a:xfrm>
            <a:off x="293329" y="1791109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Milan, IFIN-HH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409143" y="2592589"/>
            <a:ext cx="105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Manchester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1877149" y="1295843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ILL</a:t>
            </a:r>
          </a:p>
        </p:txBody>
      </p:sp>
      <p:sp>
        <p:nvSpPr>
          <p:cNvPr id="117" name="ZoneTexte 116"/>
          <p:cNvSpPr txBox="1"/>
          <p:nvPr/>
        </p:nvSpPr>
        <p:spPr>
          <a:xfrm>
            <a:off x="2448115" y="806156"/>
            <a:ext cx="104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IKP Cologne</a:t>
            </a:r>
          </a:p>
        </p:txBody>
      </p:sp>
      <p:sp>
        <p:nvSpPr>
          <p:cNvPr id="118" name="ZoneTexte 117"/>
          <p:cNvSpPr txBox="1"/>
          <p:nvPr/>
        </p:nvSpPr>
        <p:spPr>
          <a:xfrm>
            <a:off x="4486320" y="721552"/>
            <a:ext cx="104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IKP Cologne</a:t>
            </a:r>
          </a:p>
        </p:txBody>
      </p:sp>
      <p:sp>
        <p:nvSpPr>
          <p:cNvPr id="119" name="ZoneTexte 118"/>
          <p:cNvSpPr txBox="1"/>
          <p:nvPr/>
        </p:nvSpPr>
        <p:spPr>
          <a:xfrm>
            <a:off x="4355466" y="1124879"/>
            <a:ext cx="1325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CEA B. le </a:t>
            </a:r>
            <a:r>
              <a:rPr lang="en-US" sz="1400" i="1" dirty="0" err="1"/>
              <a:t>Chatel</a:t>
            </a:r>
            <a:endParaRPr lang="en-US" sz="1400" i="1" dirty="0"/>
          </a:p>
        </p:txBody>
      </p:sp>
      <p:pic>
        <p:nvPicPr>
          <p:cNvPr id="102" name="Image 101" descr="Capture d’écran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3" y="911662"/>
            <a:ext cx="851799" cy="7004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8131" r="13838" b="11600"/>
          <a:stretch/>
        </p:blipFill>
        <p:spPr>
          <a:xfrm>
            <a:off x="5132129" y="2318217"/>
            <a:ext cx="728186" cy="63636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41" y="3829209"/>
            <a:ext cx="1329647" cy="4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0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" y="815193"/>
            <a:ext cx="2899158" cy="3908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662410" y="815194"/>
            <a:ext cx="3473770" cy="130538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pl-PL" sz="1500" dirty="0"/>
              <a:t>  </a:t>
            </a:r>
            <a:r>
              <a:rPr lang="pl-PL" sz="1800" b="1" baseline="30000" dirty="0">
                <a:solidFill>
                  <a:srgbClr val="FF0000"/>
                </a:solidFill>
              </a:rPr>
              <a:t>205</a:t>
            </a:r>
            <a:r>
              <a:rPr lang="pl-PL" sz="1800" b="1" dirty="0">
                <a:solidFill>
                  <a:srgbClr val="FF0000"/>
                </a:solidFill>
              </a:rPr>
              <a:t>Tl(</a:t>
            </a:r>
            <a:r>
              <a:rPr lang="pl-PL" sz="1800" b="1" dirty="0" err="1">
                <a:solidFill>
                  <a:srgbClr val="FF0000"/>
                </a:solidFill>
              </a:rPr>
              <a:t>n,g</a:t>
            </a:r>
            <a:r>
              <a:rPr lang="pl-PL" sz="1800" b="1" dirty="0">
                <a:solidFill>
                  <a:srgbClr val="FF0000"/>
                </a:solidFill>
              </a:rPr>
              <a:t>)</a:t>
            </a:r>
            <a:r>
              <a:rPr lang="pl-PL" sz="1800" b="1" baseline="30000" dirty="0">
                <a:solidFill>
                  <a:srgbClr val="FF0000"/>
                </a:solidFill>
              </a:rPr>
              <a:t>206</a:t>
            </a:r>
            <a:r>
              <a:rPr lang="pl-PL" sz="1800" b="1" dirty="0">
                <a:solidFill>
                  <a:srgbClr val="FF0000"/>
                </a:solidFill>
              </a:rPr>
              <a:t>Tl </a:t>
            </a:r>
            <a:r>
              <a:rPr lang="pl-PL" sz="1800" b="1" dirty="0" err="1">
                <a:solidFill>
                  <a:srgbClr val="FF0000"/>
                </a:solidFill>
              </a:rPr>
              <a:t>reactions</a:t>
            </a:r>
            <a:endParaRPr lang="pl-PL" sz="1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l-PL" sz="1500" dirty="0"/>
              <a:t>  neutron </a:t>
            </a:r>
            <a:r>
              <a:rPr lang="pl-PL" sz="1500" dirty="0" err="1"/>
              <a:t>flux</a:t>
            </a:r>
            <a:r>
              <a:rPr lang="pl-PL" sz="1500" dirty="0"/>
              <a:t> 10</a:t>
            </a:r>
            <a:r>
              <a:rPr lang="pl-PL" sz="1500" baseline="30000" dirty="0"/>
              <a:t>8</a:t>
            </a:r>
            <a:r>
              <a:rPr lang="pl-PL" sz="1500" dirty="0"/>
              <a:t>n/(s</a:t>
            </a:r>
            <a:r>
              <a:rPr lang="pl-PL" sz="1500" dirty="0">
                <a:sym typeface="Symbol"/>
              </a:rPr>
              <a:t>  </a:t>
            </a:r>
            <a:r>
              <a:rPr lang="pl-PL" sz="1500" dirty="0"/>
              <a:t>cm</a:t>
            </a:r>
            <a:r>
              <a:rPr lang="pl-PL" sz="1500" baseline="30000" dirty="0"/>
              <a:t>2</a:t>
            </a:r>
            <a:r>
              <a:rPr lang="pl-PL" sz="1500" dirty="0"/>
              <a:t>)</a:t>
            </a:r>
          </a:p>
          <a:p>
            <a:pPr>
              <a:buFont typeface="Wingdings" pitchFamily="2" charset="2"/>
              <a:buChar char="q"/>
            </a:pPr>
            <a:r>
              <a:rPr lang="pl-PL" sz="1500" dirty="0"/>
              <a:t>  1.9-g target of </a:t>
            </a:r>
            <a:r>
              <a:rPr lang="pl-PL" sz="1500" baseline="30000" dirty="0"/>
              <a:t>205</a:t>
            </a:r>
            <a:r>
              <a:rPr lang="pl-PL" sz="1500" dirty="0"/>
              <a:t>Tl (99.9% </a:t>
            </a:r>
            <a:r>
              <a:rPr lang="pl-PL" sz="1500" dirty="0" err="1"/>
              <a:t>enriched</a:t>
            </a:r>
            <a:r>
              <a:rPr lang="pl-PL" sz="1500" dirty="0"/>
              <a:t>)</a:t>
            </a:r>
          </a:p>
          <a:p>
            <a:pPr>
              <a:buFont typeface="Wingdings" pitchFamily="2" charset="2"/>
              <a:buChar char="q"/>
            </a:pPr>
            <a:r>
              <a:rPr lang="pl-PL" sz="1500" dirty="0"/>
              <a:t>  221 </a:t>
            </a:r>
            <a:r>
              <a:rPr lang="pl-PL" sz="1500" dirty="0" err="1"/>
              <a:t>hours</a:t>
            </a:r>
            <a:r>
              <a:rPr lang="pl-PL" sz="1500" dirty="0"/>
              <a:t> of </a:t>
            </a:r>
            <a:r>
              <a:rPr lang="pl-PL" sz="1500" dirty="0" err="1"/>
              <a:t>measurements</a:t>
            </a:r>
            <a:endParaRPr lang="pl-PL" sz="1500" dirty="0"/>
          </a:p>
        </p:txBody>
      </p:sp>
      <p:pic>
        <p:nvPicPr>
          <p:cNvPr id="3075" name="Picture 3" descr="C:\Users\NCieplicka\Dropbox\206Tl\Zdjecia\20170120_134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80" y="3108528"/>
            <a:ext cx="2154941" cy="1616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927972" y="274836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baseline="30000" dirty="0">
                <a:solidFill>
                  <a:prstClr val="black"/>
                </a:solidFill>
                <a:latin typeface="Calibri"/>
              </a:rPr>
              <a:t>20</a:t>
            </a:r>
            <a:r>
              <a:rPr lang="pl-PL" baseline="30000" dirty="0">
                <a:solidFill>
                  <a:prstClr val="black"/>
                </a:solidFill>
                <a:latin typeface="Calibri"/>
              </a:rPr>
              <a:t>5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Tl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3" name="Straight Connector 40"/>
          <p:cNvCxnSpPr/>
          <p:nvPr/>
        </p:nvCxnSpPr>
        <p:spPr>
          <a:xfrm>
            <a:off x="5950792" y="2660150"/>
            <a:ext cx="5160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utoShape 12"/>
          <p:cNvSpPr>
            <a:spLocks noChangeArrowheads="1"/>
          </p:cNvSpPr>
          <p:nvPr/>
        </p:nvSpPr>
        <p:spPr bwMode="auto">
          <a:xfrm>
            <a:off x="6826617" y="2579246"/>
            <a:ext cx="309563" cy="152400"/>
          </a:xfrm>
          <a:prstGeom prst="notchedRightArrow">
            <a:avLst>
              <a:gd name="adj1" fmla="val 50000"/>
              <a:gd name="adj2" fmla="val 7113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defTabSz="685800"/>
            <a:endParaRPr lang="pl-PL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49"/>
          <p:cNvSpPr txBox="1"/>
          <p:nvPr/>
        </p:nvSpPr>
        <p:spPr>
          <a:xfrm>
            <a:off x="6523232" y="2519340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500" dirty="0">
                <a:solidFill>
                  <a:prstClr val="black"/>
                </a:solidFill>
                <a:latin typeface="Calibri"/>
              </a:rPr>
              <a:t>0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50"/>
          <p:cNvSpPr txBox="1"/>
          <p:nvPr/>
        </p:nvSpPr>
        <p:spPr>
          <a:xfrm>
            <a:off x="8315240" y="2489122"/>
            <a:ext cx="8418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pl-PL" sz="1500" dirty="0">
                <a:solidFill>
                  <a:prstClr val="black"/>
                </a:solidFill>
                <a:latin typeface="Calibri"/>
              </a:rPr>
              <a:t>6.5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 MeV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Straight Connector 51"/>
          <p:cNvCxnSpPr/>
          <p:nvPr/>
        </p:nvCxnSpPr>
        <p:spPr>
          <a:xfrm>
            <a:off x="7821899" y="2655446"/>
            <a:ext cx="513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54"/>
          <p:cNvCxnSpPr/>
          <p:nvPr/>
        </p:nvCxnSpPr>
        <p:spPr>
          <a:xfrm>
            <a:off x="7670580" y="4742948"/>
            <a:ext cx="855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5"/>
          <p:cNvSpPr txBox="1"/>
          <p:nvPr/>
        </p:nvSpPr>
        <p:spPr>
          <a:xfrm>
            <a:off x="8564257" y="4585917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500" dirty="0">
                <a:solidFill>
                  <a:prstClr val="black"/>
                </a:solidFill>
                <a:latin typeface="Calibri"/>
              </a:rPr>
              <a:t>0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56"/>
          <p:cNvSpPr txBox="1"/>
          <p:nvPr/>
        </p:nvSpPr>
        <p:spPr>
          <a:xfrm>
            <a:off x="7177426" y="1953687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1200" i="1" dirty="0">
                <a:solidFill>
                  <a:prstClr val="black"/>
                </a:solidFill>
                <a:latin typeface="Calibri"/>
              </a:rPr>
              <a:t>Capture state </a:t>
            </a:r>
            <a:br>
              <a:rPr lang="pl-PL" sz="1200" i="1" dirty="0">
                <a:solidFill>
                  <a:prstClr val="black"/>
                </a:solidFill>
                <a:latin typeface="Calibri"/>
              </a:rPr>
            </a:br>
            <a:r>
              <a:rPr lang="en-GB" sz="1200" i="1" dirty="0">
                <a:solidFill>
                  <a:prstClr val="black"/>
                </a:solidFill>
                <a:latin typeface="Calibri"/>
              </a:rPr>
              <a:t>at neutron binding energy</a:t>
            </a:r>
            <a:endParaRPr lang="en-US" sz="1200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62"/>
          <p:cNvCxnSpPr/>
          <p:nvPr/>
        </p:nvCxnSpPr>
        <p:spPr>
          <a:xfrm>
            <a:off x="7893845" y="2653115"/>
            <a:ext cx="0" cy="18606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/>
          <p:nvPr/>
        </p:nvCxnSpPr>
        <p:spPr>
          <a:xfrm>
            <a:off x="8020142" y="2660150"/>
            <a:ext cx="0" cy="13789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/>
          <p:nvPr/>
        </p:nvCxnSpPr>
        <p:spPr>
          <a:xfrm>
            <a:off x="8145305" y="2660151"/>
            <a:ext cx="0" cy="9838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/>
          <p:nvPr/>
        </p:nvCxnSpPr>
        <p:spPr>
          <a:xfrm>
            <a:off x="8275774" y="2660150"/>
            <a:ext cx="0" cy="6894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9"/>
          <p:cNvSpPr txBox="1"/>
          <p:nvPr/>
        </p:nvSpPr>
        <p:spPr>
          <a:xfrm>
            <a:off x="5427421" y="2510109"/>
            <a:ext cx="5501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pl-PL" sz="1500" dirty="0">
                <a:solidFill>
                  <a:prstClr val="black"/>
                </a:solidFill>
                <a:latin typeface="Calibri"/>
              </a:rPr>
              <a:t>1/2+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49"/>
          <p:cNvSpPr txBox="1"/>
          <p:nvPr/>
        </p:nvSpPr>
        <p:spPr>
          <a:xfrm>
            <a:off x="7172950" y="2489801"/>
            <a:ext cx="7360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pl-PL" sz="1500" dirty="0">
                <a:solidFill>
                  <a:prstClr val="black"/>
                </a:solidFill>
                <a:latin typeface="Calibri"/>
              </a:rPr>
              <a:t>(0+,1+)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49"/>
          <p:cNvSpPr txBox="1"/>
          <p:nvPr/>
        </p:nvSpPr>
        <p:spPr>
          <a:xfrm>
            <a:off x="7260481" y="4589785"/>
            <a:ext cx="3786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pl-PL" sz="1500" dirty="0">
                <a:solidFill>
                  <a:prstClr val="black"/>
                </a:solidFill>
                <a:latin typeface="Calibri"/>
              </a:rPr>
              <a:t>0–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97478" y="2333169"/>
            <a:ext cx="517585" cy="372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Łącznik prosty ze strzałką 37"/>
          <p:cNvCxnSpPr>
            <a:stCxn id="4" idx="3"/>
          </p:cNvCxnSpPr>
          <p:nvPr/>
        </p:nvCxnSpPr>
        <p:spPr>
          <a:xfrm>
            <a:off x="1915063" y="2519340"/>
            <a:ext cx="1357417" cy="112465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ymbol zastępczy zawartości 2"/>
          <p:cNvSpPr txBox="1">
            <a:spLocks/>
          </p:cNvSpPr>
          <p:nvPr/>
        </p:nvSpPr>
        <p:spPr>
          <a:xfrm>
            <a:off x="150020" y="4791274"/>
            <a:ext cx="5693568" cy="304865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defTabSz="685800">
              <a:spcBef>
                <a:spcPts val="900"/>
              </a:spcBef>
              <a:buClr>
                <a:srgbClr val="5B9BD5"/>
              </a:buClr>
              <a:buNone/>
            </a:pPr>
            <a:r>
              <a:rPr lang="pl-PL" sz="1200" i="1" dirty="0">
                <a:solidFill>
                  <a:prstClr val="black"/>
                </a:solidFill>
                <a:latin typeface="Calibri"/>
              </a:rPr>
              <a:t>8 </a:t>
            </a:r>
            <a:r>
              <a:rPr lang="pl-PL" sz="1200" i="1" dirty="0" err="1">
                <a:solidFill>
                  <a:prstClr val="black"/>
                </a:solidFill>
                <a:latin typeface="Calibri"/>
              </a:rPr>
              <a:t>HPGe</a:t>
            </a:r>
            <a:r>
              <a:rPr lang="pl-PL" sz="12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200" i="1" dirty="0" err="1">
                <a:solidFill>
                  <a:prstClr val="black"/>
                </a:solidFill>
                <a:latin typeface="Calibri"/>
              </a:rPr>
              <a:t>clovers</a:t>
            </a:r>
            <a:r>
              <a:rPr lang="pl-PL" sz="1200" i="1" dirty="0">
                <a:solidFill>
                  <a:prstClr val="black"/>
                </a:solidFill>
                <a:latin typeface="Calibri"/>
              </a:rPr>
              <a:t> of FIPPS </a:t>
            </a:r>
            <a:r>
              <a:rPr lang="pl-PL" sz="1200" i="1" dirty="0" err="1">
                <a:solidFill>
                  <a:prstClr val="black"/>
                </a:solidFill>
                <a:latin typeface="Calibri"/>
              </a:rPr>
              <a:t>array</a:t>
            </a:r>
            <a:r>
              <a:rPr lang="pl-PL" sz="1200" i="1" dirty="0">
                <a:solidFill>
                  <a:prstClr val="black"/>
                </a:solidFill>
                <a:latin typeface="Calibri"/>
              </a:rPr>
              <a:t> (32 </a:t>
            </a:r>
            <a:r>
              <a:rPr lang="pl-PL" sz="1200" i="1" dirty="0" err="1">
                <a:solidFill>
                  <a:prstClr val="black"/>
                </a:solidFill>
                <a:latin typeface="Calibri"/>
              </a:rPr>
              <a:t>crystals</a:t>
            </a:r>
            <a:r>
              <a:rPr lang="pl-PL" sz="1200" i="1" dirty="0">
                <a:solidFill>
                  <a:prstClr val="black"/>
                </a:solidFill>
                <a:latin typeface="Calibri"/>
              </a:rPr>
              <a:t>) –  coincidence measurements of gamma </a:t>
            </a:r>
            <a:r>
              <a:rPr lang="pl-PL" sz="1200" i="1" dirty="0" err="1">
                <a:solidFill>
                  <a:prstClr val="black"/>
                </a:solidFill>
                <a:latin typeface="Calibri"/>
              </a:rPr>
              <a:t>rays</a:t>
            </a:r>
            <a:endParaRPr lang="pl-PL" sz="1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Box 5"/>
          <p:cNvSpPr txBox="1"/>
          <p:nvPr/>
        </p:nvSpPr>
        <p:spPr>
          <a:xfrm>
            <a:off x="7682850" y="4770583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baseline="30000" dirty="0">
                <a:solidFill>
                  <a:prstClr val="black"/>
                </a:solidFill>
                <a:latin typeface="Calibri"/>
              </a:rPr>
              <a:t>20</a:t>
            </a:r>
            <a:r>
              <a:rPr lang="pl-PL" baseline="30000" dirty="0">
                <a:solidFill>
                  <a:prstClr val="black"/>
                </a:solidFill>
                <a:latin typeface="Calibri"/>
              </a:rPr>
              <a:t>6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Tl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pole tekstowe 45"/>
          <p:cNvSpPr txBox="1"/>
          <p:nvPr/>
        </p:nvSpPr>
        <p:spPr>
          <a:xfrm>
            <a:off x="5704341" y="3297742"/>
            <a:ext cx="213738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pl-PL" sz="1350" i="1" dirty="0">
                <a:solidFill>
                  <a:prstClr val="black"/>
                </a:solidFill>
                <a:latin typeface="Calibri"/>
              </a:rPr>
              <a:t>We </a:t>
            </a:r>
            <a:r>
              <a:rPr lang="pl-PL" sz="1350" i="1" dirty="0" err="1">
                <a:solidFill>
                  <a:prstClr val="black"/>
                </a:solidFill>
                <a:latin typeface="Calibri"/>
              </a:rPr>
              <a:t>expect</a:t>
            </a:r>
            <a:r>
              <a:rPr lang="pl-PL" sz="1350" i="1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pl-PL" sz="1350" i="1" dirty="0" err="1">
                <a:solidFill>
                  <a:prstClr val="black"/>
                </a:solidFill>
                <a:latin typeface="Calibri"/>
              </a:rPr>
              <a:t>populate</a:t>
            </a:r>
            <a:r>
              <a:rPr lang="pl-PL" sz="1350" i="1" dirty="0">
                <a:solidFill>
                  <a:prstClr val="black"/>
                </a:solidFill>
                <a:latin typeface="Calibri"/>
              </a:rPr>
              <a:t>  </a:t>
            </a:r>
            <a:br>
              <a:rPr lang="pl-PL" sz="1350" i="1" dirty="0">
                <a:solidFill>
                  <a:prstClr val="black"/>
                </a:solidFill>
                <a:latin typeface="Calibri"/>
              </a:rPr>
            </a:br>
            <a:r>
              <a:rPr lang="pl-PL" sz="1350" i="1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pl-PL" sz="1350" i="1" dirty="0" err="1">
                <a:solidFill>
                  <a:prstClr val="black"/>
                </a:solidFill>
                <a:latin typeface="Calibri"/>
              </a:rPr>
              <a:t>states</a:t>
            </a:r>
            <a:r>
              <a:rPr lang="pl-PL" sz="1350" i="1" dirty="0">
                <a:solidFill>
                  <a:prstClr val="black"/>
                </a:solidFill>
                <a:latin typeface="Calibri"/>
              </a:rPr>
              <a:t> with </a:t>
            </a:r>
            <a:r>
              <a:rPr lang="pl-PL" sz="1350" i="1" dirty="0" err="1">
                <a:solidFill>
                  <a:prstClr val="black"/>
                </a:solidFill>
                <a:latin typeface="Calibri"/>
              </a:rPr>
              <a:t>spins</a:t>
            </a:r>
            <a:r>
              <a:rPr lang="pl-PL" sz="135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1350" i="1" dirty="0" err="1">
                <a:solidFill>
                  <a:prstClr val="black"/>
                </a:solidFill>
                <a:latin typeface="Calibri"/>
              </a:rPr>
              <a:t>values</a:t>
            </a:r>
            <a:r>
              <a:rPr lang="pl-PL" sz="1350" i="1" dirty="0">
                <a:solidFill>
                  <a:prstClr val="black"/>
                </a:solidFill>
                <a:latin typeface="Calibri"/>
              </a:rPr>
              <a:t> </a:t>
            </a:r>
            <a:br>
              <a:rPr lang="pl-PL" sz="1350" i="1" dirty="0">
                <a:solidFill>
                  <a:prstClr val="black"/>
                </a:solidFill>
                <a:latin typeface="Calibri"/>
              </a:rPr>
            </a:br>
            <a:r>
              <a:rPr lang="pl-PL" sz="1350" i="1" dirty="0">
                <a:solidFill>
                  <a:prstClr val="black"/>
                </a:solidFill>
                <a:latin typeface="Calibri"/>
              </a:rPr>
              <a:t>from 0 to 3</a:t>
            </a:r>
          </a:p>
        </p:txBody>
      </p:sp>
      <p:pic>
        <p:nvPicPr>
          <p:cNvPr id="39" name="Picture 2" descr="nc_bigg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r="21234" b="5974"/>
          <a:stretch/>
        </p:blipFill>
        <p:spPr bwMode="auto">
          <a:xfrm>
            <a:off x="7751732" y="107555"/>
            <a:ext cx="1334189" cy="1418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0" name="Łącznik prostoliniowy 54"/>
          <p:cNvCxnSpPr/>
          <p:nvPr/>
        </p:nvCxnSpPr>
        <p:spPr>
          <a:xfrm>
            <a:off x="8291552" y="127855"/>
            <a:ext cx="0" cy="13778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oliniowy 55"/>
          <p:cNvCxnSpPr/>
          <p:nvPr/>
        </p:nvCxnSpPr>
        <p:spPr>
          <a:xfrm>
            <a:off x="8563291" y="127854"/>
            <a:ext cx="0" cy="13778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oliniowy 58"/>
          <p:cNvCxnSpPr/>
          <p:nvPr/>
        </p:nvCxnSpPr>
        <p:spPr>
          <a:xfrm flipH="1">
            <a:off x="7751733" y="965595"/>
            <a:ext cx="13319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oliniowy 60"/>
          <p:cNvCxnSpPr/>
          <p:nvPr/>
        </p:nvCxnSpPr>
        <p:spPr>
          <a:xfrm flipH="1">
            <a:off x="7751733" y="687837"/>
            <a:ext cx="13319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7999784" y="992273"/>
            <a:ext cx="275990" cy="268335"/>
          </a:xfrm>
          <a:prstGeom prst="rect">
            <a:avLst/>
          </a:prstGeom>
          <a:solidFill>
            <a:srgbClr val="FFFF00"/>
          </a:solidFill>
          <a:ln w="50800">
            <a:solidFill>
              <a:srgbClr val="0000CC"/>
            </a:solidFill>
            <a:miter lim="800000"/>
            <a:headEnd/>
            <a:tailEnd/>
          </a:ln>
        </p:spPr>
        <p:txBody>
          <a:bodyPr lIns="0" rIns="0" anchor="ctr" anchorCtr="1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pl-PL" sz="900" b="1" baseline="30000" dirty="0">
                <a:solidFill>
                  <a:srgbClr val="0000FF"/>
                </a:solidFill>
                <a:latin typeface="Arial Narrow" panose="020B0606020202030204" pitchFamily="34" charset="0"/>
              </a:rPr>
              <a:t>206</a:t>
            </a:r>
            <a:r>
              <a:rPr lang="pl-PL" sz="900" b="1" dirty="0">
                <a:solidFill>
                  <a:srgbClr val="0000FF"/>
                </a:solidFill>
                <a:latin typeface="Arial Narrow" panose="020B0606020202030204" pitchFamily="34" charset="0"/>
              </a:rPr>
              <a:t>Tl</a:t>
            </a: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8289885" y="700269"/>
            <a:ext cx="273406" cy="265327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lIns="0" rIns="0" anchor="ctr" anchorCtr="1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pl-PL" sz="9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208</a:t>
            </a:r>
            <a:r>
              <a:rPr lang="pl-PL" sz="900" b="1" dirty="0">
                <a:solidFill>
                  <a:srgbClr val="FF0000"/>
                </a:solidFill>
                <a:latin typeface="Arial Narrow" panose="020B0606020202030204" pitchFamily="34" charset="0"/>
              </a:rPr>
              <a:t>Pb</a:t>
            </a:r>
          </a:p>
        </p:txBody>
      </p:sp>
      <p:sp>
        <p:nvSpPr>
          <p:cNvPr id="50" name="Espace réservé du texte 2">
            <a:extLst>
              <a:ext uri="{FF2B5EF4-FFF2-40B4-BE49-F238E27FC236}">
                <a16:creationId xmlns:a16="http://schemas.microsoft.com/office/drawing/2014/main" id="{CA6FB9D7-6024-434F-AE8C-E107B3F3BE8D}"/>
              </a:ext>
            </a:extLst>
          </p:cNvPr>
          <p:cNvSpPr txBox="1">
            <a:spLocks/>
          </p:cNvSpPr>
          <p:nvPr/>
        </p:nvSpPr>
        <p:spPr>
          <a:xfrm>
            <a:off x="225460" y="103632"/>
            <a:ext cx="8727371" cy="66892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Nuclear structure around 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208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Pb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898D87-ACA1-CA4E-8B5A-EB2B1417483D}"/>
              </a:ext>
            </a:extLst>
          </p:cNvPr>
          <p:cNvSpPr txBox="1"/>
          <p:nvPr/>
        </p:nvSpPr>
        <p:spPr>
          <a:xfrm>
            <a:off x="5977572" y="4726814"/>
            <a:ext cx="143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</a:rPr>
              <a:t>N. </a:t>
            </a:r>
            <a:r>
              <a:rPr lang="fr-FR" sz="1400" i="1" dirty="0" err="1">
                <a:solidFill>
                  <a:schemeClr val="accent1"/>
                </a:solidFill>
              </a:rPr>
              <a:t>Cieplicka</a:t>
            </a:r>
            <a:r>
              <a:rPr lang="fr-FR" sz="1400" i="1" dirty="0">
                <a:solidFill>
                  <a:schemeClr val="accent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48432682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presentation-template">
  <a:themeElements>
    <a:clrScheme name="Personnalisé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C493C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-template" id="{C4139E18-2692-4B9F-ABD7-BCC053D9E4C7}" vid="{5794042C-F726-4F12-91FB-0EBF2D7E0B74}"/>
    </a:ext>
  </a:extLst>
</a:theme>
</file>

<file path=ppt/theme/theme2.xml><?xml version="1.0" encoding="utf-8"?>
<a:theme xmlns:a="http://schemas.openxmlformats.org/drawingml/2006/main" name="ILL 2016_slides V2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-template" id="{C4139E18-2692-4B9F-ABD7-BCC053D9E4C7}" vid="{857DAC46-21A0-40AD-85A7-4CD5AC6D7A7E}"/>
    </a:ext>
  </a:extLst>
</a:theme>
</file>

<file path=ppt/theme/theme3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presentation-template</Template>
  <TotalTime>2746</TotalTime>
  <Words>3474</Words>
  <Application>Microsoft Macintosh PowerPoint</Application>
  <PresentationFormat>Affichage à l'écran (16:9)</PresentationFormat>
  <Paragraphs>722</Paragraphs>
  <Slides>53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53</vt:i4>
      </vt:variant>
    </vt:vector>
  </HeadingPairs>
  <TitlesOfParts>
    <vt:vector size="78" baseType="lpstr">
      <vt:lpstr>Arial</vt:lpstr>
      <vt:lpstr>Arial Narrow</vt:lpstr>
      <vt:lpstr>Calibri</vt:lpstr>
      <vt:lpstr>Calibri Light</vt:lpstr>
      <vt:lpstr>Cambria</vt:lpstr>
      <vt:lpstr>Cambria Math</vt:lpstr>
      <vt:lpstr>Century Gothic</vt:lpstr>
      <vt:lpstr>Corbel</vt:lpstr>
      <vt:lpstr>Courier New</vt:lpstr>
      <vt:lpstr>Gill Sans MT</vt:lpstr>
      <vt:lpstr>Helvetica</vt:lpstr>
      <vt:lpstr>Lucida Handwriting</vt:lpstr>
      <vt:lpstr>Symbol</vt:lpstr>
      <vt:lpstr>Times New Roman</vt:lpstr>
      <vt:lpstr>Verdana</vt:lpstr>
      <vt:lpstr>Verdana Bold</vt:lpstr>
      <vt:lpstr>Wingdings</vt:lpstr>
      <vt:lpstr>Wingdings 2</vt:lpstr>
      <vt:lpstr>Wingdings 3</vt:lpstr>
      <vt:lpstr>presentation-template</vt:lpstr>
      <vt:lpstr>ILL 2016_slides V2</vt:lpstr>
      <vt:lpstr>Metropolitan</vt:lpstr>
      <vt:lpstr>Wycinek</vt:lpstr>
      <vt:lpstr>3_HDOfficeLightV0</vt:lpstr>
      <vt:lpstr>NewsPrint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g-coincidence analysis</vt:lpstr>
      <vt:lpstr>Présentation PowerPoint</vt:lpstr>
      <vt:lpstr>Shell-model realistic calculations for 206Tl (A. Gargano)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A new chamber for a 245Cm target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Comparison of the branching ratios in 206Tl with shell-model calculations</vt:lpstr>
      <vt:lpstr>Présentation PowerPoint</vt:lpstr>
      <vt:lpstr>Présentation PowerPoint</vt:lpstr>
      <vt:lpstr>Angular correlations of g rays</vt:lpstr>
      <vt:lpstr>g-coincidence analysis</vt:lpstr>
      <vt:lpstr>g-coincidence analysis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guerard</dc:creator>
  <cp:lastModifiedBy>cmichelagnoli@gmail.com</cp:lastModifiedBy>
  <cp:revision>436</cp:revision>
  <cp:lastPrinted>2016-10-06T12:50:58Z</cp:lastPrinted>
  <dcterms:created xsi:type="dcterms:W3CDTF">2017-08-24T09:08:10Z</dcterms:created>
  <dcterms:modified xsi:type="dcterms:W3CDTF">2019-06-26T08:31:41Z</dcterms:modified>
</cp:coreProperties>
</file>