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2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3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14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theme/theme15.xml" ContentType="application/vnd.openxmlformats-officedocument.theme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  <p:sldMasterId id="2147483709" r:id="rId3"/>
    <p:sldMasterId id="2147483734" r:id="rId4"/>
    <p:sldMasterId id="2147483746" r:id="rId5"/>
    <p:sldMasterId id="2147483758" r:id="rId6"/>
    <p:sldMasterId id="2147483797" r:id="rId7"/>
    <p:sldMasterId id="2147483809" r:id="rId8"/>
    <p:sldMasterId id="2147483845" r:id="rId9"/>
    <p:sldMasterId id="2147483869" r:id="rId10"/>
    <p:sldMasterId id="2147483895" r:id="rId11"/>
    <p:sldMasterId id="2147483908" r:id="rId12"/>
    <p:sldMasterId id="2147483920" r:id="rId13"/>
    <p:sldMasterId id="2147483933" r:id="rId14"/>
    <p:sldMasterId id="2147483946" r:id="rId15"/>
    <p:sldMasterId id="2147483958" r:id="rId16"/>
  </p:sldMasterIdLst>
  <p:notesMasterIdLst>
    <p:notesMasterId r:id="rId72"/>
  </p:notesMasterIdLst>
  <p:handoutMasterIdLst>
    <p:handoutMasterId r:id="rId73"/>
  </p:handoutMasterIdLst>
  <p:sldIdLst>
    <p:sldId id="256" r:id="rId17"/>
    <p:sldId id="433" r:id="rId18"/>
    <p:sldId id="434" r:id="rId19"/>
    <p:sldId id="439" r:id="rId20"/>
    <p:sldId id="395" r:id="rId21"/>
    <p:sldId id="397" r:id="rId22"/>
    <p:sldId id="367" r:id="rId23"/>
    <p:sldId id="463" r:id="rId24"/>
    <p:sldId id="447" r:id="rId25"/>
    <p:sldId id="417" r:id="rId26"/>
    <p:sldId id="443" r:id="rId27"/>
    <p:sldId id="344" r:id="rId28"/>
    <p:sldId id="419" r:id="rId29"/>
    <p:sldId id="432" r:id="rId30"/>
    <p:sldId id="468" r:id="rId31"/>
    <p:sldId id="465" r:id="rId32"/>
    <p:sldId id="429" r:id="rId33"/>
    <p:sldId id="430" r:id="rId34"/>
    <p:sldId id="431" r:id="rId35"/>
    <p:sldId id="446" r:id="rId36"/>
    <p:sldId id="386" r:id="rId37"/>
    <p:sldId id="358" r:id="rId38"/>
    <p:sldId id="444" r:id="rId39"/>
    <p:sldId id="464" r:id="rId40"/>
    <p:sldId id="426" r:id="rId41"/>
    <p:sldId id="422" r:id="rId42"/>
    <p:sldId id="470" r:id="rId43"/>
    <p:sldId id="441" r:id="rId44"/>
    <p:sldId id="449" r:id="rId45"/>
    <p:sldId id="450" r:id="rId46"/>
    <p:sldId id="469" r:id="rId47"/>
    <p:sldId id="472" r:id="rId48"/>
    <p:sldId id="471" r:id="rId49"/>
    <p:sldId id="473" r:id="rId50"/>
    <p:sldId id="448" r:id="rId51"/>
    <p:sldId id="453" r:id="rId52"/>
    <p:sldId id="454" r:id="rId53"/>
    <p:sldId id="455" r:id="rId54"/>
    <p:sldId id="457" r:id="rId55"/>
    <p:sldId id="456" r:id="rId56"/>
    <p:sldId id="460" r:id="rId57"/>
    <p:sldId id="461" r:id="rId58"/>
    <p:sldId id="451" r:id="rId59"/>
    <p:sldId id="420" r:id="rId60"/>
    <p:sldId id="452" r:id="rId61"/>
    <p:sldId id="402" r:id="rId62"/>
    <p:sldId id="412" r:id="rId63"/>
    <p:sldId id="368" r:id="rId64"/>
    <p:sldId id="369" r:id="rId65"/>
    <p:sldId id="371" r:id="rId66"/>
    <p:sldId id="360" r:id="rId67"/>
    <p:sldId id="361" r:id="rId68"/>
    <p:sldId id="362" r:id="rId69"/>
    <p:sldId id="363" r:id="rId70"/>
    <p:sldId id="364" r:id="rId7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9" autoAdjust="0"/>
    <p:restoredTop sz="94692"/>
  </p:normalViewPr>
  <p:slideViewPr>
    <p:cSldViewPr snapToGrid="0" showGuides="1">
      <p:cViewPr>
        <p:scale>
          <a:sx n="70" d="100"/>
          <a:sy n="70" d="100"/>
        </p:scale>
        <p:origin x="-1392" y="-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-2874" y="-84"/>
      </p:cViewPr>
      <p:guideLst>
        <p:guide orient="horz" pos="2880"/>
        <p:guide pos="2160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slide" Target="slides/slide23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50" Type="http://schemas.openxmlformats.org/officeDocument/2006/relationships/slide" Target="slides/slide34.xml"/><Relationship Id="rId55" Type="http://schemas.openxmlformats.org/officeDocument/2006/relationships/slide" Target="slides/slide39.xml"/><Relationship Id="rId63" Type="http://schemas.openxmlformats.org/officeDocument/2006/relationships/slide" Target="slides/slide47.xml"/><Relationship Id="rId68" Type="http://schemas.openxmlformats.org/officeDocument/2006/relationships/slide" Target="slides/slide52.xml"/><Relationship Id="rId76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5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3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53" Type="http://schemas.openxmlformats.org/officeDocument/2006/relationships/slide" Target="slides/slide37.xml"/><Relationship Id="rId58" Type="http://schemas.openxmlformats.org/officeDocument/2006/relationships/slide" Target="slides/slide42.xml"/><Relationship Id="rId66" Type="http://schemas.openxmlformats.org/officeDocument/2006/relationships/slide" Target="slides/slide50.xml"/><Relationship Id="rId7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slide" Target="slides/slide33.xml"/><Relationship Id="rId57" Type="http://schemas.openxmlformats.org/officeDocument/2006/relationships/slide" Target="slides/slide41.xml"/><Relationship Id="rId61" Type="http://schemas.openxmlformats.org/officeDocument/2006/relationships/slide" Target="slides/slide4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3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slide" Target="slides/slide36.xml"/><Relationship Id="rId60" Type="http://schemas.openxmlformats.org/officeDocument/2006/relationships/slide" Target="slides/slide44.xml"/><Relationship Id="rId65" Type="http://schemas.openxmlformats.org/officeDocument/2006/relationships/slide" Target="slides/slide49.xml"/><Relationship Id="rId73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56" Type="http://schemas.openxmlformats.org/officeDocument/2006/relationships/slide" Target="slides/slide40.xml"/><Relationship Id="rId64" Type="http://schemas.openxmlformats.org/officeDocument/2006/relationships/slide" Target="slides/slide48.xml"/><Relationship Id="rId69" Type="http://schemas.openxmlformats.org/officeDocument/2006/relationships/slide" Target="slides/slide53.xml"/><Relationship Id="rId77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5.xml"/><Relationship Id="rId72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59" Type="http://schemas.openxmlformats.org/officeDocument/2006/relationships/slide" Target="slides/slide43.xml"/><Relationship Id="rId67" Type="http://schemas.openxmlformats.org/officeDocument/2006/relationships/slide" Target="slides/slide51.xml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54" Type="http://schemas.openxmlformats.org/officeDocument/2006/relationships/slide" Target="slides/slide38.xml"/><Relationship Id="rId62" Type="http://schemas.openxmlformats.org/officeDocument/2006/relationships/slide" Target="slides/slide46.xml"/><Relationship Id="rId70" Type="http://schemas.openxmlformats.org/officeDocument/2006/relationships/slide" Target="slides/slide54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E7DA39-B2B0-4481-820B-1CCD2D4A91A5}" type="datetimeFigureOut">
              <a:rPr lang="fr-FR" smtClean="0"/>
              <a:t>24/06/2019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3F170F-3057-4C10-A64E-BD06D9A09B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92064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B1CCD6-7741-ED43-8988-DB4D8CFD5AE6}" type="datetimeFigureOut">
              <a:rPr lang="fr-FR" smtClean="0"/>
              <a:t>24/06/2019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D449D2-084D-C147-8FE7-2960029D1B4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01370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D449D2-084D-C147-8FE7-2960029D1B4F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27746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3EC6E5-77A8-4348-B751-122B336D1241}" type="slidenum">
              <a:rPr lang="pl-PL" smtClean="0">
                <a:solidFill>
                  <a:prstClr val="black"/>
                </a:solidFill>
              </a:rPr>
              <a:pPr>
                <a:defRPr/>
              </a:pPr>
              <a:t>55</a:t>
            </a:fld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0003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D449D2-084D-C147-8FE7-2960029D1B4F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30601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D449D2-084D-C147-8FE7-2960029D1B4F}" type="slidenum">
              <a:rPr lang="fr-FR" smtClean="0">
                <a:solidFill>
                  <a:prstClr val="black"/>
                </a:solidFill>
              </a:rPr>
              <a:pPr/>
              <a:t>11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0601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D449D2-084D-C147-8FE7-2960029D1B4F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32354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3DFBE-0857-431C-A93D-1D6BE2926674}" type="slidenum">
              <a:rPr lang="fr-FR">
                <a:solidFill>
                  <a:prstClr val="black"/>
                </a:solidFill>
              </a:rPr>
              <a:pPr/>
              <a:t>23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5113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D449D2-084D-C147-8FE7-2960029D1B4F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53320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16686C-8B09-489E-A058-BDD1F41736BD}" type="slidenum">
              <a:rPr lang="fr-FR" smtClean="0">
                <a:solidFill>
                  <a:prstClr val="black"/>
                </a:solidFill>
              </a:rPr>
              <a:pPr/>
              <a:t>48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9667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16686C-8B09-489E-A058-BDD1F41736BD}" type="slidenum">
              <a:rPr lang="fr-FR" smtClean="0">
                <a:solidFill>
                  <a:prstClr val="black"/>
                </a:solidFill>
              </a:rPr>
              <a:pPr/>
              <a:t>49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9667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3EC6E5-77A8-4348-B751-122B336D1241}" type="slidenum">
              <a:rPr lang="pl-PL" smtClean="0">
                <a:solidFill>
                  <a:prstClr val="black"/>
                </a:solidFill>
              </a:rPr>
              <a:pPr>
                <a:defRPr/>
              </a:pPr>
              <a:t>53</a:t>
            </a:fld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115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3.png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3.png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3.png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3.png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6845E-14D0-46A3-97BE-60327C7A82E7}" type="datetimeFigureOut">
              <a:rPr lang="fr-FR" smtClean="0"/>
              <a:t>24/06/2019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DB9B5-1DCE-4BFC-A21D-FBD5A2265BC6}" type="slidenum">
              <a:rPr lang="fr-FR" smtClean="0"/>
              <a:t>‹N°›</a:t>
            </a:fld>
            <a:endParaRPr lang="fr-FR"/>
          </a:p>
        </p:txBody>
      </p:sp>
      <p:grpSp>
        <p:nvGrpSpPr>
          <p:cNvPr id="7" name="Groupe 6"/>
          <p:cNvGrpSpPr>
            <a:grpSpLocks/>
          </p:cNvGrpSpPr>
          <p:nvPr userDrawn="1"/>
        </p:nvGrpSpPr>
        <p:grpSpPr bwMode="auto">
          <a:xfrm>
            <a:off x="0" y="6378585"/>
            <a:ext cx="9144000" cy="506709"/>
            <a:chOff x="0" y="6378321"/>
            <a:chExt cx="9144000" cy="507359"/>
          </a:xfrm>
        </p:grpSpPr>
        <p:sp>
          <p:nvSpPr>
            <p:cNvPr id="8" name="Forme libre 7"/>
            <p:cNvSpPr/>
            <p:nvPr/>
          </p:nvSpPr>
          <p:spPr bwMode="auto">
            <a:xfrm>
              <a:off x="8021638" y="6378321"/>
              <a:ext cx="1122362" cy="487989"/>
            </a:xfrm>
            <a:custGeom>
              <a:avLst/>
              <a:gdLst>
                <a:gd name="connsiteX0" fmla="*/ 0 w 5"/>
                <a:gd name="connsiteY0" fmla="*/ 1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1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5"/>
                <a:gd name="connsiteY0" fmla="*/ 2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2 h 5"/>
                <a:gd name="connsiteX0" fmla="*/ 0 w 5"/>
                <a:gd name="connsiteY0" fmla="*/ 4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4 h 5"/>
                <a:gd name="connsiteX0" fmla="*/ 1 w 6"/>
                <a:gd name="connsiteY0" fmla="*/ 6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6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0 w 5"/>
                <a:gd name="connsiteY0" fmla="*/ 5 h 7"/>
                <a:gd name="connsiteX1" fmla="*/ 5 w 5"/>
                <a:gd name="connsiteY1" fmla="*/ 0 h 7"/>
                <a:gd name="connsiteX2" fmla="*/ 5 w 5"/>
                <a:gd name="connsiteY2" fmla="*/ 7 h 7"/>
                <a:gd name="connsiteX3" fmla="*/ 0 w 5"/>
                <a:gd name="connsiteY3" fmla="*/ 7 h 7"/>
                <a:gd name="connsiteX4" fmla="*/ 0 w 5"/>
                <a:gd name="connsiteY4" fmla="*/ 5 h 7"/>
                <a:gd name="connsiteX0" fmla="*/ 0 w 5"/>
                <a:gd name="connsiteY0" fmla="*/ 2 h 4"/>
                <a:gd name="connsiteX1" fmla="*/ 5 w 5"/>
                <a:gd name="connsiteY1" fmla="*/ 0 h 4"/>
                <a:gd name="connsiteX2" fmla="*/ 5 w 5"/>
                <a:gd name="connsiteY2" fmla="*/ 4 h 4"/>
                <a:gd name="connsiteX3" fmla="*/ 0 w 5"/>
                <a:gd name="connsiteY3" fmla="*/ 4 h 4"/>
                <a:gd name="connsiteX4" fmla="*/ 0 w 5"/>
                <a:gd name="connsiteY4" fmla="*/ 2 h 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" h="4">
                  <a:moveTo>
                    <a:pt x="0" y="2"/>
                  </a:moveTo>
                  <a:cubicBezTo>
                    <a:pt x="1" y="1"/>
                    <a:pt x="4" y="0"/>
                    <a:pt x="5" y="0"/>
                  </a:cubicBezTo>
                  <a:lnTo>
                    <a:pt x="5" y="4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0" y="6624700"/>
              <a:ext cx="8459788" cy="241610"/>
            </a:xfrm>
            <a:prstGeom prst="rect">
              <a:avLst/>
            </a:pr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ZoneTexte 10"/>
            <p:cNvSpPr txBox="1">
              <a:spLocks noChangeArrowheads="1"/>
            </p:cNvSpPr>
            <p:nvPr/>
          </p:nvSpPr>
          <p:spPr bwMode="auto">
            <a:xfrm>
              <a:off x="0" y="6654552"/>
              <a:ext cx="8415856" cy="231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l"/>
              <a:r>
                <a:rPr lang="en-US" altLang="fr-FR" sz="900" b="1" dirty="0" smtClean="0">
                  <a:solidFill>
                    <a:schemeClr val="bg1"/>
                  </a:solidFill>
                </a:rPr>
                <a:t>ALTO</a:t>
              </a:r>
              <a:r>
                <a:rPr lang="en-US" altLang="fr-FR" sz="900" b="1" dirty="0">
                  <a:solidFill>
                    <a:schemeClr val="bg1"/>
                  </a:solidFill>
                </a:rPr>
                <a:t>	</a:t>
              </a:r>
              <a:r>
                <a:rPr lang="en-US" altLang="fr-FR" sz="900" b="1" dirty="0" smtClean="0">
                  <a:solidFill>
                    <a:schemeClr val="bg1"/>
                  </a:solidFill>
                </a:rPr>
                <a:t>	              NUSPIN</a:t>
              </a:r>
              <a:r>
                <a:rPr lang="en-US" altLang="fr-FR" sz="900" b="1" baseline="0" dirty="0" smtClean="0">
                  <a:solidFill>
                    <a:schemeClr val="bg1"/>
                  </a:solidFill>
                </a:rPr>
                <a:t> Workshop</a:t>
              </a:r>
              <a:r>
                <a:rPr lang="en-US" altLang="fr-FR" sz="900" b="1" dirty="0" smtClean="0">
                  <a:solidFill>
                    <a:schemeClr val="bg1"/>
                  </a:solidFill>
                </a:rPr>
                <a:t>       </a:t>
              </a:r>
              <a:r>
                <a:rPr lang="en-US" altLang="fr-FR" sz="900" dirty="0" smtClean="0">
                  <a:solidFill>
                    <a:schemeClr val="bg1"/>
                  </a:solidFill>
                </a:rPr>
                <a:t>			      26</a:t>
              </a:r>
              <a:r>
                <a:rPr lang="en-US" altLang="fr-FR" sz="900" baseline="30000" dirty="0" smtClean="0">
                  <a:solidFill>
                    <a:schemeClr val="bg1"/>
                  </a:solidFill>
                </a:rPr>
                <a:t>th</a:t>
              </a:r>
              <a:r>
                <a:rPr lang="en-US" altLang="fr-FR" sz="900" dirty="0" smtClean="0">
                  <a:solidFill>
                    <a:schemeClr val="bg1"/>
                  </a:solidFill>
                </a:rPr>
                <a:t>-29th June 2017  </a:t>
              </a:r>
              <a:endParaRPr lang="en-US" altLang="fr-FR" sz="900" dirty="0">
                <a:solidFill>
                  <a:schemeClr val="bg1"/>
                </a:solidFill>
              </a:endParaRPr>
            </a:p>
          </p:txBody>
        </p:sp>
        <p:pic>
          <p:nvPicPr>
            <p:cNvPr id="11" name="Image 10" descr="IPN_SMAL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415856" y="6435306"/>
              <a:ext cx="728144" cy="422694"/>
            </a:xfrm>
            <a:prstGeom prst="flowChartManualInpu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24213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6845E-14D0-46A3-97BE-60327C7A82E7}" type="datetimeFigureOut">
              <a:rPr lang="fr-FR" smtClean="0"/>
              <a:t>24/06/2019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DB9B5-1DCE-4BFC-A21D-FBD5A2265B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904349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8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3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1B7F6-F8A5-4A62-825C-1D90D8B7DD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CA614-C30F-4975-BD43-36A1AA8322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5"/>
          <p:cNvSpPr/>
          <p:nvPr userDrawn="1"/>
        </p:nvSpPr>
        <p:spPr>
          <a:xfrm>
            <a:off x="0" y="0"/>
            <a:ext cx="9144000" cy="612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660066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1">
            <a:no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>
              <a:solidFill>
                <a:srgbClr val="000000"/>
              </a:solidFill>
              <a:latin typeface="Arial" pitchFamily="34"/>
              <a:ea typeface="ＭＳ Ｐゴシック" pitchFamily="34"/>
              <a:cs typeface="ＭＳ Ｐゴシック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240092364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6845E-14D0-46A3-97BE-60327C7A82E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24/06/2019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DB9B5-1DCE-4BFC-A21D-FBD5A2265BC6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e 6"/>
          <p:cNvGrpSpPr>
            <a:grpSpLocks/>
          </p:cNvGrpSpPr>
          <p:nvPr userDrawn="1"/>
        </p:nvGrpSpPr>
        <p:grpSpPr bwMode="auto">
          <a:xfrm>
            <a:off x="0" y="6378585"/>
            <a:ext cx="9144000" cy="506709"/>
            <a:chOff x="0" y="6378321"/>
            <a:chExt cx="9144000" cy="507359"/>
          </a:xfrm>
        </p:grpSpPr>
        <p:sp>
          <p:nvSpPr>
            <p:cNvPr id="8" name="Forme libre 7"/>
            <p:cNvSpPr/>
            <p:nvPr/>
          </p:nvSpPr>
          <p:spPr bwMode="auto">
            <a:xfrm>
              <a:off x="8021638" y="6378321"/>
              <a:ext cx="1122362" cy="487989"/>
            </a:xfrm>
            <a:custGeom>
              <a:avLst/>
              <a:gdLst>
                <a:gd name="connsiteX0" fmla="*/ 0 w 5"/>
                <a:gd name="connsiteY0" fmla="*/ 1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1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5"/>
                <a:gd name="connsiteY0" fmla="*/ 2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2 h 5"/>
                <a:gd name="connsiteX0" fmla="*/ 0 w 5"/>
                <a:gd name="connsiteY0" fmla="*/ 4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4 h 5"/>
                <a:gd name="connsiteX0" fmla="*/ 1 w 6"/>
                <a:gd name="connsiteY0" fmla="*/ 6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6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0 w 5"/>
                <a:gd name="connsiteY0" fmla="*/ 5 h 7"/>
                <a:gd name="connsiteX1" fmla="*/ 5 w 5"/>
                <a:gd name="connsiteY1" fmla="*/ 0 h 7"/>
                <a:gd name="connsiteX2" fmla="*/ 5 w 5"/>
                <a:gd name="connsiteY2" fmla="*/ 7 h 7"/>
                <a:gd name="connsiteX3" fmla="*/ 0 w 5"/>
                <a:gd name="connsiteY3" fmla="*/ 7 h 7"/>
                <a:gd name="connsiteX4" fmla="*/ 0 w 5"/>
                <a:gd name="connsiteY4" fmla="*/ 5 h 7"/>
                <a:gd name="connsiteX0" fmla="*/ 0 w 5"/>
                <a:gd name="connsiteY0" fmla="*/ 2 h 4"/>
                <a:gd name="connsiteX1" fmla="*/ 5 w 5"/>
                <a:gd name="connsiteY1" fmla="*/ 0 h 4"/>
                <a:gd name="connsiteX2" fmla="*/ 5 w 5"/>
                <a:gd name="connsiteY2" fmla="*/ 4 h 4"/>
                <a:gd name="connsiteX3" fmla="*/ 0 w 5"/>
                <a:gd name="connsiteY3" fmla="*/ 4 h 4"/>
                <a:gd name="connsiteX4" fmla="*/ 0 w 5"/>
                <a:gd name="connsiteY4" fmla="*/ 2 h 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" h="4">
                  <a:moveTo>
                    <a:pt x="0" y="2"/>
                  </a:moveTo>
                  <a:cubicBezTo>
                    <a:pt x="1" y="1"/>
                    <a:pt x="4" y="0"/>
                    <a:pt x="5" y="0"/>
                  </a:cubicBezTo>
                  <a:lnTo>
                    <a:pt x="5" y="4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dirty="0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0" y="6624700"/>
              <a:ext cx="8459788" cy="241610"/>
            </a:xfrm>
            <a:prstGeom prst="rect">
              <a:avLst/>
            </a:pr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>
                <a:defRPr/>
              </a:pPr>
              <a:endParaRPr lang="en-US" sz="900" b="1" dirty="0">
                <a:solidFill>
                  <a:prstClr val="white"/>
                </a:solidFill>
              </a:endParaRPr>
            </a:p>
          </p:txBody>
        </p:sp>
        <p:sp>
          <p:nvSpPr>
            <p:cNvPr id="10" name="ZoneTexte 10"/>
            <p:cNvSpPr txBox="1">
              <a:spLocks noChangeArrowheads="1"/>
            </p:cNvSpPr>
            <p:nvPr/>
          </p:nvSpPr>
          <p:spPr bwMode="auto">
            <a:xfrm>
              <a:off x="0" y="6654552"/>
              <a:ext cx="8415856" cy="231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altLang="fr-FR" sz="900" b="1" dirty="0" smtClean="0">
                  <a:solidFill>
                    <a:prstClr val="white"/>
                  </a:solidFill>
                </a:rPr>
                <a:t>ALTO</a:t>
              </a:r>
              <a:r>
                <a:rPr lang="en-US" altLang="fr-FR" sz="900" b="1" dirty="0">
                  <a:solidFill>
                    <a:prstClr val="white"/>
                  </a:solidFill>
                </a:rPr>
                <a:t>	</a:t>
              </a:r>
              <a:r>
                <a:rPr lang="en-US" altLang="fr-FR" sz="900" b="1" dirty="0" smtClean="0">
                  <a:solidFill>
                    <a:prstClr val="white"/>
                  </a:solidFill>
                </a:rPr>
                <a:t>	              NUSPIN Workshop       </a:t>
              </a:r>
              <a:r>
                <a:rPr lang="en-US" altLang="fr-FR" sz="900" dirty="0" smtClean="0">
                  <a:solidFill>
                    <a:prstClr val="white"/>
                  </a:solidFill>
                </a:rPr>
                <a:t>			      26</a:t>
              </a:r>
              <a:r>
                <a:rPr lang="en-US" altLang="fr-FR" sz="900" baseline="30000" dirty="0" smtClean="0">
                  <a:solidFill>
                    <a:prstClr val="white"/>
                  </a:solidFill>
                </a:rPr>
                <a:t>th</a:t>
              </a:r>
              <a:r>
                <a:rPr lang="en-US" altLang="fr-FR" sz="900" dirty="0" smtClean="0">
                  <a:solidFill>
                    <a:prstClr val="white"/>
                  </a:solidFill>
                </a:rPr>
                <a:t>-29th June 2017  </a:t>
              </a:r>
              <a:endParaRPr lang="en-US" altLang="fr-FR" sz="900" dirty="0">
                <a:solidFill>
                  <a:prstClr val="white"/>
                </a:solidFill>
              </a:endParaRPr>
            </a:p>
          </p:txBody>
        </p:sp>
        <p:pic>
          <p:nvPicPr>
            <p:cNvPr id="11" name="Image 10" descr="IPN_SMAL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415856" y="6435306"/>
              <a:ext cx="728144" cy="422694"/>
            </a:xfrm>
            <a:prstGeom prst="flowChartManualInpu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7323535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6845E-14D0-46A3-97BE-60327C7A82E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24/06/2019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DB9B5-1DCE-4BFC-A21D-FBD5A2265BC6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63097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6845E-14D0-46A3-97BE-60327C7A82E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24/06/2019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DB9B5-1DCE-4BFC-A21D-FBD5A2265BC6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24262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6845E-14D0-46A3-97BE-60327C7A82E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24/06/2019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DB9B5-1DCE-4BFC-A21D-FBD5A2265BC6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51206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6845E-14D0-46A3-97BE-60327C7A82E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24/06/2019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DB9B5-1DCE-4BFC-A21D-FBD5A2265BC6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84272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6845E-14D0-46A3-97BE-60327C7A82E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24/06/2019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DB9B5-1DCE-4BFC-A21D-FBD5A2265BC6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81721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6845E-14D0-46A3-97BE-60327C7A82E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24/06/2019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DB9B5-1DCE-4BFC-A21D-FBD5A2265BC6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13245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1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6845E-14D0-46A3-97BE-60327C7A82E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24/06/2019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DB9B5-1DCE-4BFC-A21D-FBD5A2265BC6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86090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6845E-14D0-46A3-97BE-60327C7A82E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24/06/2019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DB9B5-1DCE-4BFC-A21D-FBD5A2265BC6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746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6845E-14D0-46A3-97BE-60327C7A82E7}" type="datetimeFigureOut">
              <a:rPr lang="fr-FR" smtClean="0"/>
              <a:t>24/06/2019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DB9B5-1DCE-4BFC-A21D-FBD5A2265B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909379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6845E-14D0-46A3-97BE-60327C7A82E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24/06/2019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DB9B5-1DCE-4BFC-A21D-FBD5A2265BC6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49392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6845E-14D0-46A3-97BE-60327C7A82E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24/06/2019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DB9B5-1DCE-4BFC-A21D-FBD5A2265BC6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15457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6845E-14D0-46A3-97BE-60327C7A82E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24/06/2019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DB9B5-1DCE-4BFC-A21D-FBD5A2265BC6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e 6"/>
          <p:cNvGrpSpPr>
            <a:grpSpLocks/>
          </p:cNvGrpSpPr>
          <p:nvPr userDrawn="1"/>
        </p:nvGrpSpPr>
        <p:grpSpPr bwMode="auto">
          <a:xfrm>
            <a:off x="0" y="6378585"/>
            <a:ext cx="9144000" cy="506709"/>
            <a:chOff x="0" y="6378321"/>
            <a:chExt cx="9144000" cy="507359"/>
          </a:xfrm>
        </p:grpSpPr>
        <p:sp>
          <p:nvSpPr>
            <p:cNvPr id="8" name="Forme libre 7"/>
            <p:cNvSpPr/>
            <p:nvPr/>
          </p:nvSpPr>
          <p:spPr bwMode="auto">
            <a:xfrm>
              <a:off x="8021638" y="6378321"/>
              <a:ext cx="1122362" cy="487989"/>
            </a:xfrm>
            <a:custGeom>
              <a:avLst/>
              <a:gdLst>
                <a:gd name="connsiteX0" fmla="*/ 0 w 5"/>
                <a:gd name="connsiteY0" fmla="*/ 1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1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5"/>
                <a:gd name="connsiteY0" fmla="*/ 2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2 h 5"/>
                <a:gd name="connsiteX0" fmla="*/ 0 w 5"/>
                <a:gd name="connsiteY0" fmla="*/ 4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4 h 5"/>
                <a:gd name="connsiteX0" fmla="*/ 1 w 6"/>
                <a:gd name="connsiteY0" fmla="*/ 6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6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0 w 5"/>
                <a:gd name="connsiteY0" fmla="*/ 5 h 7"/>
                <a:gd name="connsiteX1" fmla="*/ 5 w 5"/>
                <a:gd name="connsiteY1" fmla="*/ 0 h 7"/>
                <a:gd name="connsiteX2" fmla="*/ 5 w 5"/>
                <a:gd name="connsiteY2" fmla="*/ 7 h 7"/>
                <a:gd name="connsiteX3" fmla="*/ 0 w 5"/>
                <a:gd name="connsiteY3" fmla="*/ 7 h 7"/>
                <a:gd name="connsiteX4" fmla="*/ 0 w 5"/>
                <a:gd name="connsiteY4" fmla="*/ 5 h 7"/>
                <a:gd name="connsiteX0" fmla="*/ 0 w 5"/>
                <a:gd name="connsiteY0" fmla="*/ 2 h 4"/>
                <a:gd name="connsiteX1" fmla="*/ 5 w 5"/>
                <a:gd name="connsiteY1" fmla="*/ 0 h 4"/>
                <a:gd name="connsiteX2" fmla="*/ 5 w 5"/>
                <a:gd name="connsiteY2" fmla="*/ 4 h 4"/>
                <a:gd name="connsiteX3" fmla="*/ 0 w 5"/>
                <a:gd name="connsiteY3" fmla="*/ 4 h 4"/>
                <a:gd name="connsiteX4" fmla="*/ 0 w 5"/>
                <a:gd name="connsiteY4" fmla="*/ 2 h 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" h="4">
                  <a:moveTo>
                    <a:pt x="0" y="2"/>
                  </a:moveTo>
                  <a:cubicBezTo>
                    <a:pt x="1" y="1"/>
                    <a:pt x="4" y="0"/>
                    <a:pt x="5" y="0"/>
                  </a:cubicBezTo>
                  <a:lnTo>
                    <a:pt x="5" y="4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dirty="0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0" y="6624700"/>
              <a:ext cx="8459788" cy="241610"/>
            </a:xfrm>
            <a:prstGeom prst="rect">
              <a:avLst/>
            </a:pr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>
                <a:defRPr/>
              </a:pPr>
              <a:endParaRPr lang="en-US" sz="900" b="1" dirty="0">
                <a:solidFill>
                  <a:prstClr val="white"/>
                </a:solidFill>
              </a:endParaRPr>
            </a:p>
          </p:txBody>
        </p:sp>
        <p:sp>
          <p:nvSpPr>
            <p:cNvPr id="10" name="ZoneTexte 10"/>
            <p:cNvSpPr txBox="1">
              <a:spLocks noChangeArrowheads="1"/>
            </p:cNvSpPr>
            <p:nvPr/>
          </p:nvSpPr>
          <p:spPr bwMode="auto">
            <a:xfrm>
              <a:off x="0" y="6654552"/>
              <a:ext cx="8415856" cy="231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altLang="fr-FR" sz="900" b="1" dirty="0" smtClean="0">
                  <a:solidFill>
                    <a:prstClr val="white"/>
                  </a:solidFill>
                </a:rPr>
                <a:t>ALTO</a:t>
              </a:r>
              <a:r>
                <a:rPr lang="en-US" altLang="fr-FR" sz="900" b="1" dirty="0">
                  <a:solidFill>
                    <a:prstClr val="white"/>
                  </a:solidFill>
                </a:rPr>
                <a:t>	</a:t>
              </a:r>
              <a:r>
                <a:rPr lang="en-US" altLang="fr-FR" sz="900" b="1" dirty="0" smtClean="0">
                  <a:solidFill>
                    <a:prstClr val="white"/>
                  </a:solidFill>
                </a:rPr>
                <a:t>	              NUSPIN Workshop       </a:t>
              </a:r>
              <a:r>
                <a:rPr lang="en-US" altLang="fr-FR" sz="900" dirty="0" smtClean="0">
                  <a:solidFill>
                    <a:prstClr val="white"/>
                  </a:solidFill>
                </a:rPr>
                <a:t>			      26</a:t>
              </a:r>
              <a:r>
                <a:rPr lang="en-US" altLang="fr-FR" sz="900" baseline="30000" dirty="0" smtClean="0">
                  <a:solidFill>
                    <a:prstClr val="white"/>
                  </a:solidFill>
                </a:rPr>
                <a:t>th</a:t>
              </a:r>
              <a:r>
                <a:rPr lang="en-US" altLang="fr-FR" sz="900" dirty="0" smtClean="0">
                  <a:solidFill>
                    <a:prstClr val="white"/>
                  </a:solidFill>
                </a:rPr>
                <a:t>-29th June 2017  </a:t>
              </a:r>
              <a:endParaRPr lang="en-US" altLang="fr-FR" sz="900" dirty="0">
                <a:solidFill>
                  <a:prstClr val="white"/>
                </a:solidFill>
              </a:endParaRPr>
            </a:p>
          </p:txBody>
        </p:sp>
        <p:pic>
          <p:nvPicPr>
            <p:cNvPr id="11" name="Image 10" descr="IPN_SMAL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415856" y="6435306"/>
              <a:ext cx="728144" cy="422694"/>
            </a:xfrm>
            <a:prstGeom prst="flowChartManualInpu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8053180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6845E-14D0-46A3-97BE-60327C7A82E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24/06/2019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DB9B5-1DCE-4BFC-A21D-FBD5A2265BC6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64790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6845E-14D0-46A3-97BE-60327C7A82E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24/06/2019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DB9B5-1DCE-4BFC-A21D-FBD5A2265BC6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37970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6845E-14D0-46A3-97BE-60327C7A82E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24/06/2019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DB9B5-1DCE-4BFC-A21D-FBD5A2265BC6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51122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6845E-14D0-46A3-97BE-60327C7A82E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24/06/2019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DB9B5-1DCE-4BFC-A21D-FBD5A2265BC6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3008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6845E-14D0-46A3-97BE-60327C7A82E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24/06/2019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DB9B5-1DCE-4BFC-A21D-FBD5A2265BC6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32303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6845E-14D0-46A3-97BE-60327C7A82E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24/06/2019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DB9B5-1DCE-4BFC-A21D-FBD5A2265BC6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90830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1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6845E-14D0-46A3-97BE-60327C7A82E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24/06/2019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DB9B5-1DCE-4BFC-A21D-FBD5A2265BC6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062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1B7F6-F8A5-4A62-825C-1D90D8B7DD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CA614-C30F-4975-BD43-36A1AA8322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35806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6845E-14D0-46A3-97BE-60327C7A82E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24/06/2019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DB9B5-1DCE-4BFC-A21D-FBD5A2265BC6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63551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6845E-14D0-46A3-97BE-60327C7A82E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24/06/2019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DB9B5-1DCE-4BFC-A21D-FBD5A2265BC6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93248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6845E-14D0-46A3-97BE-60327C7A82E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24/06/2019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DB9B5-1DCE-4BFC-A21D-FBD5A2265BC6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13802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1B7F6-F8A5-4A62-825C-1D90D8B7DD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CA614-C30F-4975-BD43-36A1AA8322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28653" y="16781"/>
            <a:ext cx="7886700" cy="562168"/>
          </a:xfrm>
        </p:spPr>
        <p:txBody>
          <a:bodyPr>
            <a:noAutofit/>
          </a:bodyPr>
          <a:lstStyle>
            <a:lvl1pPr algn="ctr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37704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D8686-981B-4581-BDF0-B3F35D8EBA75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24/06/2019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3D5BC-75BD-4652-9B1E-CB48BE09F1D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43685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D8686-981B-4581-BDF0-B3F35D8EBA75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24/06/2019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3D5BC-75BD-4652-9B1E-CB48BE09F1D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27950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D8686-981B-4581-BDF0-B3F35D8EBA75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24/06/2019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3D5BC-75BD-4652-9B1E-CB48BE09F1D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70610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D8686-981B-4581-BDF0-B3F35D8EBA75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24/06/2019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3D5BC-75BD-4652-9B1E-CB48BE09F1D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92658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D8686-981B-4581-BDF0-B3F35D8EBA75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24/06/2019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3D5BC-75BD-4652-9B1E-CB48BE09F1D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57197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D8686-981B-4581-BDF0-B3F35D8EBA75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24/06/2019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3D5BC-75BD-4652-9B1E-CB48BE09F1D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4640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1B7F6-F8A5-4A62-825C-1D90D8B7DD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CA614-C30F-4975-BD43-36A1AA8322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28653" y="16781"/>
            <a:ext cx="7886700" cy="562168"/>
          </a:xfrm>
        </p:spPr>
        <p:txBody>
          <a:bodyPr>
            <a:noAutofit/>
          </a:bodyPr>
          <a:lstStyle>
            <a:lvl1pPr algn="ctr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312023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D8686-981B-4581-BDF0-B3F35D8EBA75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24/06/2019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3D5BC-75BD-4652-9B1E-CB48BE09F1D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84723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D8686-981B-4581-BDF0-B3F35D8EBA75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24/06/2019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3D5BC-75BD-4652-9B1E-CB48BE09F1D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94658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D8686-981B-4581-BDF0-B3F35D8EBA75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24/06/2019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3D5BC-75BD-4652-9B1E-CB48BE09F1D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21073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D8686-981B-4581-BDF0-B3F35D8EBA75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24/06/2019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3D5BC-75BD-4652-9B1E-CB48BE09F1D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74429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D8686-981B-4581-BDF0-B3F35D8EBA75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24/06/2019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3D5BC-75BD-4652-9B1E-CB48BE09F1D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3903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36B839-5ACA-41D0-A7FC-FE2A5BAD3089}" type="datetime2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lundi 24 juin 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1A4AA8-4163-49B2-8B94-2FC16A2C44EE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30787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60ABF6-1EDC-4280-8C01-D85B2AEA3AC6}" type="datetime2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lundi 24 juin 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1C7B5D-310F-4D16-A4CE-771339BB78A8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0541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3BBF07-BEF2-425F-87BF-D807F021B610}" type="datetime2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lundi 24 juin 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3AB3B2-216E-4874-83F7-3E9E9222AFF6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91467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D88B0-4411-42CE-9931-5CCCF4C1EBA5}" type="datetime2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lundi 24 juin 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2264B3-344B-4B80-A8AB-8950367DAC7E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19478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31E21C-B6DB-4184-8300-12F61423DB4C}" type="datetime2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lundi 24 juin 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14AEF-7163-4C23-9766-9834C6001F76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40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91" y="170974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91" y="458947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1B7F6-F8A5-4A62-825C-1D90D8B7DD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CA614-C30F-4975-BD43-36A1AA8322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2232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seul">
    <p:bg>
      <p:bgPr>
        <a:blipFill dpi="0" rotWithShape="1">
          <a:blip r:embed="rId2" cstate="print">
            <a:lum/>
          </a:blip>
          <a:srcRect/>
          <a:stretch>
            <a:fillRect l="-6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6" descr="logoipn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77800" y="-71439"/>
            <a:ext cx="2406650" cy="1571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numéro de diapositive 4"/>
          <p:cNvSpPr txBox="1">
            <a:spLocks/>
          </p:cNvSpPr>
          <p:nvPr userDrawn="1"/>
        </p:nvSpPr>
        <p:spPr>
          <a:xfrm>
            <a:off x="8572500" y="6500814"/>
            <a:ext cx="571500" cy="285751"/>
          </a:xfrm>
          <a:prstGeom prst="rect">
            <a:avLst/>
          </a:prstGeom>
        </p:spPr>
        <p:txBody>
          <a:bodyPr anchor="ctr"/>
          <a:lstStyle>
            <a:lvl1pPr>
              <a:defRPr baseline="0">
                <a:solidFill>
                  <a:srgbClr val="C3004A"/>
                </a:solidFill>
                <a:latin typeface="Arial Bold"/>
              </a:defRPr>
            </a:lvl1pPr>
          </a:lstStyle>
          <a:p>
            <a:pPr algn="r">
              <a:defRPr/>
            </a:pPr>
            <a:fld id="{66A58142-DBD7-45C4-BA44-88DC846B2057}" type="slidenum">
              <a:rPr lang="fr-FR" sz="1200" smtClean="0">
                <a:cs typeface="Arial" pitchFamily="34" charset="0"/>
              </a:rPr>
              <a:pPr algn="r">
                <a:defRPr/>
              </a:pPr>
              <a:t>‹N°›</a:t>
            </a:fld>
            <a:endParaRPr lang="fr-FR" sz="1200" dirty="0">
              <a:cs typeface="Arial" pitchFamily="34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14546" y="214291"/>
            <a:ext cx="5572164" cy="796908"/>
          </a:xfrm>
        </p:spPr>
        <p:txBody>
          <a:bodyPr>
            <a:noAutofit/>
          </a:bodyPr>
          <a:lstStyle>
            <a:lvl1pPr>
              <a:buFont typeface="Arial" pitchFamily="34" charset="0"/>
              <a:buNone/>
              <a:defRPr sz="3600" b="1" i="0" cap="all" baseline="0">
                <a:solidFill>
                  <a:srgbClr val="AB757F"/>
                </a:solidFill>
                <a:latin typeface="Arial Bold"/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3"/>
          </p:nvPr>
        </p:nvSpPr>
        <p:spPr>
          <a:xfrm>
            <a:off x="2500298" y="1714490"/>
            <a:ext cx="6143668" cy="2071701"/>
          </a:xfrm>
        </p:spPr>
        <p:txBody>
          <a:bodyPr>
            <a:normAutofit/>
          </a:bodyPr>
          <a:lstStyle>
            <a:lvl1pPr>
              <a:buFontTx/>
              <a:buNone/>
              <a:defRPr sz="1200" b="0" i="0" baseline="0">
                <a:solidFill>
                  <a:srgbClr val="AB757F"/>
                </a:solidFill>
                <a:latin typeface="Arial Bold"/>
              </a:defRPr>
            </a:lvl1pPr>
            <a:lvl2pPr>
              <a:defRPr sz="1200" baseline="0">
                <a:solidFill>
                  <a:schemeClr val="accent2">
                    <a:lumMod val="60000"/>
                    <a:lumOff val="40000"/>
                  </a:schemeClr>
                </a:solidFill>
                <a:latin typeface="Arial Bold"/>
              </a:defRPr>
            </a:lvl2pPr>
            <a:lvl3pPr>
              <a:defRPr sz="1200" baseline="0">
                <a:solidFill>
                  <a:schemeClr val="accent2">
                    <a:lumMod val="60000"/>
                    <a:lumOff val="40000"/>
                  </a:schemeClr>
                </a:solidFill>
                <a:latin typeface="Arial Bold"/>
              </a:defRPr>
            </a:lvl3pPr>
            <a:lvl4pPr>
              <a:defRPr sz="1200" baseline="0">
                <a:solidFill>
                  <a:schemeClr val="accent2">
                    <a:lumMod val="60000"/>
                    <a:lumOff val="40000"/>
                  </a:schemeClr>
                </a:solidFill>
                <a:latin typeface="Arial Bold"/>
              </a:defRPr>
            </a:lvl4pPr>
            <a:lvl5pPr>
              <a:defRPr sz="1200" baseline="0">
                <a:solidFill>
                  <a:schemeClr val="accent2">
                    <a:lumMod val="60000"/>
                    <a:lumOff val="40000"/>
                  </a:schemeClr>
                </a:solidFill>
                <a:latin typeface="Arial Bold"/>
              </a:defRPr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10" name="Espace réservé pour une image  9"/>
          <p:cNvSpPr>
            <a:spLocks noGrp="1"/>
          </p:cNvSpPr>
          <p:nvPr>
            <p:ph type="pic" sz="quarter" idx="14"/>
          </p:nvPr>
        </p:nvSpPr>
        <p:spPr>
          <a:xfrm>
            <a:off x="2500298" y="4143381"/>
            <a:ext cx="6143668" cy="2143140"/>
          </a:xfrm>
        </p:spPr>
        <p:txBody>
          <a:bodyPr rtlCol="0">
            <a:normAutofit/>
          </a:bodyPr>
          <a:lstStyle>
            <a:lvl1pPr>
              <a:buNone/>
              <a:defRPr sz="1600" baseline="0">
                <a:latin typeface="Arial Bold"/>
              </a:defRPr>
            </a:lvl1pPr>
          </a:lstStyle>
          <a:p>
            <a:pPr lvl="0"/>
            <a:r>
              <a:rPr lang="fr-FR" noProof="0" smtClean="0"/>
              <a:t>Cliquez sur l'icône pour ajouter une image</a:t>
            </a:r>
            <a:endParaRPr lang="fr-FR" noProof="0" dirty="0"/>
          </a:p>
        </p:txBody>
      </p:sp>
      <p:sp>
        <p:nvSpPr>
          <p:cNvPr id="7" name="Espace réservé de la date 2"/>
          <p:cNvSpPr>
            <a:spLocks noGrp="1"/>
          </p:cNvSpPr>
          <p:nvPr>
            <p:ph type="dt" sz="half" idx="15"/>
          </p:nvPr>
        </p:nvSpPr>
        <p:spPr>
          <a:xfrm>
            <a:off x="500063" y="1635125"/>
            <a:ext cx="2000250" cy="365125"/>
          </a:xfrm>
        </p:spPr>
        <p:txBody>
          <a:bodyPr/>
          <a:lstStyle>
            <a:lvl1pPr>
              <a:defRPr sz="1400" b="0" i="1" u="sng" baseline="0" dirty="0" smtClean="0">
                <a:solidFill>
                  <a:srgbClr val="C3004A"/>
                </a:solidFill>
                <a:uFill>
                  <a:solidFill>
                    <a:srgbClr val="C00000"/>
                  </a:solidFill>
                </a:uFill>
                <a:latin typeface="Arial Bold"/>
              </a:defRPr>
            </a:lvl1pPr>
          </a:lstStyle>
          <a:p>
            <a:pPr>
              <a:defRPr/>
            </a:pPr>
            <a:r>
              <a:rPr lang="fr-FR"/>
              <a:t>Lundi  28 mars 2011</a:t>
            </a:r>
          </a:p>
        </p:txBody>
      </p:sp>
      <p:sp>
        <p:nvSpPr>
          <p:cNvPr id="9" name="Espace réservé du pied de page 3"/>
          <p:cNvSpPr>
            <a:spLocks noGrp="1"/>
          </p:cNvSpPr>
          <p:nvPr>
            <p:ph type="ftr" sz="quarter" idx="16"/>
          </p:nvPr>
        </p:nvSpPr>
        <p:spPr>
          <a:xfrm>
            <a:off x="428625" y="5357813"/>
            <a:ext cx="1714500" cy="1357312"/>
          </a:xfrm>
        </p:spPr>
        <p:txBody>
          <a:bodyPr/>
          <a:lstStyle>
            <a:lvl1pPr algn="l">
              <a:defRPr sz="1000" b="1" i="0" baseline="0" dirty="0" smtClean="0">
                <a:solidFill>
                  <a:srgbClr val="C3004A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fr-FR"/>
              <a:t>Unité mixte de recherche </a:t>
            </a:r>
            <a:br>
              <a:rPr lang="fr-FR"/>
            </a:br>
            <a:r>
              <a:rPr lang="fr-FR"/>
              <a:t>CNRS-IN2P3</a:t>
            </a:r>
          </a:p>
          <a:p>
            <a:pPr>
              <a:defRPr/>
            </a:pPr>
            <a:r>
              <a:rPr lang="fr-FR"/>
              <a:t>Université Paris-Sud 11</a:t>
            </a:r>
            <a:r>
              <a:rPr lang="fr-FR">
                <a:solidFill>
                  <a:srgbClr val="AB757F"/>
                </a:solidFill>
              </a:rPr>
              <a:t/>
            </a:r>
            <a:br>
              <a:rPr lang="fr-FR">
                <a:solidFill>
                  <a:srgbClr val="AB757F"/>
                </a:solidFill>
              </a:rPr>
            </a:br>
            <a:r>
              <a:rPr lang="fr-FR"/>
              <a:t/>
            </a:r>
            <a:br>
              <a:rPr lang="fr-FR"/>
            </a:br>
            <a:r>
              <a:rPr lang="fr-FR">
                <a:solidFill>
                  <a:srgbClr val="501F74"/>
                </a:solidFill>
              </a:rPr>
              <a:t>91406 Orsay cedex</a:t>
            </a:r>
          </a:p>
          <a:p>
            <a:pPr>
              <a:defRPr/>
            </a:pPr>
            <a:r>
              <a:rPr lang="fr-FR">
                <a:solidFill>
                  <a:srgbClr val="501F74"/>
                </a:solidFill>
              </a:rPr>
              <a:t>Tél. : +33 1 69 15 73 40</a:t>
            </a:r>
          </a:p>
          <a:p>
            <a:pPr>
              <a:defRPr/>
            </a:pPr>
            <a:r>
              <a:rPr lang="fr-FR">
                <a:solidFill>
                  <a:srgbClr val="501F74"/>
                </a:solidFill>
              </a:rPr>
              <a:t>Fax : +33 1 69 15 64 70</a:t>
            </a:r>
          </a:p>
          <a:p>
            <a:pPr>
              <a:defRPr/>
            </a:pPr>
            <a:r>
              <a:rPr lang="fr-FR"/>
              <a:t>http://ipnweb.in2p3.fr</a:t>
            </a:r>
          </a:p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933178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6" descr="POWERPOINTfond_suite (2).jp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age 7" descr="logoipn.pn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77800" y="-71437"/>
            <a:ext cx="2178050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Espace réservé du pied de page 14"/>
          <p:cNvSpPr>
            <a:spLocks noGrp="1"/>
          </p:cNvSpPr>
          <p:nvPr/>
        </p:nvSpPr>
        <p:spPr>
          <a:xfrm>
            <a:off x="0" y="0"/>
            <a:ext cx="0" cy="0"/>
          </a:xfrm>
        </p:spPr>
        <p:txBody>
          <a:bodyPr/>
          <a:lstStyle/>
          <a:p>
            <a:pPr>
              <a:defRPr/>
            </a:pPr>
            <a:endParaRPr lang="fr-FR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6" name="Espace réservé du numéro de diapositive 4"/>
          <p:cNvSpPr txBox="1">
            <a:spLocks/>
          </p:cNvSpPr>
          <p:nvPr userDrawn="1"/>
        </p:nvSpPr>
        <p:spPr>
          <a:xfrm>
            <a:off x="8572500" y="6500814"/>
            <a:ext cx="571500" cy="285751"/>
          </a:xfrm>
          <a:prstGeom prst="rect">
            <a:avLst/>
          </a:prstGeom>
        </p:spPr>
        <p:txBody>
          <a:bodyPr anchor="ctr"/>
          <a:lstStyle>
            <a:lvl1pPr>
              <a:defRPr baseline="0">
                <a:solidFill>
                  <a:srgbClr val="C3004A"/>
                </a:solidFill>
                <a:latin typeface="Arial Bold"/>
              </a:defRPr>
            </a:lvl1pPr>
          </a:lstStyle>
          <a:p>
            <a:pPr algn="r">
              <a:defRPr/>
            </a:pPr>
            <a:fld id="{0EFB5736-817C-4F1B-9D27-4C17F3D9DC1A}" type="slidenum">
              <a:rPr lang="fr-FR" sz="1200" smtClean="0">
                <a:cs typeface="Arial" pitchFamily="34" charset="0"/>
              </a:rPr>
              <a:pPr algn="r">
                <a:defRPr/>
              </a:pPr>
              <a:t>‹N°›</a:t>
            </a:fld>
            <a:endParaRPr lang="fr-FR" sz="1200" dirty="0">
              <a:cs typeface="Arial" pitchFamily="34" charset="0"/>
            </a:endParaRPr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3"/>
          </p:nvPr>
        </p:nvSpPr>
        <p:spPr>
          <a:xfrm>
            <a:off x="2357422" y="1428736"/>
            <a:ext cx="6215106" cy="1143008"/>
          </a:xfrm>
        </p:spPr>
        <p:txBody>
          <a:bodyPr>
            <a:normAutofit/>
          </a:bodyPr>
          <a:lstStyle>
            <a:lvl1pPr>
              <a:buFont typeface="Arial" pitchFamily="34" charset="0"/>
              <a:buNone/>
              <a:defRPr sz="1400" b="0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10" name="Espace réservé pour une image  9"/>
          <p:cNvSpPr>
            <a:spLocks noGrp="1"/>
          </p:cNvSpPr>
          <p:nvPr>
            <p:ph type="pic" sz="quarter" idx="14"/>
          </p:nvPr>
        </p:nvSpPr>
        <p:spPr>
          <a:xfrm>
            <a:off x="2357422" y="4786323"/>
            <a:ext cx="6143668" cy="1571636"/>
          </a:xfrm>
        </p:spPr>
        <p:txBody>
          <a:bodyPr rtlCol="0">
            <a:normAutofit/>
          </a:bodyPr>
          <a:lstStyle>
            <a:lvl1pPr>
              <a:buFontTx/>
              <a:buNone/>
              <a:defRPr sz="1400" baseline="0">
                <a:latin typeface="Arial Bold"/>
              </a:defRPr>
            </a:lvl1pPr>
          </a:lstStyle>
          <a:p>
            <a:pPr lvl="0"/>
            <a:r>
              <a:rPr lang="fr-FR" noProof="0" smtClean="0"/>
              <a:t>Cliquez sur l'icône pour ajouter une image</a:t>
            </a:r>
            <a:endParaRPr lang="fr-FR" noProof="0" dirty="0"/>
          </a:p>
        </p:txBody>
      </p:sp>
      <p:sp>
        <p:nvSpPr>
          <p:cNvPr id="11" name="Titre 10"/>
          <p:cNvSpPr>
            <a:spLocks noGrp="1"/>
          </p:cNvSpPr>
          <p:nvPr>
            <p:ph type="title"/>
          </p:nvPr>
        </p:nvSpPr>
        <p:spPr>
          <a:xfrm>
            <a:off x="2357422" y="285729"/>
            <a:ext cx="6572296" cy="714380"/>
          </a:xfrm>
        </p:spPr>
        <p:txBody>
          <a:bodyPr>
            <a:normAutofit/>
          </a:bodyPr>
          <a:lstStyle>
            <a:lvl1pPr algn="l">
              <a:buFont typeface="Arial" pitchFamily="34" charset="0"/>
              <a:buNone/>
              <a:defRPr sz="1800" b="1" i="0" u="none" strike="noStrike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12" name="Espace réservé du contenu 7"/>
          <p:cNvSpPr>
            <a:spLocks noGrp="1"/>
          </p:cNvSpPr>
          <p:nvPr>
            <p:ph sz="quarter" idx="15"/>
          </p:nvPr>
        </p:nvSpPr>
        <p:spPr>
          <a:xfrm>
            <a:off x="2357422" y="3071810"/>
            <a:ext cx="6143668" cy="1214447"/>
          </a:xfrm>
        </p:spPr>
        <p:txBody>
          <a:bodyPr>
            <a:normAutofit/>
          </a:bodyPr>
          <a:lstStyle>
            <a:lvl1pPr>
              <a:buFontTx/>
              <a:buNone/>
              <a:defRPr sz="14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4" name="Espace réservé du texte 23"/>
          <p:cNvSpPr>
            <a:spLocks noGrp="1"/>
          </p:cNvSpPr>
          <p:nvPr>
            <p:ph type="body" sz="quarter" idx="17"/>
          </p:nvPr>
        </p:nvSpPr>
        <p:spPr>
          <a:xfrm>
            <a:off x="2357422" y="1071546"/>
            <a:ext cx="3571900" cy="357191"/>
          </a:xfrm>
        </p:spPr>
        <p:txBody>
          <a:bodyPr>
            <a:normAutofit/>
          </a:bodyPr>
          <a:lstStyle>
            <a:lvl1pPr>
              <a:buFontTx/>
              <a:buNone/>
              <a:defRPr sz="1800" b="1" i="0" baseline="0">
                <a:solidFill>
                  <a:srgbClr val="C3004A"/>
                </a:solidFill>
                <a:latin typeface="Arial Bold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6" name="Espace réservé du texte 25"/>
          <p:cNvSpPr>
            <a:spLocks noGrp="1"/>
          </p:cNvSpPr>
          <p:nvPr>
            <p:ph type="body" sz="quarter" idx="18"/>
          </p:nvPr>
        </p:nvSpPr>
        <p:spPr>
          <a:xfrm>
            <a:off x="2357422" y="2714621"/>
            <a:ext cx="3571900" cy="357191"/>
          </a:xfrm>
        </p:spPr>
        <p:txBody>
          <a:bodyPr>
            <a:noAutofit/>
          </a:bodyPr>
          <a:lstStyle>
            <a:lvl1pPr>
              <a:buFontTx/>
              <a:buNone/>
              <a:defRPr sz="1800" baseline="0">
                <a:solidFill>
                  <a:srgbClr val="501F74"/>
                </a:solidFill>
                <a:latin typeface="Arial Bold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8" name="Espace réservé du texte 27"/>
          <p:cNvSpPr>
            <a:spLocks noGrp="1"/>
          </p:cNvSpPr>
          <p:nvPr>
            <p:ph type="body" sz="quarter" idx="19"/>
          </p:nvPr>
        </p:nvSpPr>
        <p:spPr>
          <a:xfrm>
            <a:off x="2357422" y="4429127"/>
            <a:ext cx="3571900" cy="357196"/>
          </a:xfrm>
        </p:spPr>
        <p:txBody>
          <a:bodyPr>
            <a:noAutofit/>
          </a:bodyPr>
          <a:lstStyle>
            <a:lvl1pPr>
              <a:buFontTx/>
              <a:buNone/>
              <a:defRPr sz="1800" baseline="0">
                <a:solidFill>
                  <a:srgbClr val="AB757F"/>
                </a:solidFill>
                <a:latin typeface="Arial Bold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833775742"/>
      </p:ext>
    </p:extLst>
  </p:cSld>
  <p:clrMapOvr>
    <a:masterClrMapping/>
  </p:clrMapOvr>
  <p:hf sldNum="0" hdr="0" ftr="0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B51B78-3862-425C-9A2C-5DDE2BC1BCD3}" type="datetime2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lundi 24 juin 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FF9938-741A-4B0A-8E97-525107D2D000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15628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296AD8-595A-42EA-859C-BBB71E96FA76}" type="datetime2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lundi 24 juin 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6591C3-A8ED-4CAA-BFFA-2E1B13976E54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3395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30B910-7F68-499C-87CB-8B567B3E4197}" type="datetime2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lundi 24 juin 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5C1437-C5AF-4A01-8D04-1C7A822897A9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52374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D9286A-4A92-4857-8A87-359E87F6AED4}" type="datetime2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lundi 24 juin 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94BE6D-75CC-40CD-BFBA-CC5AA6F993D0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03326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Vide"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6" descr="POWERPOINTfond_suite (2).jp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156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age 7" descr="logoipn.pn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77800" y="-71437"/>
            <a:ext cx="2178050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Espace réservé du pied de page 14"/>
          <p:cNvSpPr>
            <a:spLocks noGrp="1"/>
          </p:cNvSpPr>
          <p:nvPr/>
        </p:nvSpPr>
        <p:spPr>
          <a:xfrm>
            <a:off x="0" y="0"/>
            <a:ext cx="0" cy="0"/>
          </a:xfrm>
        </p:spPr>
        <p:txBody>
          <a:bodyPr/>
          <a:lstStyle/>
          <a:p>
            <a:pPr>
              <a:defRPr/>
            </a:pPr>
            <a:endParaRPr lang="fr-FR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6" name="Espace réservé du numéro de diapositive 4"/>
          <p:cNvSpPr txBox="1">
            <a:spLocks/>
          </p:cNvSpPr>
          <p:nvPr userDrawn="1"/>
        </p:nvSpPr>
        <p:spPr>
          <a:xfrm>
            <a:off x="8572500" y="6500814"/>
            <a:ext cx="571500" cy="285751"/>
          </a:xfrm>
          <a:prstGeom prst="rect">
            <a:avLst/>
          </a:prstGeom>
        </p:spPr>
        <p:txBody>
          <a:bodyPr anchor="ctr"/>
          <a:lstStyle>
            <a:lvl1pPr>
              <a:defRPr baseline="0">
                <a:solidFill>
                  <a:srgbClr val="C3004A"/>
                </a:solidFill>
                <a:latin typeface="Arial Bold"/>
              </a:defRPr>
            </a:lvl1pPr>
          </a:lstStyle>
          <a:p>
            <a:pPr algn="r">
              <a:defRPr/>
            </a:pPr>
            <a:fld id="{0EFB5736-817C-4F1B-9D27-4C17F3D9DC1A}" type="slidenum">
              <a:rPr lang="fr-FR" sz="1200" smtClean="0">
                <a:cs typeface="Arial" pitchFamily="34" charset="0"/>
              </a:rPr>
              <a:pPr algn="r">
                <a:defRPr/>
              </a:pPr>
              <a:t>‹N°›</a:t>
            </a:fld>
            <a:endParaRPr lang="fr-FR" sz="1200" dirty="0">
              <a:cs typeface="Arial" pitchFamily="34" charset="0"/>
            </a:endParaRPr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3"/>
          </p:nvPr>
        </p:nvSpPr>
        <p:spPr>
          <a:xfrm>
            <a:off x="2357422" y="1428736"/>
            <a:ext cx="6215106" cy="1143008"/>
          </a:xfrm>
        </p:spPr>
        <p:txBody>
          <a:bodyPr>
            <a:normAutofit/>
          </a:bodyPr>
          <a:lstStyle>
            <a:lvl1pPr>
              <a:buFont typeface="Arial" pitchFamily="34" charset="0"/>
              <a:buNone/>
              <a:defRPr sz="1400" b="0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10" name="Espace réservé pour une image  9"/>
          <p:cNvSpPr>
            <a:spLocks noGrp="1"/>
          </p:cNvSpPr>
          <p:nvPr>
            <p:ph type="pic" sz="quarter" idx="14"/>
          </p:nvPr>
        </p:nvSpPr>
        <p:spPr>
          <a:xfrm>
            <a:off x="2357422" y="4786323"/>
            <a:ext cx="6143668" cy="1571636"/>
          </a:xfrm>
        </p:spPr>
        <p:txBody>
          <a:bodyPr rtlCol="0">
            <a:normAutofit/>
          </a:bodyPr>
          <a:lstStyle>
            <a:lvl1pPr>
              <a:buFontTx/>
              <a:buNone/>
              <a:defRPr sz="1400" baseline="0">
                <a:latin typeface="Arial Bold"/>
              </a:defRPr>
            </a:lvl1pPr>
          </a:lstStyle>
          <a:p>
            <a:pPr lvl="0"/>
            <a:r>
              <a:rPr lang="fr-FR" noProof="0" smtClean="0"/>
              <a:t>Cliquez sur l'icône pour ajouter une image</a:t>
            </a:r>
            <a:endParaRPr lang="fr-FR" noProof="0" dirty="0"/>
          </a:p>
        </p:txBody>
      </p:sp>
      <p:sp>
        <p:nvSpPr>
          <p:cNvPr id="11" name="Titre 10"/>
          <p:cNvSpPr>
            <a:spLocks noGrp="1"/>
          </p:cNvSpPr>
          <p:nvPr>
            <p:ph type="title"/>
          </p:nvPr>
        </p:nvSpPr>
        <p:spPr>
          <a:xfrm>
            <a:off x="2357422" y="285729"/>
            <a:ext cx="6572296" cy="714380"/>
          </a:xfrm>
        </p:spPr>
        <p:txBody>
          <a:bodyPr>
            <a:normAutofit/>
          </a:bodyPr>
          <a:lstStyle>
            <a:lvl1pPr algn="l">
              <a:buFont typeface="Arial" pitchFamily="34" charset="0"/>
              <a:buNone/>
              <a:defRPr sz="1800" b="1" i="0" u="none" strike="noStrike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12" name="Espace réservé du contenu 7"/>
          <p:cNvSpPr>
            <a:spLocks noGrp="1"/>
          </p:cNvSpPr>
          <p:nvPr>
            <p:ph sz="quarter" idx="15"/>
          </p:nvPr>
        </p:nvSpPr>
        <p:spPr>
          <a:xfrm>
            <a:off x="2357422" y="3071810"/>
            <a:ext cx="6143668" cy="1214447"/>
          </a:xfrm>
        </p:spPr>
        <p:txBody>
          <a:bodyPr>
            <a:normAutofit/>
          </a:bodyPr>
          <a:lstStyle>
            <a:lvl1pPr>
              <a:buFontTx/>
              <a:buNone/>
              <a:defRPr sz="14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4" name="Espace réservé du texte 23"/>
          <p:cNvSpPr>
            <a:spLocks noGrp="1"/>
          </p:cNvSpPr>
          <p:nvPr>
            <p:ph type="body" sz="quarter" idx="17"/>
          </p:nvPr>
        </p:nvSpPr>
        <p:spPr>
          <a:xfrm>
            <a:off x="2357422" y="1071546"/>
            <a:ext cx="3571900" cy="357191"/>
          </a:xfrm>
        </p:spPr>
        <p:txBody>
          <a:bodyPr>
            <a:normAutofit/>
          </a:bodyPr>
          <a:lstStyle>
            <a:lvl1pPr>
              <a:buFontTx/>
              <a:buNone/>
              <a:defRPr sz="1800" b="1" i="0" baseline="0">
                <a:solidFill>
                  <a:srgbClr val="C3004A"/>
                </a:solidFill>
                <a:latin typeface="Arial Bold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6" name="Espace réservé du texte 25"/>
          <p:cNvSpPr>
            <a:spLocks noGrp="1"/>
          </p:cNvSpPr>
          <p:nvPr>
            <p:ph type="body" sz="quarter" idx="18"/>
          </p:nvPr>
        </p:nvSpPr>
        <p:spPr>
          <a:xfrm>
            <a:off x="2357422" y="2714621"/>
            <a:ext cx="3571900" cy="357191"/>
          </a:xfrm>
        </p:spPr>
        <p:txBody>
          <a:bodyPr>
            <a:noAutofit/>
          </a:bodyPr>
          <a:lstStyle>
            <a:lvl1pPr>
              <a:buFontTx/>
              <a:buNone/>
              <a:defRPr sz="1800" baseline="0">
                <a:solidFill>
                  <a:srgbClr val="501F74"/>
                </a:solidFill>
                <a:latin typeface="Arial Bold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8" name="Espace réservé du texte 27"/>
          <p:cNvSpPr>
            <a:spLocks noGrp="1"/>
          </p:cNvSpPr>
          <p:nvPr>
            <p:ph type="body" sz="quarter" idx="19"/>
          </p:nvPr>
        </p:nvSpPr>
        <p:spPr>
          <a:xfrm>
            <a:off x="2357422" y="4429127"/>
            <a:ext cx="3571900" cy="357196"/>
          </a:xfrm>
        </p:spPr>
        <p:txBody>
          <a:bodyPr>
            <a:noAutofit/>
          </a:bodyPr>
          <a:lstStyle>
            <a:lvl1pPr>
              <a:buFontTx/>
              <a:buNone/>
              <a:defRPr sz="1800" baseline="0">
                <a:solidFill>
                  <a:srgbClr val="AB757F"/>
                </a:solidFill>
                <a:latin typeface="Arial Bold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014849436"/>
      </p:ext>
    </p:extLst>
  </p:cSld>
  <p:clrMapOvr>
    <a:masterClrMapping/>
  </p:clrMapOvr>
  <p:hf sldNum="0" hdr="0" ftr="0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36B839-5ACA-41D0-A7FC-FE2A5BAD3089}" type="datetime2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lundi 24 juin 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1A4AA8-4163-49B2-8B94-2FC16A2C44EE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05481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60ABF6-1EDC-4280-8C01-D85B2AEA3AC6}" type="datetime2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lundi 24 juin 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1C7B5D-310F-4D16-A4CE-771339BB78A8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8642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3BBF07-BEF2-425F-87BF-D807F021B610}" type="datetime2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lundi 24 juin 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3AB3B2-216E-4874-83F7-3E9E9222AFF6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372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1B7F6-F8A5-4A62-825C-1D90D8B7DD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CA614-C30F-4975-BD43-36A1AA8322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63968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D88B0-4411-42CE-9931-5CCCF4C1EBA5}" type="datetime2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lundi 24 juin 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2264B3-344B-4B80-A8AB-8950367DAC7E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7406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31E21C-B6DB-4184-8300-12F61423DB4C}" type="datetime2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lundi 24 juin 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14AEF-7163-4C23-9766-9834C6001F76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32456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seul">
    <p:bg>
      <p:bgPr>
        <a:blipFill dpi="0" rotWithShape="1">
          <a:blip r:embed="rId2" cstate="print">
            <a:lum/>
          </a:blip>
          <a:srcRect/>
          <a:stretch>
            <a:fillRect l="-6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6" descr="logoipn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77800" y="-71439"/>
            <a:ext cx="2406650" cy="1571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numéro de diapositive 4"/>
          <p:cNvSpPr txBox="1">
            <a:spLocks/>
          </p:cNvSpPr>
          <p:nvPr userDrawn="1"/>
        </p:nvSpPr>
        <p:spPr>
          <a:xfrm>
            <a:off x="8572500" y="6500814"/>
            <a:ext cx="571500" cy="285751"/>
          </a:xfrm>
          <a:prstGeom prst="rect">
            <a:avLst/>
          </a:prstGeom>
        </p:spPr>
        <p:txBody>
          <a:bodyPr anchor="ctr"/>
          <a:lstStyle>
            <a:lvl1pPr>
              <a:defRPr baseline="0">
                <a:solidFill>
                  <a:srgbClr val="C3004A"/>
                </a:solidFill>
                <a:latin typeface="Arial Bold"/>
              </a:defRPr>
            </a:lvl1pPr>
          </a:lstStyle>
          <a:p>
            <a:pPr algn="r">
              <a:defRPr/>
            </a:pPr>
            <a:fld id="{66A58142-DBD7-45C4-BA44-88DC846B2057}" type="slidenum">
              <a:rPr lang="fr-FR" sz="1200" smtClean="0">
                <a:cs typeface="Arial" pitchFamily="34" charset="0"/>
              </a:rPr>
              <a:pPr algn="r">
                <a:defRPr/>
              </a:pPr>
              <a:t>‹N°›</a:t>
            </a:fld>
            <a:endParaRPr lang="fr-FR" sz="1200" dirty="0">
              <a:cs typeface="Arial" pitchFamily="34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14546" y="214291"/>
            <a:ext cx="5572164" cy="796908"/>
          </a:xfrm>
        </p:spPr>
        <p:txBody>
          <a:bodyPr>
            <a:noAutofit/>
          </a:bodyPr>
          <a:lstStyle>
            <a:lvl1pPr>
              <a:buFont typeface="Arial" pitchFamily="34" charset="0"/>
              <a:buNone/>
              <a:defRPr sz="3600" b="1" i="0" cap="all" baseline="0">
                <a:solidFill>
                  <a:srgbClr val="AB757F"/>
                </a:solidFill>
                <a:latin typeface="Arial Bold"/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3"/>
          </p:nvPr>
        </p:nvSpPr>
        <p:spPr>
          <a:xfrm>
            <a:off x="2500298" y="1714490"/>
            <a:ext cx="6143668" cy="2071701"/>
          </a:xfrm>
        </p:spPr>
        <p:txBody>
          <a:bodyPr>
            <a:normAutofit/>
          </a:bodyPr>
          <a:lstStyle>
            <a:lvl1pPr>
              <a:buFontTx/>
              <a:buNone/>
              <a:defRPr sz="1200" b="0" i="0" baseline="0">
                <a:solidFill>
                  <a:srgbClr val="AB757F"/>
                </a:solidFill>
                <a:latin typeface="Arial Bold"/>
              </a:defRPr>
            </a:lvl1pPr>
            <a:lvl2pPr>
              <a:defRPr sz="1200" baseline="0">
                <a:solidFill>
                  <a:schemeClr val="accent2">
                    <a:lumMod val="60000"/>
                    <a:lumOff val="40000"/>
                  </a:schemeClr>
                </a:solidFill>
                <a:latin typeface="Arial Bold"/>
              </a:defRPr>
            </a:lvl2pPr>
            <a:lvl3pPr>
              <a:defRPr sz="1200" baseline="0">
                <a:solidFill>
                  <a:schemeClr val="accent2">
                    <a:lumMod val="60000"/>
                    <a:lumOff val="40000"/>
                  </a:schemeClr>
                </a:solidFill>
                <a:latin typeface="Arial Bold"/>
              </a:defRPr>
            </a:lvl3pPr>
            <a:lvl4pPr>
              <a:defRPr sz="1200" baseline="0">
                <a:solidFill>
                  <a:schemeClr val="accent2">
                    <a:lumMod val="60000"/>
                    <a:lumOff val="40000"/>
                  </a:schemeClr>
                </a:solidFill>
                <a:latin typeface="Arial Bold"/>
              </a:defRPr>
            </a:lvl4pPr>
            <a:lvl5pPr>
              <a:defRPr sz="1200" baseline="0">
                <a:solidFill>
                  <a:schemeClr val="accent2">
                    <a:lumMod val="60000"/>
                    <a:lumOff val="40000"/>
                  </a:schemeClr>
                </a:solidFill>
                <a:latin typeface="Arial Bold"/>
              </a:defRPr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10" name="Espace réservé pour une image  9"/>
          <p:cNvSpPr>
            <a:spLocks noGrp="1"/>
          </p:cNvSpPr>
          <p:nvPr>
            <p:ph type="pic" sz="quarter" idx="14"/>
          </p:nvPr>
        </p:nvSpPr>
        <p:spPr>
          <a:xfrm>
            <a:off x="2500298" y="4143381"/>
            <a:ext cx="6143668" cy="2143140"/>
          </a:xfrm>
        </p:spPr>
        <p:txBody>
          <a:bodyPr rtlCol="0">
            <a:normAutofit/>
          </a:bodyPr>
          <a:lstStyle>
            <a:lvl1pPr>
              <a:buNone/>
              <a:defRPr sz="1600" baseline="0">
                <a:latin typeface="Arial Bold"/>
              </a:defRPr>
            </a:lvl1pPr>
          </a:lstStyle>
          <a:p>
            <a:pPr lvl="0"/>
            <a:r>
              <a:rPr lang="fr-FR" noProof="0" smtClean="0"/>
              <a:t>Cliquez sur l'icône pour ajouter une image</a:t>
            </a:r>
            <a:endParaRPr lang="fr-FR" noProof="0" dirty="0"/>
          </a:p>
        </p:txBody>
      </p:sp>
      <p:sp>
        <p:nvSpPr>
          <p:cNvPr id="7" name="Espace réservé de la date 2"/>
          <p:cNvSpPr>
            <a:spLocks noGrp="1"/>
          </p:cNvSpPr>
          <p:nvPr>
            <p:ph type="dt" sz="half" idx="15"/>
          </p:nvPr>
        </p:nvSpPr>
        <p:spPr>
          <a:xfrm>
            <a:off x="500063" y="1635125"/>
            <a:ext cx="2000250" cy="365125"/>
          </a:xfrm>
        </p:spPr>
        <p:txBody>
          <a:bodyPr/>
          <a:lstStyle>
            <a:lvl1pPr>
              <a:defRPr sz="1400" b="0" i="1" u="sng" baseline="0" dirty="0" smtClean="0">
                <a:solidFill>
                  <a:srgbClr val="C3004A"/>
                </a:solidFill>
                <a:uFill>
                  <a:solidFill>
                    <a:srgbClr val="C00000"/>
                  </a:solidFill>
                </a:uFill>
                <a:latin typeface="Arial Bold"/>
              </a:defRPr>
            </a:lvl1pPr>
          </a:lstStyle>
          <a:p>
            <a:pPr>
              <a:defRPr/>
            </a:pPr>
            <a:r>
              <a:rPr lang="fr-FR"/>
              <a:t>Lundi  28 mars 2011</a:t>
            </a:r>
          </a:p>
        </p:txBody>
      </p:sp>
      <p:sp>
        <p:nvSpPr>
          <p:cNvPr id="9" name="Espace réservé du pied de page 3"/>
          <p:cNvSpPr>
            <a:spLocks noGrp="1"/>
          </p:cNvSpPr>
          <p:nvPr>
            <p:ph type="ftr" sz="quarter" idx="16"/>
          </p:nvPr>
        </p:nvSpPr>
        <p:spPr>
          <a:xfrm>
            <a:off x="428625" y="5357813"/>
            <a:ext cx="1714500" cy="1357312"/>
          </a:xfrm>
        </p:spPr>
        <p:txBody>
          <a:bodyPr/>
          <a:lstStyle>
            <a:lvl1pPr algn="l">
              <a:defRPr sz="1000" b="1" i="0" baseline="0" dirty="0" smtClean="0">
                <a:solidFill>
                  <a:srgbClr val="C3004A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fr-FR"/>
              <a:t>Unité mixte de recherche </a:t>
            </a:r>
            <a:br>
              <a:rPr lang="fr-FR"/>
            </a:br>
            <a:r>
              <a:rPr lang="fr-FR"/>
              <a:t>CNRS-IN2P3</a:t>
            </a:r>
          </a:p>
          <a:p>
            <a:pPr>
              <a:defRPr/>
            </a:pPr>
            <a:r>
              <a:rPr lang="fr-FR"/>
              <a:t>Université Paris-Sud 11</a:t>
            </a:r>
            <a:r>
              <a:rPr lang="fr-FR">
                <a:solidFill>
                  <a:srgbClr val="AB757F"/>
                </a:solidFill>
              </a:rPr>
              <a:t/>
            </a:r>
            <a:br>
              <a:rPr lang="fr-FR">
                <a:solidFill>
                  <a:srgbClr val="AB757F"/>
                </a:solidFill>
              </a:rPr>
            </a:br>
            <a:r>
              <a:rPr lang="fr-FR"/>
              <a:t/>
            </a:r>
            <a:br>
              <a:rPr lang="fr-FR"/>
            </a:br>
            <a:r>
              <a:rPr lang="fr-FR">
                <a:solidFill>
                  <a:srgbClr val="501F74"/>
                </a:solidFill>
              </a:rPr>
              <a:t>91406 Orsay cedex</a:t>
            </a:r>
          </a:p>
          <a:p>
            <a:pPr>
              <a:defRPr/>
            </a:pPr>
            <a:r>
              <a:rPr lang="fr-FR">
                <a:solidFill>
                  <a:srgbClr val="501F74"/>
                </a:solidFill>
              </a:rPr>
              <a:t>Tél. : +33 1 69 15 73 40</a:t>
            </a:r>
          </a:p>
          <a:p>
            <a:pPr>
              <a:defRPr/>
            </a:pPr>
            <a:r>
              <a:rPr lang="fr-FR">
                <a:solidFill>
                  <a:srgbClr val="501F74"/>
                </a:solidFill>
              </a:rPr>
              <a:t>Fax : +33 1 69 15 64 70</a:t>
            </a:r>
          </a:p>
          <a:p>
            <a:pPr>
              <a:defRPr/>
            </a:pPr>
            <a:r>
              <a:rPr lang="fr-FR"/>
              <a:t>http://ipnweb.in2p3.fr</a:t>
            </a:r>
          </a:p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609517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6" descr="POWERPOINTfond_suite (2).jp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age 7" descr="logoipn.pn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77800" y="-71437"/>
            <a:ext cx="2178050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Espace réservé du pied de page 14"/>
          <p:cNvSpPr>
            <a:spLocks noGrp="1"/>
          </p:cNvSpPr>
          <p:nvPr/>
        </p:nvSpPr>
        <p:spPr>
          <a:xfrm>
            <a:off x="0" y="0"/>
            <a:ext cx="0" cy="0"/>
          </a:xfrm>
        </p:spPr>
        <p:txBody>
          <a:bodyPr/>
          <a:lstStyle/>
          <a:p>
            <a:pPr>
              <a:defRPr/>
            </a:pPr>
            <a:endParaRPr lang="fr-FR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6" name="Espace réservé du numéro de diapositive 4"/>
          <p:cNvSpPr txBox="1">
            <a:spLocks/>
          </p:cNvSpPr>
          <p:nvPr userDrawn="1"/>
        </p:nvSpPr>
        <p:spPr>
          <a:xfrm>
            <a:off x="8572500" y="6500814"/>
            <a:ext cx="571500" cy="285751"/>
          </a:xfrm>
          <a:prstGeom prst="rect">
            <a:avLst/>
          </a:prstGeom>
        </p:spPr>
        <p:txBody>
          <a:bodyPr anchor="ctr"/>
          <a:lstStyle>
            <a:lvl1pPr>
              <a:defRPr baseline="0">
                <a:solidFill>
                  <a:srgbClr val="C3004A"/>
                </a:solidFill>
                <a:latin typeface="Arial Bold"/>
              </a:defRPr>
            </a:lvl1pPr>
          </a:lstStyle>
          <a:p>
            <a:pPr algn="r">
              <a:defRPr/>
            </a:pPr>
            <a:fld id="{0EFB5736-817C-4F1B-9D27-4C17F3D9DC1A}" type="slidenum">
              <a:rPr lang="fr-FR" sz="1200" smtClean="0">
                <a:cs typeface="Arial" pitchFamily="34" charset="0"/>
              </a:rPr>
              <a:pPr algn="r">
                <a:defRPr/>
              </a:pPr>
              <a:t>‹N°›</a:t>
            </a:fld>
            <a:endParaRPr lang="fr-FR" sz="1200" dirty="0">
              <a:cs typeface="Arial" pitchFamily="34" charset="0"/>
            </a:endParaRPr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3"/>
          </p:nvPr>
        </p:nvSpPr>
        <p:spPr>
          <a:xfrm>
            <a:off x="2357422" y="1428736"/>
            <a:ext cx="6215106" cy="1143008"/>
          </a:xfrm>
        </p:spPr>
        <p:txBody>
          <a:bodyPr>
            <a:normAutofit/>
          </a:bodyPr>
          <a:lstStyle>
            <a:lvl1pPr>
              <a:buFont typeface="Arial" pitchFamily="34" charset="0"/>
              <a:buNone/>
              <a:defRPr sz="1400" b="0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10" name="Espace réservé pour une image  9"/>
          <p:cNvSpPr>
            <a:spLocks noGrp="1"/>
          </p:cNvSpPr>
          <p:nvPr>
            <p:ph type="pic" sz="quarter" idx="14"/>
          </p:nvPr>
        </p:nvSpPr>
        <p:spPr>
          <a:xfrm>
            <a:off x="2357422" y="4786323"/>
            <a:ext cx="6143668" cy="1571636"/>
          </a:xfrm>
        </p:spPr>
        <p:txBody>
          <a:bodyPr rtlCol="0">
            <a:normAutofit/>
          </a:bodyPr>
          <a:lstStyle>
            <a:lvl1pPr>
              <a:buFontTx/>
              <a:buNone/>
              <a:defRPr sz="1400" baseline="0">
                <a:latin typeface="Arial Bold"/>
              </a:defRPr>
            </a:lvl1pPr>
          </a:lstStyle>
          <a:p>
            <a:pPr lvl="0"/>
            <a:r>
              <a:rPr lang="fr-FR" noProof="0" smtClean="0"/>
              <a:t>Cliquez sur l'icône pour ajouter une image</a:t>
            </a:r>
            <a:endParaRPr lang="fr-FR" noProof="0" dirty="0"/>
          </a:p>
        </p:txBody>
      </p:sp>
      <p:sp>
        <p:nvSpPr>
          <p:cNvPr id="11" name="Titre 10"/>
          <p:cNvSpPr>
            <a:spLocks noGrp="1"/>
          </p:cNvSpPr>
          <p:nvPr>
            <p:ph type="title"/>
          </p:nvPr>
        </p:nvSpPr>
        <p:spPr>
          <a:xfrm>
            <a:off x="2357422" y="285729"/>
            <a:ext cx="6572296" cy="714380"/>
          </a:xfrm>
        </p:spPr>
        <p:txBody>
          <a:bodyPr>
            <a:normAutofit/>
          </a:bodyPr>
          <a:lstStyle>
            <a:lvl1pPr algn="l">
              <a:buFont typeface="Arial" pitchFamily="34" charset="0"/>
              <a:buNone/>
              <a:defRPr sz="1800" b="1" i="0" u="none" strike="noStrike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12" name="Espace réservé du contenu 7"/>
          <p:cNvSpPr>
            <a:spLocks noGrp="1"/>
          </p:cNvSpPr>
          <p:nvPr>
            <p:ph sz="quarter" idx="15"/>
          </p:nvPr>
        </p:nvSpPr>
        <p:spPr>
          <a:xfrm>
            <a:off x="2357422" y="3071810"/>
            <a:ext cx="6143668" cy="1214447"/>
          </a:xfrm>
        </p:spPr>
        <p:txBody>
          <a:bodyPr>
            <a:normAutofit/>
          </a:bodyPr>
          <a:lstStyle>
            <a:lvl1pPr>
              <a:buFontTx/>
              <a:buNone/>
              <a:defRPr sz="14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4" name="Espace réservé du texte 23"/>
          <p:cNvSpPr>
            <a:spLocks noGrp="1"/>
          </p:cNvSpPr>
          <p:nvPr>
            <p:ph type="body" sz="quarter" idx="17"/>
          </p:nvPr>
        </p:nvSpPr>
        <p:spPr>
          <a:xfrm>
            <a:off x="2357422" y="1071546"/>
            <a:ext cx="3571900" cy="357191"/>
          </a:xfrm>
        </p:spPr>
        <p:txBody>
          <a:bodyPr>
            <a:normAutofit/>
          </a:bodyPr>
          <a:lstStyle>
            <a:lvl1pPr>
              <a:buFontTx/>
              <a:buNone/>
              <a:defRPr sz="1800" b="1" i="0" baseline="0">
                <a:solidFill>
                  <a:srgbClr val="C3004A"/>
                </a:solidFill>
                <a:latin typeface="Arial Bold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6" name="Espace réservé du texte 25"/>
          <p:cNvSpPr>
            <a:spLocks noGrp="1"/>
          </p:cNvSpPr>
          <p:nvPr>
            <p:ph type="body" sz="quarter" idx="18"/>
          </p:nvPr>
        </p:nvSpPr>
        <p:spPr>
          <a:xfrm>
            <a:off x="2357422" y="2714621"/>
            <a:ext cx="3571900" cy="357191"/>
          </a:xfrm>
        </p:spPr>
        <p:txBody>
          <a:bodyPr>
            <a:noAutofit/>
          </a:bodyPr>
          <a:lstStyle>
            <a:lvl1pPr>
              <a:buFontTx/>
              <a:buNone/>
              <a:defRPr sz="1800" baseline="0">
                <a:solidFill>
                  <a:srgbClr val="501F74"/>
                </a:solidFill>
                <a:latin typeface="Arial Bold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8" name="Espace réservé du texte 27"/>
          <p:cNvSpPr>
            <a:spLocks noGrp="1"/>
          </p:cNvSpPr>
          <p:nvPr>
            <p:ph type="body" sz="quarter" idx="19"/>
          </p:nvPr>
        </p:nvSpPr>
        <p:spPr>
          <a:xfrm>
            <a:off x="2357422" y="4429127"/>
            <a:ext cx="3571900" cy="357196"/>
          </a:xfrm>
        </p:spPr>
        <p:txBody>
          <a:bodyPr>
            <a:noAutofit/>
          </a:bodyPr>
          <a:lstStyle>
            <a:lvl1pPr>
              <a:buFontTx/>
              <a:buNone/>
              <a:defRPr sz="1800" baseline="0">
                <a:solidFill>
                  <a:srgbClr val="AB757F"/>
                </a:solidFill>
                <a:latin typeface="Arial Bold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521035867"/>
      </p:ext>
    </p:extLst>
  </p:cSld>
  <p:clrMapOvr>
    <a:masterClrMapping/>
  </p:clrMapOvr>
  <p:hf sldNum="0" hdr="0" ftr="0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B51B78-3862-425C-9A2C-5DDE2BC1BCD3}" type="datetime2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lundi 24 juin 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FF9938-741A-4B0A-8E97-525107D2D000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44058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296AD8-595A-42EA-859C-BBB71E96FA76}" type="datetime2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lundi 24 juin 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6591C3-A8ED-4CAA-BFFA-2E1B13976E54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12945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30B910-7F68-499C-87CB-8B567B3E4197}" type="datetime2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lundi 24 juin 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5C1437-C5AF-4A01-8D04-1C7A822897A9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73899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D9286A-4A92-4857-8A87-359E87F6AED4}" type="datetime2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lundi 24 juin 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94BE6D-75CC-40CD-BFBA-CC5AA6F993D0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94938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Vide"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6" descr="POWERPOINTfond_suite (2).jp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156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age 7" descr="logoipn.pn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77800" y="-71437"/>
            <a:ext cx="2178050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Espace réservé du pied de page 14"/>
          <p:cNvSpPr>
            <a:spLocks noGrp="1"/>
          </p:cNvSpPr>
          <p:nvPr/>
        </p:nvSpPr>
        <p:spPr>
          <a:xfrm>
            <a:off x="0" y="0"/>
            <a:ext cx="0" cy="0"/>
          </a:xfrm>
        </p:spPr>
        <p:txBody>
          <a:bodyPr/>
          <a:lstStyle/>
          <a:p>
            <a:pPr>
              <a:defRPr/>
            </a:pPr>
            <a:endParaRPr lang="fr-FR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6" name="Espace réservé du numéro de diapositive 4"/>
          <p:cNvSpPr txBox="1">
            <a:spLocks/>
          </p:cNvSpPr>
          <p:nvPr userDrawn="1"/>
        </p:nvSpPr>
        <p:spPr>
          <a:xfrm>
            <a:off x="8572500" y="6500814"/>
            <a:ext cx="571500" cy="285751"/>
          </a:xfrm>
          <a:prstGeom prst="rect">
            <a:avLst/>
          </a:prstGeom>
        </p:spPr>
        <p:txBody>
          <a:bodyPr anchor="ctr"/>
          <a:lstStyle>
            <a:lvl1pPr>
              <a:defRPr baseline="0">
                <a:solidFill>
                  <a:srgbClr val="C3004A"/>
                </a:solidFill>
                <a:latin typeface="Arial Bold"/>
              </a:defRPr>
            </a:lvl1pPr>
          </a:lstStyle>
          <a:p>
            <a:pPr algn="r">
              <a:defRPr/>
            </a:pPr>
            <a:fld id="{0EFB5736-817C-4F1B-9D27-4C17F3D9DC1A}" type="slidenum">
              <a:rPr lang="fr-FR" sz="1200" smtClean="0">
                <a:cs typeface="Arial" pitchFamily="34" charset="0"/>
              </a:rPr>
              <a:pPr algn="r">
                <a:defRPr/>
              </a:pPr>
              <a:t>‹N°›</a:t>
            </a:fld>
            <a:endParaRPr lang="fr-FR" sz="1200" dirty="0">
              <a:cs typeface="Arial" pitchFamily="34" charset="0"/>
            </a:endParaRPr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3"/>
          </p:nvPr>
        </p:nvSpPr>
        <p:spPr>
          <a:xfrm>
            <a:off x="2357422" y="1428736"/>
            <a:ext cx="6215106" cy="1143008"/>
          </a:xfrm>
        </p:spPr>
        <p:txBody>
          <a:bodyPr>
            <a:normAutofit/>
          </a:bodyPr>
          <a:lstStyle>
            <a:lvl1pPr>
              <a:buFont typeface="Arial" pitchFamily="34" charset="0"/>
              <a:buNone/>
              <a:defRPr sz="1400" b="0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10" name="Espace réservé pour une image  9"/>
          <p:cNvSpPr>
            <a:spLocks noGrp="1"/>
          </p:cNvSpPr>
          <p:nvPr>
            <p:ph type="pic" sz="quarter" idx="14"/>
          </p:nvPr>
        </p:nvSpPr>
        <p:spPr>
          <a:xfrm>
            <a:off x="2357422" y="4786323"/>
            <a:ext cx="6143668" cy="1571636"/>
          </a:xfrm>
        </p:spPr>
        <p:txBody>
          <a:bodyPr rtlCol="0">
            <a:normAutofit/>
          </a:bodyPr>
          <a:lstStyle>
            <a:lvl1pPr>
              <a:buFontTx/>
              <a:buNone/>
              <a:defRPr sz="1400" baseline="0">
                <a:latin typeface="Arial Bold"/>
              </a:defRPr>
            </a:lvl1pPr>
          </a:lstStyle>
          <a:p>
            <a:pPr lvl="0"/>
            <a:r>
              <a:rPr lang="fr-FR" noProof="0" smtClean="0"/>
              <a:t>Cliquez sur l'icône pour ajouter une image</a:t>
            </a:r>
            <a:endParaRPr lang="fr-FR" noProof="0" dirty="0"/>
          </a:p>
        </p:txBody>
      </p:sp>
      <p:sp>
        <p:nvSpPr>
          <p:cNvPr id="11" name="Titre 10"/>
          <p:cNvSpPr>
            <a:spLocks noGrp="1"/>
          </p:cNvSpPr>
          <p:nvPr>
            <p:ph type="title"/>
          </p:nvPr>
        </p:nvSpPr>
        <p:spPr>
          <a:xfrm>
            <a:off x="2357422" y="285729"/>
            <a:ext cx="6572296" cy="714380"/>
          </a:xfrm>
        </p:spPr>
        <p:txBody>
          <a:bodyPr>
            <a:normAutofit/>
          </a:bodyPr>
          <a:lstStyle>
            <a:lvl1pPr algn="l">
              <a:buFont typeface="Arial" pitchFamily="34" charset="0"/>
              <a:buNone/>
              <a:defRPr sz="1800" b="1" i="0" u="none" strike="noStrike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12" name="Espace réservé du contenu 7"/>
          <p:cNvSpPr>
            <a:spLocks noGrp="1"/>
          </p:cNvSpPr>
          <p:nvPr>
            <p:ph sz="quarter" idx="15"/>
          </p:nvPr>
        </p:nvSpPr>
        <p:spPr>
          <a:xfrm>
            <a:off x="2357422" y="3071810"/>
            <a:ext cx="6143668" cy="1214447"/>
          </a:xfrm>
        </p:spPr>
        <p:txBody>
          <a:bodyPr>
            <a:normAutofit/>
          </a:bodyPr>
          <a:lstStyle>
            <a:lvl1pPr>
              <a:buFontTx/>
              <a:buNone/>
              <a:defRPr sz="14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4" name="Espace réservé du texte 23"/>
          <p:cNvSpPr>
            <a:spLocks noGrp="1"/>
          </p:cNvSpPr>
          <p:nvPr>
            <p:ph type="body" sz="quarter" idx="17"/>
          </p:nvPr>
        </p:nvSpPr>
        <p:spPr>
          <a:xfrm>
            <a:off x="2357422" y="1071546"/>
            <a:ext cx="3571900" cy="357191"/>
          </a:xfrm>
        </p:spPr>
        <p:txBody>
          <a:bodyPr>
            <a:normAutofit/>
          </a:bodyPr>
          <a:lstStyle>
            <a:lvl1pPr>
              <a:buFontTx/>
              <a:buNone/>
              <a:defRPr sz="1800" b="1" i="0" baseline="0">
                <a:solidFill>
                  <a:srgbClr val="C3004A"/>
                </a:solidFill>
                <a:latin typeface="Arial Bold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6" name="Espace réservé du texte 25"/>
          <p:cNvSpPr>
            <a:spLocks noGrp="1"/>
          </p:cNvSpPr>
          <p:nvPr>
            <p:ph type="body" sz="quarter" idx="18"/>
          </p:nvPr>
        </p:nvSpPr>
        <p:spPr>
          <a:xfrm>
            <a:off x="2357422" y="2714621"/>
            <a:ext cx="3571900" cy="357191"/>
          </a:xfrm>
        </p:spPr>
        <p:txBody>
          <a:bodyPr>
            <a:noAutofit/>
          </a:bodyPr>
          <a:lstStyle>
            <a:lvl1pPr>
              <a:buFontTx/>
              <a:buNone/>
              <a:defRPr sz="1800" baseline="0">
                <a:solidFill>
                  <a:srgbClr val="501F74"/>
                </a:solidFill>
                <a:latin typeface="Arial Bold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8" name="Espace réservé du texte 27"/>
          <p:cNvSpPr>
            <a:spLocks noGrp="1"/>
          </p:cNvSpPr>
          <p:nvPr>
            <p:ph type="body" sz="quarter" idx="19"/>
          </p:nvPr>
        </p:nvSpPr>
        <p:spPr>
          <a:xfrm>
            <a:off x="2357422" y="4429127"/>
            <a:ext cx="3571900" cy="357196"/>
          </a:xfrm>
        </p:spPr>
        <p:txBody>
          <a:bodyPr>
            <a:noAutofit/>
          </a:bodyPr>
          <a:lstStyle>
            <a:lvl1pPr>
              <a:buFontTx/>
              <a:buNone/>
              <a:defRPr sz="1800" baseline="0">
                <a:solidFill>
                  <a:srgbClr val="AB757F"/>
                </a:solidFill>
                <a:latin typeface="Arial Bold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147888635"/>
      </p:ext>
    </p:extLst>
  </p:cSld>
  <p:clrMapOvr>
    <a:masterClrMapping/>
  </p:clrMapOvr>
  <p:hf sldNum="0" hdr="0" ftr="0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3CB83-0F16-4BB6-A9E9-C12AB4F61CC0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24/06/2019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320CE-60D0-4297-A18E-D21372130B8B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2772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4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1B7F6-F8A5-4A62-825C-1D90D8B7DD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CA614-C30F-4975-BD43-36A1AA8322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055618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3CB83-0F16-4BB6-A9E9-C12AB4F61CC0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24/06/2019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320CE-60D0-4297-A18E-D21372130B8B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832795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3CB83-0F16-4BB6-A9E9-C12AB4F61CC0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24/06/2019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320CE-60D0-4297-A18E-D21372130B8B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96050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3CB83-0F16-4BB6-A9E9-C12AB4F61CC0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24/06/2019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320CE-60D0-4297-A18E-D21372130B8B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07241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3CB83-0F16-4BB6-A9E9-C12AB4F61CC0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24/06/2019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320CE-60D0-4297-A18E-D21372130B8B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92292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3CB83-0F16-4BB6-A9E9-C12AB4F61CC0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24/06/2019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320CE-60D0-4297-A18E-D21372130B8B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38147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3CB83-0F16-4BB6-A9E9-C12AB4F61CC0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24/06/2019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320CE-60D0-4297-A18E-D21372130B8B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91231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3CB83-0F16-4BB6-A9E9-C12AB4F61CC0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24/06/2019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320CE-60D0-4297-A18E-D21372130B8B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745310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3CB83-0F16-4BB6-A9E9-C12AB4F61CC0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24/06/2019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320CE-60D0-4297-A18E-D21372130B8B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591037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3CB83-0F16-4BB6-A9E9-C12AB4F61CC0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24/06/2019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320CE-60D0-4297-A18E-D21372130B8B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98856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3CB83-0F16-4BB6-A9E9-C12AB4F61CC0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24/06/2019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320CE-60D0-4297-A18E-D21372130B8B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3417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CA614-C30F-4975-BD43-36A1AA8322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reeform 5"/>
          <p:cNvSpPr/>
          <p:nvPr userDrawn="1"/>
        </p:nvSpPr>
        <p:spPr>
          <a:xfrm>
            <a:off x="0" y="0"/>
            <a:ext cx="9144000" cy="612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660066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1">
            <a:no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>
              <a:solidFill>
                <a:srgbClr val="000000"/>
              </a:solidFill>
              <a:latin typeface="Arial" pitchFamily="34"/>
              <a:ea typeface="ＭＳ Ｐゴシック" pitchFamily="34"/>
              <a:cs typeface="ＭＳ Ｐゴシック" pitchFamily="34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3" y="16781"/>
            <a:ext cx="7886700" cy="562168"/>
          </a:xfrm>
        </p:spPr>
        <p:txBody>
          <a:bodyPr>
            <a:noAutofit/>
          </a:bodyPr>
          <a:lstStyle>
            <a:lvl1pPr algn="ctr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6450" y="6637753"/>
            <a:ext cx="4178251" cy="215444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r>
              <a:rPr lang="en-US" sz="1400" dirty="0">
                <a:solidFill>
                  <a:prstClr val="white">
                    <a:lumMod val="75000"/>
                  </a:prstClr>
                </a:solidFill>
              </a:rPr>
              <a:t>nu-ball hybrid spectrometer workshop 19-20 May, </a:t>
            </a:r>
            <a:r>
              <a:rPr lang="en-US" sz="1400" dirty="0" err="1">
                <a:solidFill>
                  <a:prstClr val="white">
                    <a:lumMod val="75000"/>
                  </a:prstClr>
                </a:solidFill>
              </a:rPr>
              <a:t>Orsay</a:t>
            </a:r>
            <a:endParaRPr lang="en-US" sz="1400" dirty="0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586728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12FF1-D476-4D68-BFF6-BFA2B511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D8BC-EFAA-408D-AF34-D82C992AA9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290759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12FF1-D476-4D68-BFF6-BFA2B511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D8BC-EFAA-408D-AF34-D82C992AA9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73724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12FF1-D476-4D68-BFF6-BFA2B511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D8BC-EFAA-408D-AF34-D82C992AA9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77626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12FF1-D476-4D68-BFF6-BFA2B511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D8BC-EFAA-408D-AF34-D82C992AA9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624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12FF1-D476-4D68-BFF6-BFA2B511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D8BC-EFAA-408D-AF34-D82C992AA9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015316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12FF1-D476-4D68-BFF6-BFA2B511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D8BC-EFAA-408D-AF34-D82C992AA9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318687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12FF1-D476-4D68-BFF6-BFA2B511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D8BC-EFAA-408D-AF34-D82C992AA9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339290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12FF1-D476-4D68-BFF6-BFA2B511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D8BC-EFAA-408D-AF34-D82C992AA9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987141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12FF1-D476-4D68-BFF6-BFA2B511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D8BC-EFAA-408D-AF34-D82C992AA9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587848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12FF1-D476-4D68-BFF6-BFA2B511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D8BC-EFAA-408D-AF34-D82C992AA9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7451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1B7F6-F8A5-4A62-825C-1D90D8B7DD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CA614-C30F-4975-BD43-36A1AA8322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reeform 5"/>
          <p:cNvSpPr/>
          <p:nvPr userDrawn="1"/>
        </p:nvSpPr>
        <p:spPr>
          <a:xfrm>
            <a:off x="0" y="0"/>
            <a:ext cx="9144000" cy="612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660066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1">
            <a:no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>
              <a:solidFill>
                <a:srgbClr val="000000"/>
              </a:solidFill>
              <a:latin typeface="Arial" pitchFamily="34"/>
              <a:ea typeface="ＭＳ Ｐゴシック" pitchFamily="34"/>
              <a:cs typeface="ＭＳ Ｐゴシック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2509105242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12FF1-D476-4D68-BFF6-BFA2B511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D8BC-EFAA-408D-AF34-D82C992AA9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2445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4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4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1B7F6-F8A5-4A62-825C-1D90D8B7DD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CA614-C30F-4975-BD43-36A1AA8322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5"/>
          <p:cNvSpPr/>
          <p:nvPr userDrawn="1"/>
        </p:nvSpPr>
        <p:spPr>
          <a:xfrm>
            <a:off x="0" y="0"/>
            <a:ext cx="9144000" cy="612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660066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1">
            <a:no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>
              <a:solidFill>
                <a:srgbClr val="000000"/>
              </a:solidFill>
              <a:latin typeface="Arial" pitchFamily="34"/>
              <a:ea typeface="ＭＳ Ｐゴシック" pitchFamily="34"/>
              <a:cs typeface="ＭＳ Ｐゴシック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3331494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6845E-14D0-46A3-97BE-60327C7A82E7}" type="datetimeFigureOut">
              <a:rPr lang="fr-FR" smtClean="0"/>
              <a:t>24/06/2019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DB9B5-1DCE-4BFC-A21D-FBD5A2265B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53972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4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32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4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1B7F6-F8A5-4A62-825C-1D90D8B7DD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CA614-C30F-4975-BD43-36A1AA8322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5"/>
          <p:cNvSpPr/>
          <p:nvPr userDrawn="1"/>
        </p:nvSpPr>
        <p:spPr>
          <a:xfrm>
            <a:off x="0" y="0"/>
            <a:ext cx="9144000" cy="612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660066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1">
            <a:no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>
              <a:solidFill>
                <a:srgbClr val="000000"/>
              </a:solidFill>
              <a:latin typeface="Arial" pitchFamily="34"/>
              <a:ea typeface="ＭＳ Ｐゴシック" pitchFamily="34"/>
              <a:cs typeface="ＭＳ Ｐゴシック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22259728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1B7F6-F8A5-4A62-825C-1D90D8B7DD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CA614-C30F-4975-BD43-36A1AA8322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5"/>
          <p:cNvSpPr/>
          <p:nvPr userDrawn="1"/>
        </p:nvSpPr>
        <p:spPr>
          <a:xfrm>
            <a:off x="0" y="0"/>
            <a:ext cx="9144000" cy="612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660066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1">
            <a:no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>
              <a:solidFill>
                <a:srgbClr val="000000"/>
              </a:solidFill>
              <a:latin typeface="Arial" pitchFamily="34"/>
              <a:ea typeface="ＭＳ Ｐゴシック" pitchFamily="34"/>
              <a:cs typeface="ＭＳ Ｐゴシック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31813620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8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3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1B7F6-F8A5-4A62-825C-1D90D8B7DD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CA614-C30F-4975-BD43-36A1AA8322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5"/>
          <p:cNvSpPr/>
          <p:nvPr userDrawn="1"/>
        </p:nvSpPr>
        <p:spPr>
          <a:xfrm>
            <a:off x="0" y="0"/>
            <a:ext cx="9144000" cy="612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660066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1">
            <a:no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>
              <a:solidFill>
                <a:srgbClr val="000000"/>
              </a:solidFill>
              <a:latin typeface="Arial" pitchFamily="34"/>
              <a:ea typeface="ＭＳ Ｐゴシック" pitchFamily="34"/>
              <a:cs typeface="ＭＳ Ｐゴシック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23321908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36B839-5ACA-41D0-A7FC-FE2A5BAD3089}" type="datetime2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lundi 24 juin 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1A4AA8-4163-49B2-8B94-2FC16A2C44EE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0899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60ABF6-1EDC-4280-8C01-D85B2AEA3AC6}" type="datetime2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lundi 24 juin 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1C7B5D-310F-4D16-A4CE-771339BB78A8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1235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3BBF07-BEF2-425F-87BF-D807F021B610}" type="datetime2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lundi 24 juin 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3AB3B2-216E-4874-83F7-3E9E9222AFF6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8110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D88B0-4411-42CE-9931-5CCCF4C1EBA5}" type="datetime2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lundi 24 juin 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2264B3-344B-4B80-A8AB-8950367DAC7E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1509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31E21C-B6DB-4184-8300-12F61423DB4C}" type="datetime2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lundi 24 juin 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14AEF-7163-4C23-9766-9834C6001F76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2445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seul">
    <p:bg>
      <p:bgPr>
        <a:blipFill dpi="0" rotWithShape="1">
          <a:blip r:embed="rId2" cstate="print">
            <a:lum/>
          </a:blip>
          <a:srcRect/>
          <a:stretch>
            <a:fillRect l="-6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6" descr="logoipn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77800" y="-71438"/>
            <a:ext cx="2406650" cy="1571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numéro de diapositive 4"/>
          <p:cNvSpPr txBox="1">
            <a:spLocks/>
          </p:cNvSpPr>
          <p:nvPr userDrawn="1"/>
        </p:nvSpPr>
        <p:spPr>
          <a:xfrm>
            <a:off x="8572500" y="6500813"/>
            <a:ext cx="571500" cy="285750"/>
          </a:xfrm>
          <a:prstGeom prst="rect">
            <a:avLst/>
          </a:prstGeom>
        </p:spPr>
        <p:txBody>
          <a:bodyPr anchor="ctr"/>
          <a:lstStyle>
            <a:lvl1pPr>
              <a:defRPr baseline="0">
                <a:solidFill>
                  <a:srgbClr val="C3004A"/>
                </a:solidFill>
                <a:latin typeface="Arial Bold"/>
              </a:defRPr>
            </a:lvl1pPr>
          </a:lstStyle>
          <a:p>
            <a:pPr algn="r">
              <a:defRPr/>
            </a:pPr>
            <a:fld id="{66A58142-DBD7-45C4-BA44-88DC846B2057}" type="slidenum">
              <a:rPr lang="fr-FR" sz="1200" smtClean="0">
                <a:cs typeface="Arial" pitchFamily="34" charset="0"/>
              </a:rPr>
              <a:pPr algn="r">
                <a:defRPr/>
              </a:pPr>
              <a:t>‹N°›</a:t>
            </a:fld>
            <a:endParaRPr lang="fr-FR" sz="1200" dirty="0">
              <a:cs typeface="Arial" pitchFamily="34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14546" y="214290"/>
            <a:ext cx="5572164" cy="796908"/>
          </a:xfrm>
        </p:spPr>
        <p:txBody>
          <a:bodyPr>
            <a:noAutofit/>
          </a:bodyPr>
          <a:lstStyle>
            <a:lvl1pPr>
              <a:buFont typeface="Arial" pitchFamily="34" charset="0"/>
              <a:buNone/>
              <a:defRPr sz="3600" b="1" i="0" cap="all" baseline="0">
                <a:solidFill>
                  <a:srgbClr val="AB757F"/>
                </a:solidFill>
                <a:latin typeface="Arial Bold"/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3"/>
          </p:nvPr>
        </p:nvSpPr>
        <p:spPr>
          <a:xfrm>
            <a:off x="2500298" y="1714489"/>
            <a:ext cx="6143668" cy="2071701"/>
          </a:xfrm>
        </p:spPr>
        <p:txBody>
          <a:bodyPr>
            <a:normAutofit/>
          </a:bodyPr>
          <a:lstStyle>
            <a:lvl1pPr>
              <a:buFontTx/>
              <a:buNone/>
              <a:defRPr sz="1200" b="0" i="0" baseline="0">
                <a:solidFill>
                  <a:srgbClr val="AB757F"/>
                </a:solidFill>
                <a:latin typeface="Arial Bold"/>
              </a:defRPr>
            </a:lvl1pPr>
            <a:lvl2pPr>
              <a:defRPr sz="1200" baseline="0">
                <a:solidFill>
                  <a:schemeClr val="accent2">
                    <a:lumMod val="60000"/>
                    <a:lumOff val="40000"/>
                  </a:schemeClr>
                </a:solidFill>
                <a:latin typeface="Arial Bold"/>
              </a:defRPr>
            </a:lvl2pPr>
            <a:lvl3pPr>
              <a:defRPr sz="1200" baseline="0">
                <a:solidFill>
                  <a:schemeClr val="accent2">
                    <a:lumMod val="60000"/>
                    <a:lumOff val="40000"/>
                  </a:schemeClr>
                </a:solidFill>
                <a:latin typeface="Arial Bold"/>
              </a:defRPr>
            </a:lvl3pPr>
            <a:lvl4pPr>
              <a:defRPr sz="1200" baseline="0">
                <a:solidFill>
                  <a:schemeClr val="accent2">
                    <a:lumMod val="60000"/>
                    <a:lumOff val="40000"/>
                  </a:schemeClr>
                </a:solidFill>
                <a:latin typeface="Arial Bold"/>
              </a:defRPr>
            </a:lvl4pPr>
            <a:lvl5pPr>
              <a:defRPr sz="1200" baseline="0">
                <a:solidFill>
                  <a:schemeClr val="accent2">
                    <a:lumMod val="60000"/>
                    <a:lumOff val="40000"/>
                  </a:schemeClr>
                </a:solidFill>
                <a:latin typeface="Arial Bold"/>
              </a:defRPr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10" name="Espace réservé pour une image  9"/>
          <p:cNvSpPr>
            <a:spLocks noGrp="1"/>
          </p:cNvSpPr>
          <p:nvPr>
            <p:ph type="pic" sz="quarter" idx="14"/>
          </p:nvPr>
        </p:nvSpPr>
        <p:spPr>
          <a:xfrm>
            <a:off x="2500298" y="4143380"/>
            <a:ext cx="6143668" cy="2143140"/>
          </a:xfrm>
        </p:spPr>
        <p:txBody>
          <a:bodyPr rtlCol="0">
            <a:normAutofit/>
          </a:bodyPr>
          <a:lstStyle>
            <a:lvl1pPr>
              <a:buNone/>
              <a:defRPr sz="1600" baseline="0">
                <a:latin typeface="Arial Bold"/>
              </a:defRPr>
            </a:lvl1pPr>
          </a:lstStyle>
          <a:p>
            <a:pPr lvl="0"/>
            <a:r>
              <a:rPr lang="fr-FR" noProof="0" smtClean="0"/>
              <a:t>Cliquez sur l'icône pour ajouter une image</a:t>
            </a:r>
            <a:endParaRPr lang="fr-FR" noProof="0" dirty="0"/>
          </a:p>
        </p:txBody>
      </p:sp>
      <p:sp>
        <p:nvSpPr>
          <p:cNvPr id="7" name="Espace réservé de la date 2"/>
          <p:cNvSpPr>
            <a:spLocks noGrp="1"/>
          </p:cNvSpPr>
          <p:nvPr>
            <p:ph type="dt" sz="half" idx="15"/>
          </p:nvPr>
        </p:nvSpPr>
        <p:spPr>
          <a:xfrm>
            <a:off x="500063" y="1635125"/>
            <a:ext cx="2000250" cy="365125"/>
          </a:xfrm>
        </p:spPr>
        <p:txBody>
          <a:bodyPr/>
          <a:lstStyle>
            <a:lvl1pPr>
              <a:defRPr sz="1400" b="0" i="1" u="sng" baseline="0" dirty="0" smtClean="0">
                <a:solidFill>
                  <a:srgbClr val="C3004A"/>
                </a:solidFill>
                <a:uFill>
                  <a:solidFill>
                    <a:srgbClr val="C00000"/>
                  </a:solidFill>
                </a:uFill>
                <a:latin typeface="Arial Bold"/>
              </a:defRPr>
            </a:lvl1pPr>
          </a:lstStyle>
          <a:p>
            <a:pPr>
              <a:defRPr/>
            </a:pPr>
            <a:r>
              <a:rPr lang="fr-FR"/>
              <a:t>Lundi  28 mars 2011</a:t>
            </a:r>
          </a:p>
        </p:txBody>
      </p:sp>
      <p:sp>
        <p:nvSpPr>
          <p:cNvPr id="9" name="Espace réservé du pied de page 3"/>
          <p:cNvSpPr>
            <a:spLocks noGrp="1"/>
          </p:cNvSpPr>
          <p:nvPr>
            <p:ph type="ftr" sz="quarter" idx="16"/>
          </p:nvPr>
        </p:nvSpPr>
        <p:spPr>
          <a:xfrm>
            <a:off x="428625" y="5357813"/>
            <a:ext cx="1714500" cy="1357312"/>
          </a:xfrm>
        </p:spPr>
        <p:txBody>
          <a:bodyPr/>
          <a:lstStyle>
            <a:lvl1pPr algn="l">
              <a:defRPr sz="1000" b="1" i="0" baseline="0" dirty="0" smtClean="0">
                <a:solidFill>
                  <a:srgbClr val="C3004A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fr-FR"/>
              <a:t>Unité mixte de recherche </a:t>
            </a:r>
            <a:br>
              <a:rPr lang="fr-FR"/>
            </a:br>
            <a:r>
              <a:rPr lang="fr-FR"/>
              <a:t>CNRS-IN2P3</a:t>
            </a:r>
          </a:p>
          <a:p>
            <a:pPr>
              <a:defRPr/>
            </a:pPr>
            <a:r>
              <a:rPr lang="fr-FR"/>
              <a:t>Université Paris-Sud 11</a:t>
            </a:r>
            <a:r>
              <a:rPr lang="fr-FR">
                <a:solidFill>
                  <a:srgbClr val="AB757F"/>
                </a:solidFill>
              </a:rPr>
              <a:t/>
            </a:r>
            <a:br>
              <a:rPr lang="fr-FR">
                <a:solidFill>
                  <a:srgbClr val="AB757F"/>
                </a:solidFill>
              </a:rPr>
            </a:br>
            <a:r>
              <a:rPr lang="fr-FR"/>
              <a:t/>
            </a:r>
            <a:br>
              <a:rPr lang="fr-FR"/>
            </a:br>
            <a:r>
              <a:rPr lang="fr-FR">
                <a:solidFill>
                  <a:srgbClr val="501F74"/>
                </a:solidFill>
              </a:rPr>
              <a:t>91406 Orsay cedex</a:t>
            </a:r>
          </a:p>
          <a:p>
            <a:pPr>
              <a:defRPr/>
            </a:pPr>
            <a:r>
              <a:rPr lang="fr-FR">
                <a:solidFill>
                  <a:srgbClr val="501F74"/>
                </a:solidFill>
              </a:rPr>
              <a:t>Tél. : +33 1 69 15 73 40</a:t>
            </a:r>
          </a:p>
          <a:p>
            <a:pPr>
              <a:defRPr/>
            </a:pPr>
            <a:r>
              <a:rPr lang="fr-FR">
                <a:solidFill>
                  <a:srgbClr val="501F74"/>
                </a:solidFill>
              </a:rPr>
              <a:t>Fax : +33 1 69 15 64 70</a:t>
            </a:r>
          </a:p>
          <a:p>
            <a:pPr>
              <a:defRPr/>
            </a:pPr>
            <a:r>
              <a:rPr lang="fr-FR"/>
              <a:t>http://ipnweb.in2p3.fr</a:t>
            </a:r>
          </a:p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97004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6" descr="POWERPOINTfond_suite (2).jp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age 7" descr="logoipn.pn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77800" y="-71438"/>
            <a:ext cx="2178050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Espace réservé du pied de page 14"/>
          <p:cNvSpPr>
            <a:spLocks noGrp="1"/>
          </p:cNvSpPr>
          <p:nvPr/>
        </p:nvSpPr>
        <p:spPr>
          <a:xfrm>
            <a:off x="0" y="0"/>
            <a:ext cx="0" cy="0"/>
          </a:xfrm>
        </p:spPr>
        <p:txBody>
          <a:bodyPr/>
          <a:lstStyle/>
          <a:p>
            <a:pPr>
              <a:defRPr/>
            </a:pPr>
            <a:endParaRPr lang="fr-FR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15" name="Connecteur droit 14"/>
          <p:cNvCxnSpPr/>
          <p:nvPr userDrawn="1"/>
        </p:nvCxnSpPr>
        <p:spPr>
          <a:xfrm>
            <a:off x="2500313" y="785813"/>
            <a:ext cx="6643687" cy="1587"/>
          </a:xfrm>
          <a:prstGeom prst="line">
            <a:avLst/>
          </a:prstGeom>
          <a:ln w="19050">
            <a:solidFill>
              <a:srgbClr val="501F7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6" name="Espace réservé du numéro de diapositive 4"/>
          <p:cNvSpPr txBox="1">
            <a:spLocks/>
          </p:cNvSpPr>
          <p:nvPr userDrawn="1"/>
        </p:nvSpPr>
        <p:spPr>
          <a:xfrm>
            <a:off x="8572500" y="6500813"/>
            <a:ext cx="571500" cy="285750"/>
          </a:xfrm>
          <a:prstGeom prst="rect">
            <a:avLst/>
          </a:prstGeom>
        </p:spPr>
        <p:txBody>
          <a:bodyPr anchor="ctr"/>
          <a:lstStyle>
            <a:lvl1pPr>
              <a:defRPr baseline="0">
                <a:solidFill>
                  <a:srgbClr val="C3004A"/>
                </a:solidFill>
                <a:latin typeface="Arial Bold"/>
              </a:defRPr>
            </a:lvl1pPr>
          </a:lstStyle>
          <a:p>
            <a:pPr algn="r">
              <a:defRPr/>
            </a:pPr>
            <a:fld id="{0EFB5736-817C-4F1B-9D27-4C17F3D9DC1A}" type="slidenum">
              <a:rPr lang="fr-FR" sz="1200" smtClean="0">
                <a:cs typeface="Arial" pitchFamily="34" charset="0"/>
              </a:rPr>
              <a:pPr algn="r">
                <a:defRPr/>
              </a:pPr>
              <a:t>‹N°›</a:t>
            </a:fld>
            <a:endParaRPr lang="fr-FR" sz="1200" dirty="0">
              <a:cs typeface="Arial" pitchFamily="34" charset="0"/>
            </a:endParaRPr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3"/>
          </p:nvPr>
        </p:nvSpPr>
        <p:spPr>
          <a:xfrm>
            <a:off x="2357422" y="1428736"/>
            <a:ext cx="6215106" cy="1143008"/>
          </a:xfrm>
        </p:spPr>
        <p:txBody>
          <a:bodyPr>
            <a:normAutofit/>
          </a:bodyPr>
          <a:lstStyle>
            <a:lvl1pPr>
              <a:buFont typeface="Arial" pitchFamily="34" charset="0"/>
              <a:buNone/>
              <a:defRPr sz="1400" b="0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10" name="Espace réservé pour une image  9"/>
          <p:cNvSpPr>
            <a:spLocks noGrp="1"/>
          </p:cNvSpPr>
          <p:nvPr>
            <p:ph type="pic" sz="quarter" idx="14"/>
          </p:nvPr>
        </p:nvSpPr>
        <p:spPr>
          <a:xfrm>
            <a:off x="2357422" y="4786322"/>
            <a:ext cx="6143668" cy="1571636"/>
          </a:xfrm>
        </p:spPr>
        <p:txBody>
          <a:bodyPr rtlCol="0">
            <a:normAutofit/>
          </a:bodyPr>
          <a:lstStyle>
            <a:lvl1pPr>
              <a:buFontTx/>
              <a:buNone/>
              <a:defRPr sz="1400" baseline="0">
                <a:latin typeface="Arial Bold"/>
              </a:defRPr>
            </a:lvl1pPr>
          </a:lstStyle>
          <a:p>
            <a:pPr lvl="0"/>
            <a:r>
              <a:rPr lang="fr-FR" noProof="0" smtClean="0"/>
              <a:t>Cliquez sur l'icône pour ajouter une image</a:t>
            </a:r>
            <a:endParaRPr lang="fr-FR" noProof="0" dirty="0"/>
          </a:p>
        </p:txBody>
      </p:sp>
      <p:sp>
        <p:nvSpPr>
          <p:cNvPr id="11" name="Titre 10"/>
          <p:cNvSpPr>
            <a:spLocks noGrp="1"/>
          </p:cNvSpPr>
          <p:nvPr>
            <p:ph type="title"/>
          </p:nvPr>
        </p:nvSpPr>
        <p:spPr>
          <a:xfrm>
            <a:off x="2357422" y="285728"/>
            <a:ext cx="6572296" cy="714380"/>
          </a:xfrm>
        </p:spPr>
        <p:txBody>
          <a:bodyPr>
            <a:normAutofit/>
          </a:bodyPr>
          <a:lstStyle>
            <a:lvl1pPr algn="l">
              <a:buFont typeface="Arial" pitchFamily="34" charset="0"/>
              <a:buNone/>
              <a:defRPr sz="1800" b="1" i="0" u="none" strike="noStrike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12" name="Espace réservé du contenu 7"/>
          <p:cNvSpPr>
            <a:spLocks noGrp="1"/>
          </p:cNvSpPr>
          <p:nvPr>
            <p:ph sz="quarter" idx="15"/>
          </p:nvPr>
        </p:nvSpPr>
        <p:spPr>
          <a:xfrm>
            <a:off x="2357422" y="3071810"/>
            <a:ext cx="6143668" cy="1214446"/>
          </a:xfrm>
        </p:spPr>
        <p:txBody>
          <a:bodyPr>
            <a:normAutofit/>
          </a:bodyPr>
          <a:lstStyle>
            <a:lvl1pPr>
              <a:buFontTx/>
              <a:buNone/>
              <a:defRPr sz="14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4" name="Espace réservé du texte 23"/>
          <p:cNvSpPr>
            <a:spLocks noGrp="1"/>
          </p:cNvSpPr>
          <p:nvPr>
            <p:ph type="body" sz="quarter" idx="17"/>
          </p:nvPr>
        </p:nvSpPr>
        <p:spPr>
          <a:xfrm>
            <a:off x="2357422" y="1071546"/>
            <a:ext cx="3571900" cy="357190"/>
          </a:xfrm>
        </p:spPr>
        <p:txBody>
          <a:bodyPr>
            <a:normAutofit/>
          </a:bodyPr>
          <a:lstStyle>
            <a:lvl1pPr>
              <a:buFontTx/>
              <a:buNone/>
              <a:defRPr sz="1800" b="1" i="0" baseline="0">
                <a:solidFill>
                  <a:srgbClr val="C3004A"/>
                </a:solidFill>
                <a:latin typeface="Arial Bold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6" name="Espace réservé du texte 25"/>
          <p:cNvSpPr>
            <a:spLocks noGrp="1"/>
          </p:cNvSpPr>
          <p:nvPr>
            <p:ph type="body" sz="quarter" idx="18"/>
          </p:nvPr>
        </p:nvSpPr>
        <p:spPr>
          <a:xfrm>
            <a:off x="2357422" y="2714620"/>
            <a:ext cx="3571900" cy="357190"/>
          </a:xfrm>
        </p:spPr>
        <p:txBody>
          <a:bodyPr>
            <a:noAutofit/>
          </a:bodyPr>
          <a:lstStyle>
            <a:lvl1pPr>
              <a:buFontTx/>
              <a:buNone/>
              <a:defRPr sz="1800" baseline="0">
                <a:solidFill>
                  <a:srgbClr val="501F74"/>
                </a:solidFill>
                <a:latin typeface="Arial Bold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8" name="Espace réservé du texte 27"/>
          <p:cNvSpPr>
            <a:spLocks noGrp="1"/>
          </p:cNvSpPr>
          <p:nvPr>
            <p:ph type="body" sz="quarter" idx="19"/>
          </p:nvPr>
        </p:nvSpPr>
        <p:spPr>
          <a:xfrm>
            <a:off x="2357422" y="4429126"/>
            <a:ext cx="3571900" cy="357196"/>
          </a:xfrm>
        </p:spPr>
        <p:txBody>
          <a:bodyPr>
            <a:noAutofit/>
          </a:bodyPr>
          <a:lstStyle>
            <a:lvl1pPr>
              <a:buFontTx/>
              <a:buNone/>
              <a:defRPr sz="1800" baseline="0">
                <a:solidFill>
                  <a:srgbClr val="AB757F"/>
                </a:solidFill>
                <a:latin typeface="Arial Bold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17" name="Espace réservé de la date 3"/>
          <p:cNvSpPr>
            <a:spLocks noGrp="1"/>
          </p:cNvSpPr>
          <p:nvPr>
            <p:ph type="dt" sz="half" idx="20"/>
          </p:nvPr>
        </p:nvSpPr>
        <p:spPr>
          <a:xfrm>
            <a:off x="7286625" y="492125"/>
            <a:ext cx="1714500" cy="365125"/>
          </a:xfrm>
        </p:spPr>
        <p:txBody>
          <a:bodyPr/>
          <a:lstStyle>
            <a:lvl1pPr>
              <a:defRPr sz="1000" b="0" i="1" baseline="0" smtClean="0">
                <a:solidFill>
                  <a:srgbClr val="C3004A"/>
                </a:solidFill>
                <a:latin typeface="Arial Bold"/>
              </a:defRPr>
            </a:lvl1pPr>
          </a:lstStyle>
          <a:p>
            <a:pPr>
              <a:defRPr/>
            </a:pPr>
            <a:fld id="{50CF33FC-A964-4643-B229-D6102F4236CD}" type="datetime2">
              <a:rPr lang="fr-FR"/>
              <a:pPr>
                <a:defRPr/>
              </a:pPr>
              <a:t>lundi 24 juin 2019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51548078"/>
      </p:ext>
    </p:extLst>
  </p:cSld>
  <p:clrMapOvr>
    <a:masterClrMapping/>
  </p:clrMapOvr>
  <p:hf sldNum="0"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6845E-14D0-46A3-97BE-60327C7A82E7}" type="datetimeFigureOut">
              <a:rPr lang="fr-FR" smtClean="0"/>
              <a:t>24/06/2019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DB9B5-1DCE-4BFC-A21D-FBD5A2265B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66188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B51B78-3862-425C-9A2C-5DDE2BC1BCD3}" type="datetime2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lundi 24 juin 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FF9938-741A-4B0A-8E97-525107D2D000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539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296AD8-595A-42EA-859C-BBB71E96FA76}" type="datetime2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lundi 24 juin 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6591C3-A8ED-4CAA-BFFA-2E1B13976E54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9356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30B910-7F68-499C-87CB-8B567B3E4197}" type="datetime2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lundi 24 juin 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5C1437-C5AF-4A01-8D04-1C7A822897A9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6186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D9286A-4A92-4857-8A87-359E87F6AED4}" type="datetime2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lundi 24 juin 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94BE6D-75CC-40CD-BFBA-CC5AA6F993D0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0470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Vide"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6" descr="POWERPOINTfond_suite (2)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 7" descr="logoipn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77800" y="-71438"/>
            <a:ext cx="2178050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Espace réservé du pied de page 14"/>
          <p:cNvSpPr>
            <a:spLocks noGrp="1"/>
          </p:cNvSpPr>
          <p:nvPr/>
        </p:nvSpPr>
        <p:spPr>
          <a:xfrm>
            <a:off x="0" y="0"/>
            <a:ext cx="0" cy="0"/>
          </a:xfrm>
        </p:spPr>
        <p:txBody>
          <a:bodyPr/>
          <a:lstStyle/>
          <a:p>
            <a:pPr>
              <a:defRPr/>
            </a:pPr>
            <a:endParaRPr lang="fr-FR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6" name="Connecteur droit 5"/>
          <p:cNvCxnSpPr/>
          <p:nvPr/>
        </p:nvCxnSpPr>
        <p:spPr>
          <a:xfrm>
            <a:off x="2500313" y="785813"/>
            <a:ext cx="6643687" cy="1587"/>
          </a:xfrm>
          <a:prstGeom prst="line">
            <a:avLst/>
          </a:prstGeom>
          <a:ln w="19050">
            <a:solidFill>
              <a:srgbClr val="501F7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7" name="Espace réservé du numéro de diapositive 4"/>
          <p:cNvSpPr txBox="1">
            <a:spLocks/>
          </p:cNvSpPr>
          <p:nvPr/>
        </p:nvSpPr>
        <p:spPr>
          <a:xfrm>
            <a:off x="8572500" y="6500813"/>
            <a:ext cx="571500" cy="285750"/>
          </a:xfrm>
          <a:prstGeom prst="rect">
            <a:avLst/>
          </a:prstGeom>
        </p:spPr>
        <p:txBody>
          <a:bodyPr anchor="ctr"/>
          <a:lstStyle>
            <a:lvl1pPr>
              <a:defRPr baseline="0">
                <a:solidFill>
                  <a:srgbClr val="C3004A"/>
                </a:solidFill>
                <a:latin typeface="Arial Bold"/>
              </a:defRPr>
            </a:lvl1pPr>
          </a:lstStyle>
          <a:p>
            <a:pPr algn="r">
              <a:defRPr/>
            </a:pPr>
            <a:fld id="{B4236E98-CD52-4A1E-A31D-75B1F78BA480}" type="slidenum">
              <a:rPr lang="fr-FR" sz="1200" smtClean="0">
                <a:cs typeface="Arial" pitchFamily="34" charset="0"/>
              </a:rPr>
              <a:pPr algn="r">
                <a:defRPr/>
              </a:pPr>
              <a:t>‹N°›</a:t>
            </a:fld>
            <a:endParaRPr lang="fr-FR" sz="1200" dirty="0">
              <a:cs typeface="Arial" pitchFamily="34" charset="0"/>
            </a:endParaRPr>
          </a:p>
        </p:txBody>
      </p:sp>
      <p:sp>
        <p:nvSpPr>
          <p:cNvPr id="11" name="Titre 10"/>
          <p:cNvSpPr>
            <a:spLocks noGrp="1"/>
          </p:cNvSpPr>
          <p:nvPr>
            <p:ph type="title"/>
          </p:nvPr>
        </p:nvSpPr>
        <p:spPr>
          <a:xfrm>
            <a:off x="2357422" y="285728"/>
            <a:ext cx="6572296" cy="714380"/>
          </a:xfrm>
        </p:spPr>
        <p:txBody>
          <a:bodyPr>
            <a:normAutofit/>
          </a:bodyPr>
          <a:lstStyle>
            <a:lvl1pPr algn="l">
              <a:buFont typeface="Arial" pitchFamily="34" charset="0"/>
              <a:buNone/>
              <a:defRPr sz="1800" b="1" i="0" u="none" strike="noStrike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8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7286625" y="492125"/>
            <a:ext cx="1714500" cy="365125"/>
          </a:xfrm>
        </p:spPr>
        <p:txBody>
          <a:bodyPr/>
          <a:lstStyle>
            <a:lvl1pPr>
              <a:defRPr sz="1000" b="0" i="1" baseline="0">
                <a:solidFill>
                  <a:srgbClr val="C3004A"/>
                </a:solidFill>
                <a:latin typeface="Arial Bold"/>
              </a:defRPr>
            </a:lvl1pPr>
          </a:lstStyle>
          <a:p>
            <a:pPr>
              <a:defRPr/>
            </a:pPr>
            <a:fld id="{05C4C6BA-7746-42D1-9EFD-7603BE244B66}" type="datetime2">
              <a:rPr lang="fr-FR"/>
              <a:pPr>
                <a:defRPr/>
              </a:pPr>
              <a:t>lundi 24 juin 2019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92728343"/>
      </p:ext>
    </p:extLst>
  </p:cSld>
  <p:clrMapOvr>
    <a:masterClrMapping/>
  </p:clrMapOvr>
  <p:hf sldNum="0" hdr="0" ftr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1034561" y="1552626"/>
            <a:ext cx="10178562" cy="5305425"/>
            <a:chOff x="-652" y="978"/>
            <a:chExt cx="6412" cy="3342"/>
          </a:xfrm>
        </p:grpSpPr>
        <p:sp>
          <p:nvSpPr>
            <p:cNvPr id="5" name="Freeform 3"/>
            <p:cNvSpPr>
              <a:spLocks/>
            </p:cNvSpPr>
            <p:nvPr/>
          </p:nvSpPr>
          <p:spPr bwMode="auto">
            <a:xfrm>
              <a:off x="2061" y="1707"/>
              <a:ext cx="3699" cy="2613"/>
            </a:xfrm>
            <a:custGeom>
              <a:avLst/>
              <a:gdLst>
                <a:gd name="T0" fmla="*/ 1523 w 3699"/>
                <a:gd name="T1" fmla="*/ 2611 h 2613"/>
                <a:gd name="T2" fmla="*/ 3698 w 3699"/>
                <a:gd name="T3" fmla="*/ 2612 h 2613"/>
                <a:gd name="T4" fmla="*/ 3698 w 3699"/>
                <a:gd name="T5" fmla="*/ 2228 h 2613"/>
                <a:gd name="T6" fmla="*/ 0 w 3699"/>
                <a:gd name="T7" fmla="*/ 0 h 2613"/>
                <a:gd name="T8" fmla="*/ 160 w 3699"/>
                <a:gd name="T9" fmla="*/ 118 h 2613"/>
                <a:gd name="T10" fmla="*/ 292 w 3699"/>
                <a:gd name="T11" fmla="*/ 219 h 2613"/>
                <a:gd name="T12" fmla="*/ 441 w 3699"/>
                <a:gd name="T13" fmla="*/ 347 h 2613"/>
                <a:gd name="T14" fmla="*/ 585 w 3699"/>
                <a:gd name="T15" fmla="*/ 482 h 2613"/>
                <a:gd name="T16" fmla="*/ 796 w 3699"/>
                <a:gd name="T17" fmla="*/ 711 h 2613"/>
                <a:gd name="T18" fmla="*/ 983 w 3699"/>
                <a:gd name="T19" fmla="*/ 955 h 2613"/>
                <a:gd name="T20" fmla="*/ 1119 w 3699"/>
                <a:gd name="T21" fmla="*/ 1168 h 2613"/>
                <a:gd name="T22" fmla="*/ 1238 w 3699"/>
                <a:gd name="T23" fmla="*/ 1388 h 2613"/>
                <a:gd name="T24" fmla="*/ 1331 w 3699"/>
                <a:gd name="T25" fmla="*/ 1608 h 2613"/>
                <a:gd name="T26" fmla="*/ 1400 w 3699"/>
                <a:gd name="T27" fmla="*/ 1809 h 2613"/>
                <a:gd name="T28" fmla="*/ 1447 w 3699"/>
                <a:gd name="T29" fmla="*/ 1979 h 2613"/>
                <a:gd name="T30" fmla="*/ 1490 w 3699"/>
                <a:gd name="T31" fmla="*/ 2190 h 2613"/>
                <a:gd name="T32" fmla="*/ 1511 w 3699"/>
                <a:gd name="T33" fmla="*/ 2374 h 2613"/>
                <a:gd name="T34" fmla="*/ 1523 w 3699"/>
                <a:gd name="T35" fmla="*/ 2611 h 2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99" h="2613">
                  <a:moveTo>
                    <a:pt x="1523" y="2611"/>
                  </a:moveTo>
                  <a:lnTo>
                    <a:pt x="3698" y="2612"/>
                  </a:lnTo>
                  <a:lnTo>
                    <a:pt x="3698" y="2228"/>
                  </a:lnTo>
                  <a:lnTo>
                    <a:pt x="0" y="0"/>
                  </a:lnTo>
                  <a:lnTo>
                    <a:pt x="160" y="118"/>
                  </a:lnTo>
                  <a:lnTo>
                    <a:pt x="292" y="219"/>
                  </a:lnTo>
                  <a:lnTo>
                    <a:pt x="441" y="347"/>
                  </a:lnTo>
                  <a:lnTo>
                    <a:pt x="585" y="482"/>
                  </a:lnTo>
                  <a:lnTo>
                    <a:pt x="796" y="711"/>
                  </a:lnTo>
                  <a:lnTo>
                    <a:pt x="983" y="955"/>
                  </a:lnTo>
                  <a:lnTo>
                    <a:pt x="1119" y="1168"/>
                  </a:lnTo>
                  <a:lnTo>
                    <a:pt x="1238" y="1388"/>
                  </a:lnTo>
                  <a:lnTo>
                    <a:pt x="1331" y="1608"/>
                  </a:lnTo>
                  <a:lnTo>
                    <a:pt x="1400" y="1809"/>
                  </a:lnTo>
                  <a:lnTo>
                    <a:pt x="1447" y="1979"/>
                  </a:lnTo>
                  <a:lnTo>
                    <a:pt x="1490" y="2190"/>
                  </a:lnTo>
                  <a:lnTo>
                    <a:pt x="1511" y="2374"/>
                  </a:lnTo>
                  <a:lnTo>
                    <a:pt x="1523" y="2611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l-PL" sz="2400">
                <a:solidFill>
                  <a:srgbClr val="FFFFFF"/>
                </a:solidFill>
              </a:endParaRPr>
            </a:p>
          </p:txBody>
        </p:sp>
        <p:sp>
          <p:nvSpPr>
            <p:cNvPr id="6" name="Arc 4"/>
            <p:cNvSpPr>
              <a:spLocks/>
            </p:cNvSpPr>
            <p:nvPr/>
          </p:nvSpPr>
          <p:spPr bwMode="auto">
            <a:xfrm>
              <a:off x="-652" y="978"/>
              <a:ext cx="4237" cy="3342"/>
            </a:xfrm>
            <a:custGeom>
              <a:avLst/>
              <a:gdLst>
                <a:gd name="T0" fmla="*/ 780 w 21600"/>
                <a:gd name="T1" fmla="*/ 0 h 21231"/>
                <a:gd name="T2" fmla="*/ 4237 w 21600"/>
                <a:gd name="T3" fmla="*/ 3342 h 21231"/>
                <a:gd name="T4" fmla="*/ 0 w 21600"/>
                <a:gd name="T5" fmla="*/ 3342 h 2123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231" fill="none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</a:path>
                <a:path w="21600" h="21231" stroke="0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  <a:lnTo>
                    <a:pt x="0" y="21231"/>
                  </a:lnTo>
                  <a:lnTo>
                    <a:pt x="3976" y="0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l-PL" sz="2400">
                <a:solidFill>
                  <a:srgbClr val="FFFFFF"/>
                </a:solidFill>
              </a:endParaRPr>
            </a:p>
          </p:txBody>
        </p:sp>
      </p:grpSp>
      <p:sp>
        <p:nvSpPr>
          <p:cNvPr id="61445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1293935" y="762000"/>
            <a:ext cx="7772400" cy="1143000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pl-PL" noProof="0" smtClean="0"/>
              <a:t>Kliknij, aby edytować styl wzorca tytułu</a:t>
            </a:r>
          </a:p>
        </p:txBody>
      </p:sp>
      <p:sp>
        <p:nvSpPr>
          <p:cNvPr id="61446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685800" y="3429000"/>
            <a:ext cx="6400800" cy="1752600"/>
          </a:xfrm>
        </p:spPr>
        <p:txBody>
          <a:bodyPr lIns="92064" tIns="46032" rIns="92064" bIns="46032"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pl-PL" noProof="0" smtClean="0"/>
              <a:t>Kliknij, aby edytować styl wzorca podtytułu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565905B-B3E7-449D-9AF8-24817C459172}" type="slidenum">
              <a:rPr lang="pl-PL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729385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6530A4-B4AB-4087-ABB6-8A53527B465E}" type="slidenum">
              <a:rPr lang="pl-PL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840455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435" y="440695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97DD3E-BFE0-4E84-8002-3840D925614A}" type="slidenum">
              <a:rPr lang="pl-PL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081067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85803" y="1981200"/>
            <a:ext cx="3815862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2338" y="1981200"/>
            <a:ext cx="3815862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B9CD3F-6A09-472F-950A-7D57761C3857}" type="slidenum">
              <a:rPr lang="pl-PL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077244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295" y="1535113"/>
            <a:ext cx="40415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295" y="2174875"/>
            <a:ext cx="40415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522871-BFF4-48AD-B21F-7B419E4FEC84}" type="slidenum">
              <a:rPr lang="pl-PL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485362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6845E-14D0-46A3-97BE-60327C7A82E7}" type="datetimeFigureOut">
              <a:rPr lang="fr-FR" smtClean="0"/>
              <a:t>24/06/2019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DB9B5-1DCE-4BFC-A21D-FBD5A2265B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59705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6CDB2C-4B22-4109-AF63-8F8E95F76838}" type="slidenum">
              <a:rPr lang="pl-PL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692749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C5BFBE-EECF-427D-83EF-CA50E85CB1EF}" type="slidenum">
              <a:rPr lang="pl-PL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24" y="5902048"/>
            <a:ext cx="873269" cy="858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71077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7" y="273050"/>
            <a:ext cx="300843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538" y="273101"/>
            <a:ext cx="51112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7" y="1435103"/>
            <a:ext cx="30084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89485F-EFEA-4BCD-8031-344A282D7039}" type="slidenum">
              <a:rPr lang="pl-PL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478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413E3E-320B-4EC0-8D4B-CBD0244EBDE7}" type="slidenum">
              <a:rPr lang="pl-PL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280472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F03A1C-845C-4871-8337-3EC477AB43D2}" type="slidenum">
              <a:rPr lang="pl-PL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416390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85826" y="609600"/>
            <a:ext cx="5688623" cy="548640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67B18D-5511-4CD5-8C1A-1BE6774C190D}" type="slidenum">
              <a:rPr lang="pl-PL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241441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1034561" y="1552626"/>
            <a:ext cx="10178562" cy="5305425"/>
            <a:chOff x="-652" y="978"/>
            <a:chExt cx="6412" cy="3342"/>
          </a:xfrm>
        </p:grpSpPr>
        <p:sp>
          <p:nvSpPr>
            <p:cNvPr id="5" name="Freeform 3"/>
            <p:cNvSpPr>
              <a:spLocks/>
            </p:cNvSpPr>
            <p:nvPr/>
          </p:nvSpPr>
          <p:spPr bwMode="auto">
            <a:xfrm>
              <a:off x="2061" y="1707"/>
              <a:ext cx="3699" cy="2613"/>
            </a:xfrm>
            <a:custGeom>
              <a:avLst/>
              <a:gdLst>
                <a:gd name="T0" fmla="*/ 1523 w 3699"/>
                <a:gd name="T1" fmla="*/ 2611 h 2613"/>
                <a:gd name="T2" fmla="*/ 3698 w 3699"/>
                <a:gd name="T3" fmla="*/ 2612 h 2613"/>
                <a:gd name="T4" fmla="*/ 3698 w 3699"/>
                <a:gd name="T5" fmla="*/ 2228 h 2613"/>
                <a:gd name="T6" fmla="*/ 0 w 3699"/>
                <a:gd name="T7" fmla="*/ 0 h 2613"/>
                <a:gd name="T8" fmla="*/ 160 w 3699"/>
                <a:gd name="T9" fmla="*/ 118 h 2613"/>
                <a:gd name="T10" fmla="*/ 292 w 3699"/>
                <a:gd name="T11" fmla="*/ 219 h 2613"/>
                <a:gd name="T12" fmla="*/ 441 w 3699"/>
                <a:gd name="T13" fmla="*/ 347 h 2613"/>
                <a:gd name="T14" fmla="*/ 585 w 3699"/>
                <a:gd name="T15" fmla="*/ 482 h 2613"/>
                <a:gd name="T16" fmla="*/ 796 w 3699"/>
                <a:gd name="T17" fmla="*/ 711 h 2613"/>
                <a:gd name="T18" fmla="*/ 983 w 3699"/>
                <a:gd name="T19" fmla="*/ 955 h 2613"/>
                <a:gd name="T20" fmla="*/ 1119 w 3699"/>
                <a:gd name="T21" fmla="*/ 1168 h 2613"/>
                <a:gd name="T22" fmla="*/ 1238 w 3699"/>
                <a:gd name="T23" fmla="*/ 1388 h 2613"/>
                <a:gd name="T24" fmla="*/ 1331 w 3699"/>
                <a:gd name="T25" fmla="*/ 1608 h 2613"/>
                <a:gd name="T26" fmla="*/ 1400 w 3699"/>
                <a:gd name="T27" fmla="*/ 1809 h 2613"/>
                <a:gd name="T28" fmla="*/ 1447 w 3699"/>
                <a:gd name="T29" fmla="*/ 1979 h 2613"/>
                <a:gd name="T30" fmla="*/ 1490 w 3699"/>
                <a:gd name="T31" fmla="*/ 2190 h 2613"/>
                <a:gd name="T32" fmla="*/ 1511 w 3699"/>
                <a:gd name="T33" fmla="*/ 2374 h 2613"/>
                <a:gd name="T34" fmla="*/ 1523 w 3699"/>
                <a:gd name="T35" fmla="*/ 2611 h 2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99" h="2613">
                  <a:moveTo>
                    <a:pt x="1523" y="2611"/>
                  </a:moveTo>
                  <a:lnTo>
                    <a:pt x="3698" y="2612"/>
                  </a:lnTo>
                  <a:lnTo>
                    <a:pt x="3698" y="2228"/>
                  </a:lnTo>
                  <a:lnTo>
                    <a:pt x="0" y="0"/>
                  </a:lnTo>
                  <a:lnTo>
                    <a:pt x="160" y="118"/>
                  </a:lnTo>
                  <a:lnTo>
                    <a:pt x="292" y="219"/>
                  </a:lnTo>
                  <a:lnTo>
                    <a:pt x="441" y="347"/>
                  </a:lnTo>
                  <a:lnTo>
                    <a:pt x="585" y="482"/>
                  </a:lnTo>
                  <a:lnTo>
                    <a:pt x="796" y="711"/>
                  </a:lnTo>
                  <a:lnTo>
                    <a:pt x="983" y="955"/>
                  </a:lnTo>
                  <a:lnTo>
                    <a:pt x="1119" y="1168"/>
                  </a:lnTo>
                  <a:lnTo>
                    <a:pt x="1238" y="1388"/>
                  </a:lnTo>
                  <a:lnTo>
                    <a:pt x="1331" y="1608"/>
                  </a:lnTo>
                  <a:lnTo>
                    <a:pt x="1400" y="1809"/>
                  </a:lnTo>
                  <a:lnTo>
                    <a:pt x="1447" y="1979"/>
                  </a:lnTo>
                  <a:lnTo>
                    <a:pt x="1490" y="2190"/>
                  </a:lnTo>
                  <a:lnTo>
                    <a:pt x="1511" y="2374"/>
                  </a:lnTo>
                  <a:lnTo>
                    <a:pt x="1523" y="2611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l-PL" sz="2400">
                <a:solidFill>
                  <a:srgbClr val="FFFFFF"/>
                </a:solidFill>
              </a:endParaRPr>
            </a:p>
          </p:txBody>
        </p:sp>
        <p:sp>
          <p:nvSpPr>
            <p:cNvPr id="6" name="Arc 4"/>
            <p:cNvSpPr>
              <a:spLocks/>
            </p:cNvSpPr>
            <p:nvPr/>
          </p:nvSpPr>
          <p:spPr bwMode="auto">
            <a:xfrm>
              <a:off x="-652" y="978"/>
              <a:ext cx="4237" cy="3342"/>
            </a:xfrm>
            <a:custGeom>
              <a:avLst/>
              <a:gdLst>
                <a:gd name="T0" fmla="*/ 780 w 21600"/>
                <a:gd name="T1" fmla="*/ 0 h 21231"/>
                <a:gd name="T2" fmla="*/ 4237 w 21600"/>
                <a:gd name="T3" fmla="*/ 3342 h 21231"/>
                <a:gd name="T4" fmla="*/ 0 w 21600"/>
                <a:gd name="T5" fmla="*/ 3342 h 2123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231" fill="none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</a:path>
                <a:path w="21600" h="21231" stroke="0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  <a:lnTo>
                    <a:pt x="0" y="21231"/>
                  </a:lnTo>
                  <a:lnTo>
                    <a:pt x="3976" y="0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l-PL" sz="2400">
                <a:solidFill>
                  <a:srgbClr val="FFFFFF"/>
                </a:solidFill>
              </a:endParaRPr>
            </a:p>
          </p:txBody>
        </p:sp>
      </p:grpSp>
      <p:sp>
        <p:nvSpPr>
          <p:cNvPr id="61445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1293935" y="762000"/>
            <a:ext cx="7772400" cy="1143000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pl-PL" noProof="0" smtClean="0"/>
              <a:t>Kliknij, aby edytować styl wzorca tytułu</a:t>
            </a:r>
          </a:p>
        </p:txBody>
      </p:sp>
      <p:sp>
        <p:nvSpPr>
          <p:cNvPr id="61446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685800" y="3429000"/>
            <a:ext cx="6400800" cy="1752600"/>
          </a:xfrm>
        </p:spPr>
        <p:txBody>
          <a:bodyPr lIns="92064" tIns="46032" rIns="92064" bIns="46032"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pl-PL" noProof="0" smtClean="0"/>
              <a:t>Kliknij, aby edytować styl wzorca podtytułu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565905B-B3E7-449D-9AF8-24817C459172}" type="slidenum">
              <a:rPr lang="pl-PL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708517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6530A4-B4AB-4087-ABB6-8A53527B465E}" type="slidenum">
              <a:rPr lang="pl-PL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449151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435" y="440695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97DD3E-BFE0-4E84-8002-3840D925614A}" type="slidenum">
              <a:rPr lang="pl-PL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823483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85803" y="1981200"/>
            <a:ext cx="3815862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2338" y="1981200"/>
            <a:ext cx="3815862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B9CD3F-6A09-472F-950A-7D57761C3857}" type="slidenum">
              <a:rPr lang="pl-PL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08485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6845E-14D0-46A3-97BE-60327C7A82E7}" type="datetimeFigureOut">
              <a:rPr lang="fr-FR" smtClean="0"/>
              <a:t>24/06/2019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DB9B5-1DCE-4BFC-A21D-FBD5A2265B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701515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295" y="1535113"/>
            <a:ext cx="40415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295" y="2174875"/>
            <a:ext cx="40415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522871-BFF4-48AD-B21F-7B419E4FEC84}" type="slidenum">
              <a:rPr lang="pl-PL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035600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6CDB2C-4B22-4109-AF63-8F8E95F76838}" type="slidenum">
              <a:rPr lang="pl-PL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806876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C5BFBE-EECF-427D-83EF-CA50E85CB1EF}" type="slidenum">
              <a:rPr lang="pl-PL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24" y="5902048"/>
            <a:ext cx="873269" cy="858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53471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7" y="273050"/>
            <a:ext cx="300843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538" y="273101"/>
            <a:ext cx="51112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7" y="1435103"/>
            <a:ext cx="30084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89485F-EFEA-4BCD-8031-344A282D7039}" type="slidenum">
              <a:rPr lang="pl-PL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8514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413E3E-320B-4EC0-8D4B-CBD0244EBDE7}" type="slidenum">
              <a:rPr lang="pl-PL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248275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F03A1C-845C-4871-8337-3EC477AB43D2}" type="slidenum">
              <a:rPr lang="pl-PL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827457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85826" y="609600"/>
            <a:ext cx="5688623" cy="548640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67B18D-5511-4CD5-8C1A-1BE6774C190D}" type="slidenum">
              <a:rPr lang="pl-PL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921989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42" name="Group 2"/>
          <p:cNvGrpSpPr>
            <a:grpSpLocks/>
          </p:cNvGrpSpPr>
          <p:nvPr/>
        </p:nvGrpSpPr>
        <p:grpSpPr bwMode="auto">
          <a:xfrm>
            <a:off x="-1034561" y="1552586"/>
            <a:ext cx="10178562" cy="5305425"/>
            <a:chOff x="-652" y="978"/>
            <a:chExt cx="6412" cy="3342"/>
          </a:xfrm>
        </p:grpSpPr>
        <p:sp>
          <p:nvSpPr>
            <p:cNvPr id="61443" name="Freeform 3"/>
            <p:cNvSpPr>
              <a:spLocks/>
            </p:cNvSpPr>
            <p:nvPr/>
          </p:nvSpPr>
          <p:spPr bwMode="auto">
            <a:xfrm>
              <a:off x="2061" y="1707"/>
              <a:ext cx="3699" cy="2613"/>
            </a:xfrm>
            <a:custGeom>
              <a:avLst/>
              <a:gdLst>
                <a:gd name="T0" fmla="*/ 1523 w 3699"/>
                <a:gd name="T1" fmla="*/ 2611 h 2613"/>
                <a:gd name="T2" fmla="*/ 3698 w 3699"/>
                <a:gd name="T3" fmla="*/ 2612 h 2613"/>
                <a:gd name="T4" fmla="*/ 3698 w 3699"/>
                <a:gd name="T5" fmla="*/ 2228 h 2613"/>
                <a:gd name="T6" fmla="*/ 0 w 3699"/>
                <a:gd name="T7" fmla="*/ 0 h 2613"/>
                <a:gd name="T8" fmla="*/ 160 w 3699"/>
                <a:gd name="T9" fmla="*/ 118 h 2613"/>
                <a:gd name="T10" fmla="*/ 292 w 3699"/>
                <a:gd name="T11" fmla="*/ 219 h 2613"/>
                <a:gd name="T12" fmla="*/ 441 w 3699"/>
                <a:gd name="T13" fmla="*/ 347 h 2613"/>
                <a:gd name="T14" fmla="*/ 585 w 3699"/>
                <a:gd name="T15" fmla="*/ 482 h 2613"/>
                <a:gd name="T16" fmla="*/ 796 w 3699"/>
                <a:gd name="T17" fmla="*/ 711 h 2613"/>
                <a:gd name="T18" fmla="*/ 983 w 3699"/>
                <a:gd name="T19" fmla="*/ 955 h 2613"/>
                <a:gd name="T20" fmla="*/ 1119 w 3699"/>
                <a:gd name="T21" fmla="*/ 1168 h 2613"/>
                <a:gd name="T22" fmla="*/ 1238 w 3699"/>
                <a:gd name="T23" fmla="*/ 1388 h 2613"/>
                <a:gd name="T24" fmla="*/ 1331 w 3699"/>
                <a:gd name="T25" fmla="*/ 1608 h 2613"/>
                <a:gd name="T26" fmla="*/ 1400 w 3699"/>
                <a:gd name="T27" fmla="*/ 1809 h 2613"/>
                <a:gd name="T28" fmla="*/ 1447 w 3699"/>
                <a:gd name="T29" fmla="*/ 1979 h 2613"/>
                <a:gd name="T30" fmla="*/ 1490 w 3699"/>
                <a:gd name="T31" fmla="*/ 2190 h 2613"/>
                <a:gd name="T32" fmla="*/ 1511 w 3699"/>
                <a:gd name="T33" fmla="*/ 2374 h 2613"/>
                <a:gd name="T34" fmla="*/ 1523 w 3699"/>
                <a:gd name="T35" fmla="*/ 2611 h 2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99" h="2613">
                  <a:moveTo>
                    <a:pt x="1523" y="2611"/>
                  </a:moveTo>
                  <a:lnTo>
                    <a:pt x="3698" y="2612"/>
                  </a:lnTo>
                  <a:lnTo>
                    <a:pt x="3698" y="2228"/>
                  </a:lnTo>
                  <a:lnTo>
                    <a:pt x="0" y="0"/>
                  </a:lnTo>
                  <a:lnTo>
                    <a:pt x="160" y="118"/>
                  </a:lnTo>
                  <a:lnTo>
                    <a:pt x="292" y="219"/>
                  </a:lnTo>
                  <a:lnTo>
                    <a:pt x="441" y="347"/>
                  </a:lnTo>
                  <a:lnTo>
                    <a:pt x="585" y="482"/>
                  </a:lnTo>
                  <a:lnTo>
                    <a:pt x="796" y="711"/>
                  </a:lnTo>
                  <a:lnTo>
                    <a:pt x="983" y="955"/>
                  </a:lnTo>
                  <a:lnTo>
                    <a:pt x="1119" y="1168"/>
                  </a:lnTo>
                  <a:lnTo>
                    <a:pt x="1238" y="1388"/>
                  </a:lnTo>
                  <a:lnTo>
                    <a:pt x="1331" y="1608"/>
                  </a:lnTo>
                  <a:lnTo>
                    <a:pt x="1400" y="1809"/>
                  </a:lnTo>
                  <a:lnTo>
                    <a:pt x="1447" y="1979"/>
                  </a:lnTo>
                  <a:lnTo>
                    <a:pt x="1490" y="2190"/>
                  </a:lnTo>
                  <a:lnTo>
                    <a:pt x="1511" y="2374"/>
                  </a:lnTo>
                  <a:lnTo>
                    <a:pt x="1523" y="2611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l-PL" sz="2400" smtClean="0">
                <a:solidFill>
                  <a:srgbClr val="FFFFFF"/>
                </a:solidFill>
              </a:endParaRPr>
            </a:p>
          </p:txBody>
        </p:sp>
        <p:sp>
          <p:nvSpPr>
            <p:cNvPr id="61444" name="Arc 4"/>
            <p:cNvSpPr>
              <a:spLocks/>
            </p:cNvSpPr>
            <p:nvPr/>
          </p:nvSpPr>
          <p:spPr bwMode="auto">
            <a:xfrm>
              <a:off x="-652" y="978"/>
              <a:ext cx="4237" cy="3342"/>
            </a:xfrm>
            <a:custGeom>
              <a:avLst/>
              <a:gdLst>
                <a:gd name="G0" fmla="+- 0 0 0"/>
                <a:gd name="G1" fmla="+- 21231 0 0"/>
                <a:gd name="G2" fmla="+- 21600 0 0"/>
                <a:gd name="T0" fmla="*/ 3977 w 21600"/>
                <a:gd name="T1" fmla="*/ 0 h 21231"/>
                <a:gd name="T2" fmla="*/ 21600 w 21600"/>
                <a:gd name="T3" fmla="*/ 21231 h 21231"/>
                <a:gd name="T4" fmla="*/ 0 w 21600"/>
                <a:gd name="T5" fmla="*/ 21231 h 21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231" fill="none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</a:path>
                <a:path w="21600" h="21231" stroke="0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  <a:lnTo>
                    <a:pt x="0" y="21231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l-PL" sz="2400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61445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1293935" y="762000"/>
            <a:ext cx="7772400" cy="1143000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pl-PL" noProof="0" smtClean="0"/>
              <a:t>Kliknij, aby edytować styl wzorca tytułu</a:t>
            </a:r>
          </a:p>
        </p:txBody>
      </p:sp>
      <p:sp>
        <p:nvSpPr>
          <p:cNvPr id="61446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685800" y="3429000"/>
            <a:ext cx="6400800" cy="1752600"/>
          </a:xfrm>
        </p:spPr>
        <p:txBody>
          <a:bodyPr lIns="92064" tIns="46032" rIns="92064" bIns="46032"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pl-PL" noProof="0" smtClean="0"/>
              <a:t>Kliknij, aby edytować styl wzorca podtytułu</a:t>
            </a:r>
          </a:p>
        </p:txBody>
      </p:sp>
      <p:sp>
        <p:nvSpPr>
          <p:cNvPr id="61447" name="Rectangle 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FFFFFF"/>
              </a:solidFill>
            </a:endParaRPr>
          </a:p>
        </p:txBody>
      </p:sp>
      <p:sp>
        <p:nvSpPr>
          <p:cNvPr id="61448" name="Rectangle 8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FFFFFF"/>
              </a:solidFill>
            </a:endParaRPr>
          </a:p>
        </p:txBody>
      </p:sp>
      <p:sp>
        <p:nvSpPr>
          <p:cNvPr id="61449" name="Rectangle 9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84A388DC-1E43-4F25-AFB8-0D2036F8D7FE}" type="slidenum">
              <a:rPr lang="pl-PL">
                <a:solidFill>
                  <a:srgbClr val="FFFFFF"/>
                </a:solidFill>
              </a:rPr>
              <a:pPr/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903419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FFFFFF"/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FFFFFF"/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5ED4B8-A593-4B97-BA6D-F95F72D90091}" type="slidenum">
              <a:rPr lang="pl-PL">
                <a:solidFill>
                  <a:srgbClr val="FFFFFF"/>
                </a:solidFill>
              </a:rPr>
              <a:pPr/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098401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435" y="440691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FFFFFF"/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FFFFFF"/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2B00E3-E216-4D60-B0A6-F6C8DB4CFF53}" type="slidenum">
              <a:rPr lang="pl-PL">
                <a:solidFill>
                  <a:srgbClr val="FFFFFF"/>
                </a:solidFill>
              </a:rPr>
              <a:pPr/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403919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6845E-14D0-46A3-97BE-60327C7A82E7}" type="datetimeFigureOut">
              <a:rPr lang="fr-FR" smtClean="0"/>
              <a:t>24/06/2019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DB9B5-1DCE-4BFC-A21D-FBD5A2265B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59592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85803" y="1981200"/>
            <a:ext cx="3815862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2338" y="1981200"/>
            <a:ext cx="3815862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FFFFFF"/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FFFFFF"/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B4CFDE-BE78-4E73-83F6-875B37B1CEFE}" type="slidenum">
              <a:rPr lang="pl-PL">
                <a:solidFill>
                  <a:srgbClr val="FFFFFF"/>
                </a:solidFill>
              </a:rPr>
              <a:pPr/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422214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275" y="1535113"/>
            <a:ext cx="40415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275" y="2174875"/>
            <a:ext cx="40415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FFFFFF"/>
              </a:solidFill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FFFFFF"/>
              </a:solidFill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C17571-A626-4462-BD31-83199ABFDF20}" type="slidenum">
              <a:rPr lang="pl-PL">
                <a:solidFill>
                  <a:srgbClr val="FFFFFF"/>
                </a:solidFill>
              </a:rPr>
              <a:pPr/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043806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FFFFFF"/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FFFFFF"/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70E625-90B9-445A-99B2-4318E6501F41}" type="slidenum">
              <a:rPr lang="pl-PL">
                <a:solidFill>
                  <a:srgbClr val="FFFFFF"/>
                </a:solidFill>
              </a:rPr>
              <a:pPr/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960365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FFFFFF"/>
              </a:solidFill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FFFFFF"/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8C3770-055A-4678-9B66-EC91AC013A09}" type="slidenum">
              <a:rPr lang="pl-PL">
                <a:solidFill>
                  <a:srgbClr val="FFFFFF"/>
                </a:solidFill>
              </a:rPr>
              <a:pPr/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939742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5" y="273050"/>
            <a:ext cx="300843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538" y="273061"/>
            <a:ext cx="51112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5" y="1435103"/>
            <a:ext cx="30084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FFFFFF"/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FFFFFF"/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93C851-ADAB-4DEC-BD97-7724BEA3CAAD}" type="slidenum">
              <a:rPr lang="pl-PL">
                <a:solidFill>
                  <a:srgbClr val="FFFFFF"/>
                </a:solidFill>
              </a:rPr>
              <a:pPr/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785734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FFFFFF"/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FFFFFF"/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1101EE-F61F-4DB0-9768-8BB4F914F7A6}" type="slidenum">
              <a:rPr lang="pl-PL">
                <a:solidFill>
                  <a:srgbClr val="FFFFFF"/>
                </a:solidFill>
              </a:rPr>
              <a:pPr/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995278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FFFFFF"/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FFFFFF"/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06E5E5-04DF-495F-9199-0CC55EFF7913}" type="slidenum">
              <a:rPr lang="pl-PL">
                <a:solidFill>
                  <a:srgbClr val="FFFFFF"/>
                </a:solidFill>
              </a:rPr>
              <a:pPr/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503744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85806" y="609600"/>
            <a:ext cx="5688623" cy="548640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FFFFFF"/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FFFFFF"/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50E40A-6BB3-49D6-804F-855480A923CB}" type="slidenum">
              <a:rPr lang="pl-PL">
                <a:solidFill>
                  <a:srgbClr val="FFFFFF"/>
                </a:solidFill>
              </a:rPr>
              <a:pPr/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212977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1E8A58E4-E03B-48FC-9DD7-2068C2A6C2FE}" type="datetimeFigureOut">
              <a:rPr lang="fr-FR" smtClean="0"/>
              <a:pPr/>
              <a:t>24/06/2019</a:t>
            </a:fld>
            <a:endParaRPr lang="fr-FR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fr-FR">
              <a:solidFill>
                <a:srgbClr val="EBDDC3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2E5EF69-7D18-468E-A8A7-9C778343A68B}" type="slidenum">
              <a:rPr lang="fr-FR" smtClean="0">
                <a:solidFill>
                  <a:srgbClr val="EBDDC3"/>
                </a:solidFill>
              </a:rPr>
              <a:pPr/>
              <a:t>‹N°›</a:t>
            </a:fld>
            <a:endParaRPr lang="fr-FR">
              <a:solidFill>
                <a:srgbClr val="EBDDC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5869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A58E4-E03B-48FC-9DD7-2068C2A6C2FE}" type="datetimeFigureOut">
              <a:rPr lang="fr-FR" smtClean="0">
                <a:solidFill>
                  <a:srgbClr val="775F55"/>
                </a:solidFill>
              </a:rPr>
              <a:pPr/>
              <a:t>24/06/2019</a:t>
            </a:fld>
            <a:endParaRPr lang="fr-FR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srgbClr val="775F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2E5EF69-7D18-468E-A8A7-9C778343A68B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883372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6845E-14D0-46A3-97BE-60327C7A82E7}" type="datetimeFigureOut">
              <a:rPr lang="fr-FR" smtClean="0"/>
              <a:t>24/06/2019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DB9B5-1DCE-4BFC-A21D-FBD5A2265B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463192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A58E4-E03B-48FC-9DD7-2068C2A6C2FE}" type="datetimeFigureOut">
              <a:rPr lang="fr-FR" smtClean="0">
                <a:solidFill>
                  <a:srgbClr val="775F55"/>
                </a:solidFill>
              </a:rPr>
              <a:pPr/>
              <a:t>24/06/2019</a:t>
            </a:fld>
            <a:endParaRPr lang="fr-FR">
              <a:solidFill>
                <a:srgbClr val="775F55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52E5EF69-7D18-468E-A8A7-9C778343A68B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902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1E8A58E4-E03B-48FC-9DD7-2068C2A6C2FE}" type="datetimeFigureOut">
              <a:rPr lang="fr-FR" smtClean="0">
                <a:solidFill>
                  <a:srgbClr val="775F55"/>
                </a:solidFill>
              </a:rPr>
              <a:pPr/>
              <a:t>24/06/2019</a:t>
            </a:fld>
            <a:endParaRPr lang="fr-FR">
              <a:solidFill>
                <a:srgbClr val="775F55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52E5EF69-7D18-468E-A8A7-9C778343A68B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fr-FR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86893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1E8A58E4-E03B-48FC-9DD7-2068C2A6C2FE}" type="datetimeFigureOut">
              <a:rPr lang="fr-FR" smtClean="0">
                <a:solidFill>
                  <a:srgbClr val="775F55"/>
                </a:solidFill>
              </a:rPr>
              <a:pPr/>
              <a:t>24/06/2019</a:t>
            </a:fld>
            <a:endParaRPr lang="fr-FR">
              <a:solidFill>
                <a:srgbClr val="775F55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52E5EF69-7D18-468E-A8A7-9C778343A68B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fr-FR">
              <a:solidFill>
                <a:srgbClr val="775F55"/>
              </a:solidFill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823207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A58E4-E03B-48FC-9DD7-2068C2A6C2FE}" type="datetimeFigureOut">
              <a:rPr lang="fr-FR" smtClean="0">
                <a:solidFill>
                  <a:srgbClr val="775F55"/>
                </a:solidFill>
              </a:rPr>
              <a:pPr/>
              <a:t>24/06/2019</a:t>
            </a:fld>
            <a:endParaRPr lang="fr-FR">
              <a:solidFill>
                <a:srgbClr val="775F55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srgbClr val="775F55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2E5EF69-7D18-468E-A8A7-9C778343A68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89306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A58E4-E03B-48FC-9DD7-2068C2A6C2FE}" type="datetimeFigureOut">
              <a:rPr lang="fr-FR" smtClean="0">
                <a:solidFill>
                  <a:srgbClr val="775F55"/>
                </a:solidFill>
              </a:rPr>
              <a:pPr/>
              <a:t>24/06/2019</a:t>
            </a:fld>
            <a:endParaRPr lang="fr-FR">
              <a:solidFill>
                <a:srgbClr val="775F5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srgbClr val="775F5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2E5EF69-7D18-468E-A8A7-9C778343A68B}" type="slidenum">
              <a:rPr lang="fr-FR" smtClean="0">
                <a:solidFill>
                  <a:srgbClr val="775F55"/>
                </a:solidFill>
              </a:rPr>
              <a:pPr/>
              <a:t>‹N°›</a:t>
            </a:fld>
            <a:endParaRPr lang="fr-FR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04213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A58E4-E03B-48FC-9DD7-2068C2A6C2FE}" type="datetimeFigureOut">
              <a:rPr lang="fr-FR" smtClean="0">
                <a:solidFill>
                  <a:srgbClr val="775F55"/>
                </a:solidFill>
              </a:rPr>
              <a:pPr/>
              <a:t>24/06/2019</a:t>
            </a:fld>
            <a:endParaRPr lang="fr-FR">
              <a:solidFill>
                <a:srgbClr val="775F5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srgbClr val="775F55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2E5EF69-7D18-468E-A8A7-9C778343A68B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57684284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1E8A58E4-E03B-48FC-9DD7-2068C2A6C2FE}" type="datetimeFigureOut">
              <a:rPr lang="fr-FR" smtClean="0">
                <a:solidFill>
                  <a:srgbClr val="775F55"/>
                </a:solidFill>
              </a:rPr>
              <a:pPr/>
              <a:t>24/06/2019</a:t>
            </a:fld>
            <a:endParaRPr lang="fr-FR">
              <a:solidFill>
                <a:srgbClr val="775F55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52E5EF69-7D18-468E-A8A7-9C778343A68B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fr-FR">
              <a:solidFill>
                <a:srgbClr val="775F55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1743596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A58E4-E03B-48FC-9DD7-2068C2A6C2FE}" type="datetimeFigureOut">
              <a:rPr lang="fr-FR" smtClean="0">
                <a:solidFill>
                  <a:srgbClr val="775F55"/>
                </a:solidFill>
              </a:rPr>
              <a:pPr/>
              <a:t>24/06/2019</a:t>
            </a:fld>
            <a:endParaRPr lang="fr-FR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srgbClr val="775F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5EF69-7D18-468E-A8A7-9C778343A68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167886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1E8A58E4-E03B-48FC-9DD7-2068C2A6C2FE}" type="datetimeFigureOut">
              <a:rPr lang="fr-FR" smtClean="0">
                <a:solidFill>
                  <a:srgbClr val="775F55"/>
                </a:solidFill>
              </a:rPr>
              <a:pPr/>
              <a:t>24/06/2019</a:t>
            </a:fld>
            <a:endParaRPr lang="fr-FR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fr-FR">
              <a:solidFill>
                <a:srgbClr val="775F55"/>
              </a:solidFill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52E5EF69-7D18-468E-A8A7-9C778343A68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00241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1E8A58E4-E03B-48FC-9DD7-2068C2A6C2FE}" type="datetimeFigureOut">
              <a:rPr lang="fr-FR" smtClean="0"/>
              <a:pPr/>
              <a:t>24/06/2019</a:t>
            </a:fld>
            <a:endParaRPr lang="fr-FR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fr-FR">
              <a:solidFill>
                <a:srgbClr val="EBDDC3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2E5EF69-7D18-468E-A8A7-9C778343A68B}" type="slidenum">
              <a:rPr lang="fr-FR" smtClean="0">
                <a:solidFill>
                  <a:srgbClr val="EBDDC3"/>
                </a:solidFill>
              </a:rPr>
              <a:pPr/>
              <a:t>‹N°›</a:t>
            </a:fld>
            <a:endParaRPr lang="fr-FR">
              <a:solidFill>
                <a:srgbClr val="EBDDC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6198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1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6845E-14D0-46A3-97BE-60327C7A82E7}" type="datetimeFigureOut">
              <a:rPr lang="fr-FR" smtClean="0"/>
              <a:t>24/06/2019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DB9B5-1DCE-4BFC-A21D-FBD5A2265B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639555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A58E4-E03B-48FC-9DD7-2068C2A6C2FE}" type="datetimeFigureOut">
              <a:rPr lang="fr-FR" smtClean="0">
                <a:solidFill>
                  <a:srgbClr val="775F55"/>
                </a:solidFill>
              </a:rPr>
              <a:pPr/>
              <a:t>24/06/2019</a:t>
            </a:fld>
            <a:endParaRPr lang="fr-FR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6399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A58E4-E03B-48FC-9DD7-2068C2A6C2FE}" type="datetimeFigureOut">
              <a:rPr lang="fr-FR" smtClean="0">
                <a:solidFill>
                  <a:srgbClr val="775F55"/>
                </a:solidFill>
              </a:rPr>
              <a:pPr/>
              <a:t>24/06/2019</a:t>
            </a:fld>
            <a:endParaRPr lang="fr-FR">
              <a:solidFill>
                <a:srgbClr val="775F55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52E5EF69-7D18-468E-A8A7-9C778343A68B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6405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1E8A58E4-E03B-48FC-9DD7-2068C2A6C2FE}" type="datetimeFigureOut">
              <a:rPr lang="fr-FR" smtClean="0">
                <a:solidFill>
                  <a:srgbClr val="775F55"/>
                </a:solidFill>
              </a:rPr>
              <a:pPr/>
              <a:t>24/06/2019</a:t>
            </a:fld>
            <a:endParaRPr lang="fr-FR">
              <a:solidFill>
                <a:srgbClr val="775F55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fr-FR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8311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1E8A58E4-E03B-48FC-9DD7-2068C2A6C2FE}" type="datetimeFigureOut">
              <a:rPr lang="fr-FR" smtClean="0">
                <a:solidFill>
                  <a:srgbClr val="775F55"/>
                </a:solidFill>
              </a:rPr>
              <a:pPr/>
              <a:t>24/06/2019</a:t>
            </a:fld>
            <a:endParaRPr lang="fr-FR">
              <a:solidFill>
                <a:srgbClr val="775F55"/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fr-FR">
              <a:solidFill>
                <a:srgbClr val="775F55"/>
              </a:solidFill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45219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A58E4-E03B-48FC-9DD7-2068C2A6C2FE}" type="datetimeFigureOut">
              <a:rPr lang="fr-FR" smtClean="0">
                <a:solidFill>
                  <a:srgbClr val="775F55"/>
                </a:solidFill>
              </a:rPr>
              <a:pPr/>
              <a:t>24/06/2019</a:t>
            </a:fld>
            <a:endParaRPr lang="fr-FR">
              <a:solidFill>
                <a:srgbClr val="775F55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2434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A58E4-E03B-48FC-9DD7-2068C2A6C2FE}" type="datetimeFigureOut">
              <a:rPr lang="fr-FR" smtClean="0">
                <a:solidFill>
                  <a:srgbClr val="775F55"/>
                </a:solidFill>
              </a:rPr>
              <a:pPr/>
              <a:t>24/06/2019</a:t>
            </a:fld>
            <a:endParaRPr lang="fr-FR">
              <a:solidFill>
                <a:srgbClr val="775F5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srgbClr val="775F5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2E5EF69-7D18-468E-A8A7-9C778343A68B}" type="slidenum">
              <a:rPr lang="fr-FR" smtClean="0">
                <a:solidFill>
                  <a:srgbClr val="775F55"/>
                </a:solidFill>
              </a:rPr>
              <a:pPr/>
              <a:t>‹N°›</a:t>
            </a:fld>
            <a:endParaRPr lang="fr-FR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3828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A58E4-E03B-48FC-9DD7-2068C2A6C2FE}" type="datetimeFigureOut">
              <a:rPr lang="fr-FR" smtClean="0">
                <a:solidFill>
                  <a:srgbClr val="775F55"/>
                </a:solidFill>
              </a:rPr>
              <a:pPr/>
              <a:t>24/06/2019</a:t>
            </a:fld>
            <a:endParaRPr lang="fr-FR">
              <a:solidFill>
                <a:srgbClr val="775F5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srgbClr val="775F55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2E5EF69-7D18-468E-A8A7-9C778343A68B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55612758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1E8A58E4-E03B-48FC-9DD7-2068C2A6C2FE}" type="datetimeFigureOut">
              <a:rPr lang="fr-FR" smtClean="0">
                <a:solidFill>
                  <a:srgbClr val="775F55"/>
                </a:solidFill>
              </a:rPr>
              <a:pPr/>
              <a:t>24/06/2019</a:t>
            </a:fld>
            <a:endParaRPr lang="fr-FR">
              <a:solidFill>
                <a:srgbClr val="775F55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52E5EF69-7D18-468E-A8A7-9C778343A68B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fr-FR">
              <a:solidFill>
                <a:srgbClr val="775F55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6318496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A58E4-E03B-48FC-9DD7-2068C2A6C2FE}" type="datetimeFigureOut">
              <a:rPr lang="fr-FR" smtClean="0">
                <a:solidFill>
                  <a:srgbClr val="775F55"/>
                </a:solidFill>
              </a:rPr>
              <a:pPr/>
              <a:t>24/06/2019</a:t>
            </a:fld>
            <a:endParaRPr lang="fr-FR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srgbClr val="775F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5EF69-7D18-468E-A8A7-9C778343A68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966390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1E8A58E4-E03B-48FC-9DD7-2068C2A6C2FE}" type="datetimeFigureOut">
              <a:rPr lang="fr-FR" smtClean="0">
                <a:solidFill>
                  <a:srgbClr val="775F55"/>
                </a:solidFill>
              </a:rPr>
              <a:pPr/>
              <a:t>24/06/2019</a:t>
            </a:fld>
            <a:endParaRPr lang="fr-FR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fr-FR">
              <a:solidFill>
                <a:srgbClr val="775F55"/>
              </a:solidFill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52E5EF69-7D18-468E-A8A7-9C778343A68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32296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6845E-14D0-46A3-97BE-60327C7A82E7}" type="datetimeFigureOut">
              <a:rPr lang="fr-FR" smtClean="0"/>
              <a:t>24/06/2019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DB9B5-1DCE-4BFC-A21D-FBD5A2265B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254908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1B7F6-F8A5-4A62-825C-1D90D8B7DD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CA614-C30F-4975-BD43-36A1AA8322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62409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1B7F6-F8A5-4A62-825C-1D90D8B7DD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CA614-C30F-4975-BD43-36A1AA8322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6"/>
          <p:cNvSpPr/>
          <p:nvPr userDrawn="1"/>
        </p:nvSpPr>
        <p:spPr>
          <a:xfrm>
            <a:off x="0" y="0"/>
            <a:ext cx="9144000" cy="612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660066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1">
            <a:no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>
              <a:solidFill>
                <a:srgbClr val="000000"/>
              </a:solidFill>
              <a:latin typeface="Arial" pitchFamily="34"/>
              <a:ea typeface="ＭＳ Ｐゴシック" pitchFamily="34"/>
              <a:cs typeface="ＭＳ Ｐゴシック" pitchFamily="34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28653" y="16781"/>
            <a:ext cx="7886700" cy="562168"/>
          </a:xfrm>
        </p:spPr>
        <p:txBody>
          <a:bodyPr>
            <a:noAutofit/>
          </a:bodyPr>
          <a:lstStyle>
            <a:lvl1pPr algn="ctr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6450" y="6637753"/>
            <a:ext cx="4178251" cy="215444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r>
              <a:rPr lang="en-US" sz="1400" dirty="0">
                <a:solidFill>
                  <a:prstClr val="white">
                    <a:lumMod val="75000"/>
                  </a:prstClr>
                </a:solidFill>
              </a:rPr>
              <a:t>nu-ball hybrid spectrometer workshop 19-20 May, </a:t>
            </a:r>
            <a:r>
              <a:rPr lang="en-US" sz="1400" dirty="0" err="1">
                <a:solidFill>
                  <a:prstClr val="white">
                    <a:lumMod val="75000"/>
                  </a:prstClr>
                </a:solidFill>
              </a:rPr>
              <a:t>Orsay</a:t>
            </a:r>
            <a:endParaRPr lang="en-US" sz="1400" dirty="0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01639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91" y="170974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91" y="458947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1B7F6-F8A5-4A62-825C-1D90D8B7DD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CA614-C30F-4975-BD43-36A1AA8322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58424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1B7F6-F8A5-4A62-825C-1D90D8B7DD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CA614-C30F-4975-BD43-36A1AA8322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43299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4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1B7F6-F8A5-4A62-825C-1D90D8B7DD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CA614-C30F-4975-BD43-36A1AA8322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44844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CA614-C30F-4975-BD43-36A1AA8322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reeform 5"/>
          <p:cNvSpPr/>
          <p:nvPr userDrawn="1"/>
        </p:nvSpPr>
        <p:spPr>
          <a:xfrm>
            <a:off x="0" y="0"/>
            <a:ext cx="9144000" cy="612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660066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1">
            <a:no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>
              <a:solidFill>
                <a:srgbClr val="000000"/>
              </a:solidFill>
              <a:latin typeface="Arial" pitchFamily="34"/>
              <a:ea typeface="ＭＳ Ｐゴシック" pitchFamily="34"/>
              <a:cs typeface="ＭＳ Ｐゴシック" pitchFamily="34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3" y="16781"/>
            <a:ext cx="7886700" cy="562168"/>
          </a:xfrm>
        </p:spPr>
        <p:txBody>
          <a:bodyPr>
            <a:noAutofit/>
          </a:bodyPr>
          <a:lstStyle>
            <a:lvl1pPr algn="ctr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6450" y="6637753"/>
            <a:ext cx="4178251" cy="215444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r>
              <a:rPr lang="en-US" sz="1400" dirty="0">
                <a:solidFill>
                  <a:prstClr val="white">
                    <a:lumMod val="75000"/>
                  </a:prstClr>
                </a:solidFill>
              </a:rPr>
              <a:t>nu-ball hybrid spectrometer workshop 19-20 May, </a:t>
            </a:r>
            <a:r>
              <a:rPr lang="en-US" sz="1400" dirty="0" err="1">
                <a:solidFill>
                  <a:prstClr val="white">
                    <a:lumMod val="75000"/>
                  </a:prstClr>
                </a:solidFill>
              </a:rPr>
              <a:t>Orsay</a:t>
            </a:r>
            <a:endParaRPr lang="en-US" sz="1400" dirty="0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38089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1B7F6-F8A5-4A62-825C-1D90D8B7DD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CA614-C30F-4975-BD43-36A1AA8322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reeform 5"/>
          <p:cNvSpPr/>
          <p:nvPr userDrawn="1"/>
        </p:nvSpPr>
        <p:spPr>
          <a:xfrm>
            <a:off x="0" y="0"/>
            <a:ext cx="9144000" cy="612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660066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1">
            <a:no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>
              <a:solidFill>
                <a:srgbClr val="000000"/>
              </a:solidFill>
              <a:latin typeface="Arial" pitchFamily="34"/>
              <a:ea typeface="ＭＳ Ｐゴシック" pitchFamily="34"/>
              <a:cs typeface="ＭＳ Ｐゴシック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325738713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4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4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1B7F6-F8A5-4A62-825C-1D90D8B7DD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CA614-C30F-4975-BD43-36A1AA8322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5"/>
          <p:cNvSpPr/>
          <p:nvPr userDrawn="1"/>
        </p:nvSpPr>
        <p:spPr>
          <a:xfrm>
            <a:off x="0" y="0"/>
            <a:ext cx="9144000" cy="612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660066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1">
            <a:no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>
              <a:solidFill>
                <a:srgbClr val="000000"/>
              </a:solidFill>
              <a:latin typeface="Arial" pitchFamily="34"/>
              <a:ea typeface="ＭＳ Ｐゴシック" pitchFamily="34"/>
              <a:cs typeface="ＭＳ Ｐゴシック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15356379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4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32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4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1B7F6-F8A5-4A62-825C-1D90D8B7DD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CA614-C30F-4975-BD43-36A1AA8322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5"/>
          <p:cNvSpPr/>
          <p:nvPr userDrawn="1"/>
        </p:nvSpPr>
        <p:spPr>
          <a:xfrm>
            <a:off x="0" y="0"/>
            <a:ext cx="9144000" cy="612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660066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1">
            <a:no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>
              <a:solidFill>
                <a:srgbClr val="000000"/>
              </a:solidFill>
              <a:latin typeface="Arial" pitchFamily="34"/>
              <a:ea typeface="ＭＳ Ｐゴシック" pitchFamily="34"/>
              <a:cs typeface="ＭＳ Ｐゴシック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116384478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1B7F6-F8A5-4A62-825C-1D90D8B7DD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CA614-C30F-4975-BD43-36A1AA8322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5"/>
          <p:cNvSpPr/>
          <p:nvPr userDrawn="1"/>
        </p:nvSpPr>
        <p:spPr>
          <a:xfrm>
            <a:off x="0" y="0"/>
            <a:ext cx="9144000" cy="612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660066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1">
            <a:no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>
              <a:solidFill>
                <a:srgbClr val="000000"/>
              </a:solidFill>
              <a:latin typeface="Arial" pitchFamily="34"/>
              <a:ea typeface="ＭＳ Ｐゴシック" pitchFamily="34"/>
              <a:cs typeface="ＭＳ Ｐゴシック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3509732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slideLayout" Target="../slideLayouts/slideLayout146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3.xml"/><Relationship Id="rId12" Type="http://schemas.openxmlformats.org/officeDocument/2006/relationships/slideLayout" Target="../slideLayouts/slideLayout158.xml"/><Relationship Id="rId2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6.xml"/><Relationship Id="rId3" Type="http://schemas.openxmlformats.org/officeDocument/2006/relationships/slideLayout" Target="../slideLayouts/slideLayout161.xml"/><Relationship Id="rId7" Type="http://schemas.openxmlformats.org/officeDocument/2006/relationships/slideLayout" Target="../slideLayouts/slideLayout165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0.xml"/><Relationship Id="rId1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4.xml"/><Relationship Id="rId11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63.xml"/><Relationship Id="rId10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7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7.xml"/><Relationship Id="rId3" Type="http://schemas.openxmlformats.org/officeDocument/2006/relationships/slideLayout" Target="../slideLayouts/slideLayout172.xml"/><Relationship Id="rId7" Type="http://schemas.openxmlformats.org/officeDocument/2006/relationships/slideLayout" Target="../slideLayouts/slideLayout176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1.xml"/><Relationship Id="rId1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5.xml"/><Relationship Id="rId11" Type="http://schemas.openxmlformats.org/officeDocument/2006/relationships/slideLayout" Target="../slideLayouts/slideLayout180.xml"/><Relationship Id="rId5" Type="http://schemas.openxmlformats.org/officeDocument/2006/relationships/slideLayout" Target="../slideLayouts/slideLayout174.xml"/><Relationship Id="rId10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73.xml"/><Relationship Id="rId9" Type="http://schemas.openxmlformats.org/officeDocument/2006/relationships/slideLayout" Target="../slideLayouts/slideLayout17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76845E-14D0-46A3-97BE-60327C7A82E7}" type="datetimeFigureOut">
              <a:rPr lang="fr-FR" smtClean="0"/>
              <a:t>24/06/2019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6DB9B5-1DCE-4BFC-A21D-FBD5A2265B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7058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76845E-14D0-46A3-97BE-60327C7A82E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24/06/2019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6DB9B5-1DCE-4BFC-A21D-FBD5A2265BC6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850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76845E-14D0-46A3-97BE-60327C7A82E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24/06/2019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6DB9B5-1DCE-4BFC-A21D-FBD5A2265BC6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542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  <p:sldLayoutId id="2147483907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2D8686-981B-4581-BDF0-B3F35D8EBA75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24/06/2019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E3D5BC-75BD-4652-9B1E-CB48BE09F1D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042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  <p:sldLayoutId id="2147483913" r:id="rId5"/>
    <p:sldLayoutId id="2147483914" r:id="rId6"/>
    <p:sldLayoutId id="2147483915" r:id="rId7"/>
    <p:sldLayoutId id="2147483916" r:id="rId8"/>
    <p:sldLayoutId id="2147483917" r:id="rId9"/>
    <p:sldLayoutId id="2147483918" r:id="rId10"/>
    <p:sldLayoutId id="21474839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674ACC8-A215-4354-B567-ECE8CE4E651A}" type="datetime2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lundi 24 juin 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842E575-2DAD-43B3-B0BE-ADD8EA6CD32C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382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  <p:sldLayoutId id="2147483922" r:id="rId2"/>
    <p:sldLayoutId id="2147483923" r:id="rId3"/>
    <p:sldLayoutId id="2147483924" r:id="rId4"/>
    <p:sldLayoutId id="2147483925" r:id="rId5"/>
    <p:sldLayoutId id="2147483926" r:id="rId6"/>
    <p:sldLayoutId id="2147483927" r:id="rId7"/>
    <p:sldLayoutId id="2147483928" r:id="rId8"/>
    <p:sldLayoutId id="2147483929" r:id="rId9"/>
    <p:sldLayoutId id="2147483930" r:id="rId10"/>
    <p:sldLayoutId id="2147483931" r:id="rId11"/>
    <p:sldLayoutId id="2147483932" r:id="rId12"/>
  </p:sldLayoutIdLs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674ACC8-A215-4354-B567-ECE8CE4E651A}" type="datetime2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lundi 24 juin 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842E575-2DAD-43B3-B0BE-ADD8EA6CD32C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098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4" r:id="rId1"/>
    <p:sldLayoutId id="2147483935" r:id="rId2"/>
    <p:sldLayoutId id="2147483936" r:id="rId3"/>
    <p:sldLayoutId id="2147483937" r:id="rId4"/>
    <p:sldLayoutId id="2147483938" r:id="rId5"/>
    <p:sldLayoutId id="2147483939" r:id="rId6"/>
    <p:sldLayoutId id="2147483940" r:id="rId7"/>
    <p:sldLayoutId id="2147483941" r:id="rId8"/>
    <p:sldLayoutId id="2147483942" r:id="rId9"/>
    <p:sldLayoutId id="2147483943" r:id="rId10"/>
    <p:sldLayoutId id="2147483944" r:id="rId11"/>
    <p:sldLayoutId id="2147483945" r:id="rId12"/>
  </p:sldLayoutIdLs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83CB83-0F16-4BB6-A9E9-C12AB4F61CC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24/06/2019</a:t>
            </a:fld>
            <a:endParaRPr lang="fr-FR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5320CE-60D0-4297-A18E-D21372130B8B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361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  <p:sldLayoutId id="2147483948" r:id="rId2"/>
    <p:sldLayoutId id="2147483949" r:id="rId3"/>
    <p:sldLayoutId id="2147483950" r:id="rId4"/>
    <p:sldLayoutId id="2147483951" r:id="rId5"/>
    <p:sldLayoutId id="2147483952" r:id="rId6"/>
    <p:sldLayoutId id="2147483953" r:id="rId7"/>
    <p:sldLayoutId id="2147483954" r:id="rId8"/>
    <p:sldLayoutId id="2147483955" r:id="rId9"/>
    <p:sldLayoutId id="2147483956" r:id="rId10"/>
    <p:sldLayoutId id="214748395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912FF1-D476-4D68-BFF6-BFA2B511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BED8BC-EFAA-408D-AF34-D82C992AA9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981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9" r:id="rId1"/>
    <p:sldLayoutId id="2147483960" r:id="rId2"/>
    <p:sldLayoutId id="2147483961" r:id="rId3"/>
    <p:sldLayoutId id="2147483962" r:id="rId4"/>
    <p:sldLayoutId id="2147483963" r:id="rId5"/>
    <p:sldLayoutId id="2147483964" r:id="rId6"/>
    <p:sldLayoutId id="2147483965" r:id="rId7"/>
    <p:sldLayoutId id="2147483966" r:id="rId8"/>
    <p:sldLayoutId id="2147483967" r:id="rId9"/>
    <p:sldLayoutId id="2147483968" r:id="rId10"/>
    <p:sldLayoutId id="214748396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3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3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E1B7F6-F8A5-4A62-825C-1D90D8B7DD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3" y="635635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0CA614-C30F-4975-BD43-36A1AA8322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685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674ACC8-A215-4354-B567-ECE8CE4E651A}" type="datetime2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lundi 24 juin 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842E575-2DAD-43B3-B0BE-ADD8EA6CD32C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913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rgbClr val="434379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6" y="1588"/>
            <a:ext cx="9132277" cy="6845300"/>
            <a:chOff x="0" y="1"/>
            <a:chExt cx="5753" cy="4312"/>
          </a:xfrm>
        </p:grpSpPr>
        <p:sp>
          <p:nvSpPr>
            <p:cNvPr id="60419" name="Freeform 3"/>
            <p:cNvSpPr>
              <a:spLocks/>
            </p:cNvSpPr>
            <p:nvPr/>
          </p:nvSpPr>
          <p:spPr bwMode="auto">
            <a:xfrm>
              <a:off x="3394" y="999"/>
              <a:ext cx="2359" cy="3314"/>
            </a:xfrm>
            <a:custGeom>
              <a:avLst/>
              <a:gdLst>
                <a:gd name="T0" fmla="*/ 1905 w 2359"/>
                <a:gd name="T1" fmla="*/ 3312 h 3314"/>
                <a:gd name="T2" fmla="*/ 2358 w 2359"/>
                <a:gd name="T3" fmla="*/ 3313 h 3314"/>
                <a:gd name="T4" fmla="*/ 2358 w 2359"/>
                <a:gd name="T5" fmla="*/ 1437 h 3314"/>
                <a:gd name="T6" fmla="*/ 0 w 2359"/>
                <a:gd name="T7" fmla="*/ 0 h 3314"/>
                <a:gd name="T8" fmla="*/ 201 w 2359"/>
                <a:gd name="T9" fmla="*/ 150 h 3314"/>
                <a:gd name="T10" fmla="*/ 366 w 2359"/>
                <a:gd name="T11" fmla="*/ 279 h 3314"/>
                <a:gd name="T12" fmla="*/ 552 w 2359"/>
                <a:gd name="T13" fmla="*/ 441 h 3314"/>
                <a:gd name="T14" fmla="*/ 732 w 2359"/>
                <a:gd name="T15" fmla="*/ 612 h 3314"/>
                <a:gd name="T16" fmla="*/ 996 w 2359"/>
                <a:gd name="T17" fmla="*/ 903 h 3314"/>
                <a:gd name="T18" fmla="*/ 1230 w 2359"/>
                <a:gd name="T19" fmla="*/ 1212 h 3314"/>
                <a:gd name="T20" fmla="*/ 1400 w 2359"/>
                <a:gd name="T21" fmla="*/ 1482 h 3314"/>
                <a:gd name="T22" fmla="*/ 1548 w 2359"/>
                <a:gd name="T23" fmla="*/ 1761 h 3314"/>
                <a:gd name="T24" fmla="*/ 1665 w 2359"/>
                <a:gd name="T25" fmla="*/ 2040 h 3314"/>
                <a:gd name="T26" fmla="*/ 1751 w 2359"/>
                <a:gd name="T27" fmla="*/ 2295 h 3314"/>
                <a:gd name="T28" fmla="*/ 1809 w 2359"/>
                <a:gd name="T29" fmla="*/ 2511 h 3314"/>
                <a:gd name="T30" fmla="*/ 1863 w 2359"/>
                <a:gd name="T31" fmla="*/ 2778 h 3314"/>
                <a:gd name="T32" fmla="*/ 1890 w 2359"/>
                <a:gd name="T33" fmla="*/ 3012 h 3314"/>
                <a:gd name="T34" fmla="*/ 1905 w 2359"/>
                <a:gd name="T35" fmla="*/ 3312 h 3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59" h="3314">
                  <a:moveTo>
                    <a:pt x="1905" y="3312"/>
                  </a:moveTo>
                  <a:lnTo>
                    <a:pt x="2358" y="3313"/>
                  </a:lnTo>
                  <a:lnTo>
                    <a:pt x="2358" y="1437"/>
                  </a:lnTo>
                  <a:lnTo>
                    <a:pt x="0" y="0"/>
                  </a:lnTo>
                  <a:lnTo>
                    <a:pt x="201" y="150"/>
                  </a:lnTo>
                  <a:lnTo>
                    <a:pt x="366" y="279"/>
                  </a:lnTo>
                  <a:lnTo>
                    <a:pt x="552" y="441"/>
                  </a:lnTo>
                  <a:lnTo>
                    <a:pt x="732" y="612"/>
                  </a:lnTo>
                  <a:lnTo>
                    <a:pt x="996" y="903"/>
                  </a:lnTo>
                  <a:lnTo>
                    <a:pt x="1230" y="1212"/>
                  </a:lnTo>
                  <a:lnTo>
                    <a:pt x="1400" y="1482"/>
                  </a:lnTo>
                  <a:lnTo>
                    <a:pt x="1548" y="1761"/>
                  </a:lnTo>
                  <a:lnTo>
                    <a:pt x="1665" y="2040"/>
                  </a:lnTo>
                  <a:lnTo>
                    <a:pt x="1751" y="2295"/>
                  </a:lnTo>
                  <a:lnTo>
                    <a:pt x="1809" y="2511"/>
                  </a:lnTo>
                  <a:lnTo>
                    <a:pt x="1863" y="2778"/>
                  </a:lnTo>
                  <a:lnTo>
                    <a:pt x="1890" y="3012"/>
                  </a:lnTo>
                  <a:lnTo>
                    <a:pt x="1905" y="3312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l-PL" sz="2400">
                <a:solidFill>
                  <a:srgbClr val="FFFFFF"/>
                </a:solidFill>
              </a:endParaRPr>
            </a:p>
          </p:txBody>
        </p:sp>
        <p:sp>
          <p:nvSpPr>
            <p:cNvPr id="1033" name="Arc 4"/>
            <p:cNvSpPr>
              <a:spLocks/>
            </p:cNvSpPr>
            <p:nvPr/>
          </p:nvSpPr>
          <p:spPr bwMode="auto">
            <a:xfrm>
              <a:off x="0" y="1"/>
              <a:ext cx="5298" cy="4312"/>
            </a:xfrm>
            <a:custGeom>
              <a:avLst/>
              <a:gdLst>
                <a:gd name="T0" fmla="*/ 0 w 21600"/>
                <a:gd name="T1" fmla="*/ 0 h 21600"/>
                <a:gd name="T2" fmla="*/ 5298 w 21600"/>
                <a:gd name="T3" fmla="*/ 4312 h 21600"/>
                <a:gd name="T4" fmla="*/ 0 w 21600"/>
                <a:gd name="T5" fmla="*/ 4312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l-PL" sz="2400">
                <a:solidFill>
                  <a:srgbClr val="FFFFFF"/>
                </a:solidFill>
              </a:endParaRPr>
            </a:p>
          </p:txBody>
        </p:sp>
      </p:grpSp>
      <p:sp>
        <p:nvSpPr>
          <p:cNvPr id="6042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64" tIns="46032" rIns="92064" bIns="4603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 wzorca tytułu</a:t>
            </a:r>
          </a:p>
        </p:txBody>
      </p:sp>
      <p:sp>
        <p:nvSpPr>
          <p:cNvPr id="60422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64" tIns="46032" rIns="92064" bIns="46032" numCol="1" anchor="ctr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60423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64" tIns="46032" rIns="92064" bIns="46032" numCol="1" anchor="ctr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60424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64" tIns="46032" rIns="92064" bIns="46032" numCol="1" anchor="ctr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3ABD71-1464-4E30-BA45-D7EB44A8EB10}" type="slidenum">
              <a:rPr lang="pl-PL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  <p:sp>
        <p:nvSpPr>
          <p:cNvPr id="1031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171376788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ransition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0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rgbClr val="434379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6" y="1588"/>
            <a:ext cx="9132277" cy="6845300"/>
            <a:chOff x="0" y="1"/>
            <a:chExt cx="5753" cy="4312"/>
          </a:xfrm>
        </p:grpSpPr>
        <p:sp>
          <p:nvSpPr>
            <p:cNvPr id="60419" name="Freeform 3"/>
            <p:cNvSpPr>
              <a:spLocks/>
            </p:cNvSpPr>
            <p:nvPr/>
          </p:nvSpPr>
          <p:spPr bwMode="auto">
            <a:xfrm>
              <a:off x="3394" y="999"/>
              <a:ext cx="2359" cy="3314"/>
            </a:xfrm>
            <a:custGeom>
              <a:avLst/>
              <a:gdLst>
                <a:gd name="T0" fmla="*/ 1905 w 2359"/>
                <a:gd name="T1" fmla="*/ 3312 h 3314"/>
                <a:gd name="T2" fmla="*/ 2358 w 2359"/>
                <a:gd name="T3" fmla="*/ 3313 h 3314"/>
                <a:gd name="T4" fmla="*/ 2358 w 2359"/>
                <a:gd name="T5" fmla="*/ 1437 h 3314"/>
                <a:gd name="T6" fmla="*/ 0 w 2359"/>
                <a:gd name="T7" fmla="*/ 0 h 3314"/>
                <a:gd name="T8" fmla="*/ 201 w 2359"/>
                <a:gd name="T9" fmla="*/ 150 h 3314"/>
                <a:gd name="T10" fmla="*/ 366 w 2359"/>
                <a:gd name="T11" fmla="*/ 279 h 3314"/>
                <a:gd name="T12" fmla="*/ 552 w 2359"/>
                <a:gd name="T13" fmla="*/ 441 h 3314"/>
                <a:gd name="T14" fmla="*/ 732 w 2359"/>
                <a:gd name="T15" fmla="*/ 612 h 3314"/>
                <a:gd name="T16" fmla="*/ 996 w 2359"/>
                <a:gd name="T17" fmla="*/ 903 h 3314"/>
                <a:gd name="T18" fmla="*/ 1230 w 2359"/>
                <a:gd name="T19" fmla="*/ 1212 h 3314"/>
                <a:gd name="T20" fmla="*/ 1400 w 2359"/>
                <a:gd name="T21" fmla="*/ 1482 h 3314"/>
                <a:gd name="T22" fmla="*/ 1548 w 2359"/>
                <a:gd name="T23" fmla="*/ 1761 h 3314"/>
                <a:gd name="T24" fmla="*/ 1665 w 2359"/>
                <a:gd name="T25" fmla="*/ 2040 h 3314"/>
                <a:gd name="T26" fmla="*/ 1751 w 2359"/>
                <a:gd name="T27" fmla="*/ 2295 h 3314"/>
                <a:gd name="T28" fmla="*/ 1809 w 2359"/>
                <a:gd name="T29" fmla="*/ 2511 h 3314"/>
                <a:gd name="T30" fmla="*/ 1863 w 2359"/>
                <a:gd name="T31" fmla="*/ 2778 h 3314"/>
                <a:gd name="T32" fmla="*/ 1890 w 2359"/>
                <a:gd name="T33" fmla="*/ 3012 h 3314"/>
                <a:gd name="T34" fmla="*/ 1905 w 2359"/>
                <a:gd name="T35" fmla="*/ 3312 h 3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59" h="3314">
                  <a:moveTo>
                    <a:pt x="1905" y="3312"/>
                  </a:moveTo>
                  <a:lnTo>
                    <a:pt x="2358" y="3313"/>
                  </a:lnTo>
                  <a:lnTo>
                    <a:pt x="2358" y="1437"/>
                  </a:lnTo>
                  <a:lnTo>
                    <a:pt x="0" y="0"/>
                  </a:lnTo>
                  <a:lnTo>
                    <a:pt x="201" y="150"/>
                  </a:lnTo>
                  <a:lnTo>
                    <a:pt x="366" y="279"/>
                  </a:lnTo>
                  <a:lnTo>
                    <a:pt x="552" y="441"/>
                  </a:lnTo>
                  <a:lnTo>
                    <a:pt x="732" y="612"/>
                  </a:lnTo>
                  <a:lnTo>
                    <a:pt x="996" y="903"/>
                  </a:lnTo>
                  <a:lnTo>
                    <a:pt x="1230" y="1212"/>
                  </a:lnTo>
                  <a:lnTo>
                    <a:pt x="1400" y="1482"/>
                  </a:lnTo>
                  <a:lnTo>
                    <a:pt x="1548" y="1761"/>
                  </a:lnTo>
                  <a:lnTo>
                    <a:pt x="1665" y="2040"/>
                  </a:lnTo>
                  <a:lnTo>
                    <a:pt x="1751" y="2295"/>
                  </a:lnTo>
                  <a:lnTo>
                    <a:pt x="1809" y="2511"/>
                  </a:lnTo>
                  <a:lnTo>
                    <a:pt x="1863" y="2778"/>
                  </a:lnTo>
                  <a:lnTo>
                    <a:pt x="1890" y="3012"/>
                  </a:lnTo>
                  <a:lnTo>
                    <a:pt x="1905" y="3312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l-PL" sz="2400">
                <a:solidFill>
                  <a:srgbClr val="FFFFFF"/>
                </a:solidFill>
              </a:endParaRPr>
            </a:p>
          </p:txBody>
        </p:sp>
        <p:sp>
          <p:nvSpPr>
            <p:cNvPr id="1033" name="Arc 4"/>
            <p:cNvSpPr>
              <a:spLocks/>
            </p:cNvSpPr>
            <p:nvPr/>
          </p:nvSpPr>
          <p:spPr bwMode="auto">
            <a:xfrm>
              <a:off x="0" y="1"/>
              <a:ext cx="5298" cy="4312"/>
            </a:xfrm>
            <a:custGeom>
              <a:avLst/>
              <a:gdLst>
                <a:gd name="T0" fmla="*/ 0 w 21600"/>
                <a:gd name="T1" fmla="*/ 0 h 21600"/>
                <a:gd name="T2" fmla="*/ 5298 w 21600"/>
                <a:gd name="T3" fmla="*/ 4312 h 21600"/>
                <a:gd name="T4" fmla="*/ 0 w 21600"/>
                <a:gd name="T5" fmla="*/ 4312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l-PL" sz="2400">
                <a:solidFill>
                  <a:srgbClr val="FFFFFF"/>
                </a:solidFill>
              </a:endParaRPr>
            </a:p>
          </p:txBody>
        </p:sp>
      </p:grpSp>
      <p:sp>
        <p:nvSpPr>
          <p:cNvPr id="6042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64" tIns="46032" rIns="92064" bIns="4603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 wzorca tytułu</a:t>
            </a:r>
          </a:p>
        </p:txBody>
      </p:sp>
      <p:sp>
        <p:nvSpPr>
          <p:cNvPr id="60422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64" tIns="46032" rIns="92064" bIns="46032" numCol="1" anchor="ctr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60423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64" tIns="46032" rIns="92064" bIns="46032" numCol="1" anchor="ctr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60424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64" tIns="46032" rIns="92064" bIns="46032" numCol="1" anchor="ctr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3ABD71-1464-4E30-BA45-D7EB44A8EB10}" type="slidenum">
              <a:rPr lang="pl-PL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  <p:sp>
        <p:nvSpPr>
          <p:cNvPr id="1031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140191695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ransition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0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rgbClr val="434379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418" name="Group 2"/>
          <p:cNvGrpSpPr>
            <a:grpSpLocks/>
          </p:cNvGrpSpPr>
          <p:nvPr/>
        </p:nvGrpSpPr>
        <p:grpSpPr bwMode="auto">
          <a:xfrm>
            <a:off x="5" y="1588"/>
            <a:ext cx="9132277" cy="6845300"/>
            <a:chOff x="0" y="1"/>
            <a:chExt cx="5753" cy="4312"/>
          </a:xfrm>
        </p:grpSpPr>
        <p:sp>
          <p:nvSpPr>
            <p:cNvPr id="60419" name="Freeform 3"/>
            <p:cNvSpPr>
              <a:spLocks/>
            </p:cNvSpPr>
            <p:nvPr/>
          </p:nvSpPr>
          <p:spPr bwMode="auto">
            <a:xfrm>
              <a:off x="3394" y="999"/>
              <a:ext cx="2359" cy="3314"/>
            </a:xfrm>
            <a:custGeom>
              <a:avLst/>
              <a:gdLst>
                <a:gd name="T0" fmla="*/ 1905 w 2359"/>
                <a:gd name="T1" fmla="*/ 3312 h 3314"/>
                <a:gd name="T2" fmla="*/ 2358 w 2359"/>
                <a:gd name="T3" fmla="*/ 3313 h 3314"/>
                <a:gd name="T4" fmla="*/ 2358 w 2359"/>
                <a:gd name="T5" fmla="*/ 1437 h 3314"/>
                <a:gd name="T6" fmla="*/ 0 w 2359"/>
                <a:gd name="T7" fmla="*/ 0 h 3314"/>
                <a:gd name="T8" fmla="*/ 201 w 2359"/>
                <a:gd name="T9" fmla="*/ 150 h 3314"/>
                <a:gd name="T10" fmla="*/ 366 w 2359"/>
                <a:gd name="T11" fmla="*/ 279 h 3314"/>
                <a:gd name="T12" fmla="*/ 552 w 2359"/>
                <a:gd name="T13" fmla="*/ 441 h 3314"/>
                <a:gd name="T14" fmla="*/ 732 w 2359"/>
                <a:gd name="T15" fmla="*/ 612 h 3314"/>
                <a:gd name="T16" fmla="*/ 996 w 2359"/>
                <a:gd name="T17" fmla="*/ 903 h 3314"/>
                <a:gd name="T18" fmla="*/ 1230 w 2359"/>
                <a:gd name="T19" fmla="*/ 1212 h 3314"/>
                <a:gd name="T20" fmla="*/ 1400 w 2359"/>
                <a:gd name="T21" fmla="*/ 1482 h 3314"/>
                <a:gd name="T22" fmla="*/ 1548 w 2359"/>
                <a:gd name="T23" fmla="*/ 1761 h 3314"/>
                <a:gd name="T24" fmla="*/ 1665 w 2359"/>
                <a:gd name="T25" fmla="*/ 2040 h 3314"/>
                <a:gd name="T26" fmla="*/ 1751 w 2359"/>
                <a:gd name="T27" fmla="*/ 2295 h 3314"/>
                <a:gd name="T28" fmla="*/ 1809 w 2359"/>
                <a:gd name="T29" fmla="*/ 2511 h 3314"/>
                <a:gd name="T30" fmla="*/ 1863 w 2359"/>
                <a:gd name="T31" fmla="*/ 2778 h 3314"/>
                <a:gd name="T32" fmla="*/ 1890 w 2359"/>
                <a:gd name="T33" fmla="*/ 3012 h 3314"/>
                <a:gd name="T34" fmla="*/ 1905 w 2359"/>
                <a:gd name="T35" fmla="*/ 3312 h 3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59" h="3314">
                  <a:moveTo>
                    <a:pt x="1905" y="3312"/>
                  </a:moveTo>
                  <a:lnTo>
                    <a:pt x="2358" y="3313"/>
                  </a:lnTo>
                  <a:lnTo>
                    <a:pt x="2358" y="1437"/>
                  </a:lnTo>
                  <a:lnTo>
                    <a:pt x="0" y="0"/>
                  </a:lnTo>
                  <a:lnTo>
                    <a:pt x="201" y="150"/>
                  </a:lnTo>
                  <a:lnTo>
                    <a:pt x="366" y="279"/>
                  </a:lnTo>
                  <a:lnTo>
                    <a:pt x="552" y="441"/>
                  </a:lnTo>
                  <a:lnTo>
                    <a:pt x="732" y="612"/>
                  </a:lnTo>
                  <a:lnTo>
                    <a:pt x="996" y="903"/>
                  </a:lnTo>
                  <a:lnTo>
                    <a:pt x="1230" y="1212"/>
                  </a:lnTo>
                  <a:lnTo>
                    <a:pt x="1400" y="1482"/>
                  </a:lnTo>
                  <a:lnTo>
                    <a:pt x="1548" y="1761"/>
                  </a:lnTo>
                  <a:lnTo>
                    <a:pt x="1665" y="2040"/>
                  </a:lnTo>
                  <a:lnTo>
                    <a:pt x="1751" y="2295"/>
                  </a:lnTo>
                  <a:lnTo>
                    <a:pt x="1809" y="2511"/>
                  </a:lnTo>
                  <a:lnTo>
                    <a:pt x="1863" y="2778"/>
                  </a:lnTo>
                  <a:lnTo>
                    <a:pt x="1890" y="3012"/>
                  </a:lnTo>
                  <a:lnTo>
                    <a:pt x="1905" y="3312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l-PL" sz="2400" smtClean="0">
                <a:solidFill>
                  <a:srgbClr val="FFFFFF"/>
                </a:solidFill>
              </a:endParaRPr>
            </a:p>
          </p:txBody>
        </p:sp>
        <p:sp>
          <p:nvSpPr>
            <p:cNvPr id="60420" name="Arc 4"/>
            <p:cNvSpPr>
              <a:spLocks/>
            </p:cNvSpPr>
            <p:nvPr/>
          </p:nvSpPr>
          <p:spPr bwMode="auto">
            <a:xfrm>
              <a:off x="0" y="1"/>
              <a:ext cx="5298" cy="4312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l-PL" sz="2400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6042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64" tIns="46032" rIns="92064" bIns="4603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 wzorca tytułu</a:t>
            </a:r>
          </a:p>
        </p:txBody>
      </p:sp>
      <p:sp>
        <p:nvSpPr>
          <p:cNvPr id="60422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64" tIns="46032" rIns="92064" bIns="46032" numCol="1" anchor="ctr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l-PL" smtClean="0">
              <a:solidFill>
                <a:srgbClr val="FFFFFF"/>
              </a:solidFill>
            </a:endParaRPr>
          </a:p>
        </p:txBody>
      </p:sp>
      <p:sp>
        <p:nvSpPr>
          <p:cNvPr id="60423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64" tIns="46032" rIns="92064" bIns="46032" numCol="1" anchor="ctr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l-PL" smtClean="0">
              <a:solidFill>
                <a:srgbClr val="FFFFFF"/>
              </a:solidFill>
            </a:endParaRPr>
          </a:p>
        </p:txBody>
      </p:sp>
      <p:sp>
        <p:nvSpPr>
          <p:cNvPr id="60424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64" tIns="46032" rIns="92064" bIns="46032" numCol="1" anchor="ctr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F6F6FD4-45F8-4A41-909E-6713F55D9338}" type="slidenum">
              <a:rPr lang="pl-PL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‹N°›</a:t>
            </a:fld>
            <a:endParaRPr lang="pl-PL" smtClean="0">
              <a:solidFill>
                <a:srgbClr val="FFFFFF"/>
              </a:solidFill>
            </a:endParaRPr>
          </a:p>
        </p:txBody>
      </p:sp>
      <p:sp>
        <p:nvSpPr>
          <p:cNvPr id="60425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04688735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SzPct val="90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1E8A58E4-E03B-48FC-9DD7-2068C2A6C2FE}" type="datetimeFigureOut">
              <a:rPr lang="fr-FR" smtClean="0">
                <a:solidFill>
                  <a:srgbClr val="775F55"/>
                </a:solidFill>
              </a:rPr>
              <a:pPr/>
              <a:t>24/06/2019</a:t>
            </a:fld>
            <a:endParaRPr lang="fr-FR">
              <a:solidFill>
                <a:srgbClr val="775F5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fr-FR">
              <a:solidFill>
                <a:srgbClr val="775F55"/>
              </a:solidFill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52E5EF69-7D18-468E-A8A7-9C778343A68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2820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1E8A58E4-E03B-48FC-9DD7-2068C2A6C2FE}" type="datetimeFigureOut">
              <a:rPr lang="fr-FR" smtClean="0">
                <a:solidFill>
                  <a:srgbClr val="775F55"/>
                </a:solidFill>
              </a:rPr>
              <a:pPr/>
              <a:t>24/06/2019</a:t>
            </a:fld>
            <a:endParaRPr lang="fr-FR">
              <a:solidFill>
                <a:srgbClr val="775F5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fr-FR">
              <a:solidFill>
                <a:srgbClr val="775F55"/>
              </a:solidFill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52E5EF69-7D18-468E-A8A7-9C778343A68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4277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3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3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E1B7F6-F8A5-4A62-825C-1D90D8B7DD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3" y="635635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0CA614-C30F-4975-BD43-36A1AA8322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881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hyperlink" Target="http://www.google.fr/url?url=http://www.u-psud.fr/fr/charte-graphique.html&amp;rct=j&amp;frm=1&amp;q=&amp;esrc=s&amp;sa=U&amp;ved=0ahUKEwiE8Lj23u3OAhUJVRoKHc2aB0wQwW4IHDAD&amp;usg=AFQjCNEXd708d63grFPtCOUL-Fg0KHkAXg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5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8.xml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4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4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4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1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google.fr/url?url=http://www.u-psud.fr/fr/charte-graphique.html&amp;rct=j&amp;frm=1&amp;q=&amp;esrc=s&amp;sa=U&amp;ved=0ahUKEwiE8Lj23u3OAhUJVRoKHc2aB0wQwW4IHDAD&amp;usg=AFQjCNEXd708d63grFPtCOUL-Fg0KHkAXg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60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2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2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2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2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0.xml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8.png"/><Relationship Id="rId7" Type="http://schemas.openxmlformats.org/officeDocument/2006/relationships/image" Target="../media/image81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70.xml"/><Relationship Id="rId6" Type="http://schemas.microsoft.com/office/2007/relationships/hdphoto" Target="../media/hdphoto1.wdp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7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7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7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7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46.xml"/><Relationship Id="rId4" Type="http://schemas.openxmlformats.org/officeDocument/2006/relationships/image" Target="../media/image2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9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95.png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4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98.jpeg"/><Relationship Id="rId5" Type="http://schemas.openxmlformats.org/officeDocument/2006/relationships/image" Target="../media/image97.png"/><Relationship Id="rId4" Type="http://schemas.microsoft.com/office/2007/relationships/hdphoto" Target="../media/hdphoto3.wdp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6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3" descr="visuel_ALTO_sanslogos_redimensionn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2089456"/>
            <a:ext cx="9144000" cy="4248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0"/>
            <a:ext cx="1331913" cy="86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6" name="Picture 4" descr="CNRS IN2P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8408" y="64748"/>
            <a:ext cx="1208088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Résultat de recherche d'images pour &quot;université paris sud&quot;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680" y="813739"/>
            <a:ext cx="1225724" cy="1313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temporaire\images\logos\IPN_BIG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" y="29029"/>
            <a:ext cx="1268413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411587" y="6"/>
            <a:ext cx="640709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altLang="fr-FR" sz="3200" b="1" dirty="0" smtClean="0"/>
              <a:t>The </a:t>
            </a:r>
            <a:r>
              <a:rPr lang="el-GR" altLang="fr-FR" sz="3200" b="1" dirty="0" smtClean="0">
                <a:latin typeface="Times New Roman"/>
                <a:cs typeface="Times New Roman"/>
              </a:rPr>
              <a:t>ν</a:t>
            </a:r>
            <a:r>
              <a:rPr lang="en-US" altLang="fr-FR" sz="3200" b="1" dirty="0" smtClean="0"/>
              <a:t>-ball project at ALTO</a:t>
            </a:r>
            <a:endParaRPr lang="en-US" altLang="fr-FR" sz="2400" b="1" dirty="0" smtClean="0"/>
          </a:p>
        </p:txBody>
      </p:sp>
      <p:sp>
        <p:nvSpPr>
          <p:cNvPr id="10" name="ZoneTexte 20"/>
          <p:cNvSpPr txBox="1">
            <a:spLocks noChangeArrowheads="1"/>
          </p:cNvSpPr>
          <p:nvPr/>
        </p:nvSpPr>
        <p:spPr bwMode="auto">
          <a:xfrm>
            <a:off x="2147844" y="1073793"/>
            <a:ext cx="493458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2000" u="sng" dirty="0" smtClean="0"/>
              <a:t>Jonathan Wilson</a:t>
            </a:r>
            <a:r>
              <a:rPr lang="en-US" sz="2000" dirty="0" smtClean="0"/>
              <a:t>, </a:t>
            </a:r>
            <a:r>
              <a:rPr lang="en-US" sz="2000" dirty="0" err="1" smtClean="0"/>
              <a:t>Matthieu</a:t>
            </a:r>
            <a:r>
              <a:rPr lang="en-US" sz="2000" dirty="0" smtClean="0"/>
              <a:t> </a:t>
            </a:r>
            <a:r>
              <a:rPr lang="en-US" sz="2000" dirty="0" err="1" smtClean="0"/>
              <a:t>Lebois</a:t>
            </a:r>
            <a:r>
              <a:rPr lang="en-US" sz="2000" dirty="0" smtClean="0"/>
              <a:t>, </a:t>
            </a:r>
          </a:p>
          <a:p>
            <a:pPr algn="ctr"/>
            <a:r>
              <a:rPr lang="en-US" sz="2000" dirty="0" smtClean="0"/>
              <a:t>Nikola </a:t>
            </a:r>
            <a:r>
              <a:rPr lang="en-US" sz="2000" dirty="0" err="1" smtClean="0"/>
              <a:t>Jovancevic</a:t>
            </a:r>
            <a:r>
              <a:rPr lang="en-US" sz="2000" dirty="0" smtClean="0"/>
              <a:t>, </a:t>
            </a:r>
            <a:r>
              <a:rPr lang="en-US" sz="2000" dirty="0" err="1" smtClean="0"/>
              <a:t>Liqiang</a:t>
            </a:r>
            <a:r>
              <a:rPr lang="en-US" sz="2000" dirty="0" smtClean="0"/>
              <a:t> Qi, Damien </a:t>
            </a:r>
            <a:r>
              <a:rPr lang="en-US" sz="2000" dirty="0" err="1" smtClean="0"/>
              <a:t>Thisse</a:t>
            </a:r>
            <a:endParaRPr lang="en-US" sz="2000" dirty="0" smtClean="0"/>
          </a:p>
          <a:p>
            <a:pPr algn="ctr"/>
            <a:r>
              <a:rPr lang="en-US" sz="2000" b="1" dirty="0" smtClean="0"/>
              <a:t>IPN </a:t>
            </a:r>
            <a:r>
              <a:rPr lang="en-US" sz="2000" b="1" dirty="0" err="1" smtClean="0"/>
              <a:t>Orsay</a:t>
            </a:r>
            <a:endParaRPr lang="en-US" sz="2000" b="1" dirty="0"/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9673" y="808042"/>
            <a:ext cx="1323975" cy="325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992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9" name="Picture 3" descr="C:\Users\$wilson\Desktop\CS in2p3\Figure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6158" y="-58478"/>
            <a:ext cx="6270951" cy="4702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$wilson\Desktop\CS in2p3\Figure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578" y="952596"/>
            <a:ext cx="4969422" cy="2797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3798840" y="157655"/>
            <a:ext cx="52713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LICORNE/</a:t>
            </a:r>
            <a:r>
              <a:rPr lang="el-GR" sz="3200" dirty="0" smtClean="0">
                <a:solidFill>
                  <a:prstClr val="black"/>
                </a:solidFill>
                <a:latin typeface="Times New Roman"/>
                <a:cs typeface="Times New Roman"/>
              </a:rPr>
              <a:t>ν</a:t>
            </a:r>
            <a:r>
              <a:rPr lang="fr-FR" sz="2800" dirty="0" smtClean="0"/>
              <a:t>-</a:t>
            </a:r>
            <a:r>
              <a:rPr lang="fr-FR" sz="2800" dirty="0" err="1" smtClean="0"/>
              <a:t>ball</a:t>
            </a:r>
            <a:r>
              <a:rPr lang="fr-FR" sz="2800" dirty="0" smtClean="0"/>
              <a:t> </a:t>
            </a:r>
            <a:r>
              <a:rPr lang="fr-FR" sz="2800" dirty="0" err="1" smtClean="0"/>
              <a:t>coupling</a:t>
            </a:r>
            <a:r>
              <a:rPr lang="fr-FR" sz="2800" dirty="0" smtClean="0"/>
              <a:t> </a:t>
            </a:r>
            <a:r>
              <a:rPr lang="fr-FR" sz="2800" dirty="0" err="1" smtClean="0"/>
              <a:t>principle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3482164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9" name="Picture 3" descr="C:\Users\$wilson\Desktop\CS in2p3\Figure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6158" y="-58478"/>
            <a:ext cx="6270951" cy="4702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75452" y="952596"/>
            <a:ext cx="4967673" cy="2797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3798840" y="157655"/>
            <a:ext cx="52713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solidFill>
                  <a:prstClr val="black"/>
                </a:solidFill>
              </a:rPr>
              <a:t>LICORNE/</a:t>
            </a:r>
            <a:r>
              <a:rPr lang="el-GR" sz="3200" dirty="0" smtClean="0">
                <a:solidFill>
                  <a:prstClr val="black"/>
                </a:solidFill>
                <a:latin typeface="Times New Roman"/>
                <a:cs typeface="Times New Roman"/>
              </a:rPr>
              <a:t>ν</a:t>
            </a:r>
            <a:r>
              <a:rPr lang="fr-FR" sz="2800" dirty="0" smtClean="0">
                <a:solidFill>
                  <a:prstClr val="black"/>
                </a:solidFill>
              </a:rPr>
              <a:t>-</a:t>
            </a:r>
            <a:r>
              <a:rPr lang="fr-FR" sz="2800" dirty="0" err="1" smtClean="0">
                <a:solidFill>
                  <a:prstClr val="black"/>
                </a:solidFill>
              </a:rPr>
              <a:t>ball</a:t>
            </a:r>
            <a:r>
              <a:rPr lang="fr-FR" sz="2800" dirty="0" smtClean="0">
                <a:solidFill>
                  <a:prstClr val="black"/>
                </a:solidFill>
              </a:rPr>
              <a:t> </a:t>
            </a:r>
            <a:r>
              <a:rPr lang="fr-FR" sz="2800" dirty="0" err="1" smtClean="0">
                <a:solidFill>
                  <a:prstClr val="black"/>
                </a:solidFill>
              </a:rPr>
              <a:t>coupling</a:t>
            </a:r>
            <a:r>
              <a:rPr lang="fr-FR" sz="2800" dirty="0" smtClean="0">
                <a:solidFill>
                  <a:prstClr val="black"/>
                </a:solidFill>
              </a:rPr>
              <a:t> </a:t>
            </a:r>
            <a:r>
              <a:rPr lang="fr-FR" sz="2800" dirty="0" err="1" smtClean="0">
                <a:solidFill>
                  <a:prstClr val="black"/>
                </a:solidFill>
              </a:rPr>
              <a:t>principle</a:t>
            </a:r>
            <a:endParaRPr lang="fr-FR" sz="2800" dirty="0">
              <a:solidFill>
                <a:prstClr val="black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20918" y="4760955"/>
            <a:ext cx="20206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 smtClean="0">
                <a:solidFill>
                  <a:prstClr val="black"/>
                </a:solidFill>
              </a:rPr>
              <a:t>Primary</a:t>
            </a:r>
            <a:r>
              <a:rPr lang="fr-FR" sz="2400" b="1" dirty="0" smtClean="0">
                <a:solidFill>
                  <a:prstClr val="black"/>
                </a:solidFill>
              </a:rPr>
              <a:t> </a:t>
            </a:r>
            <a:r>
              <a:rPr lang="fr-FR" sz="2400" b="1" dirty="0" err="1" smtClean="0">
                <a:solidFill>
                  <a:prstClr val="black"/>
                </a:solidFill>
              </a:rPr>
              <a:t>beam</a:t>
            </a:r>
            <a:endParaRPr lang="fr-FR" sz="2400" b="1" dirty="0" smtClean="0">
              <a:solidFill>
                <a:prstClr val="black"/>
              </a:solidFill>
            </a:endParaRPr>
          </a:p>
          <a:p>
            <a:r>
              <a:rPr lang="fr-FR" sz="2400" b="1" dirty="0" smtClean="0">
                <a:solidFill>
                  <a:prstClr val="black"/>
                </a:solidFill>
              </a:rPr>
              <a:t>2 x 10</a:t>
            </a:r>
            <a:r>
              <a:rPr lang="fr-FR" sz="2400" b="1" baseline="30000" dirty="0" smtClean="0">
                <a:solidFill>
                  <a:prstClr val="black"/>
                </a:solidFill>
              </a:rPr>
              <a:t>11</a:t>
            </a:r>
            <a:r>
              <a:rPr lang="fr-FR" sz="2400" b="1" dirty="0" smtClean="0">
                <a:solidFill>
                  <a:prstClr val="black"/>
                </a:solidFill>
              </a:rPr>
              <a:t> /s</a:t>
            </a:r>
            <a:endParaRPr lang="fr-FR" sz="2400" b="1" dirty="0">
              <a:solidFill>
                <a:prstClr val="black"/>
              </a:solidFill>
            </a:endParaRPr>
          </a:p>
        </p:txBody>
      </p:sp>
      <p:sp>
        <p:nvSpPr>
          <p:cNvPr id="6" name="Flèche droite 5"/>
          <p:cNvSpPr/>
          <p:nvPr/>
        </p:nvSpPr>
        <p:spPr>
          <a:xfrm>
            <a:off x="135883" y="5439642"/>
            <a:ext cx="2390750" cy="11181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baseline="30000" dirty="0" smtClean="0">
                <a:solidFill>
                  <a:prstClr val="white"/>
                </a:solidFill>
              </a:rPr>
              <a:t>7</a:t>
            </a:r>
            <a:r>
              <a:rPr lang="fr-FR" sz="2800" b="1" dirty="0" smtClean="0">
                <a:solidFill>
                  <a:prstClr val="white"/>
                </a:solidFill>
              </a:rPr>
              <a:t>Li </a:t>
            </a:r>
            <a:r>
              <a:rPr lang="fr-FR" sz="2000" b="1" dirty="0" smtClean="0">
                <a:solidFill>
                  <a:prstClr val="white"/>
                </a:solidFill>
              </a:rPr>
              <a:t>(16 MeV)</a:t>
            </a:r>
            <a:endParaRPr lang="fr-FR" sz="2800" b="1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5704" y="5746503"/>
            <a:ext cx="472966" cy="50438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 smtClean="0">
                <a:solidFill>
                  <a:prstClr val="white"/>
                </a:solidFill>
              </a:rPr>
              <a:t>H</a:t>
            </a:r>
            <a:r>
              <a:rPr lang="fr-FR" sz="2000" b="1" baseline="-25000" dirty="0" smtClean="0">
                <a:solidFill>
                  <a:prstClr val="white"/>
                </a:solidFill>
              </a:rPr>
              <a:t>2</a:t>
            </a:r>
            <a:endParaRPr lang="fr-FR" sz="2000" b="1" baseline="-25000" dirty="0">
              <a:solidFill>
                <a:prstClr val="white"/>
              </a:solidFill>
            </a:endParaRPr>
          </a:p>
        </p:txBody>
      </p:sp>
      <p:sp>
        <p:nvSpPr>
          <p:cNvPr id="8" name="Flèche droite 7"/>
          <p:cNvSpPr/>
          <p:nvPr/>
        </p:nvSpPr>
        <p:spPr>
          <a:xfrm>
            <a:off x="4174578" y="5668675"/>
            <a:ext cx="2486677" cy="516225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 smtClean="0">
                <a:solidFill>
                  <a:prstClr val="white"/>
                </a:solidFill>
              </a:rPr>
              <a:t>1.5 MeV neutrons</a:t>
            </a:r>
            <a:endParaRPr lang="fr-FR" sz="2000" b="1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979012" y="5704163"/>
            <a:ext cx="520262" cy="44525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4459418" y="4744671"/>
            <a:ext cx="23085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 smtClean="0">
                <a:solidFill>
                  <a:prstClr val="black"/>
                </a:solidFill>
              </a:rPr>
              <a:t>Secondary</a:t>
            </a:r>
            <a:r>
              <a:rPr lang="fr-FR" sz="2400" b="1" dirty="0" smtClean="0">
                <a:solidFill>
                  <a:prstClr val="black"/>
                </a:solidFill>
              </a:rPr>
              <a:t> </a:t>
            </a:r>
            <a:r>
              <a:rPr lang="fr-FR" sz="2400" b="1" dirty="0" err="1" smtClean="0">
                <a:solidFill>
                  <a:prstClr val="black"/>
                </a:solidFill>
              </a:rPr>
              <a:t>beam</a:t>
            </a:r>
            <a:endParaRPr lang="fr-FR" sz="2400" b="1" dirty="0" smtClean="0">
              <a:solidFill>
                <a:prstClr val="black"/>
              </a:solidFill>
            </a:endParaRPr>
          </a:p>
          <a:p>
            <a:r>
              <a:rPr lang="fr-FR" sz="2400" b="1" dirty="0" smtClean="0">
                <a:solidFill>
                  <a:prstClr val="black"/>
                </a:solidFill>
              </a:rPr>
              <a:t>2 x 10</a:t>
            </a:r>
            <a:r>
              <a:rPr lang="fr-FR" sz="2400" b="1" baseline="30000" dirty="0" smtClean="0">
                <a:solidFill>
                  <a:prstClr val="black"/>
                </a:solidFill>
              </a:rPr>
              <a:t>7</a:t>
            </a:r>
            <a:r>
              <a:rPr lang="fr-FR" sz="2400" b="1" dirty="0" smtClean="0">
                <a:solidFill>
                  <a:prstClr val="black"/>
                </a:solidFill>
              </a:rPr>
              <a:t> /s</a:t>
            </a:r>
            <a:endParaRPr lang="fr-FR" sz="2400" b="1" dirty="0">
              <a:solidFill>
                <a:prstClr val="black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2394772" y="6330902"/>
            <a:ext cx="22477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prstClr val="black"/>
                </a:solidFill>
              </a:rPr>
              <a:t>3</a:t>
            </a:r>
            <a:r>
              <a:rPr lang="fr-FR" sz="2000" b="1" dirty="0" smtClean="0">
                <a:solidFill>
                  <a:prstClr val="black"/>
                </a:solidFill>
              </a:rPr>
              <a:t> x 10</a:t>
            </a:r>
            <a:r>
              <a:rPr lang="fr-FR" sz="2000" b="1" baseline="30000" dirty="0" smtClean="0">
                <a:solidFill>
                  <a:prstClr val="black"/>
                </a:solidFill>
              </a:rPr>
              <a:t>20</a:t>
            </a:r>
            <a:r>
              <a:rPr lang="fr-FR" sz="2000" b="1" dirty="0" smtClean="0">
                <a:solidFill>
                  <a:prstClr val="black"/>
                </a:solidFill>
              </a:rPr>
              <a:t> </a:t>
            </a:r>
            <a:r>
              <a:rPr lang="fr-FR" sz="2000" b="1" dirty="0" err="1" smtClean="0">
                <a:solidFill>
                  <a:prstClr val="black"/>
                </a:solidFill>
              </a:rPr>
              <a:t>atoms</a:t>
            </a:r>
            <a:r>
              <a:rPr lang="fr-FR" sz="2000" b="1" dirty="0" smtClean="0">
                <a:solidFill>
                  <a:prstClr val="black"/>
                </a:solidFill>
              </a:rPr>
              <a:t>/cm</a:t>
            </a:r>
            <a:r>
              <a:rPr lang="fr-FR" sz="2000" b="1" baseline="30000" dirty="0" smtClean="0">
                <a:solidFill>
                  <a:prstClr val="black"/>
                </a:solidFill>
              </a:rPr>
              <a:t>2</a:t>
            </a:r>
            <a:endParaRPr lang="fr-FR" sz="2000" b="1" baseline="30000" dirty="0">
              <a:solidFill>
                <a:prstClr val="black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7097554" y="5675530"/>
            <a:ext cx="92044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baseline="30000" dirty="0" smtClean="0">
                <a:solidFill>
                  <a:prstClr val="black"/>
                </a:solidFill>
              </a:rPr>
              <a:t>238</a:t>
            </a:r>
            <a:r>
              <a:rPr lang="fr-FR" sz="2800" b="1" dirty="0" smtClean="0">
                <a:solidFill>
                  <a:prstClr val="black"/>
                </a:solidFill>
              </a:rPr>
              <a:t>U</a:t>
            </a:r>
          </a:p>
          <a:p>
            <a:r>
              <a:rPr lang="fr-FR" sz="2800" b="1" baseline="30000" dirty="0" smtClean="0">
                <a:solidFill>
                  <a:prstClr val="black"/>
                </a:solidFill>
              </a:rPr>
              <a:t>232</a:t>
            </a:r>
            <a:r>
              <a:rPr lang="fr-FR" sz="2800" b="1" dirty="0" smtClean="0">
                <a:solidFill>
                  <a:prstClr val="black"/>
                </a:solidFill>
              </a:rPr>
              <a:t>Th</a:t>
            </a:r>
            <a:endParaRPr lang="fr-FR" sz="2800" b="1" dirty="0">
              <a:solidFill>
                <a:prstClr val="black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7410901" y="4644694"/>
            <a:ext cx="11288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 smtClean="0">
                <a:solidFill>
                  <a:prstClr val="black"/>
                </a:solidFill>
              </a:rPr>
              <a:t>Sample</a:t>
            </a:r>
            <a:endParaRPr lang="fr-FR" b="1" dirty="0">
              <a:solidFill>
                <a:prstClr val="black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2794842" y="4760724"/>
            <a:ext cx="9746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prstClr val="black"/>
                </a:solidFill>
              </a:rPr>
              <a:t>Target</a:t>
            </a:r>
            <a:endParaRPr lang="fr-FR" sz="2400" b="1" dirty="0">
              <a:solidFill>
                <a:prstClr val="black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7068057" y="5160170"/>
            <a:ext cx="18659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prstClr val="black"/>
                </a:solidFill>
              </a:rPr>
              <a:t>10</a:t>
            </a:r>
            <a:r>
              <a:rPr lang="fr-FR" sz="2400" b="1" baseline="30000" dirty="0" smtClean="0">
                <a:solidFill>
                  <a:prstClr val="black"/>
                </a:solidFill>
              </a:rPr>
              <a:t>5</a:t>
            </a:r>
            <a:r>
              <a:rPr lang="fr-FR" sz="2400" b="1" dirty="0" smtClean="0">
                <a:solidFill>
                  <a:prstClr val="black"/>
                </a:solidFill>
              </a:rPr>
              <a:t> fissions/s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7955324" y="6264338"/>
            <a:ext cx="8803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prstClr val="black"/>
                </a:solidFill>
              </a:rPr>
              <a:t>~100 g</a:t>
            </a:r>
            <a:endParaRPr lang="fr-FR" sz="2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08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Espace réservé du contenu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04675307"/>
              </p:ext>
            </p:extLst>
          </p:nvPr>
        </p:nvGraphicFramePr>
        <p:xfrm>
          <a:off x="273133" y="1220191"/>
          <a:ext cx="8783136" cy="536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2246"/>
                <a:gridCol w="898635"/>
                <a:gridCol w="1103586"/>
                <a:gridCol w="1237553"/>
                <a:gridCol w="985266"/>
                <a:gridCol w="924142"/>
                <a:gridCol w="804081"/>
                <a:gridCol w="1447627"/>
              </a:tblGrid>
              <a:tr h="651544">
                <a:tc>
                  <a:txBody>
                    <a:bodyPr/>
                    <a:lstStyle/>
                    <a:p>
                      <a:r>
                        <a:rPr lang="fr-FR" sz="2000" dirty="0" err="1" smtClean="0"/>
                        <a:t>Expt</a:t>
                      </a:r>
                      <a:r>
                        <a:rPr lang="fr-FR" sz="2000" dirty="0" smtClean="0"/>
                        <a:t>.</a:t>
                      </a:r>
                      <a:endParaRPr lang="fr-F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000" dirty="0" smtClean="0"/>
                        <a:t>Target</a:t>
                      </a:r>
                    </a:p>
                    <a:p>
                      <a:r>
                        <a:rPr lang="fr-FR" sz="2000" dirty="0" smtClean="0"/>
                        <a:t>mass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000" baseline="30000" dirty="0" smtClean="0"/>
                        <a:t>7</a:t>
                      </a:r>
                      <a:r>
                        <a:rPr lang="fr-FR" sz="2000" dirty="0" smtClean="0"/>
                        <a:t>Li</a:t>
                      </a:r>
                    </a:p>
                    <a:p>
                      <a:r>
                        <a:rPr lang="fr-FR" sz="2000" dirty="0" err="1" smtClean="0"/>
                        <a:t>Current</a:t>
                      </a:r>
                      <a:endParaRPr lang="fr-F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800" dirty="0" smtClean="0"/>
                        <a:t>E</a:t>
                      </a:r>
                      <a:r>
                        <a:rPr lang="fr-FR" sz="2800" baseline="-25000" dirty="0" smtClean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000" dirty="0" smtClean="0"/>
                        <a:t>Fission</a:t>
                      </a:r>
                    </a:p>
                    <a:p>
                      <a:r>
                        <a:rPr lang="fr-FR" sz="2000" dirty="0" smtClean="0"/>
                        <a:t>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000" dirty="0" smtClean="0"/>
                        <a:t>Time</a:t>
                      </a:r>
                    </a:p>
                    <a:p>
                      <a:endParaRPr lang="fr-F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000" dirty="0" smtClean="0"/>
                        <a:t>Data</a:t>
                      </a:r>
                      <a:endParaRPr lang="fr-F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000" dirty="0" smtClean="0"/>
                        <a:t>Total</a:t>
                      </a:r>
                    </a:p>
                    <a:p>
                      <a:r>
                        <a:rPr lang="fr-FR" sz="2000" dirty="0" smtClean="0"/>
                        <a:t>Fissions</a:t>
                      </a:r>
                      <a:endParaRPr lang="fr-FR" sz="2000" dirty="0"/>
                    </a:p>
                  </a:txBody>
                  <a:tcPr/>
                </a:tc>
              </a:tr>
              <a:tr h="65154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1" baseline="30000" dirty="0" smtClean="0"/>
                        <a:t>252</a:t>
                      </a:r>
                      <a:r>
                        <a:rPr lang="fr-FR" sz="2400" b="1" dirty="0" smtClean="0"/>
                        <a:t>Cf(SF)</a:t>
                      </a:r>
                    </a:p>
                    <a:p>
                      <a:endParaRPr lang="fr-FR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400" b="1" dirty="0" smtClean="0"/>
                        <a:t>-</a:t>
                      </a:r>
                      <a:endParaRPr lang="fr-FR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400" b="1" dirty="0" smtClean="0"/>
                        <a:t>-</a:t>
                      </a:r>
                      <a:endParaRPr lang="fr-FR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400" b="1" dirty="0" smtClean="0"/>
                        <a:t>-</a:t>
                      </a:r>
                      <a:endParaRPr lang="fr-FR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400" b="1" dirty="0" smtClean="0"/>
                        <a:t>3 kHz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400" b="1" dirty="0" smtClean="0"/>
                        <a:t>2 </a:t>
                      </a:r>
                      <a:r>
                        <a:rPr lang="fr-FR" sz="2400" b="1" dirty="0" err="1" smtClean="0"/>
                        <a:t>days</a:t>
                      </a:r>
                      <a:endParaRPr lang="fr-FR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400" b="1" dirty="0" smtClean="0"/>
                        <a:t>50</a:t>
                      </a:r>
                      <a:r>
                        <a:rPr lang="fr-FR" sz="2400" b="1" baseline="0" dirty="0" smtClean="0"/>
                        <a:t> </a:t>
                      </a:r>
                      <a:r>
                        <a:rPr lang="fr-FR" sz="2400" b="1" dirty="0" smtClean="0"/>
                        <a:t>Gb</a:t>
                      </a:r>
                      <a:endParaRPr lang="fr-FR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5.2×10</a:t>
                      </a:r>
                      <a:r>
                        <a:rPr kumimoji="0" lang="fr-FR" sz="2400" b="1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  <a:p>
                      <a:endParaRPr lang="fr-FR" sz="2400" b="1" dirty="0"/>
                    </a:p>
                  </a:txBody>
                  <a:tcPr/>
                </a:tc>
              </a:tr>
              <a:tr h="377482">
                <a:tc>
                  <a:txBody>
                    <a:bodyPr/>
                    <a:lstStyle/>
                    <a:p>
                      <a:endParaRPr lang="fr-FR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4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400" b="1" dirty="0"/>
                    </a:p>
                  </a:txBody>
                  <a:tcPr/>
                </a:tc>
              </a:tr>
              <a:tr h="651544">
                <a:tc>
                  <a:txBody>
                    <a:bodyPr/>
                    <a:lstStyle/>
                    <a:p>
                      <a:r>
                        <a:rPr lang="fr-FR" sz="2400" b="1" baseline="30000" dirty="0" smtClean="0"/>
                        <a:t>238</a:t>
                      </a:r>
                      <a:r>
                        <a:rPr lang="fr-FR" sz="2400" b="1" dirty="0" smtClean="0"/>
                        <a:t>U(</a:t>
                      </a:r>
                      <a:r>
                        <a:rPr lang="fr-FR" sz="2400" b="1" dirty="0" err="1" smtClean="0"/>
                        <a:t>n,f</a:t>
                      </a:r>
                      <a:r>
                        <a:rPr lang="fr-FR" sz="2400" b="1" dirty="0" smtClean="0"/>
                        <a:t>)</a:t>
                      </a:r>
                      <a:endParaRPr lang="fr-FR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400" b="1" dirty="0" smtClean="0"/>
                        <a:t>81 g</a:t>
                      </a:r>
                      <a:endParaRPr lang="fr-FR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400" b="1" dirty="0" smtClean="0"/>
                        <a:t>10 </a:t>
                      </a:r>
                      <a:r>
                        <a:rPr lang="fr-FR" sz="2400" b="1" dirty="0" err="1" smtClean="0"/>
                        <a:t>nA</a:t>
                      </a:r>
                      <a:endParaRPr lang="fr-FR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400" b="1" dirty="0" smtClean="0"/>
                        <a:t>1.7 MeV</a:t>
                      </a:r>
                      <a:endParaRPr lang="fr-FR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400" b="1" dirty="0" smtClean="0"/>
                        <a:t>8 kHz</a:t>
                      </a:r>
                      <a:endParaRPr lang="fr-FR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400" b="1" dirty="0" smtClean="0"/>
                        <a:t>9 </a:t>
                      </a:r>
                      <a:r>
                        <a:rPr lang="fr-FR" sz="2400" b="1" dirty="0" err="1" smtClean="0"/>
                        <a:t>days</a:t>
                      </a:r>
                      <a:endParaRPr lang="fr-FR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400" b="1" dirty="0" smtClean="0"/>
                        <a:t>11 Tb</a:t>
                      </a:r>
                      <a:endParaRPr lang="fr-FR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400" b="1" dirty="0" smtClean="0"/>
                        <a:t>6.0×10</a:t>
                      </a:r>
                      <a:r>
                        <a:rPr lang="fr-FR" sz="2400" b="1" baseline="30000" dirty="0" smtClean="0"/>
                        <a:t>9</a:t>
                      </a:r>
                      <a:endParaRPr lang="fr-FR" sz="2400" b="1" baseline="30000" dirty="0"/>
                    </a:p>
                  </a:txBody>
                  <a:tcPr/>
                </a:tc>
              </a:tr>
              <a:tr h="372311">
                <a:tc>
                  <a:txBody>
                    <a:bodyPr/>
                    <a:lstStyle/>
                    <a:p>
                      <a:endParaRPr lang="fr-FR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400" b="1" baseline="30000" dirty="0"/>
                    </a:p>
                  </a:txBody>
                  <a:tcPr/>
                </a:tc>
              </a:tr>
              <a:tr h="651544">
                <a:tc>
                  <a:txBody>
                    <a:bodyPr/>
                    <a:lstStyle/>
                    <a:p>
                      <a:r>
                        <a:rPr lang="fr-FR" sz="2400" b="1" baseline="30000" dirty="0" smtClean="0"/>
                        <a:t>232</a:t>
                      </a:r>
                      <a:r>
                        <a:rPr lang="fr-FR" sz="2400" b="1" dirty="0" smtClean="0"/>
                        <a:t>Th(</a:t>
                      </a:r>
                      <a:r>
                        <a:rPr lang="fr-FR" sz="2400" b="1" dirty="0" err="1" smtClean="0"/>
                        <a:t>n,f</a:t>
                      </a:r>
                      <a:r>
                        <a:rPr lang="fr-FR" sz="2400" b="1" dirty="0" smtClean="0"/>
                        <a:t>)</a:t>
                      </a:r>
                      <a:endParaRPr lang="fr-FR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400" b="1" dirty="0" smtClean="0"/>
                        <a:t>129 g</a:t>
                      </a:r>
                      <a:endParaRPr lang="fr-FR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400" b="1" dirty="0" smtClean="0"/>
                        <a:t>80 </a:t>
                      </a:r>
                      <a:r>
                        <a:rPr lang="fr-FR" sz="2400" b="1" dirty="0" err="1" smtClean="0"/>
                        <a:t>nA</a:t>
                      </a:r>
                      <a:endParaRPr lang="fr-FR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400" b="1" dirty="0" smtClean="0"/>
                        <a:t>1.7 MeV</a:t>
                      </a:r>
                      <a:endParaRPr lang="fr-FR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400" b="1" dirty="0" smtClean="0"/>
                        <a:t>26 kHz</a:t>
                      </a:r>
                      <a:endParaRPr lang="fr-FR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400" b="1" dirty="0" smtClean="0"/>
                        <a:t>19 </a:t>
                      </a:r>
                      <a:r>
                        <a:rPr lang="fr-FR" sz="2400" b="1" dirty="0" err="1" smtClean="0"/>
                        <a:t>days</a:t>
                      </a:r>
                      <a:endParaRPr lang="fr-FR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400" b="1" dirty="0" smtClean="0"/>
                        <a:t>80 Tb</a:t>
                      </a:r>
                      <a:endParaRPr lang="fr-FR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4.0×10</a:t>
                      </a:r>
                      <a:r>
                        <a:rPr kumimoji="0" lang="fr-FR" sz="2400" b="1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  <a:p>
                      <a:endParaRPr lang="fr-FR" sz="2400" b="1" dirty="0"/>
                    </a:p>
                  </a:txBody>
                  <a:tcPr/>
                </a:tc>
              </a:tr>
              <a:tr h="413074">
                <a:tc>
                  <a:txBody>
                    <a:bodyPr/>
                    <a:lstStyle/>
                    <a:p>
                      <a:endParaRPr lang="fr-FR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400" b="1" dirty="0"/>
                    </a:p>
                  </a:txBody>
                  <a:tcPr/>
                </a:tc>
              </a:tr>
              <a:tr h="651544">
                <a:tc>
                  <a:txBody>
                    <a:bodyPr/>
                    <a:lstStyle/>
                    <a:p>
                      <a:r>
                        <a:rPr lang="fr-FR" sz="2400" b="1" baseline="30000" dirty="0" smtClean="0"/>
                        <a:t>238</a:t>
                      </a:r>
                      <a:r>
                        <a:rPr lang="fr-FR" sz="2400" b="1" dirty="0" smtClean="0"/>
                        <a:t>U(</a:t>
                      </a:r>
                      <a:r>
                        <a:rPr lang="fr-FR" sz="2400" b="1" dirty="0" err="1" smtClean="0"/>
                        <a:t>n,f</a:t>
                      </a:r>
                      <a:r>
                        <a:rPr lang="fr-FR" sz="2400" b="1" dirty="0" smtClean="0"/>
                        <a:t>)</a:t>
                      </a:r>
                      <a:endParaRPr lang="fr-FR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400" b="1" dirty="0" smtClean="0"/>
                        <a:t>81 g</a:t>
                      </a:r>
                      <a:endParaRPr lang="fr-FR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400" b="1" dirty="0" smtClean="0"/>
                        <a:t>100 </a:t>
                      </a:r>
                      <a:r>
                        <a:rPr lang="fr-FR" sz="2400" b="1" dirty="0" err="1" smtClean="0"/>
                        <a:t>nA</a:t>
                      </a:r>
                      <a:endParaRPr lang="fr-FR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400" b="1" dirty="0" smtClean="0"/>
                        <a:t>3.4 MeV</a:t>
                      </a:r>
                      <a:endParaRPr lang="fr-FR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400" b="1" dirty="0" smtClean="0"/>
                        <a:t>28 kHz</a:t>
                      </a:r>
                      <a:endParaRPr lang="fr-FR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400" b="1" dirty="0" smtClean="0"/>
                        <a:t>7 </a:t>
                      </a:r>
                      <a:r>
                        <a:rPr lang="fr-FR" sz="2400" b="1" dirty="0" err="1" smtClean="0"/>
                        <a:t>days</a:t>
                      </a:r>
                      <a:endParaRPr lang="fr-FR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400" b="1" dirty="0" smtClean="0"/>
                        <a:t>25 Tb</a:t>
                      </a:r>
                      <a:endParaRPr lang="fr-FR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1.7×10</a:t>
                      </a:r>
                      <a:r>
                        <a:rPr kumimoji="0" lang="fr-FR" sz="2400" b="1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  <a:p>
                      <a:endParaRPr lang="fr-FR" sz="24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ZoneTexte 2"/>
          <p:cNvSpPr txBox="1"/>
          <p:nvPr/>
        </p:nvSpPr>
        <p:spPr>
          <a:xfrm>
            <a:off x="736271" y="224434"/>
            <a:ext cx="72693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err="1" smtClean="0"/>
              <a:t>Summary</a:t>
            </a:r>
            <a:r>
              <a:rPr lang="fr-FR" sz="2800" dirty="0" smtClean="0"/>
              <a:t> of </a:t>
            </a:r>
            <a:r>
              <a:rPr lang="el-GR" sz="3200" dirty="0" smtClean="0">
                <a:solidFill>
                  <a:prstClr val="black"/>
                </a:solidFill>
                <a:latin typeface="Times New Roman"/>
                <a:cs typeface="Times New Roman"/>
              </a:rPr>
              <a:t>ν</a:t>
            </a:r>
            <a:r>
              <a:rPr lang="fr-FR" sz="2800" dirty="0" smtClean="0"/>
              <a:t>-</a:t>
            </a:r>
            <a:r>
              <a:rPr lang="fr-FR" sz="2800" dirty="0" err="1" smtClean="0"/>
              <a:t>ball</a:t>
            </a:r>
            <a:r>
              <a:rPr lang="fr-FR" sz="2800" dirty="0" smtClean="0"/>
              <a:t>/LICORNE fission </a:t>
            </a:r>
            <a:r>
              <a:rPr lang="fr-FR" sz="2800" dirty="0" err="1" smtClean="0"/>
              <a:t>experiments</a:t>
            </a:r>
            <a:r>
              <a:rPr lang="fr-FR" sz="2800" dirty="0" smtClean="0"/>
              <a:t>:</a:t>
            </a:r>
            <a:endParaRPr lang="fr-FR" sz="2800" dirty="0"/>
          </a:p>
        </p:txBody>
      </p:sp>
      <p:sp>
        <p:nvSpPr>
          <p:cNvPr id="2" name="Rectangle 1"/>
          <p:cNvSpPr/>
          <p:nvPr/>
        </p:nvSpPr>
        <p:spPr>
          <a:xfrm>
            <a:off x="204952" y="1860332"/>
            <a:ext cx="8828690" cy="2222938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61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$wilson\Desktop\nature-fissi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8271"/>
            <a:ext cx="4067503" cy="5349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$wilson\Desktop\CS in2p3\natu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652"/>
            <a:ext cx="4283129" cy="1719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51237"/>
            <a:ext cx="551793" cy="3231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/>
          <p:cNvSpPr/>
          <p:nvPr/>
        </p:nvSpPr>
        <p:spPr>
          <a:xfrm>
            <a:off x="4624388" y="798288"/>
            <a:ext cx="45196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/>
              <a:t>Anomalies in the charge yields of fission fragments from the </a:t>
            </a:r>
            <a:r>
              <a:rPr lang="en-US" sz="1600" b="1" baseline="30000" dirty="0"/>
              <a:t>238</a:t>
            </a:r>
            <a:r>
              <a:rPr lang="en-US" sz="1600" b="1" dirty="0"/>
              <a:t>U(</a:t>
            </a:r>
            <a:r>
              <a:rPr lang="en-US" sz="1600" b="1" dirty="0" err="1"/>
              <a:t>n,f</a:t>
            </a:r>
            <a:r>
              <a:rPr lang="en-US" sz="1600" b="1" dirty="0"/>
              <a:t>) </a:t>
            </a:r>
            <a:r>
              <a:rPr lang="en-US" sz="1600" b="1" dirty="0" smtClean="0"/>
              <a:t>reaction</a:t>
            </a:r>
          </a:p>
          <a:p>
            <a:r>
              <a:rPr lang="fr-FR" sz="1600" dirty="0" smtClean="0"/>
              <a:t>J.N</a:t>
            </a:r>
            <a:r>
              <a:rPr lang="fr-FR" sz="1600" dirty="0"/>
              <a:t>. Wilson, M. </a:t>
            </a:r>
            <a:r>
              <a:rPr lang="fr-FR" sz="1600" dirty="0" err="1"/>
              <a:t>Lebois</a:t>
            </a:r>
            <a:r>
              <a:rPr lang="fr-FR" sz="1600" dirty="0"/>
              <a:t>, L. Qi et al</a:t>
            </a:r>
            <a:r>
              <a:rPr lang="fr-FR" sz="1600" dirty="0" smtClean="0"/>
              <a:t>.,</a:t>
            </a:r>
          </a:p>
          <a:p>
            <a:r>
              <a:rPr lang="en-US" sz="1600" i="1" dirty="0" smtClean="0"/>
              <a:t>Phys. Rev. Lett. 118, 222501 (2017)</a:t>
            </a:r>
            <a:endParaRPr lang="fr-FR" sz="1600" dirty="0">
              <a:effectLst/>
            </a:endParaRPr>
          </a:p>
        </p:txBody>
      </p:sp>
      <p:cxnSp>
        <p:nvCxnSpPr>
          <p:cNvPr id="5" name="Connecteur droit 4"/>
          <p:cNvCxnSpPr/>
          <p:nvPr/>
        </p:nvCxnSpPr>
        <p:spPr>
          <a:xfrm flipV="1">
            <a:off x="4466732" y="-23652"/>
            <a:ext cx="0" cy="68816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C:\Users\$wilson\Desktop\Image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242" y="2212445"/>
            <a:ext cx="4107904" cy="302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6670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lnSpcReduction="10000"/>
          </a:bodyPr>
          <a:lstStyle/>
          <a:p>
            <a:endParaRPr lang="fr-FR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170" name="Picture 2" descr="C:\Users\$wilson\Desktop\nuball workshop talk\6spec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7194"/>
            <a:ext cx="9144000" cy="6883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2144871" y="303038"/>
            <a:ext cx="55146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400" b="1" baseline="30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238</a:t>
            </a:r>
            <a:r>
              <a:rPr lang="fr-FR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U(</a:t>
            </a:r>
            <a:r>
              <a:rPr lang="fr-FR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n,f</a:t>
            </a:r>
            <a:r>
              <a:rPr lang="fr-FR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 Fission Fragment </a:t>
            </a:r>
            <a:r>
              <a:rPr lang="fr-FR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Selection</a:t>
            </a:r>
            <a:r>
              <a:rPr lang="fr-FR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endParaRPr lang="fr-FR" sz="2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1989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$wilson\Desktop\NuSpin presentation 2019\final-E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9324" y="-7699"/>
            <a:ext cx="6274676" cy="298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$wilson\Desktop\NuSpin presentation 2019\final-H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564" y="3402189"/>
            <a:ext cx="5722882" cy="3204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5466353" y="3032857"/>
            <a:ext cx="1403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Ge Time (ns)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3560477" y="6421957"/>
            <a:ext cx="2076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Gamma </a:t>
            </a:r>
            <a:r>
              <a:rPr lang="fr-FR" dirty="0" err="1" smtClean="0"/>
              <a:t>Multiplicity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 rot="16200000">
            <a:off x="647172" y="4954158"/>
            <a:ext cx="2360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Sum</a:t>
            </a:r>
            <a:r>
              <a:rPr lang="fr-FR" dirty="0" smtClean="0"/>
              <a:t> </a:t>
            </a:r>
            <a:r>
              <a:rPr lang="fr-FR" dirty="0" err="1" smtClean="0"/>
              <a:t>Energy</a:t>
            </a:r>
            <a:r>
              <a:rPr lang="fr-FR" dirty="0" smtClean="0"/>
              <a:t> (MeVx10)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 rot="16200000">
            <a:off x="1776826" y="1298674"/>
            <a:ext cx="1770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Ge </a:t>
            </a:r>
            <a:r>
              <a:rPr lang="fr-FR" dirty="0" err="1" smtClean="0"/>
              <a:t>Energy</a:t>
            </a:r>
            <a:r>
              <a:rPr lang="fr-FR" dirty="0" smtClean="0"/>
              <a:t> (</a:t>
            </a:r>
            <a:r>
              <a:rPr lang="fr-FR" dirty="0" err="1" smtClean="0"/>
              <a:t>keV</a:t>
            </a:r>
            <a:r>
              <a:rPr lang="fr-FR" dirty="0" smtClean="0"/>
              <a:t>)</a:t>
            </a:r>
            <a:endParaRPr lang="fr-FR" dirty="0"/>
          </a:p>
        </p:txBody>
      </p:sp>
      <p:sp>
        <p:nvSpPr>
          <p:cNvPr id="4" name="Forme libre 3"/>
          <p:cNvSpPr/>
          <p:nvPr/>
        </p:nvSpPr>
        <p:spPr>
          <a:xfrm>
            <a:off x="3221665" y="85060"/>
            <a:ext cx="1818168" cy="2764466"/>
          </a:xfrm>
          <a:custGeom>
            <a:avLst/>
            <a:gdLst>
              <a:gd name="connsiteX0" fmla="*/ 542261 w 1733107"/>
              <a:gd name="connsiteY0" fmla="*/ 10633 h 2764466"/>
              <a:gd name="connsiteX1" fmla="*/ 510363 w 1733107"/>
              <a:gd name="connsiteY1" fmla="*/ 1105787 h 2764466"/>
              <a:gd name="connsiteX2" fmla="*/ 478465 w 1733107"/>
              <a:gd name="connsiteY2" fmla="*/ 1435396 h 2764466"/>
              <a:gd name="connsiteX3" fmla="*/ 435935 w 1733107"/>
              <a:gd name="connsiteY3" fmla="*/ 1743740 h 2764466"/>
              <a:gd name="connsiteX4" fmla="*/ 350875 w 1733107"/>
              <a:gd name="connsiteY4" fmla="*/ 1967024 h 2764466"/>
              <a:gd name="connsiteX5" fmla="*/ 244549 w 1733107"/>
              <a:gd name="connsiteY5" fmla="*/ 2158410 h 2764466"/>
              <a:gd name="connsiteX6" fmla="*/ 116958 w 1733107"/>
              <a:gd name="connsiteY6" fmla="*/ 2264735 h 2764466"/>
              <a:gd name="connsiteX7" fmla="*/ 0 w 1733107"/>
              <a:gd name="connsiteY7" fmla="*/ 2317898 h 2764466"/>
              <a:gd name="connsiteX8" fmla="*/ 21265 w 1733107"/>
              <a:gd name="connsiteY8" fmla="*/ 2764466 h 2764466"/>
              <a:gd name="connsiteX9" fmla="*/ 1733107 w 1733107"/>
              <a:gd name="connsiteY9" fmla="*/ 2753833 h 2764466"/>
              <a:gd name="connsiteX10" fmla="*/ 1733107 w 1733107"/>
              <a:gd name="connsiteY10" fmla="*/ 2488019 h 2764466"/>
              <a:gd name="connsiteX11" fmla="*/ 1488558 w 1733107"/>
              <a:gd name="connsiteY11" fmla="*/ 2296633 h 2764466"/>
              <a:gd name="connsiteX12" fmla="*/ 1254642 w 1733107"/>
              <a:gd name="connsiteY12" fmla="*/ 2105247 h 2764466"/>
              <a:gd name="connsiteX13" fmla="*/ 1095154 w 1733107"/>
              <a:gd name="connsiteY13" fmla="*/ 1839433 h 2764466"/>
              <a:gd name="connsiteX14" fmla="*/ 999461 w 1733107"/>
              <a:gd name="connsiteY14" fmla="*/ 1562987 h 2764466"/>
              <a:gd name="connsiteX15" fmla="*/ 925033 w 1733107"/>
              <a:gd name="connsiteY15" fmla="*/ 1254642 h 2764466"/>
              <a:gd name="connsiteX16" fmla="*/ 871870 w 1733107"/>
              <a:gd name="connsiteY16" fmla="*/ 893135 h 2764466"/>
              <a:gd name="connsiteX17" fmla="*/ 829340 w 1733107"/>
              <a:gd name="connsiteY17" fmla="*/ 414670 h 2764466"/>
              <a:gd name="connsiteX18" fmla="*/ 818707 w 1733107"/>
              <a:gd name="connsiteY18" fmla="*/ 0 h 2764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733107" h="2764466">
                <a:moveTo>
                  <a:pt x="542261" y="10633"/>
                </a:moveTo>
                <a:lnTo>
                  <a:pt x="510363" y="1105787"/>
                </a:lnTo>
                <a:lnTo>
                  <a:pt x="478465" y="1435396"/>
                </a:lnTo>
                <a:lnTo>
                  <a:pt x="435935" y="1743740"/>
                </a:lnTo>
                <a:lnTo>
                  <a:pt x="350875" y="1967024"/>
                </a:lnTo>
                <a:lnTo>
                  <a:pt x="244549" y="2158410"/>
                </a:lnTo>
                <a:lnTo>
                  <a:pt x="116958" y="2264735"/>
                </a:lnTo>
                <a:lnTo>
                  <a:pt x="0" y="2317898"/>
                </a:lnTo>
                <a:lnTo>
                  <a:pt x="21265" y="2764466"/>
                </a:lnTo>
                <a:lnTo>
                  <a:pt x="1733107" y="2753833"/>
                </a:lnTo>
                <a:lnTo>
                  <a:pt x="1733107" y="2488019"/>
                </a:lnTo>
                <a:lnTo>
                  <a:pt x="1488558" y="2296633"/>
                </a:lnTo>
                <a:lnTo>
                  <a:pt x="1254642" y="2105247"/>
                </a:lnTo>
                <a:lnTo>
                  <a:pt x="1095154" y="1839433"/>
                </a:lnTo>
                <a:lnTo>
                  <a:pt x="999461" y="1562987"/>
                </a:lnTo>
                <a:lnTo>
                  <a:pt x="925033" y="1254642"/>
                </a:lnTo>
                <a:lnTo>
                  <a:pt x="871870" y="893135"/>
                </a:lnTo>
                <a:lnTo>
                  <a:pt x="829340" y="414670"/>
                </a:lnTo>
                <a:lnTo>
                  <a:pt x="818707" y="0"/>
                </a:lnTo>
              </a:path>
            </a:pathLst>
          </a:custGeom>
          <a:noFill/>
          <a:ln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172381" y="2017194"/>
            <a:ext cx="248978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/>
              </a:rPr>
              <a:t>ν</a:t>
            </a:r>
            <a:r>
              <a:rPr kumimoji="0" lang="fr-FR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-</a:t>
            </a:r>
            <a:r>
              <a:rPr kumimoji="0" lang="fr-FR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ball</a:t>
            </a:r>
            <a:r>
              <a:rPr kumimoji="0" lang="fr-FR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timing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kern="0" dirty="0">
                <a:solidFill>
                  <a:prstClr val="black"/>
                </a:solidFill>
                <a:latin typeface="Calibri"/>
              </a:rPr>
              <a:t>a</a:t>
            </a:r>
            <a:r>
              <a:rPr lang="fr-FR" sz="2800" kern="0" dirty="0" smtClean="0">
                <a:solidFill>
                  <a:prstClr val="black"/>
                </a:solidFill>
                <a:latin typeface="Calibri"/>
              </a:rPr>
              <a:t>nd </a:t>
            </a:r>
            <a:r>
              <a:rPr lang="fr-FR" sz="2800" kern="0" dirty="0" err="1" smtClean="0">
                <a:solidFill>
                  <a:prstClr val="black"/>
                </a:solidFill>
                <a:latin typeface="Calibri"/>
              </a:rPr>
              <a:t>calorimetry</a:t>
            </a:r>
            <a:endParaRPr kumimoji="0" lang="fr-FR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922332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/>
          <p:cNvSpPr txBox="1"/>
          <p:nvPr/>
        </p:nvSpPr>
        <p:spPr>
          <a:xfrm>
            <a:off x="409903" y="971949"/>
            <a:ext cx="420531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latin typeface="Calibri" panose="020F0502020204030204" pitchFamily="34" charset="0"/>
              </a:rPr>
              <a:t>Gamma </a:t>
            </a:r>
            <a:r>
              <a:rPr lang="fr-FR" sz="2400" dirty="0" err="1" smtClean="0">
                <a:latin typeface="Calibri" panose="020F0502020204030204" pitchFamily="34" charset="0"/>
              </a:rPr>
              <a:t>multiplicity</a:t>
            </a:r>
            <a:r>
              <a:rPr lang="fr-FR" sz="2400" dirty="0" smtClean="0">
                <a:latin typeface="Calibri" panose="020F0502020204030204" pitchFamily="34" charset="0"/>
              </a:rPr>
              <a:t> distribution</a:t>
            </a:r>
          </a:p>
          <a:p>
            <a:r>
              <a:rPr lang="fr-FR" sz="2400" dirty="0" smtClean="0">
                <a:latin typeface="Calibri" panose="020F0502020204030204" pitchFamily="34" charset="0"/>
              </a:rPr>
              <a:t>Gamma </a:t>
            </a:r>
            <a:r>
              <a:rPr lang="fr-FR" sz="2400" dirty="0" err="1" smtClean="0">
                <a:latin typeface="Calibri" panose="020F0502020204030204" pitchFamily="34" charset="0"/>
              </a:rPr>
              <a:t>sum</a:t>
            </a:r>
            <a:r>
              <a:rPr lang="fr-FR" sz="2400" dirty="0" smtClean="0">
                <a:latin typeface="Calibri" panose="020F0502020204030204" pitchFamily="34" charset="0"/>
              </a:rPr>
              <a:t> </a:t>
            </a:r>
            <a:r>
              <a:rPr lang="fr-FR" sz="2400" dirty="0" err="1">
                <a:latin typeface="Calibri" panose="020F0502020204030204" pitchFamily="34" charset="0"/>
              </a:rPr>
              <a:t>e</a:t>
            </a:r>
            <a:r>
              <a:rPr lang="fr-FR" sz="2400" dirty="0" err="1" smtClean="0">
                <a:latin typeface="Calibri" panose="020F0502020204030204" pitchFamily="34" charset="0"/>
              </a:rPr>
              <a:t>nergy</a:t>
            </a:r>
            <a:r>
              <a:rPr lang="fr-FR" sz="2400" dirty="0" smtClean="0">
                <a:latin typeface="Calibri" panose="020F0502020204030204" pitchFamily="34" charset="0"/>
              </a:rPr>
              <a:t> distribution</a:t>
            </a:r>
          </a:p>
          <a:p>
            <a:r>
              <a:rPr lang="fr-FR" sz="2400" dirty="0" err="1" smtClean="0">
                <a:latin typeface="Calibri" panose="020F0502020204030204" pitchFamily="34" charset="0"/>
              </a:rPr>
              <a:t>Average</a:t>
            </a:r>
            <a:r>
              <a:rPr lang="fr-FR" sz="2400" dirty="0" smtClean="0">
                <a:latin typeface="Calibri" panose="020F0502020204030204" pitchFamily="34" charset="0"/>
              </a:rPr>
              <a:t> gamma </a:t>
            </a:r>
            <a:r>
              <a:rPr lang="fr-FR" sz="2400" dirty="0" err="1" smtClean="0">
                <a:latin typeface="Calibri" panose="020F0502020204030204" pitchFamily="34" charset="0"/>
              </a:rPr>
              <a:t>multiplicity</a:t>
            </a:r>
            <a:endParaRPr lang="fr-FR" sz="2400" dirty="0" smtClean="0">
              <a:latin typeface="Calibri" panose="020F0502020204030204" pitchFamily="34" charset="0"/>
            </a:endParaRPr>
          </a:p>
          <a:p>
            <a:r>
              <a:rPr lang="fr-FR" sz="2400" dirty="0" err="1" smtClean="0">
                <a:latin typeface="Calibri" panose="020F0502020204030204" pitchFamily="34" charset="0"/>
              </a:rPr>
              <a:t>Average</a:t>
            </a:r>
            <a:r>
              <a:rPr lang="fr-FR" sz="2400" dirty="0" smtClean="0">
                <a:latin typeface="Calibri" panose="020F0502020204030204" pitchFamily="34" charset="0"/>
              </a:rPr>
              <a:t> total gamma </a:t>
            </a:r>
            <a:r>
              <a:rPr lang="fr-FR" sz="2400" dirty="0" err="1" smtClean="0">
                <a:latin typeface="Calibri" panose="020F0502020204030204" pitchFamily="34" charset="0"/>
              </a:rPr>
              <a:t>energy</a:t>
            </a:r>
            <a:endParaRPr lang="fr-FR" sz="2400" dirty="0" smtClean="0">
              <a:latin typeface="Calibri" panose="020F0502020204030204" pitchFamily="34" charset="0"/>
            </a:endParaRPr>
          </a:p>
          <a:p>
            <a:r>
              <a:rPr lang="fr-FR" sz="2400" dirty="0" smtClean="0">
                <a:latin typeface="Calibri" panose="020F0502020204030204" pitchFamily="34" charset="0"/>
              </a:rPr>
              <a:t>High </a:t>
            </a:r>
            <a:r>
              <a:rPr lang="fr-FR" sz="2400" dirty="0" err="1">
                <a:latin typeface="Calibri" panose="020F0502020204030204" pitchFamily="34" charset="0"/>
              </a:rPr>
              <a:t>e</a:t>
            </a:r>
            <a:r>
              <a:rPr lang="fr-FR" sz="2400" dirty="0" err="1" smtClean="0">
                <a:latin typeface="Calibri" panose="020F0502020204030204" pitchFamily="34" charset="0"/>
              </a:rPr>
              <a:t>nergy</a:t>
            </a:r>
            <a:r>
              <a:rPr lang="fr-FR" sz="2400" dirty="0" smtClean="0">
                <a:latin typeface="Calibri" panose="020F0502020204030204" pitchFamily="34" charset="0"/>
              </a:rPr>
              <a:t> gamma </a:t>
            </a:r>
            <a:r>
              <a:rPr lang="fr-FR" sz="2400" dirty="0" err="1" smtClean="0">
                <a:latin typeface="Calibri" panose="020F0502020204030204" pitchFamily="34" charset="0"/>
              </a:rPr>
              <a:t>spectrum</a:t>
            </a:r>
            <a:endParaRPr lang="fr-FR" sz="2400" dirty="0" smtClean="0">
              <a:latin typeface="Calibri" panose="020F0502020204030204" pitchFamily="34" charset="0"/>
            </a:endParaRPr>
          </a:p>
          <a:p>
            <a:r>
              <a:rPr lang="fr-FR" sz="2400" dirty="0" err="1">
                <a:latin typeface="Calibri" panose="020F0502020204030204" pitchFamily="34" charset="0"/>
              </a:rPr>
              <a:t>Average</a:t>
            </a:r>
            <a:r>
              <a:rPr lang="fr-FR" sz="2400" dirty="0">
                <a:latin typeface="Calibri" panose="020F0502020204030204" pitchFamily="34" charset="0"/>
              </a:rPr>
              <a:t> neutron </a:t>
            </a:r>
            <a:r>
              <a:rPr lang="fr-FR" sz="2400" dirty="0" err="1" smtClean="0">
                <a:latin typeface="Calibri" panose="020F0502020204030204" pitchFamily="34" charset="0"/>
              </a:rPr>
              <a:t>multiplicity</a:t>
            </a:r>
            <a:endParaRPr lang="fr-FR" sz="2400" dirty="0">
              <a:latin typeface="Calibri" panose="020F0502020204030204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2055000" y="28252"/>
            <a:ext cx="62802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latin typeface="Calibri" panose="020F0502020204030204" pitchFamily="34" charset="0"/>
              </a:rPr>
              <a:t>New Fission Observables and </a:t>
            </a:r>
            <a:r>
              <a:rPr lang="fr-FR" sz="2800" dirty="0" err="1" smtClean="0">
                <a:latin typeface="Calibri" panose="020F0502020204030204" pitchFamily="34" charset="0"/>
              </a:rPr>
              <a:t>Correlations</a:t>
            </a:r>
            <a:endParaRPr lang="fr-FR" sz="2800" dirty="0">
              <a:latin typeface="Calibri" panose="020F0502020204030204" pitchFamily="34" charset="0"/>
            </a:endParaRPr>
          </a:p>
        </p:txBody>
      </p:sp>
      <p:sp>
        <p:nvSpPr>
          <p:cNvPr id="11" name="Accolade fermante 10"/>
          <p:cNvSpPr/>
          <p:nvPr/>
        </p:nvSpPr>
        <p:spPr>
          <a:xfrm>
            <a:off x="4362972" y="784993"/>
            <a:ext cx="579248" cy="2682233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5195123" y="1710612"/>
            <a:ext cx="4075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 smtClean="0">
                <a:latin typeface="Calibri" panose="020F0502020204030204" pitchFamily="34" charset="0"/>
              </a:rPr>
              <a:t>Correlated</a:t>
            </a:r>
            <a:r>
              <a:rPr lang="fr-FR" sz="2400" dirty="0" smtClean="0">
                <a:latin typeface="Calibri" panose="020F0502020204030204" pitchFamily="34" charset="0"/>
              </a:rPr>
              <a:t> </a:t>
            </a:r>
            <a:r>
              <a:rPr lang="fr-FR" sz="2400" dirty="0" err="1" smtClean="0">
                <a:latin typeface="Calibri" panose="020F0502020204030204" pitchFamily="34" charset="0"/>
              </a:rPr>
              <a:t>with</a:t>
            </a:r>
            <a:r>
              <a:rPr lang="fr-FR" sz="2400" dirty="0" smtClean="0">
                <a:latin typeface="Calibri" panose="020F0502020204030204" pitchFamily="34" charset="0"/>
              </a:rPr>
              <a:t> </a:t>
            </a:r>
            <a:r>
              <a:rPr lang="fr-FR" sz="2400" dirty="0" err="1" smtClean="0">
                <a:latin typeface="Calibri" panose="020F0502020204030204" pitchFamily="34" charset="0"/>
              </a:rPr>
              <a:t>detected</a:t>
            </a:r>
            <a:r>
              <a:rPr lang="fr-FR" sz="2400" dirty="0" smtClean="0">
                <a:latin typeface="Calibri" panose="020F0502020204030204" pitchFamily="34" charset="0"/>
              </a:rPr>
              <a:t> fragment (and </a:t>
            </a:r>
            <a:r>
              <a:rPr lang="fr-FR" sz="2400" dirty="0" err="1" smtClean="0">
                <a:latin typeface="Calibri" panose="020F0502020204030204" pitchFamily="34" charset="0"/>
              </a:rPr>
              <a:t>partners</a:t>
            </a:r>
            <a:r>
              <a:rPr lang="fr-FR" sz="2400" dirty="0" smtClean="0">
                <a:latin typeface="Calibri" panose="020F0502020204030204" pitchFamily="34" charset="0"/>
              </a:rPr>
              <a:t>)</a:t>
            </a:r>
            <a:endParaRPr lang="fr-FR" sz="2400" dirty="0">
              <a:latin typeface="Calibri" panose="020F0502020204030204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4722597" y="2757052"/>
            <a:ext cx="44214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aseline="30000" dirty="0" smtClean="0"/>
              <a:t>252</a:t>
            </a:r>
            <a:r>
              <a:rPr lang="fr-FR" sz="2800" dirty="0" smtClean="0"/>
              <a:t>Cf, </a:t>
            </a:r>
            <a:r>
              <a:rPr lang="fr-FR" sz="2800" baseline="30000" dirty="0" smtClean="0"/>
              <a:t>238</a:t>
            </a:r>
            <a:r>
              <a:rPr lang="fr-FR" sz="2800" dirty="0" smtClean="0"/>
              <a:t>U(</a:t>
            </a:r>
            <a:r>
              <a:rPr lang="fr-FR" sz="2800" dirty="0" err="1" smtClean="0"/>
              <a:t>n,f</a:t>
            </a:r>
            <a:r>
              <a:rPr lang="fr-FR" sz="2800" dirty="0" smtClean="0"/>
              <a:t>) and </a:t>
            </a:r>
            <a:r>
              <a:rPr lang="fr-FR" sz="2800" baseline="30000" dirty="0" smtClean="0"/>
              <a:t>232</a:t>
            </a:r>
            <a:r>
              <a:rPr lang="fr-FR" sz="2800" dirty="0" smtClean="0"/>
              <a:t>Th(</a:t>
            </a:r>
            <a:r>
              <a:rPr lang="fr-FR" sz="2800" dirty="0" err="1" smtClean="0"/>
              <a:t>n,f</a:t>
            </a:r>
            <a:r>
              <a:rPr lang="fr-FR" sz="2800" dirty="0" smtClean="0"/>
              <a:t>)</a:t>
            </a:r>
            <a:endParaRPr lang="fr-FR" sz="2800" dirty="0"/>
          </a:p>
        </p:txBody>
      </p:sp>
      <p:pic>
        <p:nvPicPr>
          <p:cNvPr id="5122" name="Picture 2" descr="C:\Users\$wilson\Desktop\ngamma-discriminati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94" y="3686284"/>
            <a:ext cx="4715936" cy="2831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oneTexte 13"/>
          <p:cNvSpPr txBox="1"/>
          <p:nvPr/>
        </p:nvSpPr>
        <p:spPr>
          <a:xfrm>
            <a:off x="1858921" y="6364990"/>
            <a:ext cx="1307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LaBr3 Time</a:t>
            </a:r>
            <a:endParaRPr lang="fr-FR" dirty="0"/>
          </a:p>
        </p:txBody>
      </p:sp>
      <p:pic>
        <p:nvPicPr>
          <p:cNvPr id="5124" name="Picture 4" descr="C:\Users\$wilson\Desktop\labr3-neutro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529" y="4154603"/>
            <a:ext cx="4273470" cy="2291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Forme libre 15"/>
          <p:cNvSpPr/>
          <p:nvPr/>
        </p:nvSpPr>
        <p:spPr>
          <a:xfrm>
            <a:off x="1626781" y="4742121"/>
            <a:ext cx="2736191" cy="1116419"/>
          </a:xfrm>
          <a:custGeom>
            <a:avLst/>
            <a:gdLst>
              <a:gd name="connsiteX0" fmla="*/ 0 w 2583712"/>
              <a:gd name="connsiteY0" fmla="*/ 10633 h 946298"/>
              <a:gd name="connsiteX1" fmla="*/ 95693 w 2583712"/>
              <a:gd name="connsiteY1" fmla="*/ 946298 h 946298"/>
              <a:gd name="connsiteX2" fmla="*/ 2583712 w 2583712"/>
              <a:gd name="connsiteY2" fmla="*/ 946298 h 946298"/>
              <a:gd name="connsiteX3" fmla="*/ 2573079 w 2583712"/>
              <a:gd name="connsiteY3" fmla="*/ 0 h 946298"/>
              <a:gd name="connsiteX4" fmla="*/ 0 w 2583712"/>
              <a:gd name="connsiteY4" fmla="*/ 10633 h 946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3712" h="946298">
                <a:moveTo>
                  <a:pt x="0" y="10633"/>
                </a:moveTo>
                <a:lnTo>
                  <a:pt x="95693" y="946298"/>
                </a:lnTo>
                <a:lnTo>
                  <a:pt x="2583712" y="946298"/>
                </a:lnTo>
                <a:lnTo>
                  <a:pt x="2573079" y="0"/>
                </a:lnTo>
                <a:lnTo>
                  <a:pt x="0" y="10633"/>
                </a:lnTo>
                <a:close/>
              </a:path>
            </a:pathLst>
          </a:custGeom>
          <a:noFill/>
          <a:ln w="4445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/>
          <p:cNvSpPr txBox="1"/>
          <p:nvPr/>
        </p:nvSpPr>
        <p:spPr>
          <a:xfrm>
            <a:off x="5452993" y="3672438"/>
            <a:ext cx="3108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Prompt neutrons: (</a:t>
            </a:r>
            <a:r>
              <a:rPr lang="fr-FR" dirty="0" err="1" smtClean="0"/>
              <a:t>n,n</a:t>
            </a:r>
            <a:r>
              <a:rPr lang="fr-FR" dirty="0" smtClean="0"/>
              <a:t>’</a:t>
            </a:r>
            <a:r>
              <a:rPr lang="el-GR" dirty="0" smtClean="0"/>
              <a:t>γ</a:t>
            </a:r>
            <a:r>
              <a:rPr lang="fr-FR" dirty="0" smtClean="0"/>
              <a:t>) </a:t>
            </a:r>
            <a:r>
              <a:rPr lang="fr-FR" dirty="0" err="1" smtClean="0"/>
              <a:t>events</a:t>
            </a:r>
            <a:endParaRPr lang="fr-FR" dirty="0"/>
          </a:p>
        </p:txBody>
      </p:sp>
      <p:sp>
        <p:nvSpPr>
          <p:cNvPr id="21" name="ZoneTexte 20"/>
          <p:cNvSpPr txBox="1"/>
          <p:nvPr/>
        </p:nvSpPr>
        <p:spPr>
          <a:xfrm rot="16200000">
            <a:off x="-860973" y="5015576"/>
            <a:ext cx="2091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LaBr3 </a:t>
            </a:r>
            <a:r>
              <a:rPr lang="fr-FR" dirty="0" err="1" smtClean="0"/>
              <a:t>Energy</a:t>
            </a:r>
            <a:r>
              <a:rPr lang="fr-FR" dirty="0" smtClean="0"/>
              <a:t> (</a:t>
            </a:r>
            <a:r>
              <a:rPr lang="fr-FR" dirty="0" err="1" smtClean="0"/>
              <a:t>keV</a:t>
            </a:r>
            <a:r>
              <a:rPr lang="fr-FR" dirty="0" smtClean="0"/>
              <a:t>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02813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5" name="Espace réservé du contenu 4"/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lnSpcReduction="10000"/>
          </a:bodyPr>
          <a:lstStyle/>
          <a:p>
            <a:endParaRPr lang="fr-FR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9218" name="Picture 2" descr="C:\Users\$wilson\Desktop\JINR-IPNO\snmo-mul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90" y="908720"/>
            <a:ext cx="7543800" cy="58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833923" y="1052736"/>
            <a:ext cx="76435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baseline="30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238</a:t>
            </a:r>
            <a:r>
              <a:rPr lang="fr-FR" sz="2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U(</a:t>
            </a:r>
            <a:r>
              <a:rPr lang="fr-FR" sz="20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n,f</a:t>
            </a:r>
            <a:r>
              <a:rPr lang="fr-FR" sz="2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 Gamma </a:t>
            </a:r>
            <a:r>
              <a:rPr lang="fr-FR" sz="20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Multiplicity</a:t>
            </a:r>
            <a:r>
              <a:rPr lang="fr-FR" sz="2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Distributions </a:t>
            </a:r>
            <a:r>
              <a:rPr lang="fr-FR" sz="20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correlated</a:t>
            </a:r>
            <a:r>
              <a:rPr lang="fr-FR" sz="2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with</a:t>
            </a:r>
            <a:r>
              <a:rPr lang="fr-FR" sz="2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A/Z</a:t>
            </a:r>
            <a:endParaRPr lang="fr-FR" sz="20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5713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lnSpcReduction="10000"/>
          </a:bodyPr>
          <a:lstStyle/>
          <a:p>
            <a:endParaRPr lang="fr-FR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6" name="Picture 2" descr="C:\Users\$wilson\Desktop\nuball workshop talk\mspread-all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61670"/>
            <a:ext cx="7543800" cy="58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2327036" y="461863"/>
            <a:ext cx="46889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Average</a:t>
            </a:r>
            <a:r>
              <a:rPr lang="fr-FR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gamma </a:t>
            </a:r>
            <a:r>
              <a:rPr lang="fr-FR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multiplicities</a:t>
            </a:r>
            <a:endParaRPr lang="fr-FR" sz="2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5324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lnSpcReduction="10000"/>
          </a:bodyPr>
          <a:lstStyle/>
          <a:p>
            <a:endParaRPr lang="fr-FR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050" name="Picture 2" descr="C:\Users\$wilson\Desktop\nuball workshop talk\mspread-all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1" y="304208"/>
            <a:ext cx="7543801" cy="58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2327036" y="461863"/>
            <a:ext cx="46889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Average</a:t>
            </a:r>
            <a:r>
              <a:rPr lang="fr-FR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gamma </a:t>
            </a:r>
            <a:r>
              <a:rPr lang="fr-FR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multiplicities</a:t>
            </a:r>
            <a:endParaRPr lang="fr-FR" sz="2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827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2003" t="28551" r="2957" b="9406"/>
          <a:stretch/>
        </p:blipFill>
        <p:spPr>
          <a:xfrm>
            <a:off x="3" y="578949"/>
            <a:ext cx="5646377" cy="4779012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Straight Connector 14"/>
          <p:cNvSpPr/>
          <p:nvPr/>
        </p:nvSpPr>
        <p:spPr>
          <a:xfrm flipH="1">
            <a:off x="2074527" y="2671914"/>
            <a:ext cx="1969856" cy="799649"/>
          </a:xfrm>
          <a:prstGeom prst="line">
            <a:avLst/>
          </a:prstGeom>
          <a:noFill/>
          <a:ln w="36720">
            <a:solidFill>
              <a:srgbClr val="00B8FF"/>
            </a:solidFill>
            <a:prstDash val="solid"/>
            <a:round/>
            <a:tailEnd type="arrow"/>
          </a:ln>
        </p:spPr>
        <p:txBody>
          <a:bodyPr vert="horz" wrap="square" lIns="90000" tIns="46800" rIns="90000" bIns="46800" anchor="t" anchorCtr="0" compatLnSpc="1">
            <a:no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>
              <a:solidFill>
                <a:srgbClr val="000000"/>
              </a:solidFill>
              <a:latin typeface="Arial" pitchFamily="34"/>
              <a:ea typeface="ＭＳ Ｐゴシック" pitchFamily="34"/>
              <a:cs typeface="ＭＳ Ｐゴシック" pitchFamily="34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324592" y="3259162"/>
            <a:ext cx="1914112" cy="75888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noFill/>
          <a:ln w="36720">
            <a:solidFill>
              <a:srgbClr val="00B8FF"/>
            </a:solidFill>
            <a:prstDash val="solid"/>
            <a:round/>
          </a:ln>
        </p:spPr>
        <p:txBody>
          <a:bodyPr vert="horz" wrap="none" lIns="90000" tIns="46800" rIns="90000" bIns="46800" anchor="ctr" anchorCtr="0" compatLnSpc="1">
            <a:no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>
              <a:solidFill>
                <a:srgbClr val="000000"/>
              </a:solidFill>
              <a:latin typeface="Arial" pitchFamily="34"/>
              <a:ea typeface="ＭＳ Ｐゴシック" pitchFamily="34"/>
              <a:cs typeface="ＭＳ Ｐゴシック" pitchFamily="34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044386" y="582330"/>
            <a:ext cx="5099614" cy="2676832"/>
            <a:chOff x="4044386" y="582330"/>
            <a:chExt cx="5099614" cy="2676832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3">
              <a:alphaModFix/>
            </a:blip>
            <a:srcRect l="16220" t="21486" r="14172" b="28724"/>
            <a:stretch/>
          </p:blipFill>
          <p:spPr>
            <a:xfrm>
              <a:off x="4044386" y="582330"/>
              <a:ext cx="5099614" cy="267683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Freeform 19"/>
            <p:cNvSpPr/>
            <p:nvPr/>
          </p:nvSpPr>
          <p:spPr>
            <a:xfrm>
              <a:off x="7374996" y="1873457"/>
              <a:ext cx="833759" cy="3333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90000" tIns="45000" rIns="90000" bIns="45000" anchor="t" anchorCtr="0" compatLnSpc="1">
              <a:noAutofit/>
            </a:bodyPr>
            <a:lstStyle/>
            <a:p>
              <a:pPr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6000" algn="l"/>
                  <a:tab pos="2743199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600" dirty="0">
                  <a:solidFill>
                    <a:prstClr val="white"/>
                  </a:solidFill>
                  <a:latin typeface="Arial" pitchFamily="34"/>
                  <a:ea typeface="ＭＳ Ｐゴシック" pitchFamily="34"/>
                  <a:cs typeface="ＭＳ Ｐゴシック" pitchFamily="34"/>
                </a:rPr>
                <a:t>15 MV</a:t>
              </a:r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alphaModFix/>
          </a:blip>
          <a:srcRect/>
          <a:stretch>
            <a:fillRect/>
          </a:stretch>
        </p:blipFill>
        <p:spPr>
          <a:xfrm>
            <a:off x="3950459" y="5827042"/>
            <a:ext cx="1243080" cy="7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alphaModFix/>
            <a:lum/>
          </a:blip>
          <a:srcRect/>
          <a:stretch>
            <a:fillRect/>
          </a:stretch>
        </p:blipFill>
        <p:spPr>
          <a:xfrm>
            <a:off x="866368" y="5858182"/>
            <a:ext cx="1208159" cy="66672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Freeform 5"/>
          <p:cNvSpPr/>
          <p:nvPr/>
        </p:nvSpPr>
        <p:spPr>
          <a:xfrm>
            <a:off x="0" y="0"/>
            <a:ext cx="9144000" cy="612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660066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1">
            <a:no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>
              <a:solidFill>
                <a:srgbClr val="000000"/>
              </a:solidFill>
              <a:latin typeface="Arial" pitchFamily="34"/>
              <a:ea typeface="ＭＳ Ｐゴシック" pitchFamily="34"/>
              <a:cs typeface="ＭＳ Ｐゴシック" pitchFamily="34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74540"/>
          </a:xfrm>
        </p:spPr>
        <p:txBody>
          <a:bodyPr>
            <a:normAutofit/>
          </a:bodyPr>
          <a:lstStyle/>
          <a:p>
            <a:pPr lvl="0"/>
            <a:r>
              <a:rPr lang="en-US" sz="2800" b="1" dirty="0">
                <a:solidFill>
                  <a:srgbClr val="FFFFFF"/>
                </a:solidFill>
                <a:ea typeface="ＭＳ Ｐゴシック" pitchFamily="34"/>
                <a:cs typeface="ＭＳ Ｐゴシック" pitchFamily="34"/>
              </a:rPr>
              <a:t>The ALTO </a:t>
            </a:r>
            <a:r>
              <a:rPr lang="en-US" sz="2800" b="1" dirty="0" smtClean="0">
                <a:solidFill>
                  <a:srgbClr val="FFFFFF"/>
                </a:solidFill>
                <a:ea typeface="ＭＳ Ｐゴシック" pitchFamily="34"/>
                <a:cs typeface="ＭＳ Ｐゴシック" pitchFamily="34"/>
              </a:rPr>
              <a:t>facility</a:t>
            </a:r>
            <a:endParaRPr lang="en-US" sz="2800" b="1" dirty="0"/>
          </a:p>
        </p:txBody>
      </p:sp>
      <p:pic>
        <p:nvPicPr>
          <p:cNvPr id="19" name="Picture 6" descr="Résultat de recherche d'images pour &quot;université paris sud&quot;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076" y="5534589"/>
            <a:ext cx="1225724" cy="1313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5932042" y="3343171"/>
            <a:ext cx="25498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/>
              <a:t>ALTO </a:t>
            </a:r>
            <a:r>
              <a:rPr lang="fr-FR" sz="2000" b="1" dirty="0" err="1" smtClean="0"/>
              <a:t>typically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delivers</a:t>
            </a:r>
            <a:r>
              <a:rPr lang="fr-FR" sz="2000" b="1" dirty="0" smtClean="0"/>
              <a:t> ~3000 </a:t>
            </a:r>
            <a:r>
              <a:rPr lang="fr-FR" sz="2000" b="1" dirty="0" err="1" smtClean="0"/>
              <a:t>hours</a:t>
            </a:r>
            <a:r>
              <a:rPr lang="fr-FR" sz="2000" b="1" dirty="0" smtClean="0"/>
              <a:t> of </a:t>
            </a:r>
            <a:r>
              <a:rPr lang="fr-FR" sz="2000" b="1" dirty="0" err="1" smtClean="0"/>
              <a:t>beam</a:t>
            </a:r>
            <a:r>
              <a:rPr lang="fr-FR" sz="2000" b="1" dirty="0" smtClean="0"/>
              <a:t> time per </a:t>
            </a:r>
            <a:r>
              <a:rPr lang="fr-FR" sz="2000" b="1" dirty="0" err="1" smtClean="0"/>
              <a:t>year</a:t>
            </a:r>
            <a:endParaRPr lang="fr-FR" sz="2000" b="1" dirty="0"/>
          </a:p>
        </p:txBody>
      </p:sp>
      <p:sp>
        <p:nvSpPr>
          <p:cNvPr id="6" name="ZoneTexte 5"/>
          <p:cNvSpPr txBox="1"/>
          <p:nvPr/>
        </p:nvSpPr>
        <p:spPr>
          <a:xfrm>
            <a:off x="5677222" y="4410651"/>
            <a:ext cx="35677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 smtClean="0"/>
              <a:t>Trans National Access Facility</a:t>
            </a:r>
          </a:p>
          <a:p>
            <a:r>
              <a:rPr lang="fr-FR" sz="2000" b="1" dirty="0" smtClean="0"/>
              <a:t>     (ENSAR2, ARIEL)</a:t>
            </a:r>
            <a:endParaRPr lang="fr-FR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 smtClean="0"/>
              <a:t>ALTO international PAC</a:t>
            </a:r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878297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/>
          <p:cNvSpPr txBox="1"/>
          <p:nvPr/>
        </p:nvSpPr>
        <p:spPr>
          <a:xfrm>
            <a:off x="567559" y="2364828"/>
            <a:ext cx="82432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err="1" smtClean="0">
                <a:latin typeface="Calibri" panose="020F0502020204030204" pitchFamily="34" charset="0"/>
              </a:rPr>
              <a:t>Detailed</a:t>
            </a:r>
            <a:r>
              <a:rPr lang="fr-FR" sz="3200" dirty="0" smtClean="0">
                <a:latin typeface="Calibri" panose="020F0502020204030204" pitchFamily="34" charset="0"/>
              </a:rPr>
              <a:t> </a:t>
            </a:r>
            <a:r>
              <a:rPr lang="fr-FR" sz="3200" dirty="0" err="1" smtClean="0">
                <a:latin typeface="Calibri" panose="020F0502020204030204" pitchFamily="34" charset="0"/>
              </a:rPr>
              <a:t>nuclear</a:t>
            </a:r>
            <a:r>
              <a:rPr lang="fr-FR" sz="3200" dirty="0" smtClean="0">
                <a:latin typeface="Calibri" panose="020F0502020204030204" pitchFamily="34" charset="0"/>
              </a:rPr>
              <a:t> structure of neutron-</a:t>
            </a:r>
            <a:r>
              <a:rPr lang="fr-FR" sz="3200" dirty="0" err="1" smtClean="0">
                <a:latin typeface="Calibri" panose="020F0502020204030204" pitchFamily="34" charset="0"/>
              </a:rPr>
              <a:t>rich</a:t>
            </a:r>
            <a:r>
              <a:rPr lang="fr-FR" sz="3200" dirty="0" smtClean="0">
                <a:latin typeface="Calibri" panose="020F0502020204030204" pitchFamily="34" charset="0"/>
              </a:rPr>
              <a:t> </a:t>
            </a:r>
            <a:r>
              <a:rPr lang="fr-FR" sz="3200" dirty="0" err="1" smtClean="0">
                <a:latin typeface="Calibri" panose="020F0502020204030204" pitchFamily="34" charset="0"/>
              </a:rPr>
              <a:t>nuclei</a:t>
            </a:r>
            <a:endParaRPr lang="fr-FR" sz="3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6276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3" descr="visuel_ALTO_sanslogos_redimensionner.jpg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2146360"/>
            <a:ext cx="9144000" cy="447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27"/>
          <p:cNvSpPr/>
          <p:nvPr/>
        </p:nvSpPr>
        <p:spPr bwMode="auto">
          <a:xfrm>
            <a:off x="-20921" y="-6746"/>
            <a:ext cx="9164922" cy="607689"/>
          </a:xfrm>
          <a:prstGeom prst="rect">
            <a:avLst/>
          </a:prstGeom>
          <a:solidFill>
            <a:srgbClr val="66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29" name="Text Box 2"/>
          <p:cNvSpPr txBox="1">
            <a:spLocks noChangeArrowheads="1"/>
          </p:cNvSpPr>
          <p:nvPr/>
        </p:nvSpPr>
        <p:spPr bwMode="auto">
          <a:xfrm>
            <a:off x="3" y="127821"/>
            <a:ext cx="916492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2800" b="1" dirty="0" err="1" smtClean="0">
                <a:solidFill>
                  <a:prstClr val="white"/>
                </a:solidFill>
              </a:rPr>
              <a:t>Exotic</a:t>
            </a:r>
            <a:r>
              <a:rPr lang="fr-FR" sz="2800" b="1" dirty="0" smtClean="0">
                <a:solidFill>
                  <a:prstClr val="white"/>
                </a:solidFill>
              </a:rPr>
              <a:t> </a:t>
            </a:r>
            <a:r>
              <a:rPr lang="fr-FR" sz="2800" b="1" dirty="0" err="1" smtClean="0">
                <a:solidFill>
                  <a:prstClr val="white"/>
                </a:solidFill>
              </a:rPr>
              <a:t>Nuclei</a:t>
            </a:r>
            <a:r>
              <a:rPr lang="fr-FR" sz="2800" b="1" dirty="0" smtClean="0">
                <a:solidFill>
                  <a:prstClr val="white"/>
                </a:solidFill>
              </a:rPr>
              <a:t> Production/</a:t>
            </a:r>
            <a:r>
              <a:rPr lang="fr-FR" sz="2800" b="1" dirty="0" err="1" smtClean="0">
                <a:solidFill>
                  <a:prstClr val="white"/>
                </a:solidFill>
              </a:rPr>
              <a:t>Study</a:t>
            </a:r>
            <a:r>
              <a:rPr lang="fr-FR" sz="2800" b="1" dirty="0" smtClean="0">
                <a:solidFill>
                  <a:prstClr val="white"/>
                </a:solidFill>
              </a:rPr>
              <a:t> </a:t>
            </a:r>
            <a:r>
              <a:rPr lang="fr-FR" sz="2800" b="1" dirty="0" err="1" smtClean="0">
                <a:solidFill>
                  <a:prstClr val="white"/>
                </a:solidFill>
              </a:rPr>
              <a:t>from</a:t>
            </a:r>
            <a:r>
              <a:rPr lang="fr-FR" sz="2800" b="1" dirty="0" smtClean="0">
                <a:solidFill>
                  <a:prstClr val="white"/>
                </a:solidFill>
              </a:rPr>
              <a:t> Fission </a:t>
            </a:r>
            <a:r>
              <a:rPr lang="fr-FR" sz="2800" b="1" dirty="0" err="1" smtClean="0">
                <a:solidFill>
                  <a:prstClr val="white"/>
                </a:solidFill>
              </a:rPr>
              <a:t>Reactions</a:t>
            </a:r>
            <a:endParaRPr lang="fr-FR" sz="2800" b="1" i="1" dirty="0">
              <a:solidFill>
                <a:prstClr val="white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876704"/>
            <a:ext cx="6000751" cy="5666778"/>
          </a:xfrm>
          <a:prstGeom prst="rect">
            <a:avLst/>
          </a:prstGeom>
        </p:spPr>
      </p:pic>
      <p:grpSp>
        <p:nvGrpSpPr>
          <p:cNvPr id="6" name="Grouper 14"/>
          <p:cNvGrpSpPr/>
          <p:nvPr/>
        </p:nvGrpSpPr>
        <p:grpSpPr>
          <a:xfrm>
            <a:off x="5508104" y="1628800"/>
            <a:ext cx="2808312" cy="2736304"/>
            <a:chOff x="5508104" y="1628800"/>
            <a:chExt cx="2808312" cy="2736304"/>
          </a:xfrm>
        </p:grpSpPr>
        <p:cxnSp>
          <p:nvCxnSpPr>
            <p:cNvPr id="7" name="Connecteur droit avec flèche 6"/>
            <p:cNvCxnSpPr/>
            <p:nvPr/>
          </p:nvCxnSpPr>
          <p:spPr>
            <a:xfrm flipH="1" flipV="1">
              <a:off x="5508104" y="1628800"/>
              <a:ext cx="2808312" cy="2736304"/>
            </a:xfrm>
            <a:prstGeom prst="straightConnector1">
              <a:avLst/>
            </a:prstGeom>
            <a:noFill/>
            <a:ln w="38100" cap="flat" cmpd="sng" algn="ctr">
              <a:solidFill>
                <a:srgbClr val="7030A0"/>
              </a:solidFill>
              <a:prstDash val="solid"/>
              <a:tailEnd type="arrow"/>
            </a:ln>
            <a:effectLst>
              <a:outerShdw blurRad="45000" dist="25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8" name="ZoneTexte 7"/>
            <p:cNvSpPr txBox="1"/>
            <p:nvPr/>
          </p:nvSpPr>
          <p:spPr>
            <a:xfrm>
              <a:off x="6300192" y="2060848"/>
              <a:ext cx="11464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b="1" kern="0" dirty="0" err="1" smtClean="0">
                  <a:solidFill>
                    <a:srgbClr val="7030A0"/>
                  </a:solidFill>
                  <a:latin typeface="Arial" pitchFamily="34" charset="0"/>
                  <a:cs typeface="Arial" pitchFamily="34" charset="0"/>
                </a:rPr>
                <a:t>Exoticity</a:t>
              </a:r>
              <a:endParaRPr lang="fr-FR" b="1" kern="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9" name="Grouper 15"/>
          <p:cNvGrpSpPr/>
          <p:nvPr/>
        </p:nvGrpSpPr>
        <p:grpSpPr>
          <a:xfrm>
            <a:off x="261292" y="1110795"/>
            <a:ext cx="6236136" cy="3712251"/>
            <a:chOff x="261292" y="1110789"/>
            <a:chExt cx="6236136" cy="3712251"/>
          </a:xfrm>
        </p:grpSpPr>
        <p:sp>
          <p:nvSpPr>
            <p:cNvPr id="10" name="Rectangle 9"/>
            <p:cNvSpPr/>
            <p:nvPr/>
          </p:nvSpPr>
          <p:spPr>
            <a:xfrm>
              <a:off x="261292" y="1110789"/>
              <a:ext cx="299312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b="1" kern="0" dirty="0" err="1" smtClean="0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Spontaneous</a:t>
              </a:r>
              <a:r>
                <a:rPr lang="fr-FR" b="1" kern="0" dirty="0" smtClean="0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 Fission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b="1" kern="0" baseline="30000" dirty="0" smtClean="0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252</a:t>
              </a:r>
              <a:r>
                <a:rPr lang="fr-FR" b="1" kern="0" dirty="0" smtClean="0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Cf(SF), </a:t>
              </a:r>
              <a:r>
                <a:rPr lang="fr-FR" b="1" kern="0" baseline="30000" dirty="0" smtClean="0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248</a:t>
              </a:r>
              <a:r>
                <a:rPr lang="fr-FR" b="1" kern="0" dirty="0" smtClean="0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Cm(SF)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b="1" kern="0" dirty="0" smtClean="0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(</a:t>
              </a:r>
              <a:r>
                <a:rPr lang="fr-FR" b="1" kern="0" dirty="0" err="1" smtClean="0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Gammasphere</a:t>
              </a:r>
              <a:r>
                <a:rPr lang="fr-FR" b="1" kern="0" dirty="0" smtClean="0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, </a:t>
              </a:r>
              <a:r>
                <a:rPr lang="fr-FR" b="1" kern="0" dirty="0" err="1" smtClean="0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Euroball</a:t>
              </a:r>
              <a:r>
                <a:rPr lang="fr-FR" b="1" kern="0" dirty="0" smtClean="0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)</a:t>
              </a:r>
            </a:p>
          </p:txBody>
        </p:sp>
        <p:sp>
          <p:nvSpPr>
            <p:cNvPr id="11" name="Ellipse 10"/>
            <p:cNvSpPr/>
            <p:nvPr/>
          </p:nvSpPr>
          <p:spPr>
            <a:xfrm rot="19926564">
              <a:off x="5993372" y="3238864"/>
              <a:ext cx="504056" cy="1584176"/>
            </a:xfrm>
            <a:prstGeom prst="ellipse">
              <a:avLst/>
            </a:prstGeom>
            <a:noFill/>
            <a:ln w="28575" cap="rnd" cmpd="sng" algn="ctr">
              <a:solidFill>
                <a:srgbClr val="008000"/>
              </a:solidFill>
              <a:prstDash val="solid"/>
            </a:ln>
            <a:effectLst>
              <a:outerShdw blurRad="39000" dist="254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 kern="0" smtClean="0">
                <a:solidFill>
                  <a:prstClr val="white"/>
                </a:solidFill>
                <a:latin typeface="Times New Roman"/>
              </a:endParaRPr>
            </a:p>
          </p:txBody>
        </p:sp>
      </p:grpSp>
      <p:grpSp>
        <p:nvGrpSpPr>
          <p:cNvPr id="12" name="Grouper 20"/>
          <p:cNvGrpSpPr/>
          <p:nvPr/>
        </p:nvGrpSpPr>
        <p:grpSpPr>
          <a:xfrm>
            <a:off x="250768" y="2660630"/>
            <a:ext cx="5777673" cy="1537277"/>
            <a:chOff x="250765" y="2660629"/>
            <a:chExt cx="5777673" cy="1537277"/>
          </a:xfrm>
        </p:grpSpPr>
        <p:sp>
          <p:nvSpPr>
            <p:cNvPr id="13" name="Rectangle 12"/>
            <p:cNvSpPr/>
            <p:nvPr/>
          </p:nvSpPr>
          <p:spPr>
            <a:xfrm>
              <a:off x="250765" y="2660629"/>
              <a:ext cx="2981151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 kern="0" dirty="0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Fission induced by thermal neutrons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 kern="0" baseline="30000" dirty="0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235</a:t>
              </a:r>
              <a:r>
                <a:rPr lang="en-US" b="1" kern="0" dirty="0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U(</a:t>
              </a:r>
              <a:r>
                <a:rPr lang="en-US" b="1" kern="0" dirty="0" err="1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n</a:t>
              </a:r>
              <a:r>
                <a:rPr lang="en-US" b="1" kern="0" baseline="-25000" dirty="0" err="1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th</a:t>
              </a:r>
              <a:r>
                <a:rPr lang="en-US" b="1" kern="0" dirty="0" err="1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,f</a:t>
              </a:r>
              <a:r>
                <a:rPr lang="en-US" b="1" kern="0" dirty="0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) </a:t>
              </a:r>
              <a:r>
                <a:rPr lang="en-US" b="1" kern="0" baseline="30000" dirty="0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241</a:t>
              </a:r>
              <a:r>
                <a:rPr lang="en-US" b="1" kern="0" dirty="0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Pu(</a:t>
              </a:r>
              <a:r>
                <a:rPr lang="en-US" b="1" kern="0" dirty="0" err="1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n</a:t>
              </a:r>
              <a:r>
                <a:rPr lang="en-US" b="1" kern="0" baseline="-25000" dirty="0" err="1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th</a:t>
              </a:r>
              <a:r>
                <a:rPr lang="en-US" b="1" kern="0" dirty="0" err="1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,f</a:t>
              </a:r>
              <a:r>
                <a:rPr lang="en-US" b="1" kern="0" dirty="0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) (EXILL </a:t>
              </a:r>
              <a:r>
                <a:rPr lang="en-US" b="1" kern="0" dirty="0" err="1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Exogam@ILL</a:t>
              </a:r>
              <a:r>
                <a:rPr lang="en-US" b="1" kern="0" dirty="0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) </a:t>
              </a:r>
            </a:p>
          </p:txBody>
        </p:sp>
        <p:sp>
          <p:nvSpPr>
            <p:cNvPr id="14" name="Ellipse 13"/>
            <p:cNvSpPr/>
            <p:nvPr/>
          </p:nvSpPr>
          <p:spPr>
            <a:xfrm rot="14800686">
              <a:off x="5237297" y="3406764"/>
              <a:ext cx="504056" cy="1078227"/>
            </a:xfrm>
            <a:prstGeom prst="ellipse">
              <a:avLst/>
            </a:prstGeom>
            <a:noFill/>
            <a:ln w="28575" cap="rnd" cmpd="sng" algn="ctr">
              <a:solidFill>
                <a:srgbClr val="0000FF"/>
              </a:solidFill>
              <a:prstDash val="solid"/>
            </a:ln>
            <a:effectLst>
              <a:outerShdw blurRad="39000" dist="254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 kern="0" smtClean="0">
                <a:solidFill>
                  <a:prstClr val="white"/>
                </a:solidFill>
                <a:latin typeface="Times New Roman"/>
              </a:endParaRPr>
            </a:p>
          </p:txBody>
        </p:sp>
      </p:grpSp>
      <p:grpSp>
        <p:nvGrpSpPr>
          <p:cNvPr id="15" name="Grouper 31"/>
          <p:cNvGrpSpPr/>
          <p:nvPr/>
        </p:nvGrpSpPr>
        <p:grpSpPr>
          <a:xfrm>
            <a:off x="251520" y="2397705"/>
            <a:ext cx="5454436" cy="3671784"/>
            <a:chOff x="251520" y="2397705"/>
            <a:chExt cx="5454436" cy="3671784"/>
          </a:xfrm>
        </p:grpSpPr>
        <p:sp>
          <p:nvSpPr>
            <p:cNvPr id="16" name="Rectangle 15"/>
            <p:cNvSpPr/>
            <p:nvPr/>
          </p:nvSpPr>
          <p:spPr>
            <a:xfrm>
              <a:off x="251520" y="4869160"/>
              <a:ext cx="2885835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sv-SE" b="1" kern="0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Fission induced by fast ~2 MeV neutrons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sv-SE" b="1" kern="0" baseline="30000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238</a:t>
              </a:r>
              <a:r>
                <a:rPr lang="sv-SE" b="1" kern="0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U(n,f), </a:t>
              </a:r>
              <a:r>
                <a:rPr lang="sv-SE" b="1" kern="0" baseline="30000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232</a:t>
              </a:r>
              <a:r>
                <a:rPr lang="sv-SE" b="1" kern="0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Th(n,f)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sv-SE" b="1" kern="0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(LICORNE @ IPN Orsay</a:t>
              </a:r>
              <a:r>
                <a:rPr lang="sv-SE" kern="0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)</a:t>
              </a:r>
            </a:p>
          </p:txBody>
        </p:sp>
        <p:sp>
          <p:nvSpPr>
            <p:cNvPr id="17" name="Ellipse 16"/>
            <p:cNvSpPr/>
            <p:nvPr/>
          </p:nvSpPr>
          <p:spPr>
            <a:xfrm rot="14800686">
              <a:off x="4914815" y="2110619"/>
              <a:ext cx="504056" cy="1078227"/>
            </a:xfrm>
            <a:prstGeom prst="ellipse">
              <a:avLst/>
            </a:prstGeom>
            <a:noFill/>
            <a:ln w="28575" cap="rnd" cmpd="sng" algn="ctr">
              <a:solidFill>
                <a:srgbClr val="FF0000"/>
              </a:solidFill>
              <a:prstDash val="solid"/>
            </a:ln>
            <a:effectLst>
              <a:outerShdw blurRad="39000" dist="254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 kern="0" smtClean="0">
                <a:solidFill>
                  <a:prstClr val="white"/>
                </a:solidFill>
                <a:latin typeface="Times New Roman"/>
              </a:endParaRPr>
            </a:p>
          </p:txBody>
        </p:sp>
      </p:grpSp>
      <p:sp>
        <p:nvSpPr>
          <p:cNvPr id="19" name="Ellipse 18"/>
          <p:cNvSpPr/>
          <p:nvPr/>
        </p:nvSpPr>
        <p:spPr>
          <a:xfrm rot="16200000">
            <a:off x="7469546" y="4754689"/>
            <a:ext cx="504056" cy="1078227"/>
          </a:xfrm>
          <a:prstGeom prst="ellipse">
            <a:avLst/>
          </a:prstGeom>
          <a:noFill/>
          <a:ln w="28575" cap="rnd" cmpd="sng" algn="ctr">
            <a:solidFill>
              <a:srgbClr val="7030A0"/>
            </a:solidFill>
            <a:prstDash val="solid"/>
          </a:ln>
          <a:effectLst>
            <a:outerShdw blurRad="39000" dist="254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fr-FR" kern="0" smtClean="0">
              <a:solidFill>
                <a:prstClr val="white"/>
              </a:solidFill>
              <a:latin typeface="Times New Roman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7563918" y="4661883"/>
            <a:ext cx="968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Too</a:t>
            </a:r>
            <a:r>
              <a:rPr lang="fr-FR" dirty="0" smtClean="0"/>
              <a:t> hot!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16274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sp>
        <p:nvSpPr>
          <p:cNvPr id="9" name="Espace réservé de la date 8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pPr>
              <a:defRPr/>
            </a:pPr>
            <a:fld id="{50CF33FC-A964-4643-B229-D6102F4236CD}" type="datetime2">
              <a:rPr lang="fr-FR"/>
              <a:pPr>
                <a:defRPr/>
              </a:pPr>
              <a:t>lundi 24 juin 2019</a:t>
            </a:fld>
            <a:endParaRPr lang="fr-FR" dirty="0"/>
          </a:p>
        </p:txBody>
      </p:sp>
      <p:pic>
        <p:nvPicPr>
          <p:cNvPr id="1026" name="Picture 2" descr="C:\Documents and Settings\Jon\Bureau\IPN PAC 2013\y1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-396552" y="-690998"/>
            <a:ext cx="10585176" cy="7864414"/>
          </a:xfrm>
          <a:prstGeom prst="rect">
            <a:avLst/>
          </a:prstGeom>
          <a:noFill/>
        </p:spPr>
      </p:pic>
      <p:cxnSp>
        <p:nvCxnSpPr>
          <p:cNvPr id="5" name="Connecteur droit avec flèche 4"/>
          <p:cNvCxnSpPr/>
          <p:nvPr/>
        </p:nvCxnSpPr>
        <p:spPr>
          <a:xfrm flipH="1" flipV="1">
            <a:off x="2843810" y="5031920"/>
            <a:ext cx="957384" cy="530850"/>
          </a:xfrm>
          <a:prstGeom prst="straightConnector1">
            <a:avLst/>
          </a:prstGeom>
          <a:ln>
            <a:solidFill>
              <a:srgbClr val="0F02BE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>
            <a:stCxn id="23" idx="1"/>
          </p:cNvCxnSpPr>
          <p:nvPr/>
        </p:nvCxnSpPr>
        <p:spPr>
          <a:xfrm flipH="1">
            <a:off x="4114936" y="3716781"/>
            <a:ext cx="2689312" cy="31020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>
            <a:stCxn id="24" idx="3"/>
          </p:cNvCxnSpPr>
          <p:nvPr/>
        </p:nvCxnSpPr>
        <p:spPr>
          <a:xfrm>
            <a:off x="4418898" y="1813271"/>
            <a:ext cx="875159" cy="54959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>
            <a:off x="5207065" y="723294"/>
            <a:ext cx="1597183" cy="68948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1" name="ZoneTexte 20"/>
          <p:cNvSpPr txBox="1"/>
          <p:nvPr/>
        </p:nvSpPr>
        <p:spPr>
          <a:xfrm>
            <a:off x="4532596" y="50087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801194" y="5018874"/>
            <a:ext cx="2811741" cy="1200329"/>
          </a:xfrm>
          <a:prstGeom prst="rect">
            <a:avLst/>
          </a:prstGeom>
          <a:ln>
            <a:solidFill>
              <a:srgbClr val="0F02BE"/>
            </a:solidFill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Spectroscopy above </a:t>
            </a:r>
            <a:r>
              <a:rPr lang="en-US" baseline="30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78</a:t>
            </a:r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Ni </a:t>
            </a:r>
            <a:endParaRPr lang="en-US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M. </a:t>
            </a:r>
            <a:r>
              <a:rPr lang="en-US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Lebois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(Zn, Ge, Ga)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Fornal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Ge,Ga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Korgul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Ge,Se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804248" y="2562619"/>
            <a:ext cx="2267444" cy="2308324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Shape coexistence around N=60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Tx/>
              <a:buAutoNum type="alphaUcPeriod"/>
            </a:pPr>
            <a:r>
              <a:rPr lang="en-US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Blahzev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(Kr)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G. </a:t>
            </a:r>
            <a:r>
              <a:rPr lang="en-US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Georgiev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Rb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D. </a:t>
            </a:r>
            <a:r>
              <a:rPr lang="en-US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Ralet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Sr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L. </a:t>
            </a:r>
            <a:r>
              <a:rPr lang="en-US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Iskra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(Y)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S. </a:t>
            </a:r>
            <a:r>
              <a:rPr lang="en-US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Bottoni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Sr,Zr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P. Regan (</a:t>
            </a:r>
            <a:r>
              <a:rPr lang="en-US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Zr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24" name="Rectangle 23"/>
          <p:cNvSpPr/>
          <p:nvPr/>
        </p:nvSpPr>
        <p:spPr>
          <a:xfrm>
            <a:off x="831358" y="1213106"/>
            <a:ext cx="3587540" cy="1200329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eutron-rich </a:t>
            </a:r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nuclei 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around </a:t>
            </a:r>
            <a:r>
              <a:rPr lang="en-US" baseline="30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132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S. Leoni (</a:t>
            </a:r>
            <a:r>
              <a:rPr lang="fr-FR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Sn,Sb</a:t>
            </a:r>
            <a:r>
              <a:rPr lang="fr-FR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L. Fraile (</a:t>
            </a:r>
            <a:r>
              <a:rPr lang="fr-FR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Sn,Sb,Te</a:t>
            </a:r>
            <a:r>
              <a:rPr lang="fr-FR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R. </a:t>
            </a:r>
            <a:r>
              <a:rPr lang="fr-FR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Lozeva</a:t>
            </a:r>
            <a:r>
              <a:rPr lang="fr-FR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fr-FR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Sb,Te,I</a:t>
            </a:r>
            <a:r>
              <a:rPr lang="fr-FR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592577" y="139890"/>
            <a:ext cx="2614488" cy="92333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Onset</a:t>
            </a:r>
            <a:r>
              <a:rPr lang="fr-FR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of </a:t>
            </a:r>
            <a:r>
              <a:rPr lang="fr-FR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deformation</a:t>
            </a:r>
            <a:endParaRPr lang="fr-FR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T. </a:t>
            </a:r>
            <a:r>
              <a:rPr lang="fr-FR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Kroll</a:t>
            </a:r>
            <a:r>
              <a:rPr lang="fr-FR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(Xe)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G. </a:t>
            </a:r>
            <a:r>
              <a:rPr lang="fr-FR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Benzoni</a:t>
            </a:r>
            <a:r>
              <a:rPr lang="fr-FR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fr-FR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Ba,Ce,Nd</a:t>
            </a:r>
            <a:r>
              <a:rPr lang="fr-FR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</a:t>
            </a:r>
            <a:endParaRPr lang="fr-FR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Parallélogramme 24"/>
          <p:cNvSpPr/>
          <p:nvPr/>
        </p:nvSpPr>
        <p:spPr>
          <a:xfrm>
            <a:off x="2771800" y="3872008"/>
            <a:ext cx="1271128" cy="637112"/>
          </a:xfrm>
          <a:prstGeom prst="parallelogram">
            <a:avLst>
              <a:gd name="adj" fmla="val 119870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28" name="Parallélogramme 27"/>
          <p:cNvSpPr/>
          <p:nvPr/>
        </p:nvSpPr>
        <p:spPr>
          <a:xfrm>
            <a:off x="1907704" y="4608773"/>
            <a:ext cx="1271128" cy="620428"/>
          </a:xfrm>
          <a:prstGeom prst="parallelogram">
            <a:avLst>
              <a:gd name="adj" fmla="val 119870"/>
            </a:avLst>
          </a:prstGeom>
          <a:noFill/>
          <a:ln>
            <a:solidFill>
              <a:srgbClr val="0F02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F02BE"/>
              </a:solidFill>
            </a:endParaRPr>
          </a:p>
        </p:txBody>
      </p:sp>
      <p:sp>
        <p:nvSpPr>
          <p:cNvPr id="30" name="Parallélogramme 29"/>
          <p:cNvSpPr/>
          <p:nvPr/>
        </p:nvSpPr>
        <p:spPr>
          <a:xfrm>
            <a:off x="4896036" y="2204864"/>
            <a:ext cx="1379140" cy="637112"/>
          </a:xfrm>
          <a:prstGeom prst="parallelogram">
            <a:avLst>
              <a:gd name="adj" fmla="val 119870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31" name="Parallélogramme 30"/>
          <p:cNvSpPr/>
          <p:nvPr/>
        </p:nvSpPr>
        <p:spPr>
          <a:xfrm>
            <a:off x="5724128" y="1484784"/>
            <a:ext cx="1415144" cy="720080"/>
          </a:xfrm>
          <a:prstGeom prst="parallelogram">
            <a:avLst>
              <a:gd name="adj" fmla="val 119870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1028" name="ZoneTexte 1027"/>
          <p:cNvSpPr txBox="1"/>
          <p:nvPr/>
        </p:nvSpPr>
        <p:spPr>
          <a:xfrm>
            <a:off x="7596336" y="51934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33" name="ZoneTexte 1032"/>
          <p:cNvSpPr txBox="1"/>
          <p:nvPr/>
        </p:nvSpPr>
        <p:spPr>
          <a:xfrm>
            <a:off x="6804248" y="5229201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C. Schmitt (All)</a:t>
            </a:r>
            <a:endParaRPr lang="fr-FR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34" name="ZoneTexte 1033"/>
          <p:cNvSpPr txBox="1"/>
          <p:nvPr/>
        </p:nvSpPr>
        <p:spPr>
          <a:xfrm>
            <a:off x="6824330" y="5856385"/>
            <a:ext cx="185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M. Fallot (</a:t>
            </a:r>
            <a:r>
              <a:rPr lang="fr-FR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Many</a:t>
            </a:r>
            <a:r>
              <a:rPr lang="fr-FR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</a:t>
            </a:r>
            <a:endParaRPr lang="fr-FR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ZoneTexte 43"/>
          <p:cNvSpPr txBox="1"/>
          <p:nvPr/>
        </p:nvSpPr>
        <p:spPr>
          <a:xfrm>
            <a:off x="4418898" y="6693620"/>
            <a:ext cx="4326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C. Schmitt and J.N. Wilson (All isotopes)</a:t>
            </a:r>
            <a:endParaRPr lang="fr-FR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1191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/>
          <p:cNvGrpSpPr/>
          <p:nvPr/>
        </p:nvGrpSpPr>
        <p:grpSpPr>
          <a:xfrm>
            <a:off x="159144" y="4502520"/>
            <a:ext cx="720080" cy="720080"/>
            <a:chOff x="251520" y="5589240"/>
            <a:chExt cx="720080" cy="720080"/>
          </a:xfrm>
          <a:solidFill>
            <a:srgbClr val="FFFF00">
              <a:alpha val="48000"/>
            </a:srgbClr>
          </a:solidFill>
        </p:grpSpPr>
        <p:sp>
          <p:nvSpPr>
            <p:cNvPr id="4" name="Rectangle 3"/>
            <p:cNvSpPr/>
            <p:nvPr/>
          </p:nvSpPr>
          <p:spPr>
            <a:xfrm>
              <a:off x="251520" y="5589240"/>
              <a:ext cx="720080" cy="720080"/>
            </a:xfrm>
            <a:prstGeom prst="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2000" b="1" baseline="30000" dirty="0" smtClean="0">
                  <a:solidFill>
                    <a:prstClr val="black"/>
                  </a:solidFill>
                </a:rPr>
                <a:t>80</a:t>
              </a:r>
              <a:r>
                <a:rPr lang="fr-FR" sz="2000" b="1" dirty="0" smtClean="0">
                  <a:solidFill>
                    <a:prstClr val="black"/>
                  </a:solidFill>
                </a:rPr>
                <a:t>Ga</a:t>
              </a:r>
              <a:endParaRPr lang="fr-FR" b="1" dirty="0" smtClean="0">
                <a:solidFill>
                  <a:prstClr val="black"/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523916" y="5589240"/>
              <a:ext cx="447684" cy="216024"/>
            </a:xfrm>
            <a:prstGeom prst="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>
                  <a:solidFill>
                    <a:prstClr val="black"/>
                  </a:solidFill>
                </a:rPr>
                <a:t>13</a:t>
              </a:r>
            </a:p>
          </p:txBody>
        </p:sp>
      </p:grpSp>
      <p:grpSp>
        <p:nvGrpSpPr>
          <p:cNvPr id="7" name="Groupe 6"/>
          <p:cNvGrpSpPr/>
          <p:nvPr/>
        </p:nvGrpSpPr>
        <p:grpSpPr>
          <a:xfrm>
            <a:off x="879224" y="4502520"/>
            <a:ext cx="720080" cy="720080"/>
            <a:chOff x="251520" y="5589240"/>
            <a:chExt cx="720080" cy="720080"/>
          </a:xfrm>
          <a:solidFill>
            <a:srgbClr val="FFFF00">
              <a:alpha val="49000"/>
            </a:srgbClr>
          </a:solidFill>
        </p:grpSpPr>
        <p:sp>
          <p:nvSpPr>
            <p:cNvPr id="8" name="Rectangle 7"/>
            <p:cNvSpPr/>
            <p:nvPr/>
          </p:nvSpPr>
          <p:spPr>
            <a:xfrm>
              <a:off x="251520" y="5589240"/>
              <a:ext cx="720080" cy="720080"/>
            </a:xfrm>
            <a:prstGeom prst="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2000" b="1" baseline="30000" dirty="0" smtClean="0">
                  <a:solidFill>
                    <a:prstClr val="black"/>
                  </a:solidFill>
                </a:rPr>
                <a:t>81</a:t>
              </a:r>
              <a:r>
                <a:rPr lang="fr-FR" sz="2000" b="1" dirty="0" smtClean="0">
                  <a:solidFill>
                    <a:prstClr val="black"/>
                  </a:solidFill>
                </a:rPr>
                <a:t>Ga</a:t>
              </a:r>
              <a:endParaRPr lang="fr-FR" b="1" dirty="0" smtClean="0">
                <a:solidFill>
                  <a:prstClr val="black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755576" y="5589240"/>
              <a:ext cx="216024" cy="216024"/>
            </a:xfrm>
            <a:prstGeom prst="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>
                  <a:solidFill>
                    <a:prstClr val="black"/>
                  </a:solidFill>
                </a:rPr>
                <a:t>4</a:t>
              </a:r>
            </a:p>
          </p:txBody>
        </p:sp>
      </p:grpSp>
      <p:grpSp>
        <p:nvGrpSpPr>
          <p:cNvPr id="13" name="Groupe 12"/>
          <p:cNvGrpSpPr/>
          <p:nvPr/>
        </p:nvGrpSpPr>
        <p:grpSpPr>
          <a:xfrm>
            <a:off x="1599304" y="4502520"/>
            <a:ext cx="720080" cy="720080"/>
            <a:chOff x="251520" y="5589240"/>
            <a:chExt cx="720080" cy="720080"/>
          </a:xfrm>
          <a:solidFill>
            <a:srgbClr val="FFFF00">
              <a:alpha val="45000"/>
            </a:srgbClr>
          </a:solidFill>
        </p:grpSpPr>
        <p:sp>
          <p:nvSpPr>
            <p:cNvPr id="14" name="Rectangle 13"/>
            <p:cNvSpPr/>
            <p:nvPr/>
          </p:nvSpPr>
          <p:spPr>
            <a:xfrm>
              <a:off x="251520" y="5589240"/>
              <a:ext cx="720080" cy="720080"/>
            </a:xfrm>
            <a:prstGeom prst="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2000" b="1" baseline="30000" dirty="0" smtClean="0">
                  <a:solidFill>
                    <a:prstClr val="black"/>
                  </a:solidFill>
                </a:rPr>
                <a:t>82</a:t>
              </a:r>
              <a:r>
                <a:rPr lang="fr-FR" sz="2000" b="1" dirty="0" smtClean="0">
                  <a:solidFill>
                    <a:prstClr val="black"/>
                  </a:solidFill>
                </a:rPr>
                <a:t>Ga</a:t>
              </a:r>
              <a:endParaRPr lang="fr-FR" b="1" dirty="0" smtClean="0">
                <a:solidFill>
                  <a:prstClr val="black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55576" y="5589240"/>
              <a:ext cx="216024" cy="216024"/>
            </a:xfrm>
            <a:prstGeom prst="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>
                  <a:solidFill>
                    <a:prstClr val="black"/>
                  </a:solidFill>
                </a:rPr>
                <a:t>1</a:t>
              </a:r>
            </a:p>
          </p:txBody>
        </p:sp>
      </p:grpSp>
      <p:grpSp>
        <p:nvGrpSpPr>
          <p:cNvPr id="16" name="Groupe 15"/>
          <p:cNvGrpSpPr/>
          <p:nvPr/>
        </p:nvGrpSpPr>
        <p:grpSpPr>
          <a:xfrm>
            <a:off x="879224" y="3782440"/>
            <a:ext cx="720080" cy="720080"/>
            <a:chOff x="251520" y="5589240"/>
            <a:chExt cx="720080" cy="720080"/>
          </a:xfrm>
          <a:solidFill>
            <a:srgbClr val="92D050">
              <a:alpha val="33000"/>
            </a:srgbClr>
          </a:solidFill>
        </p:grpSpPr>
        <p:sp>
          <p:nvSpPr>
            <p:cNvPr id="17" name="Rectangle 16"/>
            <p:cNvSpPr/>
            <p:nvPr/>
          </p:nvSpPr>
          <p:spPr>
            <a:xfrm>
              <a:off x="251520" y="5589240"/>
              <a:ext cx="720080" cy="720080"/>
            </a:xfrm>
            <a:prstGeom prst="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2000" b="1" baseline="30000" dirty="0" smtClean="0">
                  <a:solidFill>
                    <a:prstClr val="black"/>
                  </a:solidFill>
                </a:rPr>
                <a:t>82</a:t>
              </a:r>
              <a:r>
                <a:rPr lang="fr-FR" sz="2000" b="1" dirty="0" smtClean="0">
                  <a:solidFill>
                    <a:prstClr val="black"/>
                  </a:solidFill>
                </a:rPr>
                <a:t>Ge</a:t>
              </a:r>
              <a:endParaRPr lang="fr-FR" b="1" dirty="0" smtClean="0">
                <a:solidFill>
                  <a:prstClr val="black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55576" y="5589240"/>
              <a:ext cx="216024" cy="216024"/>
            </a:xfrm>
            <a:prstGeom prst="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>
                  <a:solidFill>
                    <a:prstClr val="black"/>
                  </a:solidFill>
                </a:rPr>
                <a:t>5</a:t>
              </a:r>
            </a:p>
          </p:txBody>
        </p:sp>
      </p:grpSp>
      <p:grpSp>
        <p:nvGrpSpPr>
          <p:cNvPr id="19" name="Groupe 18"/>
          <p:cNvGrpSpPr/>
          <p:nvPr/>
        </p:nvGrpSpPr>
        <p:grpSpPr>
          <a:xfrm>
            <a:off x="1599304" y="3782440"/>
            <a:ext cx="720080" cy="720080"/>
            <a:chOff x="251520" y="5589240"/>
            <a:chExt cx="720080" cy="720080"/>
          </a:xfrm>
          <a:solidFill>
            <a:srgbClr val="92D050">
              <a:alpha val="32000"/>
            </a:srgbClr>
          </a:solidFill>
        </p:grpSpPr>
        <p:sp>
          <p:nvSpPr>
            <p:cNvPr id="20" name="Rectangle 19"/>
            <p:cNvSpPr/>
            <p:nvPr/>
          </p:nvSpPr>
          <p:spPr>
            <a:xfrm>
              <a:off x="251520" y="5589240"/>
              <a:ext cx="720080" cy="720080"/>
            </a:xfrm>
            <a:prstGeom prst="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2000" b="1" baseline="30000" dirty="0" smtClean="0">
                  <a:solidFill>
                    <a:prstClr val="black"/>
                  </a:solidFill>
                </a:rPr>
                <a:t>83</a:t>
              </a:r>
              <a:r>
                <a:rPr lang="fr-FR" sz="2000" b="1" dirty="0" smtClean="0">
                  <a:solidFill>
                    <a:prstClr val="black"/>
                  </a:solidFill>
                </a:rPr>
                <a:t>Ge</a:t>
              </a:r>
              <a:endParaRPr lang="fr-FR" b="1" dirty="0" smtClean="0">
                <a:solidFill>
                  <a:prstClr val="black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55576" y="5589240"/>
              <a:ext cx="216024" cy="216024"/>
            </a:xfrm>
            <a:prstGeom prst="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>
                  <a:solidFill>
                    <a:prstClr val="black"/>
                  </a:solidFill>
                </a:rPr>
                <a:t>5</a:t>
              </a:r>
            </a:p>
          </p:txBody>
        </p:sp>
      </p:grpSp>
      <p:grpSp>
        <p:nvGrpSpPr>
          <p:cNvPr id="22" name="Groupe 21"/>
          <p:cNvGrpSpPr/>
          <p:nvPr/>
        </p:nvGrpSpPr>
        <p:grpSpPr>
          <a:xfrm>
            <a:off x="1599304" y="3062360"/>
            <a:ext cx="720080" cy="720080"/>
            <a:chOff x="251520" y="5589240"/>
            <a:chExt cx="720080" cy="720080"/>
          </a:xfrm>
          <a:solidFill>
            <a:srgbClr val="92D050"/>
          </a:solidFill>
        </p:grpSpPr>
        <p:sp>
          <p:nvSpPr>
            <p:cNvPr id="23" name="Rectangle 22"/>
            <p:cNvSpPr/>
            <p:nvPr/>
          </p:nvSpPr>
          <p:spPr>
            <a:xfrm>
              <a:off x="251520" y="5589240"/>
              <a:ext cx="720080" cy="720080"/>
            </a:xfrm>
            <a:prstGeom prst="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2000" b="1" baseline="30000" dirty="0" smtClean="0">
                  <a:solidFill>
                    <a:prstClr val="black"/>
                  </a:solidFill>
                </a:rPr>
                <a:t>84</a:t>
              </a:r>
              <a:r>
                <a:rPr lang="fr-FR" sz="2000" b="1" dirty="0" smtClean="0">
                  <a:solidFill>
                    <a:prstClr val="black"/>
                  </a:solidFill>
                </a:rPr>
                <a:t>As</a:t>
              </a:r>
              <a:endParaRPr lang="fr-FR" b="1" dirty="0" smtClean="0">
                <a:solidFill>
                  <a:prstClr val="black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55576" y="5589240"/>
              <a:ext cx="216024" cy="216024"/>
            </a:xfrm>
            <a:prstGeom prst="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>
                  <a:solidFill>
                    <a:prstClr val="black"/>
                  </a:solidFill>
                </a:rPr>
                <a:t>6</a:t>
              </a:r>
            </a:p>
          </p:txBody>
        </p:sp>
      </p:grpSp>
      <p:grpSp>
        <p:nvGrpSpPr>
          <p:cNvPr id="25" name="Groupe 24"/>
          <p:cNvGrpSpPr/>
          <p:nvPr/>
        </p:nvGrpSpPr>
        <p:grpSpPr>
          <a:xfrm>
            <a:off x="2319384" y="2335384"/>
            <a:ext cx="720080" cy="720080"/>
            <a:chOff x="251520" y="5589240"/>
            <a:chExt cx="720080" cy="720080"/>
          </a:xfrm>
          <a:solidFill>
            <a:srgbClr val="92D050">
              <a:alpha val="90000"/>
            </a:srgbClr>
          </a:solidFill>
        </p:grpSpPr>
        <p:sp>
          <p:nvSpPr>
            <p:cNvPr id="26" name="Rectangle 25"/>
            <p:cNvSpPr/>
            <p:nvPr/>
          </p:nvSpPr>
          <p:spPr>
            <a:xfrm>
              <a:off x="251520" y="5589240"/>
              <a:ext cx="720080" cy="720080"/>
            </a:xfrm>
            <a:prstGeom prst="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2000" b="1" baseline="30000" dirty="0" smtClean="0">
                  <a:solidFill>
                    <a:prstClr val="black"/>
                  </a:solidFill>
                </a:rPr>
                <a:t>86</a:t>
              </a:r>
              <a:r>
                <a:rPr lang="fr-FR" sz="2000" b="1" dirty="0" smtClean="0">
                  <a:solidFill>
                    <a:prstClr val="black"/>
                  </a:solidFill>
                </a:rPr>
                <a:t>Se</a:t>
              </a:r>
              <a:endParaRPr lang="fr-FR" b="1" dirty="0" smtClean="0">
                <a:solidFill>
                  <a:prstClr val="black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755576" y="5589240"/>
              <a:ext cx="216024" cy="216024"/>
            </a:xfrm>
            <a:prstGeom prst="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>
                  <a:solidFill>
                    <a:prstClr val="black"/>
                  </a:solidFill>
                </a:rPr>
                <a:t>3</a:t>
              </a:r>
            </a:p>
          </p:txBody>
        </p:sp>
      </p:grpSp>
      <p:grpSp>
        <p:nvGrpSpPr>
          <p:cNvPr id="31" name="Groupe 30"/>
          <p:cNvGrpSpPr/>
          <p:nvPr/>
        </p:nvGrpSpPr>
        <p:grpSpPr>
          <a:xfrm>
            <a:off x="6624228" y="894618"/>
            <a:ext cx="720080" cy="720080"/>
            <a:chOff x="251520" y="5589240"/>
            <a:chExt cx="720080" cy="720080"/>
          </a:xfrm>
          <a:solidFill>
            <a:srgbClr val="92D050">
              <a:alpha val="32000"/>
            </a:srgbClr>
          </a:solidFill>
        </p:grpSpPr>
        <p:sp>
          <p:nvSpPr>
            <p:cNvPr id="32" name="Rectangle 31"/>
            <p:cNvSpPr/>
            <p:nvPr/>
          </p:nvSpPr>
          <p:spPr>
            <a:xfrm>
              <a:off x="251520" y="5589240"/>
              <a:ext cx="720080" cy="720080"/>
            </a:xfrm>
            <a:prstGeom prst="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2000" b="1" baseline="30000" dirty="0" smtClean="0">
                  <a:solidFill>
                    <a:prstClr val="black"/>
                  </a:solidFill>
                </a:rPr>
                <a:t>94</a:t>
              </a:r>
              <a:r>
                <a:rPr lang="fr-FR" sz="2000" b="1" dirty="0" smtClean="0">
                  <a:solidFill>
                    <a:prstClr val="black"/>
                  </a:solidFill>
                </a:rPr>
                <a:t>Kr</a:t>
              </a:r>
              <a:endParaRPr lang="fr-FR" b="1" dirty="0" smtClean="0">
                <a:solidFill>
                  <a:prstClr val="black"/>
                </a:solidFill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755576" y="5589240"/>
              <a:ext cx="216024" cy="216024"/>
            </a:xfrm>
            <a:prstGeom prst="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>
                  <a:solidFill>
                    <a:prstClr val="black"/>
                  </a:solidFill>
                </a:rPr>
                <a:t>3</a:t>
              </a:r>
            </a:p>
          </p:txBody>
        </p:sp>
      </p:grpSp>
      <p:grpSp>
        <p:nvGrpSpPr>
          <p:cNvPr id="34" name="Groupe 33"/>
          <p:cNvGrpSpPr/>
          <p:nvPr/>
        </p:nvGrpSpPr>
        <p:grpSpPr>
          <a:xfrm>
            <a:off x="2319384" y="3774800"/>
            <a:ext cx="720080" cy="720080"/>
            <a:chOff x="251520" y="5589240"/>
            <a:chExt cx="720080" cy="720080"/>
          </a:xfrm>
          <a:solidFill>
            <a:srgbClr val="92D050">
              <a:alpha val="31000"/>
            </a:srgbClr>
          </a:solidFill>
        </p:grpSpPr>
        <p:sp>
          <p:nvSpPr>
            <p:cNvPr id="35" name="Rectangle 34"/>
            <p:cNvSpPr/>
            <p:nvPr/>
          </p:nvSpPr>
          <p:spPr>
            <a:xfrm>
              <a:off x="251520" y="5589240"/>
              <a:ext cx="720080" cy="720080"/>
            </a:xfrm>
            <a:prstGeom prst="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2000" b="1" baseline="30000" dirty="0" smtClean="0">
                  <a:solidFill>
                    <a:prstClr val="black"/>
                  </a:solidFill>
                </a:rPr>
                <a:t>84</a:t>
              </a:r>
              <a:r>
                <a:rPr lang="fr-FR" sz="2000" b="1" dirty="0" smtClean="0">
                  <a:solidFill>
                    <a:prstClr val="black"/>
                  </a:solidFill>
                </a:rPr>
                <a:t>Ge</a:t>
              </a:r>
              <a:endParaRPr lang="fr-FR" b="1" dirty="0" smtClean="0">
                <a:solidFill>
                  <a:prstClr val="black"/>
                </a:solidFill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755576" y="5589240"/>
              <a:ext cx="216024" cy="216024"/>
            </a:xfrm>
            <a:prstGeom prst="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>
                  <a:solidFill>
                    <a:prstClr val="black"/>
                  </a:solidFill>
                </a:rPr>
                <a:t>3</a:t>
              </a:r>
            </a:p>
          </p:txBody>
        </p:sp>
      </p:grpSp>
      <p:grpSp>
        <p:nvGrpSpPr>
          <p:cNvPr id="37" name="Groupe 36"/>
          <p:cNvGrpSpPr/>
          <p:nvPr/>
        </p:nvGrpSpPr>
        <p:grpSpPr>
          <a:xfrm>
            <a:off x="3039464" y="3774800"/>
            <a:ext cx="720080" cy="720080"/>
            <a:chOff x="251520" y="5589240"/>
            <a:chExt cx="720080" cy="720080"/>
          </a:xfrm>
          <a:solidFill>
            <a:srgbClr val="FFFF00">
              <a:alpha val="47000"/>
            </a:srgbClr>
          </a:solidFill>
        </p:grpSpPr>
        <p:sp>
          <p:nvSpPr>
            <p:cNvPr id="38" name="Rectangle 37"/>
            <p:cNvSpPr/>
            <p:nvPr/>
          </p:nvSpPr>
          <p:spPr>
            <a:xfrm>
              <a:off x="251520" y="5589240"/>
              <a:ext cx="720080" cy="720080"/>
            </a:xfrm>
            <a:prstGeom prst="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2000" b="1" baseline="30000" dirty="0" smtClean="0">
                  <a:solidFill>
                    <a:prstClr val="black"/>
                  </a:solidFill>
                </a:rPr>
                <a:t>85</a:t>
              </a:r>
              <a:r>
                <a:rPr lang="fr-FR" sz="2000" b="1" dirty="0" smtClean="0">
                  <a:solidFill>
                    <a:prstClr val="black"/>
                  </a:solidFill>
                </a:rPr>
                <a:t>Ge</a:t>
              </a:r>
              <a:endParaRPr lang="fr-FR" b="1" dirty="0" smtClean="0">
                <a:solidFill>
                  <a:prstClr val="black"/>
                </a:solidFill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55576" y="5589240"/>
              <a:ext cx="216024" cy="216024"/>
            </a:xfrm>
            <a:prstGeom prst="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>
                  <a:solidFill>
                    <a:prstClr val="black"/>
                  </a:solidFill>
                </a:rPr>
                <a:t>1</a:t>
              </a:r>
            </a:p>
          </p:txBody>
        </p:sp>
      </p:grpSp>
      <p:grpSp>
        <p:nvGrpSpPr>
          <p:cNvPr id="40" name="Groupe 39"/>
          <p:cNvGrpSpPr/>
          <p:nvPr/>
        </p:nvGrpSpPr>
        <p:grpSpPr>
          <a:xfrm>
            <a:off x="3759544" y="3774800"/>
            <a:ext cx="720080" cy="720080"/>
            <a:chOff x="251520" y="5589240"/>
            <a:chExt cx="720080" cy="720080"/>
          </a:xfrm>
          <a:solidFill>
            <a:srgbClr val="FFFF00">
              <a:alpha val="47000"/>
            </a:srgbClr>
          </a:solidFill>
        </p:grpSpPr>
        <p:sp>
          <p:nvSpPr>
            <p:cNvPr id="41" name="Rectangle 40"/>
            <p:cNvSpPr/>
            <p:nvPr/>
          </p:nvSpPr>
          <p:spPr>
            <a:xfrm>
              <a:off x="251520" y="5589240"/>
              <a:ext cx="720080" cy="720080"/>
            </a:xfrm>
            <a:prstGeom prst="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2000" b="1" baseline="30000" dirty="0" smtClean="0">
                  <a:solidFill>
                    <a:prstClr val="black"/>
                  </a:solidFill>
                </a:rPr>
                <a:t>86</a:t>
              </a:r>
              <a:r>
                <a:rPr lang="fr-FR" sz="2000" b="1" dirty="0" smtClean="0">
                  <a:solidFill>
                    <a:prstClr val="black"/>
                  </a:solidFill>
                </a:rPr>
                <a:t>Ge</a:t>
              </a:r>
              <a:endParaRPr lang="fr-FR" b="1" dirty="0" smtClean="0">
                <a:solidFill>
                  <a:prstClr val="black"/>
                </a:solidFill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755576" y="5589240"/>
              <a:ext cx="216024" cy="216024"/>
            </a:xfrm>
            <a:prstGeom prst="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>
                  <a:solidFill>
                    <a:prstClr val="black"/>
                  </a:solidFill>
                </a:rPr>
                <a:t>0</a:t>
              </a:r>
            </a:p>
          </p:txBody>
        </p:sp>
      </p:grpSp>
      <p:grpSp>
        <p:nvGrpSpPr>
          <p:cNvPr id="46" name="Groupe 45"/>
          <p:cNvGrpSpPr/>
          <p:nvPr/>
        </p:nvGrpSpPr>
        <p:grpSpPr>
          <a:xfrm>
            <a:off x="3034649" y="3062360"/>
            <a:ext cx="720080" cy="720080"/>
            <a:chOff x="251520" y="5589240"/>
            <a:chExt cx="720080" cy="720080"/>
          </a:xfrm>
          <a:solidFill>
            <a:srgbClr val="92D050">
              <a:alpha val="34000"/>
            </a:srgbClr>
          </a:solidFill>
        </p:grpSpPr>
        <p:sp>
          <p:nvSpPr>
            <p:cNvPr id="47" name="Rectangle 46"/>
            <p:cNvSpPr/>
            <p:nvPr/>
          </p:nvSpPr>
          <p:spPr>
            <a:xfrm>
              <a:off x="251520" y="5589240"/>
              <a:ext cx="720080" cy="720080"/>
            </a:xfrm>
            <a:prstGeom prst="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2000" b="1" baseline="30000" dirty="0" smtClean="0">
                  <a:solidFill>
                    <a:prstClr val="black"/>
                  </a:solidFill>
                </a:rPr>
                <a:t>86</a:t>
              </a:r>
              <a:r>
                <a:rPr lang="fr-FR" sz="2000" b="1" dirty="0" smtClean="0">
                  <a:solidFill>
                    <a:prstClr val="black"/>
                  </a:solidFill>
                </a:rPr>
                <a:t>As</a:t>
              </a:r>
              <a:endParaRPr lang="fr-FR" b="1" dirty="0" smtClean="0">
                <a:solidFill>
                  <a:prstClr val="black"/>
                </a:solidFill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755576" y="5589240"/>
              <a:ext cx="216024" cy="216024"/>
            </a:xfrm>
            <a:prstGeom prst="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>
                  <a:solidFill>
                    <a:prstClr val="black"/>
                  </a:solidFill>
                </a:rPr>
                <a:t>0</a:t>
              </a:r>
            </a:p>
          </p:txBody>
        </p:sp>
      </p:grpSp>
      <p:grpSp>
        <p:nvGrpSpPr>
          <p:cNvPr id="49" name="Groupe 48"/>
          <p:cNvGrpSpPr/>
          <p:nvPr/>
        </p:nvGrpSpPr>
        <p:grpSpPr>
          <a:xfrm>
            <a:off x="2319384" y="3054720"/>
            <a:ext cx="720080" cy="720080"/>
            <a:chOff x="251520" y="5589240"/>
            <a:chExt cx="720080" cy="720080"/>
          </a:xfrm>
          <a:solidFill>
            <a:srgbClr val="92D050">
              <a:alpha val="80000"/>
            </a:srgbClr>
          </a:solidFill>
        </p:grpSpPr>
        <p:sp>
          <p:nvSpPr>
            <p:cNvPr id="50" name="Rectangle 49"/>
            <p:cNvSpPr/>
            <p:nvPr/>
          </p:nvSpPr>
          <p:spPr>
            <a:xfrm>
              <a:off x="251520" y="5589240"/>
              <a:ext cx="720080" cy="720080"/>
            </a:xfrm>
            <a:prstGeom prst="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2000" b="1" baseline="30000" dirty="0" smtClean="0">
                  <a:solidFill>
                    <a:prstClr val="black"/>
                  </a:solidFill>
                </a:rPr>
                <a:t>85</a:t>
              </a:r>
              <a:r>
                <a:rPr lang="fr-FR" sz="2000" b="1" dirty="0" smtClean="0">
                  <a:solidFill>
                    <a:prstClr val="black"/>
                  </a:solidFill>
                </a:rPr>
                <a:t>As</a:t>
              </a:r>
              <a:endParaRPr lang="fr-FR" b="1" dirty="0" smtClean="0">
                <a:solidFill>
                  <a:prstClr val="black"/>
                </a:solidFill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755576" y="5589240"/>
              <a:ext cx="216024" cy="216024"/>
            </a:xfrm>
            <a:prstGeom prst="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>
                  <a:solidFill>
                    <a:prstClr val="black"/>
                  </a:solidFill>
                </a:rPr>
                <a:t>0</a:t>
              </a:r>
            </a:p>
          </p:txBody>
        </p:sp>
      </p:grpSp>
      <p:grpSp>
        <p:nvGrpSpPr>
          <p:cNvPr id="52" name="Groupe 51"/>
          <p:cNvGrpSpPr/>
          <p:nvPr/>
        </p:nvGrpSpPr>
        <p:grpSpPr>
          <a:xfrm>
            <a:off x="3759544" y="3062360"/>
            <a:ext cx="720080" cy="720080"/>
            <a:chOff x="251520" y="5589240"/>
            <a:chExt cx="720080" cy="720080"/>
          </a:xfrm>
          <a:solidFill>
            <a:srgbClr val="92D050">
              <a:alpha val="34000"/>
            </a:srgbClr>
          </a:solidFill>
        </p:grpSpPr>
        <p:sp>
          <p:nvSpPr>
            <p:cNvPr id="53" name="Rectangle 52"/>
            <p:cNvSpPr/>
            <p:nvPr/>
          </p:nvSpPr>
          <p:spPr>
            <a:xfrm>
              <a:off x="251520" y="5589240"/>
              <a:ext cx="720080" cy="720080"/>
            </a:xfrm>
            <a:prstGeom prst="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2000" b="1" baseline="30000" dirty="0" smtClean="0">
                  <a:solidFill>
                    <a:prstClr val="black"/>
                  </a:solidFill>
                </a:rPr>
                <a:t>87</a:t>
              </a:r>
              <a:r>
                <a:rPr lang="fr-FR" sz="2000" b="1" dirty="0" smtClean="0">
                  <a:solidFill>
                    <a:prstClr val="black"/>
                  </a:solidFill>
                </a:rPr>
                <a:t>As</a:t>
              </a:r>
              <a:endParaRPr lang="fr-FR" b="1" dirty="0" smtClean="0">
                <a:solidFill>
                  <a:prstClr val="black"/>
                </a:solidFill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755576" y="5589240"/>
              <a:ext cx="216024" cy="216024"/>
            </a:xfrm>
            <a:prstGeom prst="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>
                  <a:solidFill>
                    <a:prstClr val="black"/>
                  </a:solidFill>
                </a:rPr>
                <a:t>0</a:t>
              </a:r>
            </a:p>
          </p:txBody>
        </p:sp>
      </p:grpSp>
      <p:grpSp>
        <p:nvGrpSpPr>
          <p:cNvPr id="55" name="Groupe 54"/>
          <p:cNvGrpSpPr/>
          <p:nvPr/>
        </p:nvGrpSpPr>
        <p:grpSpPr>
          <a:xfrm>
            <a:off x="4471393" y="3054720"/>
            <a:ext cx="720080" cy="720080"/>
            <a:chOff x="251520" y="5589240"/>
            <a:chExt cx="720080" cy="720080"/>
          </a:xfrm>
          <a:solidFill>
            <a:srgbClr val="FFFF00">
              <a:alpha val="49000"/>
            </a:srgbClr>
          </a:solidFill>
        </p:grpSpPr>
        <p:sp>
          <p:nvSpPr>
            <p:cNvPr id="56" name="Rectangle 55"/>
            <p:cNvSpPr/>
            <p:nvPr/>
          </p:nvSpPr>
          <p:spPr>
            <a:xfrm>
              <a:off x="251520" y="5589240"/>
              <a:ext cx="720080" cy="720080"/>
            </a:xfrm>
            <a:prstGeom prst="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2000" b="1" baseline="30000" dirty="0" smtClean="0">
                  <a:solidFill>
                    <a:prstClr val="black"/>
                  </a:solidFill>
                </a:rPr>
                <a:t>88</a:t>
              </a:r>
              <a:r>
                <a:rPr lang="fr-FR" sz="2000" b="1" dirty="0" smtClean="0">
                  <a:solidFill>
                    <a:prstClr val="black"/>
                  </a:solidFill>
                </a:rPr>
                <a:t>As</a:t>
              </a:r>
              <a:endParaRPr lang="fr-FR" b="1" dirty="0" smtClean="0">
                <a:solidFill>
                  <a:prstClr val="black"/>
                </a:solidFill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755576" y="5589240"/>
              <a:ext cx="216024" cy="216024"/>
            </a:xfrm>
            <a:prstGeom prst="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>
                  <a:solidFill>
                    <a:prstClr val="black"/>
                  </a:solidFill>
                </a:rPr>
                <a:t>0</a:t>
              </a:r>
            </a:p>
          </p:txBody>
        </p:sp>
      </p:grpSp>
      <p:grpSp>
        <p:nvGrpSpPr>
          <p:cNvPr id="58" name="Groupe 57"/>
          <p:cNvGrpSpPr/>
          <p:nvPr/>
        </p:nvGrpSpPr>
        <p:grpSpPr>
          <a:xfrm>
            <a:off x="3039464" y="2342280"/>
            <a:ext cx="720080" cy="720080"/>
            <a:chOff x="251520" y="5589240"/>
            <a:chExt cx="720080" cy="720080"/>
          </a:xfrm>
          <a:solidFill>
            <a:srgbClr val="92D050">
              <a:alpha val="88000"/>
            </a:srgbClr>
          </a:solidFill>
        </p:grpSpPr>
        <p:sp>
          <p:nvSpPr>
            <p:cNvPr id="59" name="Rectangle 58"/>
            <p:cNvSpPr/>
            <p:nvPr/>
          </p:nvSpPr>
          <p:spPr>
            <a:xfrm>
              <a:off x="251520" y="5589240"/>
              <a:ext cx="720080" cy="720080"/>
            </a:xfrm>
            <a:prstGeom prst="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2000" b="1" baseline="30000" dirty="0" smtClean="0">
                  <a:solidFill>
                    <a:prstClr val="black"/>
                  </a:solidFill>
                </a:rPr>
                <a:t>87</a:t>
              </a:r>
              <a:r>
                <a:rPr lang="fr-FR" sz="2000" b="1" dirty="0" smtClean="0">
                  <a:solidFill>
                    <a:prstClr val="black"/>
                  </a:solidFill>
                </a:rPr>
                <a:t>Se</a:t>
              </a:r>
              <a:endParaRPr lang="fr-FR" b="1" dirty="0" smtClean="0">
                <a:solidFill>
                  <a:prstClr val="black"/>
                </a:solidFill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755576" y="5589240"/>
              <a:ext cx="216024" cy="216024"/>
            </a:xfrm>
            <a:prstGeom prst="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>
                  <a:solidFill>
                    <a:prstClr val="black"/>
                  </a:solidFill>
                </a:rPr>
                <a:t>0</a:t>
              </a:r>
            </a:p>
          </p:txBody>
        </p:sp>
      </p:grpSp>
      <p:grpSp>
        <p:nvGrpSpPr>
          <p:cNvPr id="61" name="Groupe 60"/>
          <p:cNvGrpSpPr/>
          <p:nvPr/>
        </p:nvGrpSpPr>
        <p:grpSpPr>
          <a:xfrm>
            <a:off x="3752981" y="2348136"/>
            <a:ext cx="720080" cy="720080"/>
            <a:chOff x="251520" y="5589240"/>
            <a:chExt cx="720080" cy="720080"/>
          </a:xfrm>
          <a:solidFill>
            <a:srgbClr val="92D050">
              <a:alpha val="86000"/>
            </a:srgbClr>
          </a:solidFill>
        </p:grpSpPr>
        <p:sp>
          <p:nvSpPr>
            <p:cNvPr id="62" name="Rectangle 61"/>
            <p:cNvSpPr/>
            <p:nvPr/>
          </p:nvSpPr>
          <p:spPr>
            <a:xfrm>
              <a:off x="251520" y="5589240"/>
              <a:ext cx="720080" cy="720080"/>
            </a:xfrm>
            <a:prstGeom prst="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2000" b="1" baseline="30000" dirty="0" smtClean="0">
                  <a:solidFill>
                    <a:prstClr val="black"/>
                  </a:solidFill>
                </a:rPr>
                <a:t>88</a:t>
              </a:r>
              <a:r>
                <a:rPr lang="fr-FR" sz="2000" b="1" dirty="0" smtClean="0">
                  <a:solidFill>
                    <a:prstClr val="black"/>
                  </a:solidFill>
                </a:rPr>
                <a:t>Se</a:t>
              </a:r>
              <a:endParaRPr lang="fr-FR" b="1" dirty="0" smtClean="0">
                <a:solidFill>
                  <a:prstClr val="black"/>
                </a:solidFill>
              </a:endParaRP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755576" y="5589240"/>
              <a:ext cx="216024" cy="216024"/>
            </a:xfrm>
            <a:prstGeom prst="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>
                  <a:solidFill>
                    <a:prstClr val="black"/>
                  </a:solidFill>
                </a:rPr>
                <a:t>1</a:t>
              </a:r>
            </a:p>
          </p:txBody>
        </p:sp>
      </p:grpSp>
      <p:grpSp>
        <p:nvGrpSpPr>
          <p:cNvPr id="64" name="Groupe 63"/>
          <p:cNvGrpSpPr/>
          <p:nvPr/>
        </p:nvGrpSpPr>
        <p:grpSpPr>
          <a:xfrm>
            <a:off x="4463581" y="2342280"/>
            <a:ext cx="720080" cy="720080"/>
            <a:chOff x="251520" y="5589240"/>
            <a:chExt cx="720080" cy="720080"/>
          </a:xfrm>
          <a:solidFill>
            <a:srgbClr val="92D050">
              <a:alpha val="34000"/>
            </a:srgbClr>
          </a:solidFill>
        </p:grpSpPr>
        <p:sp>
          <p:nvSpPr>
            <p:cNvPr id="65" name="Rectangle 64"/>
            <p:cNvSpPr/>
            <p:nvPr/>
          </p:nvSpPr>
          <p:spPr>
            <a:xfrm>
              <a:off x="251520" y="5589240"/>
              <a:ext cx="720080" cy="720080"/>
            </a:xfrm>
            <a:prstGeom prst="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2000" b="1" baseline="30000" dirty="0" smtClean="0">
                  <a:solidFill>
                    <a:prstClr val="black"/>
                  </a:solidFill>
                </a:rPr>
                <a:t>89</a:t>
              </a:r>
              <a:r>
                <a:rPr lang="fr-FR" sz="2000" b="1" dirty="0" smtClean="0">
                  <a:solidFill>
                    <a:prstClr val="black"/>
                  </a:solidFill>
                </a:rPr>
                <a:t>Se</a:t>
              </a:r>
              <a:endParaRPr lang="fr-FR" b="1" dirty="0" smtClean="0">
                <a:solidFill>
                  <a:prstClr val="black"/>
                </a:solidFill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755576" y="5589240"/>
              <a:ext cx="216024" cy="216024"/>
            </a:xfrm>
            <a:prstGeom prst="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>
                  <a:solidFill>
                    <a:prstClr val="black"/>
                  </a:solidFill>
                </a:rPr>
                <a:t>0</a:t>
              </a:r>
            </a:p>
          </p:txBody>
        </p:sp>
      </p:grpSp>
      <p:grpSp>
        <p:nvGrpSpPr>
          <p:cNvPr id="67" name="Groupe 66"/>
          <p:cNvGrpSpPr/>
          <p:nvPr/>
        </p:nvGrpSpPr>
        <p:grpSpPr>
          <a:xfrm>
            <a:off x="5184068" y="2342280"/>
            <a:ext cx="720080" cy="720080"/>
            <a:chOff x="251520" y="5589240"/>
            <a:chExt cx="720080" cy="720080"/>
          </a:xfrm>
          <a:solidFill>
            <a:srgbClr val="92D050">
              <a:alpha val="34000"/>
            </a:srgbClr>
          </a:solidFill>
        </p:grpSpPr>
        <p:sp>
          <p:nvSpPr>
            <p:cNvPr id="68" name="Rectangle 67"/>
            <p:cNvSpPr/>
            <p:nvPr/>
          </p:nvSpPr>
          <p:spPr>
            <a:xfrm>
              <a:off x="251520" y="5589240"/>
              <a:ext cx="720080" cy="720080"/>
            </a:xfrm>
            <a:prstGeom prst="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2000" b="1" baseline="30000" dirty="0" smtClean="0">
                  <a:solidFill>
                    <a:prstClr val="black"/>
                  </a:solidFill>
                </a:rPr>
                <a:t>90</a:t>
              </a:r>
              <a:r>
                <a:rPr lang="fr-FR" sz="2000" b="1" dirty="0" smtClean="0">
                  <a:solidFill>
                    <a:prstClr val="black"/>
                  </a:solidFill>
                </a:rPr>
                <a:t>Se</a:t>
              </a:r>
              <a:endParaRPr lang="fr-FR" b="1" dirty="0" smtClean="0">
                <a:solidFill>
                  <a:prstClr val="black"/>
                </a:solidFill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755576" y="5589240"/>
              <a:ext cx="216024" cy="216024"/>
            </a:xfrm>
            <a:prstGeom prst="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>
                  <a:solidFill>
                    <a:prstClr val="black"/>
                  </a:solidFill>
                </a:rPr>
                <a:t>0</a:t>
              </a:r>
            </a:p>
          </p:txBody>
        </p:sp>
      </p:grpSp>
      <p:grpSp>
        <p:nvGrpSpPr>
          <p:cNvPr id="70" name="Groupe 69"/>
          <p:cNvGrpSpPr/>
          <p:nvPr/>
        </p:nvGrpSpPr>
        <p:grpSpPr>
          <a:xfrm>
            <a:off x="3759544" y="1622200"/>
            <a:ext cx="720080" cy="720080"/>
            <a:chOff x="251520" y="5589240"/>
            <a:chExt cx="720080" cy="720080"/>
          </a:xfrm>
          <a:solidFill>
            <a:srgbClr val="92D050">
              <a:alpha val="90000"/>
            </a:srgbClr>
          </a:solidFill>
        </p:grpSpPr>
        <p:sp>
          <p:nvSpPr>
            <p:cNvPr id="71" name="Rectangle 70"/>
            <p:cNvSpPr/>
            <p:nvPr/>
          </p:nvSpPr>
          <p:spPr>
            <a:xfrm>
              <a:off x="251520" y="5589240"/>
              <a:ext cx="720080" cy="720080"/>
            </a:xfrm>
            <a:prstGeom prst="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2000" b="1" baseline="30000" dirty="0" smtClean="0">
                  <a:solidFill>
                    <a:prstClr val="black"/>
                  </a:solidFill>
                </a:rPr>
                <a:t>89</a:t>
              </a:r>
              <a:r>
                <a:rPr lang="fr-FR" sz="2000" b="1" dirty="0" smtClean="0">
                  <a:solidFill>
                    <a:prstClr val="black"/>
                  </a:solidFill>
                </a:rPr>
                <a:t>Br</a:t>
              </a:r>
              <a:endParaRPr lang="fr-FR" b="1" dirty="0" smtClean="0">
                <a:solidFill>
                  <a:prstClr val="black"/>
                </a:solidFill>
              </a:endParaRP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755576" y="5589240"/>
              <a:ext cx="216024" cy="216024"/>
            </a:xfrm>
            <a:prstGeom prst="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>
                  <a:solidFill>
                    <a:prstClr val="black"/>
                  </a:solidFill>
                </a:rPr>
                <a:t>0</a:t>
              </a:r>
            </a:p>
          </p:txBody>
        </p:sp>
      </p:grpSp>
      <p:grpSp>
        <p:nvGrpSpPr>
          <p:cNvPr id="73" name="Groupe 72"/>
          <p:cNvGrpSpPr/>
          <p:nvPr/>
        </p:nvGrpSpPr>
        <p:grpSpPr>
          <a:xfrm>
            <a:off x="4473061" y="1622200"/>
            <a:ext cx="720080" cy="720080"/>
            <a:chOff x="251520" y="5589240"/>
            <a:chExt cx="720080" cy="720080"/>
          </a:xfrm>
          <a:solidFill>
            <a:srgbClr val="92D050">
              <a:alpha val="88000"/>
            </a:srgbClr>
          </a:solidFill>
        </p:grpSpPr>
        <p:sp>
          <p:nvSpPr>
            <p:cNvPr id="74" name="Rectangle 73"/>
            <p:cNvSpPr/>
            <p:nvPr/>
          </p:nvSpPr>
          <p:spPr>
            <a:xfrm>
              <a:off x="251520" y="5589240"/>
              <a:ext cx="720080" cy="720080"/>
            </a:xfrm>
            <a:prstGeom prst="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2000" b="1" baseline="30000" dirty="0" smtClean="0">
                  <a:solidFill>
                    <a:prstClr val="black"/>
                  </a:solidFill>
                </a:rPr>
                <a:t>90</a:t>
              </a:r>
              <a:r>
                <a:rPr lang="fr-FR" sz="2000" b="1" dirty="0" smtClean="0">
                  <a:solidFill>
                    <a:prstClr val="black"/>
                  </a:solidFill>
                </a:rPr>
                <a:t>Br</a:t>
              </a:r>
              <a:endParaRPr lang="fr-FR" b="1" dirty="0" smtClean="0">
                <a:solidFill>
                  <a:prstClr val="black"/>
                </a:solidFill>
              </a:endParaRP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755576" y="5589240"/>
              <a:ext cx="216024" cy="216024"/>
            </a:xfrm>
            <a:prstGeom prst="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>
                  <a:solidFill>
                    <a:prstClr val="black"/>
                  </a:solidFill>
                </a:rPr>
                <a:t>0</a:t>
              </a:r>
            </a:p>
          </p:txBody>
        </p:sp>
      </p:grpSp>
      <p:grpSp>
        <p:nvGrpSpPr>
          <p:cNvPr id="76" name="Groupe 75"/>
          <p:cNvGrpSpPr/>
          <p:nvPr/>
        </p:nvGrpSpPr>
        <p:grpSpPr>
          <a:xfrm>
            <a:off x="5184068" y="1626150"/>
            <a:ext cx="720080" cy="720080"/>
            <a:chOff x="251520" y="5589240"/>
            <a:chExt cx="720080" cy="720080"/>
          </a:xfrm>
          <a:solidFill>
            <a:srgbClr val="92D050">
              <a:alpha val="89000"/>
            </a:srgbClr>
          </a:solidFill>
        </p:grpSpPr>
        <p:sp>
          <p:nvSpPr>
            <p:cNvPr id="77" name="Rectangle 76"/>
            <p:cNvSpPr/>
            <p:nvPr/>
          </p:nvSpPr>
          <p:spPr>
            <a:xfrm>
              <a:off x="251520" y="5589240"/>
              <a:ext cx="720080" cy="720080"/>
            </a:xfrm>
            <a:prstGeom prst="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2000" b="1" baseline="30000" dirty="0" smtClean="0">
                  <a:solidFill>
                    <a:prstClr val="black"/>
                  </a:solidFill>
                </a:rPr>
                <a:t>91</a:t>
              </a:r>
              <a:r>
                <a:rPr lang="fr-FR" sz="2000" b="1" dirty="0" smtClean="0">
                  <a:solidFill>
                    <a:prstClr val="black"/>
                  </a:solidFill>
                </a:rPr>
                <a:t>Br</a:t>
              </a:r>
              <a:endParaRPr lang="fr-FR" b="1" dirty="0" smtClean="0">
                <a:solidFill>
                  <a:prstClr val="black"/>
                </a:solidFill>
              </a:endParaRP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755576" y="5589240"/>
              <a:ext cx="216024" cy="216024"/>
            </a:xfrm>
            <a:prstGeom prst="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>
                  <a:solidFill>
                    <a:prstClr val="black"/>
                  </a:solidFill>
                </a:rPr>
                <a:t>0</a:t>
              </a:r>
            </a:p>
          </p:txBody>
        </p:sp>
      </p:grpSp>
      <p:grpSp>
        <p:nvGrpSpPr>
          <p:cNvPr id="79" name="Groupe 78"/>
          <p:cNvGrpSpPr/>
          <p:nvPr/>
        </p:nvGrpSpPr>
        <p:grpSpPr>
          <a:xfrm>
            <a:off x="7344308" y="890756"/>
            <a:ext cx="720080" cy="720080"/>
            <a:chOff x="251520" y="5589240"/>
            <a:chExt cx="720080" cy="720080"/>
          </a:xfrm>
          <a:solidFill>
            <a:srgbClr val="92D050">
              <a:alpha val="37000"/>
            </a:srgbClr>
          </a:solidFill>
        </p:grpSpPr>
        <p:sp>
          <p:nvSpPr>
            <p:cNvPr id="80" name="Rectangle 79"/>
            <p:cNvSpPr/>
            <p:nvPr/>
          </p:nvSpPr>
          <p:spPr>
            <a:xfrm>
              <a:off x="251520" y="5589240"/>
              <a:ext cx="720080" cy="720080"/>
            </a:xfrm>
            <a:prstGeom prst="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2000" b="1" baseline="30000" dirty="0" smtClean="0">
                  <a:solidFill>
                    <a:prstClr val="black"/>
                  </a:solidFill>
                </a:rPr>
                <a:t>95</a:t>
              </a:r>
              <a:r>
                <a:rPr lang="fr-FR" sz="2000" b="1" dirty="0" smtClean="0">
                  <a:solidFill>
                    <a:prstClr val="black"/>
                  </a:solidFill>
                </a:rPr>
                <a:t>Kr</a:t>
              </a:r>
              <a:endParaRPr lang="fr-FR" b="1" dirty="0" smtClean="0">
                <a:solidFill>
                  <a:prstClr val="black"/>
                </a:solidFill>
              </a:endParaRP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755576" y="5589240"/>
              <a:ext cx="216024" cy="216024"/>
            </a:xfrm>
            <a:prstGeom prst="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>
                  <a:solidFill>
                    <a:prstClr val="black"/>
                  </a:solidFill>
                </a:rPr>
                <a:t>2</a:t>
              </a:r>
            </a:p>
          </p:txBody>
        </p:sp>
      </p:grpSp>
      <p:grpSp>
        <p:nvGrpSpPr>
          <p:cNvPr id="82" name="Groupe 81"/>
          <p:cNvGrpSpPr/>
          <p:nvPr/>
        </p:nvGrpSpPr>
        <p:grpSpPr>
          <a:xfrm>
            <a:off x="8064388" y="890756"/>
            <a:ext cx="720080" cy="720080"/>
            <a:chOff x="251520" y="5589240"/>
            <a:chExt cx="720080" cy="720080"/>
          </a:xfrm>
          <a:solidFill>
            <a:srgbClr val="FFFF00">
              <a:alpha val="45000"/>
            </a:srgbClr>
          </a:solidFill>
        </p:grpSpPr>
        <p:sp>
          <p:nvSpPr>
            <p:cNvPr id="83" name="Rectangle 82"/>
            <p:cNvSpPr/>
            <p:nvPr/>
          </p:nvSpPr>
          <p:spPr>
            <a:xfrm>
              <a:off x="251520" y="5589240"/>
              <a:ext cx="720080" cy="720080"/>
            </a:xfrm>
            <a:prstGeom prst="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2000" b="1" baseline="30000" dirty="0" smtClean="0">
                  <a:solidFill>
                    <a:prstClr val="black"/>
                  </a:solidFill>
                </a:rPr>
                <a:t>96</a:t>
              </a:r>
              <a:r>
                <a:rPr lang="fr-FR" sz="2000" b="1" dirty="0" smtClean="0">
                  <a:solidFill>
                    <a:prstClr val="black"/>
                  </a:solidFill>
                </a:rPr>
                <a:t>Kr</a:t>
              </a:r>
              <a:endParaRPr lang="fr-FR" b="1" dirty="0" smtClean="0">
                <a:solidFill>
                  <a:prstClr val="black"/>
                </a:solidFill>
              </a:endParaRPr>
            </a:p>
          </p:txBody>
        </p:sp>
        <p:sp>
          <p:nvSpPr>
            <p:cNvPr id="84" name="Rectangle 83"/>
            <p:cNvSpPr/>
            <p:nvPr/>
          </p:nvSpPr>
          <p:spPr>
            <a:xfrm>
              <a:off x="755576" y="5589240"/>
              <a:ext cx="216024" cy="216024"/>
            </a:xfrm>
            <a:prstGeom prst="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>
                  <a:solidFill>
                    <a:prstClr val="black"/>
                  </a:solidFill>
                </a:rPr>
                <a:t>2</a:t>
              </a:r>
            </a:p>
          </p:txBody>
        </p:sp>
      </p:grpSp>
      <p:grpSp>
        <p:nvGrpSpPr>
          <p:cNvPr id="85" name="Groupe 84"/>
          <p:cNvGrpSpPr/>
          <p:nvPr/>
        </p:nvGrpSpPr>
        <p:grpSpPr>
          <a:xfrm>
            <a:off x="5904148" y="902120"/>
            <a:ext cx="720080" cy="724030"/>
            <a:chOff x="251520" y="5589240"/>
            <a:chExt cx="720080" cy="724030"/>
          </a:xfrm>
          <a:solidFill>
            <a:srgbClr val="92D050">
              <a:alpha val="90000"/>
            </a:srgbClr>
          </a:solidFill>
        </p:grpSpPr>
        <p:sp>
          <p:nvSpPr>
            <p:cNvPr id="86" name="Rectangle 85"/>
            <p:cNvSpPr/>
            <p:nvPr/>
          </p:nvSpPr>
          <p:spPr>
            <a:xfrm>
              <a:off x="251520" y="5593190"/>
              <a:ext cx="720080" cy="720080"/>
            </a:xfrm>
            <a:prstGeom prst="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2000" b="1" baseline="30000" dirty="0" smtClean="0">
                  <a:solidFill>
                    <a:prstClr val="black"/>
                  </a:solidFill>
                </a:rPr>
                <a:t>93</a:t>
              </a:r>
              <a:r>
                <a:rPr lang="fr-FR" sz="2000" b="1" dirty="0" smtClean="0">
                  <a:solidFill>
                    <a:prstClr val="black"/>
                  </a:solidFill>
                </a:rPr>
                <a:t>Kr</a:t>
              </a:r>
              <a:endParaRPr lang="fr-FR" b="1" dirty="0" smtClean="0">
                <a:solidFill>
                  <a:prstClr val="black"/>
                </a:solidFill>
              </a:endParaRPr>
            </a:p>
          </p:txBody>
        </p:sp>
        <p:sp>
          <p:nvSpPr>
            <p:cNvPr id="87" name="Rectangle 86"/>
            <p:cNvSpPr/>
            <p:nvPr/>
          </p:nvSpPr>
          <p:spPr>
            <a:xfrm>
              <a:off x="755576" y="5589240"/>
              <a:ext cx="216024" cy="216024"/>
            </a:xfrm>
            <a:prstGeom prst="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>
                  <a:solidFill>
                    <a:prstClr val="black"/>
                  </a:solidFill>
                </a:rPr>
                <a:t>5</a:t>
              </a:r>
            </a:p>
          </p:txBody>
        </p:sp>
      </p:grpSp>
      <p:grpSp>
        <p:nvGrpSpPr>
          <p:cNvPr id="88" name="Groupe 87"/>
          <p:cNvGrpSpPr/>
          <p:nvPr/>
        </p:nvGrpSpPr>
        <p:grpSpPr>
          <a:xfrm>
            <a:off x="5904148" y="1628056"/>
            <a:ext cx="720080" cy="720080"/>
            <a:chOff x="251520" y="5585378"/>
            <a:chExt cx="720080" cy="720080"/>
          </a:xfrm>
          <a:solidFill>
            <a:srgbClr val="92D050">
              <a:alpha val="34000"/>
            </a:srgbClr>
          </a:solidFill>
        </p:grpSpPr>
        <p:sp>
          <p:nvSpPr>
            <p:cNvPr id="89" name="Rectangle 88"/>
            <p:cNvSpPr/>
            <p:nvPr/>
          </p:nvSpPr>
          <p:spPr>
            <a:xfrm>
              <a:off x="251520" y="5585378"/>
              <a:ext cx="720080" cy="720080"/>
            </a:xfrm>
            <a:prstGeom prst="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2000" b="1" baseline="30000" dirty="0" smtClean="0">
                  <a:solidFill>
                    <a:prstClr val="black"/>
                  </a:solidFill>
                </a:rPr>
                <a:t>92</a:t>
              </a:r>
              <a:r>
                <a:rPr lang="fr-FR" sz="2000" b="1" dirty="0" smtClean="0">
                  <a:solidFill>
                    <a:prstClr val="black"/>
                  </a:solidFill>
                </a:rPr>
                <a:t>Br</a:t>
              </a:r>
              <a:endParaRPr lang="fr-FR" b="1" dirty="0" smtClean="0">
                <a:solidFill>
                  <a:prstClr val="black"/>
                </a:solidFill>
              </a:endParaRPr>
            </a:p>
          </p:txBody>
        </p:sp>
        <p:sp>
          <p:nvSpPr>
            <p:cNvPr id="90" name="Rectangle 89"/>
            <p:cNvSpPr/>
            <p:nvPr/>
          </p:nvSpPr>
          <p:spPr>
            <a:xfrm>
              <a:off x="755576" y="5589240"/>
              <a:ext cx="216024" cy="216024"/>
            </a:xfrm>
            <a:prstGeom prst="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>
                  <a:solidFill>
                    <a:prstClr val="black"/>
                  </a:solidFill>
                </a:rPr>
                <a:t>8</a:t>
              </a:r>
            </a:p>
          </p:txBody>
        </p:sp>
      </p:grpSp>
      <p:grpSp>
        <p:nvGrpSpPr>
          <p:cNvPr id="91" name="Groupe 90"/>
          <p:cNvGrpSpPr/>
          <p:nvPr/>
        </p:nvGrpSpPr>
        <p:grpSpPr>
          <a:xfrm>
            <a:off x="5904148" y="2342280"/>
            <a:ext cx="720080" cy="720080"/>
            <a:chOff x="251520" y="5589240"/>
            <a:chExt cx="720080" cy="720080"/>
          </a:xfrm>
          <a:solidFill>
            <a:srgbClr val="FFFF00">
              <a:alpha val="48000"/>
            </a:srgbClr>
          </a:solidFill>
        </p:grpSpPr>
        <p:sp>
          <p:nvSpPr>
            <p:cNvPr id="92" name="Rectangle 91"/>
            <p:cNvSpPr/>
            <p:nvPr/>
          </p:nvSpPr>
          <p:spPr>
            <a:xfrm>
              <a:off x="251520" y="5589240"/>
              <a:ext cx="720080" cy="720080"/>
            </a:xfrm>
            <a:prstGeom prst="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2000" b="1" baseline="30000" dirty="0" smtClean="0">
                  <a:solidFill>
                    <a:prstClr val="black"/>
                  </a:solidFill>
                </a:rPr>
                <a:t>91</a:t>
              </a:r>
              <a:r>
                <a:rPr lang="fr-FR" sz="2000" b="1" dirty="0" smtClean="0">
                  <a:solidFill>
                    <a:prstClr val="black"/>
                  </a:solidFill>
                </a:rPr>
                <a:t>Se</a:t>
              </a:r>
              <a:endParaRPr lang="fr-FR" b="1" dirty="0" smtClean="0">
                <a:solidFill>
                  <a:prstClr val="black"/>
                </a:solidFill>
              </a:endParaRPr>
            </a:p>
          </p:txBody>
        </p:sp>
        <p:sp>
          <p:nvSpPr>
            <p:cNvPr id="93" name="Rectangle 92"/>
            <p:cNvSpPr/>
            <p:nvPr/>
          </p:nvSpPr>
          <p:spPr>
            <a:xfrm>
              <a:off x="755576" y="5589240"/>
              <a:ext cx="216024" cy="216024"/>
            </a:xfrm>
            <a:prstGeom prst="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>
                  <a:solidFill>
                    <a:prstClr val="black"/>
                  </a:solidFill>
                </a:rPr>
                <a:t>0</a:t>
              </a:r>
            </a:p>
          </p:txBody>
        </p:sp>
      </p:grpSp>
      <p:sp>
        <p:nvSpPr>
          <p:cNvPr id="95" name="Rectangle 94"/>
          <p:cNvSpPr/>
          <p:nvPr/>
        </p:nvSpPr>
        <p:spPr>
          <a:xfrm>
            <a:off x="8052027" y="4490115"/>
            <a:ext cx="720080" cy="720080"/>
          </a:xfrm>
          <a:prstGeom prst="rect">
            <a:avLst/>
          </a:prstGeom>
          <a:solidFill>
            <a:srgbClr val="FFFF00">
              <a:alpha val="48000"/>
            </a:srgb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b="1" dirty="0" smtClean="0">
              <a:solidFill>
                <a:prstClr val="black"/>
              </a:solidFill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8052027" y="3770035"/>
            <a:ext cx="720080" cy="720080"/>
          </a:xfrm>
          <a:prstGeom prst="rect">
            <a:avLst/>
          </a:prstGeom>
          <a:solidFill>
            <a:srgbClr val="92D050">
              <a:alpha val="34000"/>
            </a:srgb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b="1" dirty="0" smtClean="0">
              <a:solidFill>
                <a:prstClr val="black"/>
              </a:solidFill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8052027" y="3049955"/>
            <a:ext cx="720080" cy="720080"/>
          </a:xfrm>
          <a:prstGeom prst="rect">
            <a:avLst/>
          </a:prstGeom>
          <a:solidFill>
            <a:srgbClr val="92D050">
              <a:alpha val="90000"/>
            </a:srgb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b="1" dirty="0" smtClean="0">
              <a:solidFill>
                <a:prstClr val="black"/>
              </a:solidFill>
            </a:endParaRPr>
          </a:p>
        </p:txBody>
      </p:sp>
      <p:sp>
        <p:nvSpPr>
          <p:cNvPr id="103" name="ZoneTexte 102"/>
          <p:cNvSpPr txBox="1"/>
          <p:nvPr/>
        </p:nvSpPr>
        <p:spPr>
          <a:xfrm>
            <a:off x="7026753" y="3278384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prstClr val="black"/>
                </a:solidFill>
              </a:rPr>
              <a:t>&gt; 1%</a:t>
            </a:r>
          </a:p>
        </p:txBody>
      </p:sp>
      <p:sp>
        <p:nvSpPr>
          <p:cNvPr id="104" name="ZoneTexte 103"/>
          <p:cNvSpPr txBox="1"/>
          <p:nvPr/>
        </p:nvSpPr>
        <p:spPr>
          <a:xfrm>
            <a:off x="6827980" y="3957814"/>
            <a:ext cx="1032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prstClr val="black"/>
                </a:solidFill>
              </a:rPr>
              <a:t>0.1 – 1 %</a:t>
            </a:r>
          </a:p>
        </p:txBody>
      </p:sp>
      <p:sp>
        <p:nvSpPr>
          <p:cNvPr id="105" name="ZoneTexte 104"/>
          <p:cNvSpPr txBox="1"/>
          <p:nvPr/>
        </p:nvSpPr>
        <p:spPr>
          <a:xfrm>
            <a:off x="6624228" y="4677894"/>
            <a:ext cx="1391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prstClr val="black"/>
                </a:solidFill>
              </a:rPr>
              <a:t>0.01% - 0.1%</a:t>
            </a:r>
          </a:p>
        </p:txBody>
      </p:sp>
      <p:sp>
        <p:nvSpPr>
          <p:cNvPr id="106" name="ZoneTexte 105"/>
          <p:cNvSpPr txBox="1"/>
          <p:nvPr/>
        </p:nvSpPr>
        <p:spPr>
          <a:xfrm>
            <a:off x="7014995" y="2865289"/>
            <a:ext cx="636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prstClr val="black"/>
                </a:solidFill>
              </a:rPr>
              <a:t>Yield</a:t>
            </a:r>
            <a:endParaRPr lang="fr-FR" dirty="0" smtClean="0">
              <a:solidFill>
                <a:prstClr val="black"/>
              </a:solidFill>
            </a:endParaRPr>
          </a:p>
        </p:txBody>
      </p:sp>
      <p:sp>
        <p:nvSpPr>
          <p:cNvPr id="107" name="Rectangle 106"/>
          <p:cNvSpPr/>
          <p:nvPr/>
        </p:nvSpPr>
        <p:spPr>
          <a:xfrm>
            <a:off x="8304055" y="5366616"/>
            <a:ext cx="216024" cy="216024"/>
          </a:xfrm>
          <a:prstGeom prst="rect">
            <a:avLst/>
          </a:prstGeom>
          <a:solidFill>
            <a:srgbClr val="FFFF00">
              <a:alpha val="47000"/>
            </a:srgb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prstClr val="black"/>
                </a:solidFill>
              </a:rPr>
              <a:t>1</a:t>
            </a:r>
          </a:p>
        </p:txBody>
      </p:sp>
      <p:sp>
        <p:nvSpPr>
          <p:cNvPr id="108" name="ZoneTexte 107"/>
          <p:cNvSpPr txBox="1"/>
          <p:nvPr/>
        </p:nvSpPr>
        <p:spPr>
          <a:xfrm>
            <a:off x="4977117" y="5289962"/>
            <a:ext cx="3213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prstClr val="black"/>
                </a:solidFill>
              </a:rPr>
              <a:t>Number</a:t>
            </a:r>
            <a:r>
              <a:rPr lang="fr-FR" dirty="0" smtClean="0">
                <a:solidFill>
                  <a:prstClr val="black"/>
                </a:solidFill>
              </a:rPr>
              <a:t> of </a:t>
            </a:r>
            <a:r>
              <a:rPr lang="fr-FR" dirty="0" err="1" smtClean="0">
                <a:solidFill>
                  <a:prstClr val="black"/>
                </a:solidFill>
              </a:rPr>
              <a:t>known</a:t>
            </a:r>
            <a:r>
              <a:rPr lang="fr-FR" dirty="0" smtClean="0">
                <a:solidFill>
                  <a:prstClr val="black"/>
                </a:solidFill>
              </a:rPr>
              <a:t> </a:t>
            </a:r>
            <a:r>
              <a:rPr lang="fr-FR" dirty="0" err="1" smtClean="0">
                <a:solidFill>
                  <a:prstClr val="black"/>
                </a:solidFill>
              </a:rPr>
              <a:t>excited</a:t>
            </a:r>
            <a:r>
              <a:rPr lang="fr-FR" dirty="0" smtClean="0">
                <a:solidFill>
                  <a:prstClr val="black"/>
                </a:solidFill>
              </a:rPr>
              <a:t> states</a:t>
            </a:r>
          </a:p>
        </p:txBody>
      </p:sp>
      <p:sp>
        <p:nvSpPr>
          <p:cNvPr id="114" name="ZoneTexte 113"/>
          <p:cNvSpPr txBox="1"/>
          <p:nvPr/>
        </p:nvSpPr>
        <p:spPr>
          <a:xfrm>
            <a:off x="431540" y="0"/>
            <a:ext cx="8676456" cy="1405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prstClr val="black"/>
                </a:solidFill>
              </a:rPr>
              <a:t>Production and </a:t>
            </a:r>
            <a:r>
              <a:rPr lang="fr-FR" sz="2400" b="1" dirty="0" err="1" smtClean="0">
                <a:solidFill>
                  <a:prstClr val="black"/>
                </a:solidFill>
              </a:rPr>
              <a:t>study</a:t>
            </a:r>
            <a:r>
              <a:rPr lang="fr-FR" sz="2400" b="1" dirty="0" smtClean="0">
                <a:solidFill>
                  <a:prstClr val="black"/>
                </a:solidFill>
              </a:rPr>
              <a:t> of neutron-</a:t>
            </a:r>
            <a:r>
              <a:rPr lang="fr-FR" sz="2400" b="1" dirty="0" err="1" smtClean="0">
                <a:solidFill>
                  <a:prstClr val="black"/>
                </a:solidFill>
              </a:rPr>
              <a:t>rich</a:t>
            </a:r>
            <a:r>
              <a:rPr lang="fr-FR" sz="2400" b="1" dirty="0" smtClean="0">
                <a:solidFill>
                  <a:prstClr val="black"/>
                </a:solidFill>
              </a:rPr>
              <a:t> </a:t>
            </a:r>
            <a:r>
              <a:rPr lang="fr-FR" sz="2400" b="1" dirty="0" err="1" smtClean="0">
                <a:solidFill>
                  <a:prstClr val="black"/>
                </a:solidFill>
              </a:rPr>
              <a:t>nuclei</a:t>
            </a:r>
            <a:r>
              <a:rPr lang="fr-FR" sz="2400" b="1" dirty="0" smtClean="0">
                <a:solidFill>
                  <a:prstClr val="black"/>
                </a:solidFill>
              </a:rPr>
              <a:t> </a:t>
            </a:r>
            <a:r>
              <a:rPr lang="fr-FR" sz="2400" b="1" dirty="0" err="1" smtClean="0">
                <a:solidFill>
                  <a:prstClr val="black"/>
                </a:solidFill>
              </a:rPr>
              <a:t>above</a:t>
            </a:r>
            <a:r>
              <a:rPr lang="fr-FR" sz="2400" b="1" dirty="0" smtClean="0">
                <a:solidFill>
                  <a:prstClr val="black"/>
                </a:solidFill>
              </a:rPr>
              <a:t> </a:t>
            </a:r>
            <a:r>
              <a:rPr lang="fr-FR" sz="2400" b="1" baseline="30000" dirty="0" smtClean="0">
                <a:solidFill>
                  <a:prstClr val="black"/>
                </a:solidFill>
              </a:rPr>
              <a:t>78</a:t>
            </a:r>
            <a:r>
              <a:rPr lang="fr-FR" sz="2400" b="1" dirty="0" smtClean="0">
                <a:solidFill>
                  <a:prstClr val="black"/>
                </a:solidFill>
              </a:rPr>
              <a:t>Ni </a:t>
            </a:r>
            <a:r>
              <a:rPr lang="fr-FR" sz="2400" b="1" dirty="0" err="1" smtClean="0">
                <a:solidFill>
                  <a:prstClr val="black"/>
                </a:solidFill>
              </a:rPr>
              <a:t>with</a:t>
            </a:r>
            <a:r>
              <a:rPr lang="fr-FR" sz="2400" b="1" dirty="0" smtClean="0">
                <a:solidFill>
                  <a:prstClr val="black"/>
                </a:solidFill>
              </a:rPr>
              <a:t> LICORNE/nu-</a:t>
            </a:r>
            <a:r>
              <a:rPr lang="fr-FR" sz="2400" b="1" dirty="0" err="1" smtClean="0">
                <a:solidFill>
                  <a:prstClr val="black"/>
                </a:solidFill>
              </a:rPr>
              <a:t>ball</a:t>
            </a:r>
            <a:endParaRPr lang="fr-FR" sz="2400" b="1" dirty="0" smtClean="0">
              <a:solidFill>
                <a:prstClr val="black"/>
              </a:solidFill>
            </a:endParaRPr>
          </a:p>
          <a:p>
            <a:endParaRPr lang="fr-FR" sz="2000" b="1" baseline="30000" dirty="0" smtClean="0">
              <a:solidFill>
                <a:prstClr val="black"/>
              </a:solidFill>
            </a:endParaRPr>
          </a:p>
          <a:p>
            <a:r>
              <a:rPr lang="fr-FR" sz="2400" b="1" baseline="30000" dirty="0" smtClean="0">
                <a:solidFill>
                  <a:prstClr val="black"/>
                </a:solidFill>
              </a:rPr>
              <a:t>                            232</a:t>
            </a:r>
            <a:r>
              <a:rPr lang="fr-FR" sz="2400" b="1" dirty="0" smtClean="0">
                <a:solidFill>
                  <a:prstClr val="black"/>
                </a:solidFill>
              </a:rPr>
              <a:t>Th(</a:t>
            </a:r>
            <a:r>
              <a:rPr lang="fr-FR" sz="2400" b="1" dirty="0" err="1" smtClean="0">
                <a:solidFill>
                  <a:prstClr val="black"/>
                </a:solidFill>
              </a:rPr>
              <a:t>n,f</a:t>
            </a:r>
            <a:r>
              <a:rPr lang="fr-FR" sz="2400" b="1" dirty="0" smtClean="0">
                <a:solidFill>
                  <a:prstClr val="black"/>
                </a:solidFill>
              </a:rPr>
              <a:t>) </a:t>
            </a:r>
            <a:r>
              <a:rPr lang="fr-FR" sz="2400" b="1" dirty="0" err="1" smtClean="0">
                <a:solidFill>
                  <a:prstClr val="black"/>
                </a:solidFill>
              </a:rPr>
              <a:t>reaction</a:t>
            </a:r>
            <a:r>
              <a:rPr lang="fr-FR" sz="2400" b="1" dirty="0" smtClean="0">
                <a:solidFill>
                  <a:prstClr val="black"/>
                </a:solidFill>
              </a:rPr>
              <a:t> </a:t>
            </a:r>
            <a:r>
              <a:rPr lang="fr-FR" sz="2400" b="1" dirty="0" err="1" smtClean="0">
                <a:solidFill>
                  <a:prstClr val="black"/>
                </a:solidFill>
              </a:rPr>
              <a:t>products</a:t>
            </a:r>
            <a:endParaRPr lang="fr-FR" sz="2400" b="1" dirty="0" smtClean="0">
              <a:solidFill>
                <a:prstClr val="black"/>
              </a:solidFill>
            </a:endParaRPr>
          </a:p>
        </p:txBody>
      </p:sp>
      <p:grpSp>
        <p:nvGrpSpPr>
          <p:cNvPr id="115" name="Groupe 114"/>
          <p:cNvGrpSpPr/>
          <p:nvPr/>
        </p:nvGrpSpPr>
        <p:grpSpPr>
          <a:xfrm>
            <a:off x="879224" y="6133832"/>
            <a:ext cx="720080" cy="720080"/>
            <a:chOff x="251520" y="5589240"/>
            <a:chExt cx="720080" cy="720080"/>
          </a:xfrm>
          <a:solidFill>
            <a:srgbClr val="FFFF00">
              <a:alpha val="45000"/>
            </a:srgbClr>
          </a:solidFill>
        </p:grpSpPr>
        <p:sp>
          <p:nvSpPr>
            <p:cNvPr id="116" name="Rectangle 115"/>
            <p:cNvSpPr/>
            <p:nvPr/>
          </p:nvSpPr>
          <p:spPr>
            <a:xfrm>
              <a:off x="251520" y="5589240"/>
              <a:ext cx="720080" cy="720080"/>
            </a:xfrm>
            <a:prstGeom prst="rect">
              <a:avLst/>
            </a:prstGeom>
            <a:no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2000" b="1" baseline="30000" dirty="0" smtClean="0">
                  <a:solidFill>
                    <a:prstClr val="black"/>
                  </a:solidFill>
                </a:rPr>
                <a:t>78</a:t>
              </a:r>
              <a:r>
                <a:rPr lang="fr-FR" sz="2000" b="1" dirty="0" smtClean="0">
                  <a:solidFill>
                    <a:prstClr val="black"/>
                  </a:solidFill>
                </a:rPr>
                <a:t>Ni</a:t>
              </a:r>
              <a:endParaRPr lang="fr-FR" b="1" dirty="0" smtClean="0">
                <a:solidFill>
                  <a:prstClr val="black"/>
                </a:solidFill>
              </a:endParaRPr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755576" y="5589240"/>
              <a:ext cx="216024" cy="216024"/>
            </a:xfrm>
            <a:prstGeom prst="rect">
              <a:avLst/>
            </a:prstGeom>
            <a:no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>
                  <a:solidFill>
                    <a:prstClr val="black"/>
                  </a:solidFill>
                </a:rPr>
                <a:t>2</a:t>
              </a:r>
            </a:p>
          </p:txBody>
        </p:sp>
      </p:grpSp>
      <p:sp>
        <p:nvSpPr>
          <p:cNvPr id="118" name="Rectangle 117"/>
          <p:cNvSpPr/>
          <p:nvPr/>
        </p:nvSpPr>
        <p:spPr>
          <a:xfrm>
            <a:off x="1749036" y="6211669"/>
            <a:ext cx="73636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“</a:t>
            </a:r>
            <a:r>
              <a:rPr lang="en-US" baseline="30000" dirty="0" smtClean="0">
                <a:solidFill>
                  <a:prstClr val="black"/>
                </a:solidFill>
              </a:rPr>
              <a:t>78</a:t>
            </a:r>
            <a:r>
              <a:rPr lang="en-US" dirty="0" smtClean="0">
                <a:solidFill>
                  <a:prstClr val="black"/>
                </a:solidFill>
              </a:rPr>
              <a:t>Ni revealed as a doubly magic stronghold against nuclear deformation”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 R. </a:t>
            </a:r>
            <a:r>
              <a:rPr lang="en-US" dirty="0" err="1" smtClean="0">
                <a:solidFill>
                  <a:prstClr val="black"/>
                </a:solidFill>
              </a:rPr>
              <a:t>Taniuchi</a:t>
            </a:r>
            <a:r>
              <a:rPr lang="en-US" dirty="0" smtClean="0">
                <a:solidFill>
                  <a:prstClr val="black"/>
                </a:solidFill>
              </a:rPr>
              <a:t>, et al. Nature, volume 569, pages 53–58 (2019) </a:t>
            </a:r>
            <a:endParaRPr lang="fr-FR" dirty="0" smtClean="0">
              <a:solidFill>
                <a:prstClr val="black"/>
              </a:solidFill>
            </a:endParaRPr>
          </a:p>
        </p:txBody>
      </p:sp>
      <p:sp>
        <p:nvSpPr>
          <p:cNvPr id="2" name="Ellipse 1"/>
          <p:cNvSpPr/>
          <p:nvPr/>
        </p:nvSpPr>
        <p:spPr>
          <a:xfrm>
            <a:off x="6508398" y="722583"/>
            <a:ext cx="951740" cy="1017347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260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$wilson\Desktop\sr98trip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427897"/>
            <a:ext cx="6321971" cy="3430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$wilson\Desktop\sr96trip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6321972" cy="359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$wilson\Desktop\nuclear shapes\nuclearmoments1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514" y="3939177"/>
            <a:ext cx="1017895" cy="773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$wilson\Desktop\nuclear shapes\nuclearmoments1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498" y="277456"/>
            <a:ext cx="784800" cy="115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7558854" y="4326113"/>
            <a:ext cx="7040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~132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716557" y="415554"/>
            <a:ext cx="647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baseline="30000" dirty="0" smtClean="0"/>
              <a:t>96</a:t>
            </a:r>
            <a:r>
              <a:rPr lang="fr-FR" sz="2400" b="1" dirty="0" smtClean="0"/>
              <a:t>Sr</a:t>
            </a:r>
            <a:endParaRPr lang="fr-FR" sz="2400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716557" y="3864448"/>
            <a:ext cx="647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baseline="30000" dirty="0" smtClean="0"/>
              <a:t>98</a:t>
            </a:r>
            <a:r>
              <a:rPr lang="fr-FR" sz="2400" b="1" dirty="0" smtClean="0"/>
              <a:t>Sr</a:t>
            </a:r>
            <a:endParaRPr lang="fr-FR" sz="2400" b="1" dirty="0"/>
          </a:p>
        </p:txBody>
      </p:sp>
      <p:sp>
        <p:nvSpPr>
          <p:cNvPr id="18" name="Rectangle 17"/>
          <p:cNvSpPr/>
          <p:nvPr/>
        </p:nvSpPr>
        <p:spPr>
          <a:xfrm>
            <a:off x="6321972" y="5986370"/>
            <a:ext cx="24048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J. </a:t>
            </a:r>
            <a:r>
              <a:rPr lang="fr-FR" dirty="0" err="1" smtClean="0"/>
              <a:t>Dudouet</a:t>
            </a:r>
            <a:r>
              <a:rPr lang="fr-FR" dirty="0" smtClean="0"/>
              <a:t> et al.</a:t>
            </a:r>
          </a:p>
          <a:p>
            <a:r>
              <a:rPr lang="fr-FR" dirty="0" smtClean="0"/>
              <a:t>PRL </a:t>
            </a:r>
            <a:r>
              <a:rPr lang="fr-FR" dirty="0"/>
              <a:t>118, 162501 (2017)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160565" y="5340039"/>
            <a:ext cx="31568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aseline="30000" dirty="0"/>
              <a:t>9</a:t>
            </a:r>
            <a:r>
              <a:rPr lang="en-US" baseline="30000" dirty="0" smtClean="0"/>
              <a:t>6</a:t>
            </a:r>
            <a:r>
              <a:rPr lang="en-US" dirty="0" smtClean="0"/>
              <a:t>Kr Low-Z boundary </a:t>
            </a:r>
            <a:r>
              <a:rPr lang="en-US" dirty="0"/>
              <a:t>of the Island of Deformation at N=60</a:t>
            </a:r>
            <a:endParaRPr lang="fr-FR" dirty="0"/>
          </a:p>
        </p:txBody>
      </p:sp>
      <p:pic>
        <p:nvPicPr>
          <p:cNvPr id="2053" name="Picture 5" descr="C:\Users\$wilson\Desktop\slide_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973" y="3338298"/>
            <a:ext cx="2723436" cy="1867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6624228" y="1966673"/>
            <a:ext cx="720080" cy="720080"/>
          </a:xfrm>
          <a:prstGeom prst="rect">
            <a:avLst/>
          </a:prstGeom>
          <a:solidFill>
            <a:srgbClr val="92D050">
              <a:alpha val="32000"/>
            </a:srgb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b="1" baseline="30000" dirty="0" smtClean="0">
                <a:solidFill>
                  <a:prstClr val="black"/>
                </a:solidFill>
              </a:rPr>
              <a:t>94</a:t>
            </a:r>
            <a:r>
              <a:rPr lang="fr-FR" sz="2000" b="1" dirty="0" smtClean="0">
                <a:solidFill>
                  <a:prstClr val="black"/>
                </a:solidFill>
              </a:rPr>
              <a:t>Kr</a:t>
            </a:r>
            <a:endParaRPr lang="fr-FR" b="1" dirty="0" smtClean="0">
              <a:solidFill>
                <a:prstClr val="black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344308" y="1962811"/>
            <a:ext cx="720080" cy="720080"/>
          </a:xfrm>
          <a:prstGeom prst="rect">
            <a:avLst/>
          </a:prstGeom>
          <a:solidFill>
            <a:srgbClr val="92D050">
              <a:alpha val="37000"/>
            </a:srgb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b="1" baseline="30000" dirty="0" smtClean="0">
                <a:solidFill>
                  <a:prstClr val="black"/>
                </a:solidFill>
              </a:rPr>
              <a:t>95</a:t>
            </a:r>
            <a:r>
              <a:rPr lang="fr-FR" sz="2000" b="1" dirty="0" smtClean="0">
                <a:solidFill>
                  <a:prstClr val="black"/>
                </a:solidFill>
              </a:rPr>
              <a:t>Kr</a:t>
            </a:r>
            <a:endParaRPr lang="fr-FR" b="1" dirty="0" smtClean="0">
              <a:solidFill>
                <a:prstClr val="black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8064388" y="1962811"/>
            <a:ext cx="720080" cy="720080"/>
          </a:xfrm>
          <a:prstGeom prst="rect">
            <a:avLst/>
          </a:prstGeom>
          <a:solidFill>
            <a:srgbClr val="FFFF00">
              <a:alpha val="45000"/>
            </a:srgb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b="1" baseline="30000" dirty="0" smtClean="0">
                <a:solidFill>
                  <a:prstClr val="black"/>
                </a:solidFill>
              </a:rPr>
              <a:t>96</a:t>
            </a:r>
            <a:r>
              <a:rPr lang="fr-FR" sz="2000" b="1" dirty="0" smtClean="0">
                <a:solidFill>
                  <a:prstClr val="black"/>
                </a:solidFill>
              </a:rPr>
              <a:t>Kr</a:t>
            </a:r>
            <a:endParaRPr lang="fr-FR" b="1" dirty="0" smtClean="0">
              <a:solidFill>
                <a:prstClr val="black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624228" y="1246593"/>
            <a:ext cx="720080" cy="720080"/>
          </a:xfrm>
          <a:prstGeom prst="rect">
            <a:avLst/>
          </a:prstGeom>
          <a:solidFill>
            <a:srgbClr val="92D050">
              <a:alpha val="32000"/>
            </a:srgb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b="1" baseline="30000" dirty="0" smtClean="0">
                <a:solidFill>
                  <a:prstClr val="black"/>
                </a:solidFill>
              </a:rPr>
              <a:t>95</a:t>
            </a:r>
            <a:r>
              <a:rPr lang="fr-FR" sz="2000" b="1" dirty="0" smtClean="0">
                <a:solidFill>
                  <a:prstClr val="black"/>
                </a:solidFill>
              </a:rPr>
              <a:t>Rb</a:t>
            </a:r>
            <a:endParaRPr lang="fr-FR" b="1" dirty="0" smtClean="0">
              <a:solidFill>
                <a:prstClr val="black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7344308" y="1242731"/>
            <a:ext cx="720080" cy="720080"/>
          </a:xfrm>
          <a:prstGeom prst="rect">
            <a:avLst/>
          </a:prstGeom>
          <a:solidFill>
            <a:srgbClr val="92D050">
              <a:alpha val="37000"/>
            </a:srgb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b="1" baseline="30000" dirty="0" smtClean="0">
                <a:solidFill>
                  <a:prstClr val="black"/>
                </a:solidFill>
              </a:rPr>
              <a:t>96</a:t>
            </a:r>
            <a:r>
              <a:rPr lang="fr-FR" sz="2000" b="1" dirty="0" smtClean="0">
                <a:solidFill>
                  <a:prstClr val="black"/>
                </a:solidFill>
              </a:rPr>
              <a:t>Rb</a:t>
            </a:r>
            <a:endParaRPr lang="fr-FR" b="1" dirty="0" smtClean="0">
              <a:solidFill>
                <a:prstClr val="black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8064388" y="1242731"/>
            <a:ext cx="720080" cy="720080"/>
          </a:xfrm>
          <a:prstGeom prst="rect">
            <a:avLst/>
          </a:prstGeom>
          <a:solidFill>
            <a:srgbClr val="FFFF00">
              <a:alpha val="45000"/>
            </a:srgb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b="1" baseline="30000" dirty="0" smtClean="0">
                <a:solidFill>
                  <a:prstClr val="black"/>
                </a:solidFill>
              </a:rPr>
              <a:t>97</a:t>
            </a:r>
            <a:r>
              <a:rPr lang="fr-FR" sz="2000" b="1" dirty="0">
                <a:solidFill>
                  <a:prstClr val="black"/>
                </a:solidFill>
              </a:rPr>
              <a:t>R</a:t>
            </a:r>
            <a:r>
              <a:rPr lang="fr-FR" sz="2000" b="1" dirty="0" smtClean="0">
                <a:solidFill>
                  <a:prstClr val="black"/>
                </a:solidFill>
              </a:rPr>
              <a:t>r</a:t>
            </a:r>
            <a:endParaRPr lang="fr-FR" b="1" dirty="0" smtClean="0">
              <a:solidFill>
                <a:prstClr val="black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624228" y="526404"/>
            <a:ext cx="720080" cy="720080"/>
          </a:xfrm>
          <a:prstGeom prst="rect">
            <a:avLst/>
          </a:prstGeom>
          <a:solidFill>
            <a:srgbClr val="92D050">
              <a:alpha val="32000"/>
            </a:srgb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b="1" baseline="30000" dirty="0" smtClean="0">
                <a:solidFill>
                  <a:prstClr val="black"/>
                </a:solidFill>
              </a:rPr>
              <a:t>96</a:t>
            </a:r>
            <a:r>
              <a:rPr lang="fr-FR" sz="2000" b="1" dirty="0" smtClean="0">
                <a:solidFill>
                  <a:prstClr val="black"/>
                </a:solidFill>
              </a:rPr>
              <a:t>Sr</a:t>
            </a:r>
            <a:endParaRPr lang="fr-FR" b="1" dirty="0" smtClean="0">
              <a:solidFill>
                <a:prstClr val="black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7344308" y="522542"/>
            <a:ext cx="720080" cy="720080"/>
          </a:xfrm>
          <a:prstGeom prst="rect">
            <a:avLst/>
          </a:prstGeom>
          <a:solidFill>
            <a:srgbClr val="92D050">
              <a:alpha val="37000"/>
            </a:srgb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b="1" baseline="30000" dirty="0" smtClean="0">
                <a:solidFill>
                  <a:prstClr val="black"/>
                </a:solidFill>
              </a:rPr>
              <a:t>97</a:t>
            </a:r>
            <a:r>
              <a:rPr lang="fr-FR" sz="2000" b="1" dirty="0" smtClean="0">
                <a:solidFill>
                  <a:prstClr val="black"/>
                </a:solidFill>
              </a:rPr>
              <a:t>Sr</a:t>
            </a:r>
            <a:endParaRPr lang="fr-FR" b="1" dirty="0" smtClean="0">
              <a:solidFill>
                <a:prstClr val="black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8064388" y="522542"/>
            <a:ext cx="720080" cy="720080"/>
          </a:xfrm>
          <a:prstGeom prst="rect">
            <a:avLst/>
          </a:prstGeom>
          <a:solidFill>
            <a:srgbClr val="FFFF00">
              <a:alpha val="45000"/>
            </a:srgb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b="1" baseline="30000" dirty="0" smtClean="0">
                <a:solidFill>
                  <a:prstClr val="black"/>
                </a:solidFill>
              </a:rPr>
              <a:t>98</a:t>
            </a:r>
            <a:r>
              <a:rPr lang="fr-FR" sz="2000" b="1" dirty="0">
                <a:solidFill>
                  <a:prstClr val="black"/>
                </a:solidFill>
              </a:rPr>
              <a:t>S</a:t>
            </a:r>
            <a:r>
              <a:rPr lang="fr-FR" sz="2000" b="1" dirty="0" smtClean="0">
                <a:solidFill>
                  <a:prstClr val="black"/>
                </a:solidFill>
              </a:rPr>
              <a:t>r</a:t>
            </a:r>
            <a:endParaRPr lang="fr-FR" b="1" dirty="0" smtClean="0">
              <a:solidFill>
                <a:prstClr val="black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8064388" y="102961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N= 60</a:t>
            </a:r>
            <a:endParaRPr lang="fr-FR" dirty="0"/>
          </a:p>
        </p:txBody>
      </p:sp>
      <p:sp>
        <p:nvSpPr>
          <p:cNvPr id="19" name="Ellipse 18"/>
          <p:cNvSpPr/>
          <p:nvPr/>
        </p:nvSpPr>
        <p:spPr>
          <a:xfrm>
            <a:off x="7910873" y="1797268"/>
            <a:ext cx="1080822" cy="1008993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9852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  <p:bldP spid="16" grpId="0"/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6727623" y="3268788"/>
            <a:ext cx="18737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(</a:t>
            </a:r>
            <a:r>
              <a:rPr lang="fr-FR" sz="1400" dirty="0" err="1" smtClean="0"/>
              <a:t>courtesy</a:t>
            </a:r>
            <a:r>
              <a:rPr lang="fr-FR" sz="1400" dirty="0" smtClean="0"/>
              <a:t> of R-B. </a:t>
            </a:r>
            <a:r>
              <a:rPr lang="fr-FR" sz="1400" dirty="0" err="1" smtClean="0"/>
              <a:t>Gerst</a:t>
            </a:r>
            <a:r>
              <a:rPr lang="fr-FR" sz="1400" dirty="0" smtClean="0"/>
              <a:t>)</a:t>
            </a:r>
            <a:endParaRPr lang="fr-FR" sz="1400" dirty="0"/>
          </a:p>
        </p:txBody>
      </p:sp>
      <p:pic>
        <p:nvPicPr>
          <p:cNvPr id="5" name="Picture 2" descr="C:\Users\$wilson\Desktop\kr94-RIKE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618" y="602529"/>
            <a:ext cx="6254964" cy="2749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$wilson\Desktop\kr94-urba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01" y="0"/>
            <a:ext cx="2695575" cy="432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4146359"/>
            <a:ext cx="34053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T. </a:t>
            </a:r>
            <a:r>
              <a:rPr lang="fr-FR" dirty="0" err="1"/>
              <a:t>Rzaca-Urban</a:t>
            </a:r>
            <a:r>
              <a:rPr lang="fr-FR" dirty="0"/>
              <a:t> et al.</a:t>
            </a:r>
          </a:p>
          <a:p>
            <a:r>
              <a:rPr lang="fr-FR" dirty="0" err="1"/>
              <a:t>Eur</a:t>
            </a:r>
            <a:r>
              <a:rPr lang="fr-FR" dirty="0"/>
              <a:t>. Phys. J. A9, 165–169 (2000)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3652357" y="94593"/>
            <a:ext cx="41317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baseline="30000" dirty="0" smtClean="0"/>
              <a:t>94</a:t>
            </a:r>
            <a:r>
              <a:rPr lang="fr-FR" sz="2400" b="1" dirty="0" smtClean="0"/>
              <a:t>Kr </a:t>
            </a:r>
            <a:r>
              <a:rPr lang="fr-FR" sz="2400" b="1" dirty="0" err="1" smtClean="0"/>
              <a:t>recent</a:t>
            </a:r>
            <a:r>
              <a:rPr lang="fr-FR" sz="2400" b="1" dirty="0" smtClean="0"/>
              <a:t> RIKEN </a:t>
            </a:r>
            <a:r>
              <a:rPr lang="fr-FR" sz="2400" b="1" dirty="0" err="1" smtClean="0"/>
              <a:t>Big</a:t>
            </a:r>
            <a:r>
              <a:rPr lang="fr-FR" sz="2400" b="1" dirty="0" smtClean="0"/>
              <a:t> RIPS data</a:t>
            </a:r>
            <a:endParaRPr lang="fr-FR" sz="2400" b="1" dirty="0"/>
          </a:p>
        </p:txBody>
      </p:sp>
      <p:sp>
        <p:nvSpPr>
          <p:cNvPr id="4" name="ZoneTexte 3"/>
          <p:cNvSpPr txBox="1"/>
          <p:nvPr/>
        </p:nvSpPr>
        <p:spPr>
          <a:xfrm rot="16200000">
            <a:off x="5281448" y="760183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666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 rot="16200000">
            <a:off x="5482043" y="1741407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854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 rot="16200000">
            <a:off x="5937962" y="207478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1001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7664482" y="843379"/>
            <a:ext cx="985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v/c = 0.6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3586228" y="3391899"/>
            <a:ext cx="2678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Previous</a:t>
            </a:r>
            <a:r>
              <a:rPr lang="fr-FR" dirty="0" smtClean="0"/>
              <a:t> </a:t>
            </a:r>
            <a:r>
              <a:rPr lang="fr-FR" dirty="0" err="1" smtClean="0"/>
              <a:t>results</a:t>
            </a:r>
            <a:r>
              <a:rPr lang="fr-FR" dirty="0" smtClean="0"/>
              <a:t> </a:t>
            </a:r>
            <a:r>
              <a:rPr lang="fr-FR" dirty="0" err="1" smtClean="0"/>
              <a:t>confirmed</a:t>
            </a:r>
            <a:endParaRPr lang="fr-FR" dirty="0"/>
          </a:p>
        </p:txBody>
      </p:sp>
      <p:pic>
        <p:nvPicPr>
          <p:cNvPr id="2050" name="Picture 2" descr="C:\Users\$wilson\Desktop\BigRIPS-ZD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223" y="3990974"/>
            <a:ext cx="4876800" cy="286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1486024" y="6171042"/>
            <a:ext cx="2392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aseline="30000" dirty="0" smtClean="0"/>
              <a:t>238</a:t>
            </a:r>
            <a:r>
              <a:rPr lang="fr-FR" dirty="0" smtClean="0"/>
              <a:t>U + Pb @ 350 MeV/A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740979" y="4828769"/>
            <a:ext cx="1080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aseline="30000" dirty="0" smtClean="0"/>
              <a:t>248</a:t>
            </a:r>
            <a:r>
              <a:rPr lang="fr-FR" dirty="0" smtClean="0"/>
              <a:t>Cm(SF)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59396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6" name="Picture 2" descr="C:\Users\$wilson\Desktop\jd-kr94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303" y="86840"/>
            <a:ext cx="8437550" cy="3486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410" y="3429000"/>
            <a:ext cx="9089180" cy="3561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6109932" y="611770"/>
            <a:ext cx="2675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AGATA/VAMOS@GANIL</a:t>
            </a:r>
          </a:p>
          <a:p>
            <a:r>
              <a:rPr lang="fr-FR" b="1" baseline="30000" dirty="0" smtClean="0">
                <a:solidFill>
                  <a:srgbClr val="FF0000"/>
                </a:solidFill>
              </a:rPr>
              <a:t>9</a:t>
            </a:r>
            <a:r>
              <a:rPr lang="fr-FR" b="1" dirty="0" smtClean="0">
                <a:solidFill>
                  <a:srgbClr val="FF0000"/>
                </a:solidFill>
              </a:rPr>
              <a:t>Be(</a:t>
            </a:r>
            <a:r>
              <a:rPr lang="fr-FR" b="1" baseline="30000" dirty="0" smtClean="0">
                <a:solidFill>
                  <a:srgbClr val="FF0000"/>
                </a:solidFill>
              </a:rPr>
              <a:t>238</a:t>
            </a:r>
            <a:r>
              <a:rPr lang="fr-FR" b="1" dirty="0" smtClean="0">
                <a:solidFill>
                  <a:srgbClr val="FF0000"/>
                </a:solidFill>
              </a:rPr>
              <a:t>U,f)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113669" y="3969930"/>
            <a:ext cx="23319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0800B0"/>
                </a:solidFill>
                <a:cs typeface="Times New Roman"/>
              </a:rPr>
              <a:t>ν-</a:t>
            </a:r>
            <a:r>
              <a:rPr lang="fr-FR" b="1" dirty="0" err="1" smtClean="0">
                <a:solidFill>
                  <a:srgbClr val="0800B0"/>
                </a:solidFill>
                <a:cs typeface="Times New Roman"/>
              </a:rPr>
              <a:t>ball</a:t>
            </a:r>
            <a:r>
              <a:rPr lang="fr-FR" b="1" dirty="0" smtClean="0">
                <a:solidFill>
                  <a:srgbClr val="0800B0"/>
                </a:solidFill>
                <a:cs typeface="Times New Roman"/>
              </a:rPr>
              <a:t>/LICORNE@ALTO</a:t>
            </a:r>
            <a:endParaRPr lang="fr-FR" b="1" dirty="0" smtClean="0">
              <a:solidFill>
                <a:srgbClr val="0800B0"/>
              </a:solidFill>
            </a:endParaRPr>
          </a:p>
          <a:p>
            <a:r>
              <a:rPr lang="fr-FR" b="1" baseline="30000" dirty="0" smtClean="0">
                <a:solidFill>
                  <a:srgbClr val="0800B0"/>
                </a:solidFill>
              </a:rPr>
              <a:t>238</a:t>
            </a:r>
            <a:r>
              <a:rPr lang="fr-FR" b="1" dirty="0" smtClean="0">
                <a:solidFill>
                  <a:srgbClr val="0800B0"/>
                </a:solidFill>
              </a:rPr>
              <a:t>U(</a:t>
            </a:r>
            <a:r>
              <a:rPr lang="fr-FR" b="1" dirty="0" err="1" smtClean="0">
                <a:solidFill>
                  <a:srgbClr val="0800B0"/>
                </a:solidFill>
              </a:rPr>
              <a:t>n,f</a:t>
            </a:r>
            <a:r>
              <a:rPr lang="fr-FR" b="1" dirty="0" smtClean="0">
                <a:solidFill>
                  <a:srgbClr val="0800B0"/>
                </a:solidFill>
              </a:rPr>
              <a:t>)</a:t>
            </a:r>
            <a:endParaRPr lang="fr-FR" b="1" dirty="0">
              <a:solidFill>
                <a:srgbClr val="0800B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6724393" y="1247274"/>
            <a:ext cx="19259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prstClr val="black"/>
                </a:solidFill>
              </a:rPr>
              <a:t>(</a:t>
            </a:r>
            <a:r>
              <a:rPr lang="fr-FR" sz="1400" dirty="0" err="1" smtClean="0">
                <a:solidFill>
                  <a:prstClr val="black"/>
                </a:solidFill>
              </a:rPr>
              <a:t>courtesy</a:t>
            </a:r>
            <a:r>
              <a:rPr lang="fr-FR" sz="1400" dirty="0" smtClean="0">
                <a:solidFill>
                  <a:prstClr val="black"/>
                </a:solidFill>
              </a:rPr>
              <a:t> of J. </a:t>
            </a:r>
            <a:r>
              <a:rPr lang="fr-FR" sz="1400" dirty="0" err="1" smtClean="0">
                <a:solidFill>
                  <a:prstClr val="black"/>
                </a:solidFill>
              </a:rPr>
              <a:t>Dudouet</a:t>
            </a:r>
            <a:r>
              <a:rPr lang="fr-FR" sz="1400" dirty="0" smtClean="0">
                <a:solidFill>
                  <a:prstClr val="black"/>
                </a:solidFill>
              </a:rPr>
              <a:t>)</a:t>
            </a:r>
            <a:endParaRPr lang="fr-FR" sz="1400" dirty="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447608" y="1728680"/>
            <a:ext cx="693682" cy="5718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7611270" y="1829928"/>
            <a:ext cx="985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v/c = 0.1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81516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$wilson\Desktop\kr94isom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830" y="374718"/>
            <a:ext cx="7543801" cy="582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$wilson\Downloads\kr94-isomer-onl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2003" y="1542454"/>
            <a:ext cx="2392697" cy="3493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3343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$wilson\Downloads\kr94-level-schem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3778" y="0"/>
            <a:ext cx="51340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220717" y="5817475"/>
            <a:ext cx="907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baseline="30000" dirty="0" smtClean="0"/>
              <a:t>94</a:t>
            </a:r>
            <a:r>
              <a:rPr lang="fr-FR" sz="3600" b="1" dirty="0" smtClean="0"/>
              <a:t>Kr</a:t>
            </a:r>
            <a:endParaRPr lang="fr-FR" sz="3600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4229898" y="71803"/>
            <a:ext cx="45918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kern="0" dirty="0">
                <a:solidFill>
                  <a:prstClr val="black"/>
                </a:solidFill>
                <a:latin typeface="Times New Roman"/>
                <a:cs typeface="Times New Roman"/>
              </a:rPr>
              <a:t>ν</a:t>
            </a:r>
            <a:r>
              <a:rPr lang="fr-FR" sz="2800" kern="0" dirty="0" smtClean="0">
                <a:solidFill>
                  <a:prstClr val="black"/>
                </a:solidFill>
              </a:rPr>
              <a:t>-</a:t>
            </a:r>
            <a:r>
              <a:rPr lang="fr-FR" sz="2800" kern="0" dirty="0" err="1" smtClean="0">
                <a:solidFill>
                  <a:prstClr val="black"/>
                </a:solidFill>
              </a:rPr>
              <a:t>ball</a:t>
            </a:r>
            <a:r>
              <a:rPr lang="fr-FR" sz="2800" dirty="0" smtClean="0"/>
              <a:t>/LICORNE </a:t>
            </a:r>
            <a:r>
              <a:rPr lang="fr-FR" sz="2800" baseline="30000" dirty="0" smtClean="0"/>
              <a:t>238</a:t>
            </a:r>
            <a:r>
              <a:rPr lang="fr-FR" sz="2800" dirty="0" smtClean="0"/>
              <a:t>U(</a:t>
            </a:r>
            <a:r>
              <a:rPr lang="fr-FR" sz="2800" dirty="0" err="1" smtClean="0"/>
              <a:t>n,f</a:t>
            </a:r>
            <a:r>
              <a:rPr lang="fr-FR" sz="2800" dirty="0" smtClean="0"/>
              <a:t>) data</a:t>
            </a:r>
            <a:endParaRPr lang="fr-FR" sz="2800" dirty="0"/>
          </a:p>
        </p:txBody>
      </p:sp>
      <p:sp>
        <p:nvSpPr>
          <p:cNvPr id="6" name="ZoneTexte 5"/>
          <p:cNvSpPr txBox="1"/>
          <p:nvPr/>
        </p:nvSpPr>
        <p:spPr>
          <a:xfrm>
            <a:off x="3113405" y="6110183"/>
            <a:ext cx="1401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(</a:t>
            </a:r>
            <a:r>
              <a:rPr lang="fr-FR" dirty="0" err="1" smtClean="0"/>
              <a:t>preliminary</a:t>
            </a:r>
            <a:r>
              <a:rPr lang="fr-FR" dirty="0" smtClean="0"/>
              <a:t>)</a:t>
            </a:r>
            <a:endParaRPr lang="fr-FR" dirty="0"/>
          </a:p>
        </p:txBody>
      </p:sp>
      <p:pic>
        <p:nvPicPr>
          <p:cNvPr id="3074" name="Picture 2" descr="C:\Users\$wilson\Desktop\kr94-lifetime-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531" y="624811"/>
            <a:ext cx="4575302" cy="3261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5715803" y="2389230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</a:t>
            </a:r>
            <a:r>
              <a:rPr lang="fr-FR" baseline="-25000" dirty="0" smtClean="0"/>
              <a:t>1/2</a:t>
            </a:r>
            <a:r>
              <a:rPr lang="fr-FR" dirty="0" smtClean="0"/>
              <a:t> = 31 (3) ns</a:t>
            </a:r>
            <a:endParaRPr lang="fr-FR" dirty="0"/>
          </a:p>
        </p:txBody>
      </p:sp>
      <p:sp>
        <p:nvSpPr>
          <p:cNvPr id="3" name="Ellipse 2"/>
          <p:cNvSpPr/>
          <p:nvPr/>
        </p:nvSpPr>
        <p:spPr>
          <a:xfrm>
            <a:off x="3293687" y="1355834"/>
            <a:ext cx="1496834" cy="472966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4572000" y="4301739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2400" i="1" dirty="0">
                <a:latin typeface="CharterBT-Italic"/>
              </a:rPr>
              <a:t>K</a:t>
            </a:r>
            <a:r>
              <a:rPr lang="el-GR" sz="1000" i="1" dirty="0">
                <a:latin typeface="MathDesign-CH-Regular-Italic-MathItalic-"/>
              </a:rPr>
              <a:t>π </a:t>
            </a:r>
            <a:r>
              <a:rPr lang="el-GR" sz="2400" dirty="0">
                <a:latin typeface="MathDesign-CH-Regular-OT1-10"/>
              </a:rPr>
              <a:t>= </a:t>
            </a:r>
            <a:r>
              <a:rPr lang="el-GR" sz="2400" dirty="0">
                <a:latin typeface="CharterBT-Roman"/>
              </a:rPr>
              <a:t>9</a:t>
            </a:r>
            <a:r>
              <a:rPr lang="el-GR" sz="1050" dirty="0">
                <a:latin typeface="MathDesign-CH-Regular-Symbol-10"/>
              </a:rPr>
              <a:t>−</a:t>
            </a:r>
            <a:r>
              <a:rPr lang="el-GR" sz="1000" dirty="0">
                <a:latin typeface="MathDesign-CH-Regular-Symbol-10"/>
              </a:rPr>
              <a:t> </a:t>
            </a:r>
            <a:r>
              <a:rPr lang="el-GR" sz="2400" dirty="0">
                <a:latin typeface="MathDesign-CH-Regular-OT1-10"/>
              </a:rPr>
              <a:t>= </a:t>
            </a:r>
            <a:r>
              <a:rPr lang="fr-FR" sz="2400" i="1" dirty="0" smtClean="0">
                <a:latin typeface="CharterBT-Italic"/>
              </a:rPr>
              <a:t>n</a:t>
            </a:r>
            <a:r>
              <a:rPr lang="fr-FR" sz="1050" dirty="0" smtClean="0">
                <a:latin typeface="CharterBT-Roman"/>
              </a:rPr>
              <a:t>11</a:t>
            </a:r>
            <a:r>
              <a:rPr lang="fr-FR" sz="1050" dirty="0" smtClean="0">
                <a:latin typeface="MathDesign-CH-Regular-Symbol-10"/>
              </a:rPr>
              <a:t>/</a:t>
            </a:r>
            <a:r>
              <a:rPr lang="fr-FR" sz="1050" dirty="0" smtClean="0">
                <a:latin typeface="CharterBT-Roman"/>
              </a:rPr>
              <a:t>2-</a:t>
            </a:r>
            <a:r>
              <a:rPr lang="fr-FR" sz="1000" dirty="0" smtClean="0">
                <a:latin typeface="CharterBT-Roman"/>
              </a:rPr>
              <a:t> </a:t>
            </a:r>
            <a:r>
              <a:rPr lang="fr-FR" sz="2400" dirty="0">
                <a:latin typeface="MathDesign-CH-Regular-OT1-10"/>
              </a:rPr>
              <a:t>[</a:t>
            </a:r>
            <a:r>
              <a:rPr lang="fr-FR" sz="2400" dirty="0">
                <a:latin typeface="CharterBT-Roman"/>
              </a:rPr>
              <a:t>505</a:t>
            </a:r>
            <a:r>
              <a:rPr lang="fr-FR" sz="2400" dirty="0">
                <a:latin typeface="MathDesign-CH-Regular-OT1-10"/>
              </a:rPr>
              <a:t>] </a:t>
            </a:r>
            <a:r>
              <a:rPr lang="fr-FR" sz="2400" dirty="0">
                <a:latin typeface="MathDesign-CH-Regular-Symbol-10"/>
              </a:rPr>
              <a:t>⊗ </a:t>
            </a:r>
            <a:r>
              <a:rPr lang="fr-FR" sz="1050" dirty="0" smtClean="0">
                <a:latin typeface="CharterBT-Roman"/>
              </a:rPr>
              <a:t>7</a:t>
            </a:r>
            <a:r>
              <a:rPr lang="fr-FR" sz="1050" dirty="0" smtClean="0">
                <a:latin typeface="MathDesign-CH-Regular-OT1-10"/>
              </a:rPr>
              <a:t>/</a:t>
            </a:r>
            <a:r>
              <a:rPr lang="fr-FR" sz="1050" dirty="0" smtClean="0">
                <a:latin typeface="CharterBT-Roman"/>
              </a:rPr>
              <a:t>2+</a:t>
            </a:r>
            <a:r>
              <a:rPr lang="fr-FR" sz="1000" dirty="0" smtClean="0">
                <a:latin typeface="CharterBT-Roman"/>
              </a:rPr>
              <a:t> </a:t>
            </a:r>
            <a:r>
              <a:rPr lang="fr-FR" sz="2400" dirty="0">
                <a:latin typeface="MathDesign-CH-Regular-OT1-10"/>
              </a:rPr>
              <a:t>[</a:t>
            </a:r>
            <a:r>
              <a:rPr lang="fr-FR" sz="2400" dirty="0">
                <a:latin typeface="CharterBT-Roman"/>
              </a:rPr>
              <a:t>404</a:t>
            </a:r>
            <a:r>
              <a:rPr lang="fr-FR" sz="2400" dirty="0" smtClean="0">
                <a:latin typeface="MathDesign-CH-Regular-OT1-10"/>
              </a:rPr>
              <a:t>]</a:t>
            </a:r>
            <a:endParaRPr lang="fr-FR" sz="2400" dirty="0">
              <a:latin typeface="Charter"/>
            </a:endParaRPr>
          </a:p>
          <a:p>
            <a:r>
              <a:rPr lang="fr-FR" sz="2400" i="1" dirty="0">
                <a:latin typeface="CharterBT-Italic"/>
              </a:rPr>
              <a:t>K</a:t>
            </a:r>
            <a:r>
              <a:rPr lang="el-GR" sz="1000" i="1" dirty="0">
                <a:latin typeface="MathDesign-CH-Regular-Italic-MathItalic-"/>
              </a:rPr>
              <a:t>π </a:t>
            </a:r>
            <a:r>
              <a:rPr lang="el-GR" sz="2400" dirty="0">
                <a:latin typeface="MathDesign-CH-Regular-OT1-10"/>
              </a:rPr>
              <a:t>= </a:t>
            </a:r>
            <a:r>
              <a:rPr lang="el-GR" sz="2400" dirty="0">
                <a:latin typeface="CharterBT-Roman"/>
              </a:rPr>
              <a:t>7</a:t>
            </a:r>
            <a:r>
              <a:rPr lang="el-GR" sz="1050" dirty="0">
                <a:latin typeface="MathDesign-CH-Regular-Symbol-10"/>
              </a:rPr>
              <a:t>−</a:t>
            </a:r>
            <a:r>
              <a:rPr lang="el-GR" sz="1000" dirty="0">
                <a:latin typeface="MathDesign-CH-Regular-Symbol-10"/>
              </a:rPr>
              <a:t> </a:t>
            </a:r>
            <a:r>
              <a:rPr lang="el-GR" sz="2400" dirty="0">
                <a:latin typeface="MathDesign-CH-Regular-OT1-10"/>
              </a:rPr>
              <a:t>= </a:t>
            </a:r>
            <a:r>
              <a:rPr lang="fr-FR" sz="2400" i="1" dirty="0" smtClean="0">
                <a:latin typeface="CharterBT-Italic"/>
              </a:rPr>
              <a:t>n</a:t>
            </a:r>
            <a:r>
              <a:rPr lang="fr-FR" sz="1050" dirty="0" smtClean="0">
                <a:latin typeface="CharterBT-Roman"/>
              </a:rPr>
              <a:t>11</a:t>
            </a:r>
            <a:r>
              <a:rPr lang="fr-FR" sz="1050" dirty="0" smtClean="0">
                <a:latin typeface="MathDesign-CH-Regular-Symbol-10"/>
              </a:rPr>
              <a:t>/</a:t>
            </a:r>
            <a:r>
              <a:rPr lang="fr-FR" sz="1050" dirty="0" smtClean="0">
                <a:latin typeface="CharterBT-Roman"/>
              </a:rPr>
              <a:t>2-</a:t>
            </a:r>
            <a:r>
              <a:rPr lang="fr-FR" sz="1000" dirty="0" smtClean="0">
                <a:latin typeface="CharterBT-Roman"/>
              </a:rPr>
              <a:t> </a:t>
            </a:r>
            <a:r>
              <a:rPr lang="fr-FR" sz="2400" dirty="0">
                <a:latin typeface="MathDesign-CH-Regular-OT1-10"/>
              </a:rPr>
              <a:t>[</a:t>
            </a:r>
            <a:r>
              <a:rPr lang="fr-FR" sz="2400" dirty="0">
                <a:latin typeface="CharterBT-Roman"/>
              </a:rPr>
              <a:t>505</a:t>
            </a:r>
            <a:r>
              <a:rPr lang="fr-FR" sz="2400" dirty="0">
                <a:latin typeface="MathDesign-CH-Regular-OT1-10"/>
              </a:rPr>
              <a:t>] </a:t>
            </a:r>
            <a:r>
              <a:rPr lang="fr-FR" sz="2400" dirty="0">
                <a:latin typeface="MathDesign-CH-Regular-Symbol-10"/>
              </a:rPr>
              <a:t>⊗ </a:t>
            </a:r>
            <a:r>
              <a:rPr lang="fr-FR" sz="1050" dirty="0" smtClean="0">
                <a:latin typeface="CharterBT-Roman"/>
              </a:rPr>
              <a:t>3</a:t>
            </a:r>
            <a:r>
              <a:rPr lang="fr-FR" sz="1050" dirty="0" smtClean="0">
                <a:latin typeface="MathDesign-CH-Regular-OT1-10"/>
              </a:rPr>
              <a:t>/</a:t>
            </a:r>
            <a:r>
              <a:rPr lang="fr-FR" sz="1050" dirty="0" smtClean="0">
                <a:latin typeface="CharterBT-Roman"/>
              </a:rPr>
              <a:t>2+</a:t>
            </a:r>
            <a:r>
              <a:rPr lang="fr-FR" sz="1000" dirty="0" smtClean="0">
                <a:latin typeface="CharterBT-Roman"/>
              </a:rPr>
              <a:t> </a:t>
            </a:r>
            <a:r>
              <a:rPr lang="fr-FR" sz="2400" dirty="0">
                <a:latin typeface="MathDesign-CH-Regular-OT1-10"/>
              </a:rPr>
              <a:t>[</a:t>
            </a:r>
            <a:r>
              <a:rPr lang="fr-FR" sz="2400" dirty="0">
                <a:latin typeface="CharterBT-Roman"/>
              </a:rPr>
              <a:t>411</a:t>
            </a:r>
            <a:r>
              <a:rPr lang="fr-FR" sz="2400" dirty="0" smtClean="0">
                <a:latin typeface="MathDesign-CH-Regular-OT1-10"/>
              </a:rPr>
              <a:t>]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682758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C:\Users\$wilson\Desktop\kr94abov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8993"/>
            <a:ext cx="6858000" cy="3923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421229" y="181013"/>
            <a:ext cx="37529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kern="0" dirty="0" err="1" smtClean="0">
                <a:solidFill>
                  <a:prstClr val="black"/>
                </a:solidFill>
              </a:rPr>
              <a:t>Above</a:t>
            </a:r>
            <a:r>
              <a:rPr lang="fr-FR" sz="2800" kern="0" dirty="0" smtClean="0">
                <a:solidFill>
                  <a:prstClr val="black"/>
                </a:solidFill>
              </a:rPr>
              <a:t> the </a:t>
            </a:r>
            <a:r>
              <a:rPr lang="fr-FR" sz="2800" kern="0" dirty="0" err="1" smtClean="0">
                <a:solidFill>
                  <a:prstClr val="black"/>
                </a:solidFill>
              </a:rPr>
              <a:t>isomer</a:t>
            </a:r>
            <a:r>
              <a:rPr lang="fr-FR" sz="2800" kern="0" dirty="0" smtClean="0">
                <a:solidFill>
                  <a:prstClr val="black"/>
                </a:solidFill>
              </a:rPr>
              <a:t> in </a:t>
            </a:r>
            <a:r>
              <a:rPr lang="fr-FR" sz="2800" kern="0" baseline="30000" dirty="0" smtClean="0">
                <a:solidFill>
                  <a:prstClr val="black"/>
                </a:solidFill>
              </a:rPr>
              <a:t>94</a:t>
            </a:r>
            <a:r>
              <a:rPr lang="fr-FR" sz="2800" kern="0" dirty="0" smtClean="0">
                <a:solidFill>
                  <a:prstClr val="black"/>
                </a:solidFill>
              </a:rPr>
              <a:t>Kr</a:t>
            </a:r>
            <a:endParaRPr kumimoji="0" lang="fr-FR" sz="280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3075" name="Picture 3" descr="C:\Users\$wilson\Desktop\NuSpin presentation 2019\kr94-levels-abov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9216" y="0"/>
            <a:ext cx="3764784" cy="6697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llipse 7"/>
          <p:cNvSpPr/>
          <p:nvPr/>
        </p:nvSpPr>
        <p:spPr>
          <a:xfrm rot="16200000">
            <a:off x="7161681" y="849553"/>
            <a:ext cx="2831873" cy="1132765"/>
          </a:xfrm>
          <a:prstGeom prst="ellipse">
            <a:avLst/>
          </a:prstGeom>
          <a:noFill/>
          <a:ln w="508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6209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24776" y="5564539"/>
            <a:ext cx="167787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2117291" y="-1"/>
            <a:ext cx="50299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prstClr val="black"/>
                </a:solidFill>
                <a:latin typeface="Times New Roman"/>
                <a:cs typeface="Times New Roman"/>
              </a:rPr>
              <a:t>The ν-</a:t>
            </a:r>
            <a:r>
              <a:rPr lang="fr-FR" sz="2800" b="1" dirty="0" err="1" smtClean="0">
                <a:solidFill>
                  <a:prstClr val="black"/>
                </a:solidFill>
              </a:rPr>
              <a:t>ball</a:t>
            </a:r>
            <a:r>
              <a:rPr lang="fr-FR" sz="2800" b="1" dirty="0" smtClean="0">
                <a:solidFill>
                  <a:prstClr val="black"/>
                </a:solidFill>
              </a:rPr>
              <a:t> </a:t>
            </a:r>
            <a:r>
              <a:rPr lang="fr-FR" sz="2800" b="1" dirty="0" err="1" smtClean="0">
                <a:solidFill>
                  <a:prstClr val="black"/>
                </a:solidFill>
              </a:rPr>
              <a:t>spectrometer</a:t>
            </a:r>
            <a:r>
              <a:rPr lang="fr-FR" sz="2800" b="1" dirty="0" smtClean="0">
                <a:solidFill>
                  <a:prstClr val="black"/>
                </a:solidFill>
              </a:rPr>
              <a:t> @ ALTO</a:t>
            </a:r>
            <a:endParaRPr lang="fr-FR" sz="2800" b="1" dirty="0">
              <a:solidFill>
                <a:prstClr val="black"/>
              </a:solidFill>
            </a:endParaRPr>
          </a:p>
        </p:txBody>
      </p:sp>
      <p:pic>
        <p:nvPicPr>
          <p:cNvPr id="13314" name="Picture 2" descr="C:\Users\$wilson\Desktop\N-SI-109\NuBall-11-2017-ALTO-Orsay-CNRS-IN2P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28" y="855617"/>
            <a:ext cx="4108790" cy="441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96226" y="5554621"/>
            <a:ext cx="2194319" cy="1200329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prstClr val="black"/>
                </a:solidFill>
              </a:rPr>
              <a:t>24 </a:t>
            </a:r>
            <a:r>
              <a:rPr lang="fr-FR" dirty="0" err="1" smtClean="0">
                <a:solidFill>
                  <a:prstClr val="black"/>
                </a:solidFill>
              </a:rPr>
              <a:t>Clover</a:t>
            </a:r>
            <a:r>
              <a:rPr lang="fr-FR" dirty="0" smtClean="0">
                <a:solidFill>
                  <a:prstClr val="black"/>
                </a:solidFill>
              </a:rPr>
              <a:t> Ge + BGO</a:t>
            </a:r>
          </a:p>
          <a:p>
            <a:r>
              <a:rPr lang="fr-FR" dirty="0" smtClean="0">
                <a:solidFill>
                  <a:prstClr val="black"/>
                </a:solidFill>
              </a:rPr>
              <a:t>10 Coaxial Ge + BGO</a:t>
            </a:r>
          </a:p>
          <a:p>
            <a:r>
              <a:rPr lang="fr-FR" dirty="0" smtClean="0">
                <a:solidFill>
                  <a:prstClr val="black"/>
                </a:solidFill>
              </a:rPr>
              <a:t>20 LaBr3</a:t>
            </a:r>
          </a:p>
          <a:p>
            <a:r>
              <a:rPr lang="fr-FR" dirty="0" smtClean="0">
                <a:solidFill>
                  <a:prstClr val="black"/>
                </a:solidFill>
              </a:rPr>
              <a:t>or 36 PARIS </a:t>
            </a:r>
            <a:r>
              <a:rPr lang="fr-FR" dirty="0" err="1" smtClean="0">
                <a:solidFill>
                  <a:prstClr val="black"/>
                </a:solidFill>
              </a:rPr>
              <a:t>phoswich</a:t>
            </a:r>
            <a:endParaRPr lang="fr-FR" dirty="0" smtClean="0">
              <a:solidFill>
                <a:prstClr val="black"/>
              </a:solidFill>
            </a:endParaRPr>
          </a:p>
        </p:txBody>
      </p:sp>
      <p:pic>
        <p:nvPicPr>
          <p:cNvPr id="12" name="Picture 2" descr="C:\Users\$wilson\Desktop\nu-ball workshop\nubal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1809"/>
            <a:ext cx="1373235" cy="1373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412944" y="586570"/>
            <a:ext cx="455950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u="sng" dirty="0">
                <a:solidFill>
                  <a:prstClr val="black"/>
                </a:solidFill>
              </a:rPr>
              <a:t>v</a:t>
            </a:r>
            <a:r>
              <a:rPr lang="en-US" sz="2000" b="1" u="sng" dirty="0" smtClean="0">
                <a:solidFill>
                  <a:prstClr val="black"/>
                </a:solidFill>
              </a:rPr>
              <a:t>-ball international collaboration</a:t>
            </a:r>
          </a:p>
          <a:p>
            <a:r>
              <a:rPr lang="en-US" sz="2000" dirty="0" smtClean="0">
                <a:solidFill>
                  <a:prstClr val="black"/>
                </a:solidFill>
              </a:rPr>
              <a:t>153 researchers from 16 countries and 37 institutes, including 80 </a:t>
            </a:r>
            <a:r>
              <a:rPr lang="en-US" sz="2000" dirty="0" err="1" smtClean="0">
                <a:solidFill>
                  <a:prstClr val="black"/>
                </a:solidFill>
              </a:rPr>
              <a:t>Ph.D</a:t>
            </a:r>
            <a:r>
              <a:rPr lang="en-US" sz="2000" dirty="0" smtClean="0">
                <a:solidFill>
                  <a:prstClr val="black"/>
                </a:solidFill>
              </a:rPr>
              <a:t> students</a:t>
            </a:r>
            <a:endParaRPr lang="fr-FR" sz="2000" dirty="0">
              <a:solidFill>
                <a:prstClr val="black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412947" y="1632510"/>
            <a:ext cx="455950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u="sng" dirty="0">
                <a:solidFill>
                  <a:prstClr val="black"/>
                </a:solidFill>
              </a:rPr>
              <a:t>ν-ball experimental </a:t>
            </a:r>
            <a:r>
              <a:rPr lang="en-US" sz="2000" b="1" u="sng" dirty="0" smtClean="0">
                <a:solidFill>
                  <a:prstClr val="black"/>
                </a:solidFill>
              </a:rPr>
              <a:t>campaign</a:t>
            </a:r>
            <a:endParaRPr lang="en-US" sz="2000" u="sng" dirty="0" smtClean="0">
              <a:solidFill>
                <a:prstClr val="black"/>
              </a:solidFill>
            </a:endParaRPr>
          </a:p>
          <a:p>
            <a:r>
              <a:rPr lang="en-US" sz="2000" dirty="0" smtClean="0">
                <a:solidFill>
                  <a:prstClr val="black"/>
                </a:solidFill>
              </a:rPr>
              <a:t>Nov</a:t>
            </a:r>
            <a:r>
              <a:rPr lang="en-US" sz="2000" dirty="0">
                <a:solidFill>
                  <a:prstClr val="black"/>
                </a:solidFill>
              </a:rPr>
              <a:t>. 2017-June </a:t>
            </a:r>
            <a:r>
              <a:rPr lang="en-US" sz="2000" dirty="0" smtClean="0">
                <a:solidFill>
                  <a:prstClr val="black"/>
                </a:solidFill>
              </a:rPr>
              <a:t>2018. 10 experiments 3200 hours of beam time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12944" y="2719547"/>
            <a:ext cx="489971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u="sng" dirty="0" smtClean="0">
                <a:solidFill>
                  <a:prstClr val="black"/>
                </a:solidFill>
              </a:rPr>
              <a:t>Innovations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dirty="0" smtClean="0">
                <a:solidFill>
                  <a:prstClr val="black"/>
                </a:solidFill>
              </a:rPr>
              <a:t>Hybrid Spectrometer </a:t>
            </a:r>
            <a:r>
              <a:rPr lang="en-US" sz="2000" dirty="0">
                <a:solidFill>
                  <a:prstClr val="black"/>
                </a:solidFill>
              </a:rPr>
              <a:t>(</a:t>
            </a:r>
            <a:r>
              <a:rPr lang="en-US" sz="2000" dirty="0" smtClean="0">
                <a:solidFill>
                  <a:prstClr val="black"/>
                </a:solidFill>
              </a:rPr>
              <a:t>Ge/BGO/LaBr3) </a:t>
            </a:r>
          </a:p>
          <a:p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smtClean="0">
                <a:solidFill>
                  <a:prstClr val="black"/>
                </a:solidFill>
              </a:rPr>
              <a:t>    high resolution, high efficiency</a:t>
            </a:r>
            <a:endParaRPr lang="en-US" sz="2000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dirty="0" smtClean="0">
                <a:solidFill>
                  <a:prstClr val="black"/>
                </a:solidFill>
              </a:rPr>
              <a:t>Coupling with the LICORNE directional neutron source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dirty="0" smtClean="0">
                <a:solidFill>
                  <a:prstClr val="black"/>
                </a:solidFill>
              </a:rPr>
              <a:t>Calorimetry for reaction studies/selection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dirty="0" smtClean="0">
                <a:solidFill>
                  <a:prstClr val="black"/>
                </a:solidFill>
              </a:rPr>
              <a:t>Fully digital, 200 channels, including BGO</a:t>
            </a:r>
            <a:endParaRPr lang="en-US" sz="2000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dirty="0" smtClean="0">
                <a:solidFill>
                  <a:prstClr val="black"/>
                </a:solidFill>
              </a:rPr>
              <a:t>Modes Triggered or </a:t>
            </a:r>
            <a:r>
              <a:rPr lang="en-US" sz="2000" dirty="0" err="1" smtClean="0">
                <a:solidFill>
                  <a:prstClr val="black"/>
                </a:solidFill>
              </a:rPr>
              <a:t>Triggerlesss</a:t>
            </a:r>
            <a:endParaRPr lang="en-US" sz="2000" dirty="0">
              <a:solidFill>
                <a:prstClr val="black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424" y="5456345"/>
            <a:ext cx="2582576" cy="1396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654" y="5274092"/>
            <a:ext cx="2210889" cy="1639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8148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506667" y="2740828"/>
            <a:ext cx="40877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r-FR" sz="3200" dirty="0" err="1">
                <a:solidFill>
                  <a:prstClr val="black"/>
                </a:solidFill>
                <a:latin typeface="Calibri" panose="020F0502020204030204"/>
              </a:rPr>
              <a:t>Sub</a:t>
            </a:r>
            <a:r>
              <a:rPr lang="fr-FR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fr-FR" sz="3200" dirty="0" err="1">
                <a:solidFill>
                  <a:prstClr val="black"/>
                </a:solidFill>
                <a:latin typeface="Calibri" panose="020F0502020204030204"/>
              </a:rPr>
              <a:t>nanosecond</a:t>
            </a:r>
            <a:r>
              <a:rPr lang="fr-FR" sz="3200" dirty="0">
                <a:solidFill>
                  <a:prstClr val="black"/>
                </a:solidFill>
                <a:latin typeface="Calibri" panose="020F0502020204030204"/>
              </a:rPr>
              <a:t> timing</a:t>
            </a:r>
          </a:p>
        </p:txBody>
      </p:sp>
    </p:spTree>
    <p:extLst>
      <p:ext uri="{BB962C8B-B14F-4D97-AF65-F5344CB8AC3E}">
        <p14:creationId xmlns:p14="http://schemas.microsoft.com/office/powerpoint/2010/main" val="3789410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$wilson\Desktop\NuSpin presentation 2019\Clipboard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68" y="1815153"/>
            <a:ext cx="8513046" cy="4380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654447" y="936810"/>
            <a:ext cx="51874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/>
              <a:t>M. </a:t>
            </a:r>
            <a:r>
              <a:rPr lang="fr-FR" sz="2000" dirty="0" err="1" smtClean="0"/>
              <a:t>Rudigier</a:t>
            </a:r>
            <a:r>
              <a:rPr lang="fr-FR" sz="2000" dirty="0" smtClean="0"/>
              <a:t>, P. Walker et al., </a:t>
            </a:r>
            <a:r>
              <a:rPr lang="fr-FR" sz="2000" dirty="0" err="1" smtClean="0"/>
              <a:t>University</a:t>
            </a:r>
            <a:r>
              <a:rPr lang="fr-FR" sz="2000" dirty="0" smtClean="0"/>
              <a:t> of Surrey</a:t>
            </a:r>
          </a:p>
          <a:p>
            <a:r>
              <a:rPr lang="fr-FR" sz="2000" dirty="0" err="1" smtClean="0"/>
              <a:t>Submitted</a:t>
            </a:r>
            <a:r>
              <a:rPr lang="fr-FR" sz="2000" dirty="0" smtClean="0"/>
              <a:t> to </a:t>
            </a:r>
            <a:r>
              <a:rPr lang="fr-FR" sz="2000" dirty="0" err="1" smtClean="0"/>
              <a:t>Physics</a:t>
            </a:r>
            <a:r>
              <a:rPr lang="fr-FR" sz="2000" dirty="0" smtClean="0"/>
              <a:t> </a:t>
            </a:r>
            <a:r>
              <a:rPr lang="fr-FR" sz="2000" dirty="0" err="1" smtClean="0"/>
              <a:t>Letters</a:t>
            </a:r>
            <a:r>
              <a:rPr lang="fr-FR" sz="2000" dirty="0" smtClean="0"/>
              <a:t> B.</a:t>
            </a:r>
            <a:endParaRPr lang="fr-FR" sz="2000" dirty="0"/>
          </a:p>
        </p:txBody>
      </p:sp>
      <p:sp>
        <p:nvSpPr>
          <p:cNvPr id="3" name="Rectangle 2"/>
          <p:cNvSpPr/>
          <p:nvPr/>
        </p:nvSpPr>
        <p:spPr>
          <a:xfrm>
            <a:off x="1221475" y="240353"/>
            <a:ext cx="70627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/>
              <a:t>Multi-</a:t>
            </a:r>
            <a:r>
              <a:rPr lang="fr-FR" sz="2400" dirty="0" err="1"/>
              <a:t>quasiparticle</a:t>
            </a:r>
            <a:r>
              <a:rPr lang="fr-FR" sz="2400" dirty="0"/>
              <a:t> </a:t>
            </a:r>
            <a:r>
              <a:rPr lang="fr-FR" sz="2400" dirty="0" err="1"/>
              <a:t>sub-nanosecond</a:t>
            </a:r>
            <a:r>
              <a:rPr lang="fr-FR" sz="2400" dirty="0"/>
              <a:t> </a:t>
            </a:r>
            <a:r>
              <a:rPr lang="fr-FR" sz="2400" dirty="0" err="1"/>
              <a:t>isomers</a:t>
            </a:r>
            <a:r>
              <a:rPr lang="fr-FR" sz="2400" dirty="0"/>
              <a:t> in </a:t>
            </a:r>
            <a:r>
              <a:rPr lang="fr-FR" sz="2400" baseline="30000" dirty="0" smtClean="0"/>
              <a:t>178</a:t>
            </a:r>
            <a:r>
              <a:rPr lang="fr-FR" sz="2400" dirty="0" smtClean="0"/>
              <a:t>W</a:t>
            </a:r>
            <a:endParaRPr lang="fr-FR" sz="2400" dirty="0"/>
          </a:p>
        </p:txBody>
      </p:sp>
      <p:sp>
        <p:nvSpPr>
          <p:cNvPr id="9" name="Ellipse 8"/>
          <p:cNvSpPr/>
          <p:nvPr/>
        </p:nvSpPr>
        <p:spPr>
          <a:xfrm rot="16200000">
            <a:off x="4875682" y="1342590"/>
            <a:ext cx="197854" cy="3654166"/>
          </a:xfrm>
          <a:prstGeom prst="ellipse">
            <a:avLst/>
          </a:prstGeom>
          <a:noFill/>
          <a:ln w="508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Ellipse 10"/>
          <p:cNvSpPr/>
          <p:nvPr/>
        </p:nvSpPr>
        <p:spPr>
          <a:xfrm rot="16200000">
            <a:off x="2079636" y="1902212"/>
            <a:ext cx="276279" cy="2060789"/>
          </a:xfrm>
          <a:prstGeom prst="ellipse">
            <a:avLst/>
          </a:prstGeom>
          <a:noFill/>
          <a:ln w="508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674011" y="2609800"/>
            <a:ext cx="11276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476(44)</a:t>
            </a:r>
            <a:r>
              <a:rPr lang="fr-FR" b="1" dirty="0" err="1" smtClean="0">
                <a:solidFill>
                  <a:srgbClr val="FF0000"/>
                </a:solidFill>
              </a:rPr>
              <a:t>ps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34451" y="1975092"/>
            <a:ext cx="11212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275(65)</a:t>
            </a:r>
            <a:r>
              <a:rPr lang="fr-FR" b="1" dirty="0" err="1">
                <a:solidFill>
                  <a:srgbClr val="FF0000"/>
                </a:solidFill>
              </a:rPr>
              <a:t>ps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6159342" y="1298616"/>
            <a:ext cx="26436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baseline="30000" dirty="0" smtClean="0"/>
              <a:t>18</a:t>
            </a:r>
            <a:r>
              <a:rPr lang="fr-FR" sz="2000" b="1" dirty="0" smtClean="0"/>
              <a:t>O + </a:t>
            </a:r>
            <a:r>
              <a:rPr lang="fr-FR" sz="2000" b="1" baseline="30000" dirty="0" smtClean="0"/>
              <a:t>164</a:t>
            </a:r>
            <a:r>
              <a:rPr lang="fr-FR" sz="2000" b="1" dirty="0" smtClean="0"/>
              <a:t>Dy -&gt; </a:t>
            </a:r>
            <a:r>
              <a:rPr lang="fr-FR" sz="2000" b="1" baseline="30000" dirty="0" smtClean="0"/>
              <a:t>178</a:t>
            </a:r>
            <a:r>
              <a:rPr lang="fr-FR" sz="2000" b="1" dirty="0" smtClean="0"/>
              <a:t>W + 2n</a:t>
            </a:r>
          </a:p>
          <a:p>
            <a:r>
              <a:rPr lang="fr-FR" sz="2000" b="1" dirty="0" smtClean="0"/>
              <a:t>@ 72, 76 and 80 MeV</a:t>
            </a:r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283714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4" grpId="0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$wilson\Desktop\NuSpin presentation 2019\Clipboard01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86" y="809469"/>
            <a:ext cx="9055314" cy="5557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2497540" y="368490"/>
            <a:ext cx="37457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err="1" smtClean="0"/>
              <a:t>Lifetime</a:t>
            </a:r>
            <a:r>
              <a:rPr lang="fr-FR" sz="2800" dirty="0" smtClean="0"/>
              <a:t> of the 11- state 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803383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$wilson\Desktop\NuSpin presentation 2019\Clipboard01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696549"/>
            <a:ext cx="7083188" cy="4161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$wilson\Desktop\NuSpin presentation 2019\Clipboard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265" y="0"/>
            <a:ext cx="5532388" cy="2846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e 4"/>
          <p:cNvSpPr/>
          <p:nvPr/>
        </p:nvSpPr>
        <p:spPr>
          <a:xfrm rot="16200000">
            <a:off x="2968417" y="525451"/>
            <a:ext cx="491320" cy="504941"/>
          </a:xfrm>
          <a:prstGeom prst="ellipse">
            <a:avLst/>
          </a:prstGeom>
          <a:noFill/>
          <a:ln w="508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llipse 5"/>
          <p:cNvSpPr/>
          <p:nvPr/>
        </p:nvSpPr>
        <p:spPr>
          <a:xfrm rot="14994116">
            <a:off x="3746786" y="1117350"/>
            <a:ext cx="1027968" cy="436505"/>
          </a:xfrm>
          <a:prstGeom prst="ellipse">
            <a:avLst/>
          </a:prstGeom>
          <a:noFill/>
          <a:ln w="508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3383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$wilson\Desktop\NuSpin presentation 2019\Clipboard01kj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991" y="1391877"/>
            <a:ext cx="7450256" cy="4498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2497540" y="368490"/>
            <a:ext cx="45350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err="1" smtClean="0"/>
              <a:t>Hinderance</a:t>
            </a:r>
            <a:r>
              <a:rPr lang="fr-FR" sz="2800" dirty="0" smtClean="0"/>
              <a:t> </a:t>
            </a:r>
            <a:r>
              <a:rPr lang="fr-FR" sz="2800" dirty="0" err="1" smtClean="0"/>
              <a:t>factors</a:t>
            </a:r>
            <a:r>
              <a:rPr lang="fr-FR" sz="2800" dirty="0" smtClean="0"/>
              <a:t> in </a:t>
            </a:r>
            <a:r>
              <a:rPr lang="fr-FR" sz="2800" dirty="0" err="1" smtClean="0"/>
              <a:t>context</a:t>
            </a:r>
            <a:r>
              <a:rPr lang="fr-FR" sz="2800" dirty="0" smtClean="0"/>
              <a:t> </a:t>
            </a:r>
            <a:endParaRPr lang="fr-FR" sz="2800" dirty="0"/>
          </a:p>
        </p:txBody>
      </p:sp>
      <p:sp>
        <p:nvSpPr>
          <p:cNvPr id="6" name="Ellipse 5"/>
          <p:cNvSpPr/>
          <p:nvPr/>
        </p:nvSpPr>
        <p:spPr>
          <a:xfrm rot="16200000">
            <a:off x="4431996" y="3162754"/>
            <a:ext cx="1273577" cy="1872462"/>
          </a:xfrm>
          <a:prstGeom prst="ellipse">
            <a:avLst/>
          </a:prstGeom>
          <a:noFill/>
          <a:ln w="508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4529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435394" y="2617603"/>
            <a:ext cx="70281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3200" dirty="0">
                <a:solidFill>
                  <a:prstClr val="black"/>
                </a:solidFill>
                <a:latin typeface="Calibri" panose="020F0502020204030204"/>
              </a:rPr>
              <a:t>GDR </a:t>
            </a:r>
            <a:r>
              <a:rPr lang="fr-FR" sz="3200" dirty="0" err="1" smtClean="0">
                <a:solidFill>
                  <a:prstClr val="black"/>
                </a:solidFill>
                <a:latin typeface="Calibri" panose="020F0502020204030204"/>
              </a:rPr>
              <a:t>studies</a:t>
            </a:r>
            <a:r>
              <a:rPr lang="fr-FR" sz="3200" dirty="0" smtClean="0">
                <a:solidFill>
                  <a:prstClr val="black"/>
                </a:solidFill>
                <a:latin typeface="Calibri" panose="020F0502020204030204"/>
              </a:rPr>
              <a:t>: </a:t>
            </a:r>
            <a:r>
              <a:rPr lang="el-GR" sz="3200" kern="0" dirty="0">
                <a:solidFill>
                  <a:prstClr val="black"/>
                </a:solidFill>
                <a:cs typeface="Times New Roman"/>
              </a:rPr>
              <a:t>ν</a:t>
            </a:r>
            <a:r>
              <a:rPr lang="fr-FR" sz="3200" kern="0" dirty="0">
                <a:solidFill>
                  <a:prstClr val="black"/>
                </a:solidFill>
                <a:latin typeface="Calibri" panose="020F0502020204030204"/>
              </a:rPr>
              <a:t>-</a:t>
            </a:r>
            <a:r>
              <a:rPr lang="fr-FR" sz="3200" kern="0" dirty="0" err="1">
                <a:solidFill>
                  <a:prstClr val="black"/>
                </a:solidFill>
                <a:latin typeface="Calibri" panose="020F0502020204030204"/>
              </a:rPr>
              <a:t>ball</a:t>
            </a:r>
            <a:r>
              <a:rPr lang="fr-FR" sz="3200" kern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fr-FR" sz="3200" kern="0" dirty="0" err="1">
                <a:solidFill>
                  <a:prstClr val="black"/>
                </a:solidFill>
                <a:latin typeface="Calibri" panose="020F0502020204030204"/>
              </a:rPr>
              <a:t>coupled</a:t>
            </a:r>
            <a:r>
              <a:rPr lang="fr-FR" sz="3200" kern="0" dirty="0">
                <a:solidFill>
                  <a:prstClr val="black"/>
                </a:solidFill>
                <a:latin typeface="Calibri" panose="020F0502020204030204"/>
              </a:rPr>
              <a:t> to PARIS</a:t>
            </a:r>
            <a:endParaRPr lang="fr-FR" sz="32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1384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0"/>
          <p:cNvSpPr txBox="1">
            <a:spLocks/>
          </p:cNvSpPr>
          <p:nvPr/>
        </p:nvSpPr>
        <p:spPr>
          <a:xfrm>
            <a:off x="573882" y="340842"/>
            <a:ext cx="7958558" cy="17920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>
              <a:spcBef>
                <a:spcPct val="0"/>
              </a:spcBef>
              <a:buNone/>
              <a:defRPr sz="4400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100" dirty="0">
                <a:solidFill>
                  <a:srgbClr val="9BBB59">
                    <a:lumMod val="75000"/>
                  </a:srgbClr>
                </a:solidFill>
              </a:rPr>
              <a:t>Feeding of low-energy structures by GDR decay using coupled ν-ball and PARIS detectors</a:t>
            </a:r>
            <a:endParaRPr lang="en-GB" sz="4100" dirty="0">
              <a:solidFill>
                <a:srgbClr val="9BBB59">
                  <a:lumMod val="75000"/>
                </a:srgbClr>
              </a:solidFill>
            </a:endParaRPr>
          </a:p>
        </p:txBody>
      </p:sp>
      <p:sp>
        <p:nvSpPr>
          <p:cNvPr id="30" name="Tytuł 3"/>
          <p:cNvSpPr txBox="1">
            <a:spLocks/>
          </p:cNvSpPr>
          <p:nvPr/>
        </p:nvSpPr>
        <p:spPr>
          <a:xfrm>
            <a:off x="1127182" y="2276872"/>
            <a:ext cx="7693289" cy="40880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600"/>
              </a:spcBef>
              <a:defRPr/>
            </a:pPr>
            <a:r>
              <a:rPr lang="en-US" sz="1600" u="sng" dirty="0" smtClean="0">
                <a:solidFill>
                  <a:srgbClr val="1F497D">
                    <a:lumMod val="50000"/>
                  </a:srgbClr>
                </a:solidFill>
              </a:rPr>
              <a:t>M. Kmiecik</a:t>
            </a:r>
            <a:r>
              <a:rPr lang="en-US" sz="1600" dirty="0" smtClean="0">
                <a:solidFill>
                  <a:srgbClr val="1F497D">
                    <a:lumMod val="50000"/>
                  </a:srgbClr>
                </a:solidFill>
              </a:rPr>
              <a:t>, </a:t>
            </a:r>
            <a:r>
              <a:rPr lang="pl-PL" sz="1600" dirty="0" smtClean="0">
                <a:solidFill>
                  <a:srgbClr val="1F497D">
                    <a:lumMod val="50000"/>
                  </a:srgbClr>
                </a:solidFill>
              </a:rPr>
              <a:t>M. </a:t>
            </a:r>
            <a:r>
              <a:rPr lang="pl-PL" sz="1600" dirty="0" err="1" smtClean="0">
                <a:solidFill>
                  <a:srgbClr val="1F497D">
                    <a:lumMod val="50000"/>
                  </a:srgbClr>
                </a:solidFill>
              </a:rPr>
              <a:t>Ciemała</a:t>
            </a:r>
            <a:r>
              <a:rPr lang="pl-PL" sz="1600" dirty="0" smtClean="0">
                <a:solidFill>
                  <a:srgbClr val="1F497D">
                    <a:lumMod val="50000"/>
                  </a:srgbClr>
                </a:solidFill>
              </a:rPr>
              <a:t>, </a:t>
            </a:r>
            <a:r>
              <a:rPr lang="en-US" sz="1600" dirty="0" smtClean="0">
                <a:solidFill>
                  <a:srgbClr val="1F497D">
                    <a:lumMod val="50000"/>
                  </a:srgbClr>
                </a:solidFill>
              </a:rPr>
              <a:t>A. Maj, B. </a:t>
            </a:r>
            <a:r>
              <a:rPr lang="en-US" sz="1600" dirty="0" err="1" smtClean="0">
                <a:solidFill>
                  <a:srgbClr val="1F497D">
                    <a:lumMod val="50000"/>
                  </a:srgbClr>
                </a:solidFill>
              </a:rPr>
              <a:t>Fornal</a:t>
            </a:r>
            <a:r>
              <a:rPr lang="en-US" sz="1600" dirty="0" smtClean="0">
                <a:solidFill>
                  <a:srgbClr val="1F497D">
                    <a:lumMod val="50000"/>
                  </a:srgbClr>
                </a:solidFill>
              </a:rPr>
              <a:t>, P. </a:t>
            </a:r>
            <a:r>
              <a:rPr lang="en-US" sz="1600" dirty="0" err="1" smtClean="0">
                <a:solidFill>
                  <a:srgbClr val="1F497D">
                    <a:lumMod val="50000"/>
                  </a:srgbClr>
                </a:solidFill>
              </a:rPr>
              <a:t>Bednarczyk</a:t>
            </a:r>
            <a:r>
              <a:rPr lang="en-US" sz="1600" dirty="0" smtClean="0">
                <a:solidFill>
                  <a:srgbClr val="1F497D">
                    <a:lumMod val="50000"/>
                  </a:srgbClr>
                </a:solidFill>
              </a:rPr>
              <a:t>,</a:t>
            </a:r>
            <a:r>
              <a:rPr lang="pl-PL" sz="1600" dirty="0" smtClean="0">
                <a:solidFill>
                  <a:srgbClr val="1F497D">
                    <a:lumMod val="50000"/>
                  </a:srgbClr>
                </a:solidFill>
              </a:rPr>
              <a:t> N. </a:t>
            </a:r>
            <a:r>
              <a:rPr lang="pl-PL" sz="1600" dirty="0" err="1" smtClean="0">
                <a:solidFill>
                  <a:srgbClr val="1F497D">
                    <a:lumMod val="50000"/>
                  </a:srgbClr>
                </a:solidFill>
              </a:rPr>
              <a:t>Cieplicka-Oryńczak</a:t>
            </a:r>
            <a:r>
              <a:rPr lang="pl-PL" sz="1600" dirty="0" smtClean="0">
                <a:solidFill>
                  <a:srgbClr val="1F497D">
                    <a:lumMod val="50000"/>
                  </a:srgbClr>
                </a:solidFill>
              </a:rPr>
              <a:t>, Ł. Iskra, </a:t>
            </a:r>
            <a:r>
              <a:rPr lang="en-US" sz="1600" dirty="0" smtClean="0">
                <a:solidFill>
                  <a:srgbClr val="1F497D">
                    <a:lumMod val="50000"/>
                  </a:srgbClr>
                </a:solidFill>
              </a:rPr>
              <a:t>K. </a:t>
            </a:r>
            <a:r>
              <a:rPr lang="en-US" sz="1600" dirty="0" err="1" smtClean="0">
                <a:solidFill>
                  <a:srgbClr val="1F497D">
                    <a:lumMod val="50000"/>
                  </a:srgbClr>
                </a:solidFill>
              </a:rPr>
              <a:t>Mazurek</a:t>
            </a:r>
            <a:r>
              <a:rPr lang="pl-PL" sz="1600" dirty="0" smtClean="0">
                <a:solidFill>
                  <a:srgbClr val="1F497D">
                    <a:lumMod val="50000"/>
                  </a:srgbClr>
                </a:solidFill>
              </a:rPr>
              <a:t>, M. </a:t>
            </a:r>
            <a:r>
              <a:rPr lang="pl-PL" sz="1600" dirty="0" err="1" smtClean="0">
                <a:solidFill>
                  <a:srgbClr val="1F497D">
                    <a:lumMod val="50000"/>
                  </a:srgbClr>
                </a:solidFill>
              </a:rPr>
              <a:t>Matejska-Minda</a:t>
            </a:r>
            <a:r>
              <a:rPr lang="pl-PL" sz="1600" dirty="0" smtClean="0">
                <a:solidFill>
                  <a:srgbClr val="1F497D">
                    <a:lumMod val="50000"/>
                  </a:srgbClr>
                </a:solidFill>
              </a:rPr>
              <a:t>, B. Wasilewska, et al.</a:t>
            </a:r>
            <a:r>
              <a:rPr lang="en-US" sz="1600" dirty="0" smtClean="0">
                <a:solidFill>
                  <a:srgbClr val="1F497D">
                    <a:lumMod val="50000"/>
                  </a:srgbClr>
                </a:solidFill>
              </a:rPr>
              <a:t> </a:t>
            </a:r>
            <a:r>
              <a:rPr lang="pl-PL" sz="1600" dirty="0" smtClean="0">
                <a:solidFill>
                  <a:srgbClr val="1F497D">
                    <a:lumMod val="50000"/>
                  </a:srgbClr>
                </a:solidFill>
              </a:rPr>
              <a:t> </a:t>
            </a:r>
            <a:r>
              <a:rPr lang="en-US" sz="1200" i="1" dirty="0" smtClean="0">
                <a:solidFill>
                  <a:srgbClr val="1F497D">
                    <a:lumMod val="50000"/>
                  </a:srgbClr>
                </a:solidFill>
              </a:rPr>
              <a:t>IFJ PAN </a:t>
            </a:r>
            <a:r>
              <a:rPr lang="en-US" sz="1200" i="1" dirty="0" err="1" smtClean="0">
                <a:solidFill>
                  <a:srgbClr val="1F497D">
                    <a:lumMod val="50000"/>
                  </a:srgbClr>
                </a:solidFill>
              </a:rPr>
              <a:t>Kraków</a:t>
            </a:r>
            <a:r>
              <a:rPr lang="en-US" sz="1200" i="1" dirty="0" smtClean="0">
                <a:solidFill>
                  <a:srgbClr val="1F497D">
                    <a:lumMod val="50000"/>
                  </a:srgbClr>
                </a:solidFill>
              </a:rPr>
              <a:t>, Poland;</a:t>
            </a:r>
            <a:endParaRPr lang="pl-PL" sz="1200" i="1" dirty="0" smtClean="0">
              <a:solidFill>
                <a:srgbClr val="1F497D">
                  <a:lumMod val="50000"/>
                </a:srgbClr>
              </a:solidFill>
            </a:endParaRPr>
          </a:p>
          <a:p>
            <a:pPr>
              <a:spcBef>
                <a:spcPts val="600"/>
              </a:spcBef>
              <a:defRPr/>
            </a:pPr>
            <a:r>
              <a:rPr lang="en-US" sz="1200" i="1" dirty="0" smtClean="0">
                <a:solidFill>
                  <a:srgbClr val="1F497D">
                    <a:lumMod val="50000"/>
                  </a:srgbClr>
                </a:solidFill>
              </a:rPr>
              <a:t/>
            </a:r>
            <a:br>
              <a:rPr lang="en-US" sz="1200" i="1" dirty="0" smtClean="0">
                <a:solidFill>
                  <a:srgbClr val="1F497D">
                    <a:lumMod val="50000"/>
                  </a:srgbClr>
                </a:solidFill>
              </a:rPr>
            </a:br>
            <a:r>
              <a:rPr lang="en-US" sz="1600" u="sng" dirty="0" smtClean="0">
                <a:solidFill>
                  <a:srgbClr val="1F497D">
                    <a:lumMod val="50000"/>
                  </a:srgbClr>
                </a:solidFill>
              </a:rPr>
              <a:t>F.C.L. </a:t>
            </a:r>
            <a:r>
              <a:rPr lang="en-US" sz="1600" u="sng" dirty="0" err="1" smtClean="0">
                <a:solidFill>
                  <a:srgbClr val="1F497D">
                    <a:lumMod val="50000"/>
                  </a:srgbClr>
                </a:solidFill>
              </a:rPr>
              <a:t>Crespi</a:t>
            </a:r>
            <a:r>
              <a:rPr lang="en-US" sz="1600" dirty="0" smtClean="0">
                <a:solidFill>
                  <a:srgbClr val="1F497D">
                    <a:lumMod val="50000"/>
                  </a:srgbClr>
                </a:solidFill>
              </a:rPr>
              <a:t>, A. </a:t>
            </a:r>
            <a:r>
              <a:rPr lang="en-US" sz="1600" dirty="0" err="1" smtClean="0">
                <a:solidFill>
                  <a:srgbClr val="1F497D">
                    <a:lumMod val="50000"/>
                  </a:srgbClr>
                </a:solidFill>
              </a:rPr>
              <a:t>Bracco</a:t>
            </a:r>
            <a:r>
              <a:rPr lang="en-US" sz="1600" dirty="0" smtClean="0">
                <a:solidFill>
                  <a:srgbClr val="1F497D">
                    <a:lumMod val="50000"/>
                  </a:srgbClr>
                </a:solidFill>
              </a:rPr>
              <a:t>, F. Camera, S. Leoni</a:t>
            </a:r>
            <a:r>
              <a:rPr lang="pl-PL" sz="1600" dirty="0" smtClean="0">
                <a:solidFill>
                  <a:srgbClr val="1F497D">
                    <a:lumMod val="50000"/>
                  </a:srgbClr>
                </a:solidFill>
              </a:rPr>
              <a:t>, S. </a:t>
            </a:r>
            <a:r>
              <a:rPr lang="pl-PL" sz="1600" dirty="0" err="1" smtClean="0">
                <a:solidFill>
                  <a:srgbClr val="1F497D">
                    <a:lumMod val="50000"/>
                  </a:srgbClr>
                </a:solidFill>
              </a:rPr>
              <a:t>Ceruti</a:t>
            </a:r>
            <a:r>
              <a:rPr lang="en-US" sz="1600" dirty="0" smtClean="0">
                <a:solidFill>
                  <a:srgbClr val="1F497D">
                    <a:lumMod val="50000"/>
                  </a:srgbClr>
                </a:solidFill>
              </a:rPr>
              <a:t> et al. </a:t>
            </a:r>
            <a:r>
              <a:rPr lang="pl-PL" sz="1600" dirty="0" smtClean="0">
                <a:solidFill>
                  <a:srgbClr val="1F497D">
                    <a:lumMod val="50000"/>
                  </a:srgbClr>
                </a:solidFill>
              </a:rPr>
              <a:t> </a:t>
            </a:r>
            <a:r>
              <a:rPr lang="en-US" sz="1200" i="1" dirty="0" smtClean="0">
                <a:solidFill>
                  <a:srgbClr val="1F497D">
                    <a:lumMod val="50000"/>
                  </a:srgbClr>
                </a:solidFill>
              </a:rPr>
              <a:t>INFN Milano and Milano University, Italy;</a:t>
            </a:r>
            <a:br>
              <a:rPr lang="en-US" sz="1200" i="1" dirty="0" smtClean="0">
                <a:solidFill>
                  <a:srgbClr val="1F497D">
                    <a:lumMod val="50000"/>
                  </a:srgbClr>
                </a:solidFill>
              </a:rPr>
            </a:br>
            <a:r>
              <a:rPr lang="en-US" sz="1600" dirty="0" smtClean="0">
                <a:solidFill>
                  <a:srgbClr val="1F497D">
                    <a:lumMod val="50000"/>
                  </a:srgbClr>
                </a:solidFill>
              </a:rPr>
              <a:t/>
            </a:r>
            <a:br>
              <a:rPr lang="en-US" sz="1600" dirty="0" smtClean="0">
                <a:solidFill>
                  <a:srgbClr val="1F497D">
                    <a:lumMod val="50000"/>
                  </a:srgbClr>
                </a:solidFill>
              </a:rPr>
            </a:br>
            <a:r>
              <a:rPr lang="en-US" sz="1600" u="sng" dirty="0" smtClean="0">
                <a:solidFill>
                  <a:srgbClr val="1F497D">
                    <a:lumMod val="50000"/>
                  </a:srgbClr>
                </a:solidFill>
              </a:rPr>
              <a:t>J. Wilson,</a:t>
            </a:r>
            <a:r>
              <a:rPr lang="pl-PL" sz="1600" u="sng" dirty="0" smtClean="0">
                <a:solidFill>
                  <a:srgbClr val="1F497D">
                    <a:lumMod val="50000"/>
                  </a:srgbClr>
                </a:solidFill>
              </a:rPr>
              <a:t> M. </a:t>
            </a:r>
            <a:r>
              <a:rPr lang="pl-PL" sz="1600" u="sng" dirty="0" err="1" smtClean="0">
                <a:solidFill>
                  <a:srgbClr val="1F497D">
                    <a:lumMod val="50000"/>
                  </a:srgbClr>
                </a:solidFill>
              </a:rPr>
              <a:t>Lebois</a:t>
            </a:r>
            <a:r>
              <a:rPr lang="pl-PL" sz="1600" u="sng" dirty="0" smtClean="0">
                <a:solidFill>
                  <a:srgbClr val="1F497D">
                    <a:lumMod val="50000"/>
                  </a:srgbClr>
                </a:solidFill>
              </a:rPr>
              <a:t>,</a:t>
            </a:r>
            <a:r>
              <a:rPr lang="en-US" sz="1600" u="sng" dirty="0" smtClean="0">
                <a:solidFill>
                  <a:srgbClr val="1F497D">
                    <a:lumMod val="50000"/>
                  </a:srgbClr>
                </a:solidFill>
              </a:rPr>
              <a:t> I. </a:t>
            </a:r>
            <a:r>
              <a:rPr lang="en-US" sz="1600" u="sng" dirty="0" err="1" smtClean="0">
                <a:solidFill>
                  <a:srgbClr val="1F497D">
                    <a:lumMod val="50000"/>
                  </a:srgbClr>
                </a:solidFill>
              </a:rPr>
              <a:t>Matea</a:t>
            </a:r>
            <a:r>
              <a:rPr lang="en-US" sz="1600" u="sng" dirty="0" smtClean="0">
                <a:solidFill>
                  <a:srgbClr val="1F497D">
                    <a:lumMod val="50000"/>
                  </a:srgbClr>
                </a:solidFill>
              </a:rPr>
              <a:t>, </a:t>
            </a:r>
            <a:r>
              <a:rPr lang="pl-PL" sz="1600" dirty="0" smtClean="0">
                <a:solidFill>
                  <a:srgbClr val="1F497D">
                    <a:lumMod val="50000"/>
                  </a:srgbClr>
                </a:solidFill>
              </a:rPr>
              <a:t>D. </a:t>
            </a:r>
            <a:r>
              <a:rPr lang="pl-PL" sz="1600" dirty="0" err="1" smtClean="0">
                <a:solidFill>
                  <a:srgbClr val="1F497D">
                    <a:lumMod val="50000"/>
                  </a:srgbClr>
                </a:solidFill>
              </a:rPr>
              <a:t>Thisse</a:t>
            </a:r>
            <a:r>
              <a:rPr lang="pl-PL" sz="1600" dirty="0" smtClean="0">
                <a:solidFill>
                  <a:srgbClr val="1F497D">
                    <a:lumMod val="50000"/>
                  </a:srgbClr>
                </a:solidFill>
              </a:rPr>
              <a:t> </a:t>
            </a:r>
            <a:r>
              <a:rPr lang="en-US" sz="1600" dirty="0" smtClean="0">
                <a:solidFill>
                  <a:srgbClr val="1F497D">
                    <a:lumMod val="50000"/>
                  </a:srgbClr>
                </a:solidFill>
              </a:rPr>
              <a:t>et al.</a:t>
            </a:r>
            <a:r>
              <a:rPr lang="pl-PL" sz="1600" dirty="0" smtClean="0">
                <a:solidFill>
                  <a:srgbClr val="1F497D">
                    <a:lumMod val="50000"/>
                  </a:srgbClr>
                </a:solidFill>
              </a:rPr>
              <a:t>,</a:t>
            </a:r>
            <a:r>
              <a:rPr lang="en-US" sz="1600" dirty="0" smtClean="0">
                <a:solidFill>
                  <a:srgbClr val="1F497D">
                    <a:lumMod val="50000"/>
                  </a:srgbClr>
                </a:solidFill>
              </a:rPr>
              <a:t> </a:t>
            </a:r>
            <a:r>
              <a:rPr lang="en-US" sz="1200" i="1" dirty="0" smtClean="0">
                <a:solidFill>
                  <a:srgbClr val="1F497D">
                    <a:lumMod val="50000"/>
                  </a:srgbClr>
                </a:solidFill>
              </a:rPr>
              <a:t>IPN </a:t>
            </a:r>
            <a:r>
              <a:rPr lang="en-US" sz="1200" i="1" dirty="0" err="1" smtClean="0">
                <a:solidFill>
                  <a:srgbClr val="1F497D">
                    <a:lumMod val="50000"/>
                  </a:srgbClr>
                </a:solidFill>
              </a:rPr>
              <a:t>Orsay</a:t>
            </a:r>
            <a:r>
              <a:rPr lang="en-US" sz="1200" i="1" dirty="0" smtClean="0">
                <a:solidFill>
                  <a:srgbClr val="1F497D">
                    <a:lumMod val="50000"/>
                  </a:srgbClr>
                </a:solidFill>
              </a:rPr>
              <a:t>, France;</a:t>
            </a:r>
            <a:br>
              <a:rPr lang="en-US" sz="1200" i="1" dirty="0" smtClean="0">
                <a:solidFill>
                  <a:srgbClr val="1F497D">
                    <a:lumMod val="50000"/>
                  </a:srgbClr>
                </a:solidFill>
              </a:rPr>
            </a:br>
            <a:r>
              <a:rPr lang="en-US" sz="1600" dirty="0" smtClean="0">
                <a:solidFill>
                  <a:srgbClr val="1F497D">
                    <a:lumMod val="50000"/>
                  </a:srgbClr>
                </a:solidFill>
              </a:rPr>
              <a:t/>
            </a:r>
            <a:br>
              <a:rPr lang="en-US" sz="1600" dirty="0" smtClean="0">
                <a:solidFill>
                  <a:srgbClr val="1F497D">
                    <a:lumMod val="50000"/>
                  </a:srgbClr>
                </a:solidFill>
              </a:rPr>
            </a:br>
            <a:r>
              <a:rPr lang="en-US" sz="1600" dirty="0" smtClean="0">
                <a:solidFill>
                  <a:srgbClr val="1F497D">
                    <a:lumMod val="50000"/>
                  </a:srgbClr>
                </a:solidFill>
              </a:rPr>
              <a:t>P. </a:t>
            </a:r>
            <a:r>
              <a:rPr lang="en-US" sz="1600" dirty="0" err="1" smtClean="0">
                <a:solidFill>
                  <a:srgbClr val="1F497D">
                    <a:lumMod val="50000"/>
                  </a:srgbClr>
                </a:solidFill>
              </a:rPr>
              <a:t>Napiorkowski</a:t>
            </a:r>
            <a:r>
              <a:rPr lang="en-US" sz="1600" dirty="0" smtClean="0">
                <a:solidFill>
                  <a:srgbClr val="1F497D">
                    <a:lumMod val="50000"/>
                  </a:srgbClr>
                </a:solidFill>
              </a:rPr>
              <a:t>, M. </a:t>
            </a:r>
            <a:r>
              <a:rPr lang="en-US" sz="1600" dirty="0" err="1" smtClean="0">
                <a:solidFill>
                  <a:srgbClr val="1F497D">
                    <a:lumMod val="50000"/>
                  </a:srgbClr>
                </a:solidFill>
              </a:rPr>
              <a:t>Kicińska-Habior</a:t>
            </a:r>
            <a:r>
              <a:rPr lang="en-US" sz="1600" dirty="0" smtClean="0">
                <a:solidFill>
                  <a:srgbClr val="1F497D">
                    <a:lumMod val="50000"/>
                  </a:srgbClr>
                </a:solidFill>
              </a:rPr>
              <a:t> et al., </a:t>
            </a:r>
            <a:r>
              <a:rPr lang="en-US" sz="1200" i="1" dirty="0" smtClean="0">
                <a:solidFill>
                  <a:srgbClr val="1F497D">
                    <a:lumMod val="50000"/>
                  </a:srgbClr>
                </a:solidFill>
              </a:rPr>
              <a:t>Warsaw University, Poland;</a:t>
            </a:r>
            <a:br>
              <a:rPr lang="en-US" sz="1200" i="1" dirty="0" smtClean="0">
                <a:solidFill>
                  <a:srgbClr val="1F497D">
                    <a:lumMod val="50000"/>
                  </a:srgbClr>
                </a:solidFill>
              </a:rPr>
            </a:br>
            <a:r>
              <a:rPr lang="en-US" sz="1600" dirty="0" smtClean="0">
                <a:solidFill>
                  <a:srgbClr val="1F497D">
                    <a:lumMod val="50000"/>
                  </a:srgbClr>
                </a:solidFill>
              </a:rPr>
              <a:t/>
            </a:r>
            <a:br>
              <a:rPr lang="en-US" sz="1600" dirty="0" smtClean="0">
                <a:solidFill>
                  <a:srgbClr val="1F497D">
                    <a:lumMod val="50000"/>
                  </a:srgbClr>
                </a:solidFill>
              </a:rPr>
            </a:br>
            <a:r>
              <a:rPr lang="en-US" sz="1600" dirty="0" smtClean="0">
                <a:solidFill>
                  <a:srgbClr val="1F497D">
                    <a:lumMod val="50000"/>
                  </a:srgbClr>
                </a:solidFill>
              </a:rPr>
              <a:t>O. </a:t>
            </a:r>
            <a:r>
              <a:rPr lang="en-US" sz="1600" dirty="0" err="1" smtClean="0">
                <a:solidFill>
                  <a:srgbClr val="1F497D">
                    <a:lumMod val="50000"/>
                  </a:srgbClr>
                </a:solidFill>
              </a:rPr>
              <a:t>Dorvaux</a:t>
            </a:r>
            <a:r>
              <a:rPr lang="en-US" sz="1600" dirty="0" smtClean="0">
                <a:solidFill>
                  <a:srgbClr val="1F497D">
                    <a:lumMod val="50000"/>
                  </a:srgbClr>
                </a:solidFill>
              </a:rPr>
              <a:t>, Ch. Schmitt, J. </a:t>
            </a:r>
            <a:r>
              <a:rPr lang="en-US" sz="1600" dirty="0" err="1" smtClean="0">
                <a:solidFill>
                  <a:srgbClr val="1F497D">
                    <a:lumMod val="50000"/>
                  </a:srgbClr>
                </a:solidFill>
              </a:rPr>
              <a:t>Dudek</a:t>
            </a:r>
            <a:r>
              <a:rPr lang="en-US" sz="1600" dirty="0" smtClean="0">
                <a:solidFill>
                  <a:srgbClr val="1F497D">
                    <a:lumMod val="50000"/>
                  </a:srgbClr>
                </a:solidFill>
              </a:rPr>
              <a:t> et al.</a:t>
            </a:r>
            <a:r>
              <a:rPr lang="pl-PL" sz="1600" dirty="0" smtClean="0">
                <a:solidFill>
                  <a:srgbClr val="1F497D">
                    <a:lumMod val="50000"/>
                  </a:srgbClr>
                </a:solidFill>
              </a:rPr>
              <a:t>,</a:t>
            </a:r>
            <a:r>
              <a:rPr lang="en-US" sz="1600" dirty="0" smtClean="0">
                <a:solidFill>
                  <a:srgbClr val="1F497D">
                    <a:lumMod val="50000"/>
                  </a:srgbClr>
                </a:solidFill>
              </a:rPr>
              <a:t> </a:t>
            </a:r>
            <a:r>
              <a:rPr lang="en-US" sz="1200" i="1" dirty="0" smtClean="0">
                <a:solidFill>
                  <a:srgbClr val="1F497D">
                    <a:lumMod val="50000"/>
                  </a:srgbClr>
                </a:solidFill>
              </a:rPr>
              <a:t>IPHC Strasbourg, France;</a:t>
            </a:r>
            <a:br>
              <a:rPr lang="en-US" sz="1200" i="1" dirty="0" smtClean="0">
                <a:solidFill>
                  <a:srgbClr val="1F497D">
                    <a:lumMod val="50000"/>
                  </a:srgbClr>
                </a:solidFill>
              </a:rPr>
            </a:br>
            <a:r>
              <a:rPr lang="en-US" sz="1600" dirty="0" smtClean="0">
                <a:solidFill>
                  <a:srgbClr val="1F497D">
                    <a:lumMod val="50000"/>
                  </a:srgbClr>
                </a:solidFill>
              </a:rPr>
              <a:t/>
            </a:r>
            <a:br>
              <a:rPr lang="en-US" sz="1600" dirty="0" smtClean="0">
                <a:solidFill>
                  <a:srgbClr val="1F497D">
                    <a:lumMod val="50000"/>
                  </a:srgbClr>
                </a:solidFill>
              </a:rPr>
            </a:br>
            <a:r>
              <a:rPr lang="en-US" sz="1600" dirty="0" smtClean="0">
                <a:solidFill>
                  <a:srgbClr val="1F497D">
                    <a:lumMod val="50000"/>
                  </a:srgbClr>
                </a:solidFill>
              </a:rPr>
              <a:t>I. </a:t>
            </a:r>
            <a:r>
              <a:rPr lang="en-US" sz="1600" dirty="0" err="1" smtClean="0">
                <a:solidFill>
                  <a:srgbClr val="1F497D">
                    <a:lumMod val="50000"/>
                  </a:srgbClr>
                </a:solidFill>
              </a:rPr>
              <a:t>Mazumdar</a:t>
            </a:r>
            <a:r>
              <a:rPr lang="en-US" sz="1600" dirty="0" smtClean="0">
                <a:solidFill>
                  <a:srgbClr val="1F497D">
                    <a:lumMod val="50000"/>
                  </a:srgbClr>
                </a:solidFill>
              </a:rPr>
              <a:t>, V. </a:t>
            </a:r>
            <a:r>
              <a:rPr lang="en-US" sz="1600" dirty="0" err="1" smtClean="0">
                <a:solidFill>
                  <a:srgbClr val="1F497D">
                    <a:lumMod val="50000"/>
                  </a:srgbClr>
                </a:solidFill>
              </a:rPr>
              <a:t>Nanal</a:t>
            </a:r>
            <a:r>
              <a:rPr lang="en-US" sz="1600" dirty="0" smtClean="0">
                <a:solidFill>
                  <a:srgbClr val="1F497D">
                    <a:lumMod val="50000"/>
                  </a:srgbClr>
                </a:solidFill>
              </a:rPr>
              <a:t> et al, </a:t>
            </a:r>
            <a:r>
              <a:rPr lang="en-US" sz="1200" i="1" dirty="0" smtClean="0">
                <a:solidFill>
                  <a:srgbClr val="1F497D">
                    <a:lumMod val="50000"/>
                  </a:srgbClr>
                </a:solidFill>
              </a:rPr>
              <a:t>TIFR Mumbai, India;</a:t>
            </a:r>
            <a:br>
              <a:rPr lang="en-US" sz="1200" i="1" dirty="0" smtClean="0">
                <a:solidFill>
                  <a:srgbClr val="1F497D">
                    <a:lumMod val="50000"/>
                  </a:srgbClr>
                </a:solidFill>
              </a:rPr>
            </a:br>
            <a:r>
              <a:rPr lang="en-US" sz="1600" dirty="0" smtClean="0">
                <a:solidFill>
                  <a:srgbClr val="1F497D">
                    <a:lumMod val="50000"/>
                  </a:srgbClr>
                </a:solidFill>
              </a:rPr>
              <a:t/>
            </a:r>
            <a:br>
              <a:rPr lang="en-US" sz="1600" dirty="0" smtClean="0">
                <a:solidFill>
                  <a:srgbClr val="1F497D">
                    <a:lumMod val="50000"/>
                  </a:srgbClr>
                </a:solidFill>
              </a:rPr>
            </a:br>
            <a:r>
              <a:rPr lang="en-US" sz="1600" i="1" dirty="0" smtClean="0">
                <a:solidFill>
                  <a:srgbClr val="1F497D">
                    <a:lumMod val="50000"/>
                  </a:srgbClr>
                </a:solidFill>
              </a:rPr>
              <a:t>And the PARIS Collaboration</a:t>
            </a:r>
            <a:r>
              <a:rPr lang="en-US" sz="1600" dirty="0" smtClean="0">
                <a:solidFill>
                  <a:srgbClr val="1F497D">
                    <a:lumMod val="50000"/>
                  </a:srgbClr>
                </a:solidFill>
              </a:rPr>
              <a:t/>
            </a:r>
            <a:br>
              <a:rPr lang="en-US" sz="1600" dirty="0" smtClean="0">
                <a:solidFill>
                  <a:srgbClr val="1F497D">
                    <a:lumMod val="50000"/>
                  </a:srgbClr>
                </a:solidFill>
              </a:rPr>
            </a:br>
            <a:r>
              <a:rPr lang="en-US" sz="1600" i="1" dirty="0" smtClean="0">
                <a:solidFill>
                  <a:srgbClr val="1F497D">
                    <a:lumMod val="50000"/>
                  </a:srgbClr>
                </a:solidFill>
              </a:rPr>
              <a:t>  </a:t>
            </a:r>
            <a:endParaRPr lang="en-GB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997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0"/>
          <p:cNvSpPr txBox="1">
            <a:spLocks/>
          </p:cNvSpPr>
          <p:nvPr/>
        </p:nvSpPr>
        <p:spPr>
          <a:xfrm>
            <a:off x="573882" y="340842"/>
            <a:ext cx="6347713" cy="6398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dirty="0" smtClean="0">
                <a:solidFill>
                  <a:srgbClr val="9BBB59">
                    <a:lumMod val="75000"/>
                  </a:srgbClr>
                </a:solidFill>
              </a:rPr>
              <a:t>The idea</a:t>
            </a:r>
            <a:endParaRPr lang="en-GB" dirty="0">
              <a:solidFill>
                <a:srgbClr val="9BBB59">
                  <a:lumMod val="75000"/>
                </a:srgbClr>
              </a:solidFill>
            </a:endParaRPr>
          </a:p>
        </p:txBody>
      </p:sp>
      <p:sp>
        <p:nvSpPr>
          <p:cNvPr id="5" name="Symbol zastępczy zawartości 2"/>
          <p:cNvSpPr txBox="1">
            <a:spLocks/>
          </p:cNvSpPr>
          <p:nvPr/>
        </p:nvSpPr>
        <p:spPr>
          <a:xfrm>
            <a:off x="964690" y="1124744"/>
            <a:ext cx="7680960" cy="718493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prstClr val="black"/>
                </a:solidFill>
              </a:rPr>
              <a:t>High-energy </a:t>
            </a:r>
            <a:r>
              <a:rPr lang="el-GR" dirty="0" smtClean="0">
                <a:solidFill>
                  <a:prstClr val="black"/>
                </a:solidFill>
              </a:rPr>
              <a:t>γ</a:t>
            </a:r>
            <a:r>
              <a:rPr lang="en-GB" dirty="0" smtClean="0">
                <a:solidFill>
                  <a:prstClr val="black"/>
                </a:solidFill>
              </a:rPr>
              <a:t> rays from </a:t>
            </a:r>
            <a:r>
              <a:rPr lang="en-US" baseline="30000" dirty="0" smtClean="0">
                <a:solidFill>
                  <a:prstClr val="black"/>
                </a:solidFill>
              </a:rPr>
              <a:t>192</a:t>
            </a:r>
            <a:r>
              <a:rPr lang="en-US" dirty="0" smtClean="0">
                <a:solidFill>
                  <a:prstClr val="black"/>
                </a:solidFill>
              </a:rPr>
              <a:t>Pt* CN decay in 4n channel in coincidence with low-energy transitions in </a:t>
            </a:r>
            <a:r>
              <a:rPr lang="en-US" baseline="30000" dirty="0" smtClean="0">
                <a:solidFill>
                  <a:prstClr val="black"/>
                </a:solidFill>
              </a:rPr>
              <a:t>188</a:t>
            </a:r>
            <a:r>
              <a:rPr lang="en-US" dirty="0" smtClean="0">
                <a:solidFill>
                  <a:prstClr val="black"/>
                </a:solidFill>
              </a:rPr>
              <a:t>Pt</a:t>
            </a: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573882" y="2580920"/>
            <a:ext cx="2360612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prstClr val="black"/>
                </a:solidFill>
                <a:cs typeface="Arial" charset="0"/>
              </a:rPr>
              <a:t>Gate on transitions</a:t>
            </a: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pic>
        <p:nvPicPr>
          <p:cNvPr id="7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54" r="61224"/>
          <a:stretch>
            <a:fillRect/>
          </a:stretch>
        </p:blipFill>
        <p:spPr bwMode="auto">
          <a:xfrm>
            <a:off x="3036094" y="2565762"/>
            <a:ext cx="3071812" cy="342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Prostokąt 7"/>
          <p:cNvSpPr>
            <a:spLocks noChangeArrowheads="1"/>
          </p:cNvSpPr>
          <p:nvPr/>
        </p:nvSpPr>
        <p:spPr bwMode="auto">
          <a:xfrm>
            <a:off x="2934494" y="5968383"/>
            <a:ext cx="3384550" cy="24606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marL="342900" indent="-342900"/>
            <a:r>
              <a:rPr lang="en-US" sz="1000" b="1" dirty="0">
                <a:solidFill>
                  <a:prstClr val="black"/>
                </a:solidFill>
                <a:cs typeface="Arial" charset="0"/>
              </a:rPr>
              <a:t>S. </a:t>
            </a:r>
            <a:r>
              <a:rPr lang="en-US" sz="1000" b="1" dirty="0" err="1">
                <a:solidFill>
                  <a:prstClr val="black"/>
                </a:solidFill>
                <a:cs typeface="Arial" charset="0"/>
              </a:rPr>
              <a:t>Mukhopadhyay</a:t>
            </a:r>
            <a:r>
              <a:rPr lang="en-US" sz="1000" b="1" dirty="0">
                <a:solidFill>
                  <a:prstClr val="black"/>
                </a:solidFill>
                <a:cs typeface="Arial" charset="0"/>
              </a:rPr>
              <a:t> et al., Phys. Lett. B 739, 462 (2014)</a:t>
            </a:r>
          </a:p>
        </p:txBody>
      </p:sp>
      <p:cxnSp>
        <p:nvCxnSpPr>
          <p:cNvPr id="9" name="Łącznik prostoliniowy 8"/>
          <p:cNvCxnSpPr/>
          <p:nvPr/>
        </p:nvCxnSpPr>
        <p:spPr>
          <a:xfrm>
            <a:off x="4836319" y="5963012"/>
            <a:ext cx="574675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oliniowy 34"/>
          <p:cNvCxnSpPr/>
          <p:nvPr/>
        </p:nvCxnSpPr>
        <p:spPr>
          <a:xfrm>
            <a:off x="3539331" y="4116750"/>
            <a:ext cx="576263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1" t="24084" r="25069" b="1895"/>
          <a:stretch>
            <a:fillRect/>
          </a:stretch>
        </p:blipFill>
        <p:spPr bwMode="auto">
          <a:xfrm>
            <a:off x="778080" y="3212976"/>
            <a:ext cx="1804988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az 4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8" t="27489" r="24445"/>
          <a:stretch>
            <a:fillRect/>
          </a:stretch>
        </p:blipFill>
        <p:spPr bwMode="auto">
          <a:xfrm>
            <a:off x="6766719" y="4309715"/>
            <a:ext cx="1982787" cy="127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Prostokąt 12"/>
          <p:cNvSpPr/>
          <p:nvPr/>
        </p:nvSpPr>
        <p:spPr>
          <a:xfrm>
            <a:off x="4836319" y="4416787"/>
            <a:ext cx="574675" cy="1568450"/>
          </a:xfrm>
          <a:prstGeom prst="rect">
            <a:avLst/>
          </a:prstGeom>
          <a:solidFill>
            <a:srgbClr val="00B05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Prostokąt 13"/>
          <p:cNvSpPr/>
          <p:nvPr/>
        </p:nvSpPr>
        <p:spPr>
          <a:xfrm>
            <a:off x="3107531" y="3103925"/>
            <a:ext cx="1008063" cy="2278062"/>
          </a:xfrm>
          <a:prstGeom prst="rect">
            <a:avLst/>
          </a:prstGeom>
          <a:solidFill>
            <a:srgbClr val="C000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15" name="Łącznik prosty ze strzałką 14"/>
          <p:cNvCxnSpPr/>
          <p:nvPr/>
        </p:nvCxnSpPr>
        <p:spPr>
          <a:xfrm>
            <a:off x="2128328" y="3584117"/>
            <a:ext cx="1176020" cy="0"/>
          </a:xfrm>
          <a:prstGeom prst="straightConnector1">
            <a:avLst/>
          </a:prstGeom>
          <a:ln w="44450">
            <a:solidFill>
              <a:srgbClr val="C00000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Łącznik prosty ze strzałką 15"/>
          <p:cNvCxnSpPr/>
          <p:nvPr/>
        </p:nvCxnSpPr>
        <p:spPr>
          <a:xfrm>
            <a:off x="5811582" y="5052740"/>
            <a:ext cx="1176020" cy="0"/>
          </a:xfrm>
          <a:prstGeom prst="straightConnector1">
            <a:avLst/>
          </a:prstGeom>
          <a:ln w="44450">
            <a:solidFill>
              <a:schemeClr val="accent5">
                <a:lumMod val="75000"/>
              </a:schemeClr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ole tekstowe 3"/>
          <p:cNvSpPr txBox="1">
            <a:spLocks noChangeArrowheads="1"/>
          </p:cNvSpPr>
          <p:nvPr/>
        </p:nvSpPr>
        <p:spPr bwMode="auto">
          <a:xfrm>
            <a:off x="6547104" y="2586915"/>
            <a:ext cx="2226214" cy="1477328"/>
          </a:xfrm>
          <a:prstGeom prst="rect">
            <a:avLst/>
          </a:prstGeom>
          <a:solidFill>
            <a:schemeClr val="bg2">
              <a:lumMod val="50000"/>
              <a:alpha val="5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2CB6C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95A39D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89F5D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US" altLang="en-US" sz="1800" dirty="0" smtClean="0">
                <a:solidFill>
                  <a:prstClr val="black"/>
                </a:solidFill>
                <a:latin typeface="Calibri"/>
                <a:cs typeface="Arial" charset="0"/>
              </a:rPr>
              <a:t>GDR strength functions for CN decaying to particular states of </a:t>
            </a:r>
            <a:r>
              <a:rPr lang="en-US" altLang="en-US" sz="1800" baseline="30000" dirty="0" smtClean="0">
                <a:solidFill>
                  <a:prstClr val="black"/>
                </a:solidFill>
                <a:latin typeface="Calibri"/>
                <a:cs typeface="Arial" charset="0"/>
              </a:rPr>
              <a:t>188</a:t>
            </a:r>
            <a:r>
              <a:rPr lang="en-US" altLang="en-US" sz="1800" dirty="0" smtClean="0">
                <a:solidFill>
                  <a:prstClr val="black"/>
                </a:solidFill>
                <a:latin typeface="Calibri"/>
                <a:cs typeface="Arial" charset="0"/>
              </a:rPr>
              <a:t>Pt</a:t>
            </a:r>
          </a:p>
        </p:txBody>
      </p:sp>
      <p:sp>
        <p:nvSpPr>
          <p:cNvPr id="18" name="pole tekstowe 3"/>
          <p:cNvSpPr txBox="1">
            <a:spLocks noChangeArrowheads="1"/>
          </p:cNvSpPr>
          <p:nvPr/>
        </p:nvSpPr>
        <p:spPr bwMode="auto">
          <a:xfrm>
            <a:off x="964690" y="1950259"/>
            <a:ext cx="6248910" cy="369332"/>
          </a:xfrm>
          <a:prstGeom prst="rect">
            <a:avLst/>
          </a:prstGeom>
          <a:solidFill>
            <a:srgbClr val="92D05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2CB6C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95A39D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89F5D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US" altLang="en-US" sz="1800" dirty="0" smtClean="0">
                <a:solidFill>
                  <a:prstClr val="black"/>
                </a:solidFill>
                <a:latin typeface="Calibri"/>
                <a:cs typeface="Arial" charset="0"/>
              </a:rPr>
              <a:t>How the deformation changes along the decay path?</a:t>
            </a: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10" b="95575" l="0" r="959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5229200"/>
            <a:ext cx="909043" cy="841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Prostokąt 9"/>
          <p:cNvSpPr>
            <a:spLocks noChangeArrowheads="1"/>
          </p:cNvSpPr>
          <p:nvPr/>
        </p:nvSpPr>
        <p:spPr bwMode="auto">
          <a:xfrm>
            <a:off x="361707" y="4860449"/>
            <a:ext cx="1762021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D2DA7A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ADA7A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B88472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88472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88472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88472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88472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pl-PL" sz="1600" b="1" dirty="0">
                <a:solidFill>
                  <a:srgbClr val="C00000"/>
                </a:solidFill>
              </a:rPr>
              <a:t>β=0.16 and γ=−40</a:t>
            </a:r>
            <a:r>
              <a:rPr lang="en-US" altLang="pl-PL" sz="1600" b="1" dirty="0" smtClean="0">
                <a:solidFill>
                  <a:srgbClr val="C00000"/>
                </a:solidFill>
              </a:rPr>
              <a:t>°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pl-PL" sz="1600" b="1" dirty="0" err="1" smtClean="0">
                <a:solidFill>
                  <a:srgbClr val="C00000"/>
                </a:solidFill>
              </a:rPr>
              <a:t>triaxial</a:t>
            </a:r>
            <a:endParaRPr lang="en-US" altLang="pl-PL" sz="1600" b="1" dirty="0">
              <a:solidFill>
                <a:srgbClr val="C00000"/>
              </a:solidFill>
            </a:endParaRPr>
          </a:p>
        </p:txBody>
      </p:sp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71" b="100000" l="1042" r="947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1227" y="5963011"/>
            <a:ext cx="906485" cy="713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Prostokąt 7"/>
          <p:cNvSpPr>
            <a:spLocks noChangeArrowheads="1"/>
          </p:cNvSpPr>
          <p:nvPr/>
        </p:nvSpPr>
        <p:spPr bwMode="auto">
          <a:xfrm>
            <a:off x="7077712" y="5768248"/>
            <a:ext cx="165782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D2DA7A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ADA7A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B88472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88472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88472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88472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88472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pl-PL" sz="1600" b="1" dirty="0">
                <a:solidFill>
                  <a:srgbClr val="00B050"/>
                </a:solidFill>
              </a:rPr>
              <a:t>β =0.18and γ=−6</a:t>
            </a:r>
            <a:r>
              <a:rPr lang="en-US" altLang="pl-PL" sz="1600" b="1" dirty="0" smtClean="0">
                <a:solidFill>
                  <a:srgbClr val="00B050"/>
                </a:solidFill>
              </a:rPr>
              <a:t>°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pl-PL" sz="1600" b="1" dirty="0" smtClean="0">
                <a:solidFill>
                  <a:srgbClr val="00B050"/>
                </a:solidFill>
              </a:rPr>
              <a:t>near </a:t>
            </a:r>
            <a:r>
              <a:rPr lang="en-US" altLang="pl-PL" sz="1600" b="1" dirty="0" err="1" smtClean="0">
                <a:solidFill>
                  <a:srgbClr val="00B050"/>
                </a:solidFill>
              </a:rPr>
              <a:t>prolate</a:t>
            </a:r>
            <a:endParaRPr lang="en-US" altLang="pl-PL" sz="1600" b="1" dirty="0">
              <a:solidFill>
                <a:srgbClr val="00B050"/>
              </a:solidFill>
            </a:endParaRPr>
          </a:p>
        </p:txBody>
      </p:sp>
      <p:cxnSp>
        <p:nvCxnSpPr>
          <p:cNvPr id="26" name="Łącznik prosty ze strzałką 25"/>
          <p:cNvCxnSpPr/>
          <p:nvPr/>
        </p:nvCxnSpPr>
        <p:spPr>
          <a:xfrm>
            <a:off x="5868144" y="5877272"/>
            <a:ext cx="360040" cy="112728"/>
          </a:xfrm>
          <a:prstGeom prst="straightConnector1">
            <a:avLst/>
          </a:prstGeom>
          <a:ln w="57150">
            <a:solidFill>
              <a:srgbClr val="00B05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Łącznik prosty ze strzałką 28"/>
          <p:cNvCxnSpPr>
            <a:endCxn id="7" idx="1"/>
          </p:cNvCxnSpPr>
          <p:nvPr/>
        </p:nvCxnSpPr>
        <p:spPr>
          <a:xfrm flipV="1">
            <a:off x="2096667" y="4277881"/>
            <a:ext cx="939427" cy="1104106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7306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2"/>
          <p:cNvSpPr>
            <a:spLocks noGrp="1"/>
          </p:cNvSpPr>
          <p:nvPr>
            <p:ph idx="1"/>
          </p:nvPr>
        </p:nvSpPr>
        <p:spPr>
          <a:xfrm>
            <a:off x="611560" y="1209585"/>
            <a:ext cx="7680960" cy="71849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/>
              <a:t>High-energy </a:t>
            </a:r>
            <a:r>
              <a:rPr lang="el-GR" dirty="0" smtClean="0"/>
              <a:t>γ</a:t>
            </a:r>
            <a:r>
              <a:rPr lang="en-GB" dirty="0" smtClean="0"/>
              <a:t> rays from </a:t>
            </a:r>
            <a:r>
              <a:rPr lang="en-US" baseline="30000" dirty="0" smtClean="0"/>
              <a:t>192</a:t>
            </a:r>
            <a:r>
              <a:rPr lang="en-US" dirty="0" smtClean="0"/>
              <a:t>Pt* CN decay in 4n channel in coincidence with low-energy transitions in </a:t>
            </a:r>
            <a:r>
              <a:rPr lang="en-US" baseline="30000" dirty="0" smtClean="0"/>
              <a:t>188</a:t>
            </a:r>
            <a:r>
              <a:rPr lang="en-US" dirty="0" smtClean="0"/>
              <a:t>Pt</a:t>
            </a:r>
          </a:p>
          <a:p>
            <a:endParaRPr lang="en-US" dirty="0" smtClean="0"/>
          </a:p>
        </p:txBody>
      </p:sp>
      <p:sp>
        <p:nvSpPr>
          <p:cNvPr id="5" name="pole tekstowe 4"/>
          <p:cNvSpPr txBox="1"/>
          <p:nvPr/>
        </p:nvSpPr>
        <p:spPr>
          <a:xfrm>
            <a:off x="542274" y="2529002"/>
            <a:ext cx="2360612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prstClr val="black"/>
                </a:solidFill>
                <a:cs typeface="Arial" charset="0"/>
              </a:rPr>
              <a:t>Gate on energy </a:t>
            </a:r>
            <a:r>
              <a:rPr lang="en-US" dirty="0" err="1" smtClean="0">
                <a:solidFill>
                  <a:prstClr val="black"/>
                </a:solidFill>
                <a:cs typeface="Arial" charset="0"/>
              </a:rPr>
              <a:t>subregions</a:t>
            </a:r>
            <a:r>
              <a:rPr lang="en-US" dirty="0" smtClean="0">
                <a:solidFill>
                  <a:prstClr val="black"/>
                </a:solidFill>
                <a:cs typeface="Arial" charset="0"/>
              </a:rPr>
              <a:t> in GDR  </a:t>
            </a: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pic>
        <p:nvPicPr>
          <p:cNvPr id="6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54" r="61224"/>
          <a:stretch>
            <a:fillRect/>
          </a:stretch>
        </p:blipFill>
        <p:spPr bwMode="auto">
          <a:xfrm>
            <a:off x="3036094" y="2439957"/>
            <a:ext cx="3071812" cy="342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Prostokąt 6"/>
          <p:cNvSpPr>
            <a:spLocks noChangeArrowheads="1"/>
          </p:cNvSpPr>
          <p:nvPr/>
        </p:nvSpPr>
        <p:spPr bwMode="auto">
          <a:xfrm>
            <a:off x="2934494" y="5842578"/>
            <a:ext cx="3384550" cy="24606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marL="342900" indent="-342900"/>
            <a:r>
              <a:rPr lang="en-US" sz="1000" b="1" dirty="0">
                <a:solidFill>
                  <a:prstClr val="black"/>
                </a:solidFill>
                <a:cs typeface="Arial" charset="0"/>
              </a:rPr>
              <a:t>S. </a:t>
            </a:r>
            <a:r>
              <a:rPr lang="en-US" sz="1000" b="1" dirty="0" err="1">
                <a:solidFill>
                  <a:prstClr val="black"/>
                </a:solidFill>
                <a:cs typeface="Arial" charset="0"/>
              </a:rPr>
              <a:t>Mukhopadhyay</a:t>
            </a:r>
            <a:r>
              <a:rPr lang="en-US" sz="1000" b="1" dirty="0">
                <a:solidFill>
                  <a:prstClr val="black"/>
                </a:solidFill>
                <a:cs typeface="Arial" charset="0"/>
              </a:rPr>
              <a:t> et al., Phys. Lett. B 739, 462 (2014)</a:t>
            </a:r>
          </a:p>
        </p:txBody>
      </p:sp>
      <p:cxnSp>
        <p:nvCxnSpPr>
          <p:cNvPr id="8" name="Łącznik prostoliniowy 8"/>
          <p:cNvCxnSpPr/>
          <p:nvPr/>
        </p:nvCxnSpPr>
        <p:spPr>
          <a:xfrm>
            <a:off x="4836319" y="5837207"/>
            <a:ext cx="574675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Łącznik prostoliniowy 34"/>
          <p:cNvCxnSpPr/>
          <p:nvPr/>
        </p:nvCxnSpPr>
        <p:spPr>
          <a:xfrm>
            <a:off x="3539331" y="3990945"/>
            <a:ext cx="576263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Obraz 9"/>
          <p:cNvPicPr>
            <a:picLocks noChangeAspect="1"/>
          </p:cNvPicPr>
          <p:nvPr/>
        </p:nvPicPr>
        <p:blipFill>
          <a:blip r:embed="rId3"/>
          <a:srcRect l="18959" t="37280" r="14270" b="261"/>
          <a:stretch>
            <a:fillRect/>
          </a:stretch>
        </p:blipFill>
        <p:spPr bwMode="auto">
          <a:xfrm>
            <a:off x="542020" y="3589863"/>
            <a:ext cx="2306637" cy="15176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pole tekstowe 3"/>
          <p:cNvSpPr txBox="1">
            <a:spLocks noChangeArrowheads="1"/>
          </p:cNvSpPr>
          <p:nvPr/>
        </p:nvSpPr>
        <p:spPr bwMode="auto">
          <a:xfrm>
            <a:off x="973820" y="1951021"/>
            <a:ext cx="5017010" cy="369332"/>
          </a:xfrm>
          <a:prstGeom prst="rect">
            <a:avLst/>
          </a:prstGeom>
          <a:solidFill>
            <a:srgbClr val="92D05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2CB6C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95A39D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89F5D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US" altLang="en-US" sz="1800" dirty="0">
                <a:solidFill>
                  <a:prstClr val="black"/>
                </a:solidFill>
                <a:latin typeface="Calibri"/>
              </a:rPr>
              <a:t>How the GDR feeds low energy structures?</a:t>
            </a:r>
          </a:p>
        </p:txBody>
      </p:sp>
      <p:sp>
        <p:nvSpPr>
          <p:cNvPr id="12" name="pole tekstowe 3"/>
          <p:cNvSpPr txBox="1">
            <a:spLocks noChangeArrowheads="1"/>
          </p:cNvSpPr>
          <p:nvPr/>
        </p:nvSpPr>
        <p:spPr bwMode="auto">
          <a:xfrm>
            <a:off x="6547104" y="2586915"/>
            <a:ext cx="2226214" cy="923330"/>
          </a:xfrm>
          <a:prstGeom prst="rect">
            <a:avLst/>
          </a:prstGeom>
          <a:solidFill>
            <a:schemeClr val="bg2">
              <a:lumMod val="50000"/>
              <a:alpha val="5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2CB6C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95A39D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89F5D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US" altLang="en-US" sz="1800" dirty="0">
                <a:solidFill>
                  <a:prstClr val="black"/>
                </a:solidFill>
                <a:latin typeface="Calibri"/>
              </a:rPr>
              <a:t>transitions yield as a function </a:t>
            </a:r>
            <a:br>
              <a:rPr lang="en-US" altLang="en-US" sz="1800" dirty="0">
                <a:solidFill>
                  <a:prstClr val="black"/>
                </a:solidFill>
                <a:latin typeface="Calibri"/>
              </a:rPr>
            </a:br>
            <a:r>
              <a:rPr lang="en-US" altLang="en-US" sz="1800" dirty="0">
                <a:solidFill>
                  <a:prstClr val="black"/>
                </a:solidFill>
                <a:latin typeface="Calibri"/>
              </a:rPr>
              <a:t>of GDR energy</a:t>
            </a:r>
          </a:p>
        </p:txBody>
      </p:sp>
      <p:sp>
        <p:nvSpPr>
          <p:cNvPr id="13" name="Tytuł 10"/>
          <p:cNvSpPr txBox="1">
            <a:spLocks/>
          </p:cNvSpPr>
          <p:nvPr/>
        </p:nvSpPr>
        <p:spPr>
          <a:xfrm>
            <a:off x="573882" y="340842"/>
            <a:ext cx="6347713" cy="6398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dirty="0" smtClean="0">
                <a:solidFill>
                  <a:srgbClr val="9BBB59">
                    <a:lumMod val="75000"/>
                  </a:srgbClr>
                </a:solidFill>
              </a:rPr>
              <a:t>The idea</a:t>
            </a:r>
            <a:endParaRPr lang="en-GB" dirty="0">
              <a:solidFill>
                <a:srgbClr val="9BBB59">
                  <a:lumMod val="75000"/>
                </a:srgbClr>
              </a:solidFill>
            </a:endParaRPr>
          </a:p>
        </p:txBody>
      </p:sp>
      <p:grpSp>
        <p:nvGrpSpPr>
          <p:cNvPr id="14" name="Grupa 5"/>
          <p:cNvGrpSpPr>
            <a:grpSpLocks/>
          </p:cNvGrpSpPr>
          <p:nvPr/>
        </p:nvGrpSpPr>
        <p:grpSpPr bwMode="auto">
          <a:xfrm>
            <a:off x="973820" y="3356501"/>
            <a:ext cx="825500" cy="1390650"/>
            <a:chOff x="4499992" y="1989262"/>
            <a:chExt cx="1296988" cy="1655762"/>
          </a:xfrm>
        </p:grpSpPr>
        <p:sp>
          <p:nvSpPr>
            <p:cNvPr id="15" name="Prostokąt 14"/>
            <p:cNvSpPr/>
            <p:nvPr/>
          </p:nvSpPr>
          <p:spPr>
            <a:xfrm>
              <a:off x="4716987" y="2996706"/>
              <a:ext cx="216997" cy="648318"/>
            </a:xfrm>
            <a:prstGeom prst="rect">
              <a:avLst/>
            </a:prstGeom>
            <a:solidFill>
              <a:srgbClr val="0070C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6" name="Prostokąt 15"/>
            <p:cNvSpPr/>
            <p:nvPr/>
          </p:nvSpPr>
          <p:spPr>
            <a:xfrm>
              <a:off x="4499992" y="3068531"/>
              <a:ext cx="216995" cy="576493"/>
            </a:xfrm>
            <a:prstGeom prst="rect">
              <a:avLst/>
            </a:prstGeom>
            <a:solidFill>
              <a:srgbClr val="FFF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7" name="Prostokąt 16"/>
            <p:cNvSpPr/>
            <p:nvPr/>
          </p:nvSpPr>
          <p:spPr>
            <a:xfrm>
              <a:off x="4933984" y="2781230"/>
              <a:ext cx="214502" cy="863794"/>
            </a:xfrm>
            <a:prstGeom prst="rect">
              <a:avLst/>
            </a:prstGeom>
            <a:solidFill>
              <a:srgbClr val="7030A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8" name="Prostokąt 17"/>
            <p:cNvSpPr/>
            <p:nvPr/>
          </p:nvSpPr>
          <p:spPr>
            <a:xfrm>
              <a:off x="5148486" y="2061087"/>
              <a:ext cx="216995" cy="1583937"/>
            </a:xfrm>
            <a:prstGeom prst="rect">
              <a:avLst/>
            </a:prstGeom>
            <a:solidFill>
              <a:srgbClr val="00B0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9" name="Prostokąt 18"/>
            <p:cNvSpPr/>
            <p:nvPr/>
          </p:nvSpPr>
          <p:spPr>
            <a:xfrm>
              <a:off x="5365481" y="1989262"/>
              <a:ext cx="214502" cy="1655762"/>
            </a:xfrm>
            <a:prstGeom prst="rect">
              <a:avLst/>
            </a:prstGeom>
            <a:solidFill>
              <a:srgbClr val="C000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0" name="Prostokąt 19"/>
            <p:cNvSpPr/>
            <p:nvPr/>
          </p:nvSpPr>
          <p:spPr>
            <a:xfrm>
              <a:off x="5579983" y="2204738"/>
              <a:ext cx="216997" cy="1440286"/>
            </a:xfrm>
            <a:prstGeom prst="rect">
              <a:avLst/>
            </a:prstGeom>
            <a:solidFill>
              <a:srgbClr val="00206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871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zawartości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2" t="15006" b="15545"/>
          <a:stretch/>
        </p:blipFill>
        <p:spPr>
          <a:xfrm>
            <a:off x="415008" y="2564904"/>
            <a:ext cx="6444077" cy="3904533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2915816" y="548680"/>
            <a:ext cx="454002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l-GR" sz="1600" dirty="0">
                <a:solidFill>
                  <a:prstClr val="black"/>
                </a:solidFill>
                <a:latin typeface="Comic Sans MS" pitchFamily="66" charset="0"/>
                <a:cs typeface="Arial" charset="0"/>
              </a:rPr>
              <a:t>ν</a:t>
            </a:r>
            <a:r>
              <a:rPr lang="en-US" sz="1600" dirty="0">
                <a:solidFill>
                  <a:prstClr val="black"/>
                </a:solidFill>
                <a:latin typeface="Comic Sans MS" pitchFamily="66" charset="0"/>
                <a:cs typeface="Arial" charset="0"/>
              </a:rPr>
              <a:t>-</a:t>
            </a:r>
            <a:r>
              <a:rPr lang="pl-PL" sz="1600" dirty="0">
                <a:solidFill>
                  <a:prstClr val="black"/>
                </a:solidFill>
                <a:latin typeface="Comic Sans MS" pitchFamily="66" charset="0"/>
                <a:cs typeface="Arial" charset="0"/>
              </a:rPr>
              <a:t>b</a:t>
            </a:r>
            <a:r>
              <a:rPr lang="en-US" sz="1600" dirty="0">
                <a:solidFill>
                  <a:prstClr val="black"/>
                </a:solidFill>
                <a:latin typeface="Comic Sans MS" pitchFamily="66" charset="0"/>
                <a:cs typeface="Arial" charset="0"/>
              </a:rPr>
              <a:t>all array: 33 Clovers +10 Coaxial </a:t>
            </a:r>
            <a:r>
              <a:rPr lang="en-US" sz="1600" dirty="0" err="1">
                <a:solidFill>
                  <a:prstClr val="black"/>
                </a:solidFill>
                <a:latin typeface="Comic Sans MS" pitchFamily="66" charset="0"/>
                <a:cs typeface="Arial" charset="0"/>
              </a:rPr>
              <a:t>HPGe</a:t>
            </a:r>
            <a:endParaRPr lang="en-US" sz="1600" dirty="0">
              <a:solidFill>
                <a:prstClr val="black"/>
              </a:solidFill>
              <a:latin typeface="Comic Sans MS" pitchFamily="66" charset="0"/>
              <a:cs typeface="Arial" charset="0"/>
            </a:endParaRPr>
          </a:p>
          <a:p>
            <a:r>
              <a:rPr lang="en-US" sz="1600" dirty="0">
                <a:solidFill>
                  <a:prstClr val="black"/>
                </a:solidFill>
                <a:latin typeface="Comic Sans MS" pitchFamily="66" charset="0"/>
                <a:cs typeface="Arial" charset="0"/>
              </a:rPr>
              <a:t>coupled to 33 PARIS detectors:</a:t>
            </a:r>
          </a:p>
          <a:p>
            <a:r>
              <a:rPr lang="pl-PL" sz="1600" dirty="0" smtClean="0">
                <a:solidFill>
                  <a:prstClr val="black"/>
                </a:solidFill>
                <a:latin typeface="Comic Sans MS" pitchFamily="66" charset="0"/>
                <a:cs typeface="Arial" charset="0"/>
              </a:rPr>
              <a:t>		</a:t>
            </a:r>
            <a:r>
              <a:rPr lang="en-US" sz="1600" dirty="0" smtClean="0">
                <a:solidFill>
                  <a:prstClr val="black"/>
                </a:solidFill>
                <a:latin typeface="Comic Sans MS" pitchFamily="66" charset="0"/>
                <a:cs typeface="Arial" charset="0"/>
              </a:rPr>
              <a:t>11 </a:t>
            </a:r>
            <a:r>
              <a:rPr lang="en-US" sz="1600" dirty="0" err="1">
                <a:solidFill>
                  <a:prstClr val="black"/>
                </a:solidFill>
                <a:latin typeface="Comic Sans MS" pitchFamily="66" charset="0"/>
                <a:cs typeface="Arial" charset="0"/>
              </a:rPr>
              <a:t>CeBr:NaI</a:t>
            </a:r>
            <a:r>
              <a:rPr lang="en-US" sz="1600" dirty="0">
                <a:solidFill>
                  <a:prstClr val="black"/>
                </a:solidFill>
                <a:latin typeface="Comic Sans MS" pitchFamily="66" charset="0"/>
                <a:cs typeface="Arial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Comic Sans MS" pitchFamily="66" charset="0"/>
                <a:cs typeface="Arial" charset="0"/>
              </a:rPr>
              <a:t>phoswiches</a:t>
            </a:r>
            <a:r>
              <a:rPr lang="en-US" sz="1600" dirty="0">
                <a:solidFill>
                  <a:prstClr val="black"/>
                </a:solidFill>
                <a:latin typeface="Comic Sans MS" pitchFamily="66" charset="0"/>
                <a:cs typeface="Arial" charset="0"/>
              </a:rPr>
              <a:t>, </a:t>
            </a:r>
          </a:p>
          <a:p>
            <a:r>
              <a:rPr lang="pl-PL" sz="1600" dirty="0" smtClean="0">
                <a:solidFill>
                  <a:prstClr val="black"/>
                </a:solidFill>
                <a:latin typeface="Comic Sans MS" pitchFamily="66" charset="0"/>
                <a:cs typeface="Arial" charset="0"/>
              </a:rPr>
              <a:t>		</a:t>
            </a:r>
            <a:r>
              <a:rPr lang="en-US" sz="1600" dirty="0" smtClean="0">
                <a:solidFill>
                  <a:prstClr val="black"/>
                </a:solidFill>
                <a:latin typeface="Comic Sans MS" pitchFamily="66" charset="0"/>
                <a:cs typeface="Arial" charset="0"/>
              </a:rPr>
              <a:t>22 </a:t>
            </a:r>
            <a:r>
              <a:rPr lang="en-US" sz="1600" dirty="0">
                <a:solidFill>
                  <a:prstClr val="black"/>
                </a:solidFill>
                <a:latin typeface="Comic Sans MS" pitchFamily="66" charset="0"/>
                <a:cs typeface="Arial" charset="0"/>
              </a:rPr>
              <a:t>LaBr3:NaI </a:t>
            </a:r>
            <a:r>
              <a:rPr lang="en-US" sz="1600" dirty="0" err="1">
                <a:solidFill>
                  <a:prstClr val="black"/>
                </a:solidFill>
                <a:latin typeface="Comic Sans MS" pitchFamily="66" charset="0"/>
                <a:cs typeface="Arial" charset="0"/>
              </a:rPr>
              <a:t>phoswiches</a:t>
            </a:r>
            <a:r>
              <a:rPr lang="en-US" sz="1600" dirty="0">
                <a:solidFill>
                  <a:prstClr val="black"/>
                </a:solidFill>
                <a:latin typeface="Comic Sans MS" pitchFamily="66" charset="0"/>
                <a:cs typeface="Arial" charset="0"/>
              </a:rPr>
              <a:t>.</a:t>
            </a:r>
          </a:p>
          <a:p>
            <a:endParaRPr lang="en-US" sz="1600" dirty="0">
              <a:solidFill>
                <a:prstClr val="black"/>
              </a:solidFill>
              <a:latin typeface="Comic Sans MS" pitchFamily="66" charset="0"/>
              <a:cs typeface="Arial" charset="0"/>
            </a:endParaRPr>
          </a:p>
          <a:p>
            <a:r>
              <a:rPr lang="en-US" sz="1600" dirty="0" err="1">
                <a:solidFill>
                  <a:prstClr val="black"/>
                </a:solidFill>
                <a:latin typeface="Comic Sans MS" pitchFamily="66" charset="0"/>
                <a:cs typeface="Arial" charset="0"/>
              </a:rPr>
              <a:t>Triggerless</a:t>
            </a:r>
            <a:r>
              <a:rPr lang="en-US" sz="1600" dirty="0">
                <a:solidFill>
                  <a:prstClr val="black"/>
                </a:solidFill>
                <a:latin typeface="Comic Sans MS" pitchFamily="66" charset="0"/>
                <a:cs typeface="Arial" charset="0"/>
              </a:rPr>
              <a:t> DAQ by FASTER </a:t>
            </a:r>
            <a:r>
              <a:rPr lang="en-US" sz="1600" dirty="0" smtClean="0">
                <a:solidFill>
                  <a:prstClr val="black"/>
                </a:solidFill>
                <a:latin typeface="Comic Sans MS" pitchFamily="66" charset="0"/>
                <a:cs typeface="Arial" charset="0"/>
              </a:rPr>
              <a:t>digitizer</a:t>
            </a:r>
            <a:endParaRPr lang="en-US" sz="1600" dirty="0">
              <a:solidFill>
                <a:prstClr val="black"/>
              </a:solidFill>
              <a:latin typeface="Comic Sans MS" pitchFamily="66" charset="0"/>
              <a:cs typeface="Arial" charset="0"/>
            </a:endParaRPr>
          </a:p>
        </p:txBody>
      </p:sp>
      <p:sp>
        <p:nvSpPr>
          <p:cNvPr id="4" name="pole tekstowe 3"/>
          <p:cNvSpPr txBox="1">
            <a:spLocks noChangeArrowheads="1"/>
          </p:cNvSpPr>
          <p:nvPr/>
        </p:nvSpPr>
        <p:spPr bwMode="auto">
          <a:xfrm>
            <a:off x="4355976" y="3009852"/>
            <a:ext cx="724799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D2DA7A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ADA7A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B88472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88472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88472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88472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88472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 typeface="Arial" panose="020B0604020202020204" pitchFamily="34" charset="0"/>
              <a:buNone/>
            </a:pPr>
            <a:r>
              <a:rPr lang="el-GR" sz="1800" b="1" dirty="0" smtClean="0">
                <a:solidFill>
                  <a:srgbClr val="F79646">
                    <a:lumMod val="75000"/>
                  </a:srgbClr>
                </a:solidFill>
              </a:rPr>
              <a:t>ν</a:t>
            </a:r>
            <a:r>
              <a:rPr lang="pl-PL" altLang="en-US" sz="1800" b="1" dirty="0" smtClean="0">
                <a:solidFill>
                  <a:srgbClr val="F79646">
                    <a:lumMod val="75000"/>
                  </a:srgbClr>
                </a:solidFill>
              </a:rPr>
              <a:t>-b</a:t>
            </a:r>
            <a:r>
              <a:rPr lang="en-US" altLang="en-US" sz="1800" b="1" dirty="0" smtClean="0">
                <a:solidFill>
                  <a:srgbClr val="F79646">
                    <a:lumMod val="75000"/>
                  </a:srgbClr>
                </a:solidFill>
              </a:rPr>
              <a:t>all</a:t>
            </a:r>
            <a:endParaRPr lang="en-US" altLang="en-US" sz="1800" b="1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5" name="pole tekstowe 4"/>
          <p:cNvSpPr txBox="1">
            <a:spLocks noChangeArrowheads="1"/>
          </p:cNvSpPr>
          <p:nvPr/>
        </p:nvSpPr>
        <p:spPr bwMode="auto">
          <a:xfrm>
            <a:off x="1911126" y="5643090"/>
            <a:ext cx="796135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D2DA7A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ADA7A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B88472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88472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88472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88472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88472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 typeface="Arial" panose="020B0604020202020204" pitchFamily="34" charset="0"/>
              <a:buNone/>
            </a:pPr>
            <a:r>
              <a:rPr lang="pl-PL" altLang="en-US" sz="1800" b="1" dirty="0" smtClean="0">
                <a:solidFill>
                  <a:srgbClr val="C00000"/>
                </a:solidFill>
              </a:rPr>
              <a:t>PARIS</a:t>
            </a:r>
            <a:endParaRPr lang="en-US" altLang="en-US" sz="1800" b="1" dirty="0">
              <a:solidFill>
                <a:srgbClr val="C00000"/>
              </a:solidFill>
            </a:endParaRPr>
          </a:p>
        </p:txBody>
      </p:sp>
      <p:sp>
        <p:nvSpPr>
          <p:cNvPr id="6" name="Tytuł 1"/>
          <p:cNvSpPr>
            <a:spLocks noGrp="1"/>
          </p:cNvSpPr>
          <p:nvPr>
            <p:ph type="title"/>
          </p:nvPr>
        </p:nvSpPr>
        <p:spPr>
          <a:xfrm>
            <a:off x="731520" y="184114"/>
            <a:ext cx="3696464" cy="68580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/>
            <a:r>
              <a:rPr lang="pl-PL" dirty="0" smtClean="0">
                <a:solidFill>
                  <a:schemeClr val="accent3">
                    <a:lumMod val="75000"/>
                  </a:schemeClr>
                </a:solidFill>
              </a:rPr>
              <a:t>Set-</a:t>
            </a:r>
            <a:r>
              <a:rPr lang="pl-PL" dirty="0" err="1" smtClean="0">
                <a:solidFill>
                  <a:schemeClr val="accent3">
                    <a:lumMod val="75000"/>
                  </a:schemeClr>
                </a:solidFill>
              </a:rPr>
              <a:t>up</a:t>
            </a:r>
            <a:endParaRPr lang="en-GB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31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4952" y="1087162"/>
            <a:ext cx="881292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To understand the </a:t>
            </a:r>
            <a:r>
              <a:rPr lang="en-US" sz="2400" u="sng" dirty="0" smtClean="0"/>
              <a:t>detailed nuclear </a:t>
            </a:r>
            <a:r>
              <a:rPr lang="en-US" sz="2400" u="sng" dirty="0"/>
              <a:t>structure</a:t>
            </a:r>
            <a:r>
              <a:rPr lang="en-US" sz="2400" dirty="0"/>
              <a:t> of very neutron-rich isotopes far from nuclear </a:t>
            </a:r>
            <a:r>
              <a:rPr lang="en-US" sz="2400" dirty="0" smtClean="0"/>
              <a:t>stability</a:t>
            </a:r>
          </a:p>
          <a:p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To study precisely </a:t>
            </a:r>
            <a:r>
              <a:rPr lang="en-US" sz="2400" u="sng" dirty="0" smtClean="0"/>
              <a:t>fast-neutron-induced nuclear </a:t>
            </a:r>
            <a:r>
              <a:rPr lang="en-US" sz="2400" u="sng" dirty="0"/>
              <a:t>fission</a:t>
            </a:r>
            <a:r>
              <a:rPr lang="en-US" sz="2400" dirty="0"/>
              <a:t> </a:t>
            </a:r>
            <a:r>
              <a:rPr lang="en-US" sz="2400" dirty="0" smtClean="0"/>
              <a:t>using new techniques to extract new observables and new correlations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To further develop state-of-the art </a:t>
            </a:r>
            <a:r>
              <a:rPr lang="en-US" sz="2400" u="sng" dirty="0" smtClean="0"/>
              <a:t>fast timing techniques to measure sub nanosecond  lifetimes</a:t>
            </a:r>
            <a:r>
              <a:rPr lang="en-US" sz="2400" dirty="0" smtClean="0"/>
              <a:t>, study nuclear isomerism, extract nuclear moments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To </a:t>
            </a:r>
            <a:r>
              <a:rPr lang="en-US" sz="2400" u="sng" dirty="0" smtClean="0"/>
              <a:t>facilitate diverse spectroscopy experiments proposed by the national </a:t>
            </a:r>
            <a:r>
              <a:rPr lang="en-US" sz="2400" u="sng" dirty="0"/>
              <a:t>and international users </a:t>
            </a:r>
            <a:r>
              <a:rPr lang="en-US" sz="2400" dirty="0"/>
              <a:t>of the ALTO </a:t>
            </a:r>
            <a:r>
              <a:rPr lang="en-US" sz="2400" dirty="0" smtClean="0"/>
              <a:t>facility</a:t>
            </a:r>
            <a:endParaRPr lang="fr-FR" sz="2400" dirty="0"/>
          </a:p>
        </p:txBody>
      </p:sp>
      <p:sp>
        <p:nvSpPr>
          <p:cNvPr id="5" name="ZoneTexte 4"/>
          <p:cNvSpPr txBox="1"/>
          <p:nvPr/>
        </p:nvSpPr>
        <p:spPr>
          <a:xfrm>
            <a:off x="1113180" y="289429"/>
            <a:ext cx="67976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err="1" smtClean="0"/>
              <a:t>What</a:t>
            </a:r>
            <a:r>
              <a:rPr lang="fr-FR" sz="2800" b="1" dirty="0" smtClean="0"/>
              <a:t> </a:t>
            </a:r>
            <a:r>
              <a:rPr lang="fr-FR" sz="2800" b="1" dirty="0" err="1" smtClean="0"/>
              <a:t>physics</a:t>
            </a:r>
            <a:r>
              <a:rPr lang="fr-FR" sz="2800" b="1" dirty="0" smtClean="0"/>
              <a:t> questions </a:t>
            </a:r>
            <a:r>
              <a:rPr lang="fr-FR" sz="2800" b="1" dirty="0" err="1" smtClean="0"/>
              <a:t>does</a:t>
            </a:r>
            <a:r>
              <a:rPr lang="fr-FR" sz="2800" b="1" dirty="0" smtClean="0"/>
              <a:t> </a:t>
            </a:r>
            <a:r>
              <a:rPr lang="el-GR" sz="3200" b="1" i="1" dirty="0" smtClean="0">
                <a:solidFill>
                  <a:prstClr val="black"/>
                </a:solidFill>
                <a:latin typeface="Times New Roman"/>
                <a:cs typeface="Times New Roman"/>
              </a:rPr>
              <a:t>ν</a:t>
            </a:r>
            <a:r>
              <a:rPr lang="fr-FR" sz="2800" b="1" dirty="0" smtClean="0"/>
              <a:t>-</a:t>
            </a:r>
            <a:r>
              <a:rPr lang="fr-FR" sz="2800" b="1" dirty="0" err="1" smtClean="0"/>
              <a:t>ball</a:t>
            </a:r>
            <a:r>
              <a:rPr lang="fr-FR" sz="2800" b="1" dirty="0" smtClean="0"/>
              <a:t> </a:t>
            </a:r>
            <a:r>
              <a:rPr lang="fr-FR" sz="2800" b="1" dirty="0" err="1" smtClean="0"/>
              <a:t>address</a:t>
            </a:r>
            <a:r>
              <a:rPr lang="fr-FR" sz="2800" b="1" dirty="0" smtClean="0"/>
              <a:t>?</a:t>
            </a:r>
            <a:endParaRPr lang="fr-FR" sz="2800" b="1" dirty="0"/>
          </a:p>
        </p:txBody>
      </p:sp>
    </p:spTree>
    <p:extLst>
      <p:ext uri="{BB962C8B-B14F-4D97-AF65-F5344CB8AC3E}">
        <p14:creationId xmlns:p14="http://schemas.microsoft.com/office/powerpoint/2010/main" val="979780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31520" y="184114"/>
            <a:ext cx="3696464" cy="68580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/>
            <a:r>
              <a:rPr lang="en-GB" dirty="0">
                <a:solidFill>
                  <a:schemeClr val="accent3">
                    <a:lumMod val="75000"/>
                  </a:schemeClr>
                </a:solidFill>
              </a:rPr>
              <a:t>Reaction</a:t>
            </a:r>
          </a:p>
        </p:txBody>
      </p:sp>
      <p:graphicFrame>
        <p:nvGraphicFramePr>
          <p:cNvPr id="3" name="Symbol zastępczy zawartości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706000300"/>
              </p:ext>
            </p:extLst>
          </p:nvPr>
        </p:nvGraphicFramePr>
        <p:xfrm>
          <a:off x="3711208" y="871565"/>
          <a:ext cx="3657600" cy="2728526"/>
        </p:xfrm>
        <a:graphic>
          <a:graphicData uri="http://schemas.openxmlformats.org/drawingml/2006/table">
            <a:tbl>
              <a:tblPr firstRow="1">
                <a:tableStyleId>{3B4B98B0-60AC-42C2-AFA5-B58CD77FA1E5}</a:tableStyleId>
              </a:tblPr>
              <a:tblGrid>
                <a:gridCol w="1219200"/>
                <a:gridCol w="1219200"/>
                <a:gridCol w="1219200"/>
              </a:tblGrid>
              <a:tr h="350611">
                <a:tc gridSpan="3">
                  <a:txBody>
                    <a:bodyPr/>
                    <a:lstStyle/>
                    <a:p>
                      <a:pPr algn="ctr"/>
                      <a:r>
                        <a:rPr lang="en-GB" sz="1800" dirty="0" smtClean="0">
                          <a:effectLst/>
                        </a:rPr>
                        <a:t>Yields of</a:t>
                      </a:r>
                      <a:r>
                        <a:rPr lang="en-GB" sz="1800" baseline="0" dirty="0" smtClean="0">
                          <a:effectLst/>
                        </a:rPr>
                        <a:t> residual nuclei</a:t>
                      </a:r>
                      <a:endParaRPr lang="pl-PL" sz="1800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24384" marR="24384" marT="38110" marB="38110" anchor="ctr"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l-PL" sz="1800" b="0" dirty="0">
                        <a:effectLst/>
                      </a:endParaRPr>
                    </a:p>
                  </a:txBody>
                  <a:tcPr marL="38100" marR="38100" marT="38110" marB="3811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l-PL" sz="1800" b="0" dirty="0">
                        <a:effectLst/>
                      </a:endParaRPr>
                    </a:p>
                  </a:txBody>
                  <a:tcPr marL="38100" marR="38100" marT="38110" marB="3811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50611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>
                          <a:effectLst/>
                        </a:rPr>
                        <a:t>Name </a:t>
                      </a:r>
                      <a:endParaRPr lang="pl-PL" sz="1800" b="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</a:endParaRPr>
                    </a:p>
                  </a:txBody>
                  <a:tcPr marL="24384" marR="24384" marT="38110" marB="3811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>
                          <a:effectLst/>
                        </a:rPr>
                        <a:t>Percent</a:t>
                      </a:r>
                      <a:endParaRPr lang="pl-PL" sz="1800" b="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</a:endParaRPr>
                    </a:p>
                  </a:txBody>
                  <a:tcPr marL="24384" marR="24384" marT="38110" marB="3811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>
                          <a:effectLst/>
                        </a:rPr>
                        <a:t>Cross</a:t>
                      </a:r>
                      <a:r>
                        <a:rPr lang="pl-PL" sz="1800" dirty="0" smtClean="0">
                          <a:effectLst/>
                        </a:rPr>
                        <a:t>-</a:t>
                      </a:r>
                      <a:r>
                        <a:rPr lang="pl-PL" sz="1800" dirty="0" err="1" smtClean="0">
                          <a:effectLst/>
                        </a:rPr>
                        <a:t>section</a:t>
                      </a:r>
                      <a:r>
                        <a:rPr lang="pl-PL" sz="1800" dirty="0" smtClean="0">
                          <a:effectLst/>
                        </a:rPr>
                        <a:t> </a:t>
                      </a:r>
                      <a:r>
                        <a:rPr lang="pl-PL" sz="1800" dirty="0">
                          <a:effectLst/>
                        </a:rPr>
                        <a:t>(</a:t>
                      </a:r>
                      <a:r>
                        <a:rPr lang="pl-PL" sz="1800" dirty="0" err="1">
                          <a:effectLst/>
                        </a:rPr>
                        <a:t>mb</a:t>
                      </a:r>
                      <a:r>
                        <a:rPr lang="pl-PL" sz="1800" dirty="0">
                          <a:effectLst/>
                        </a:rPr>
                        <a:t>)</a:t>
                      </a:r>
                      <a:endParaRPr lang="pl-PL" sz="1800" b="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</a:endParaRPr>
                    </a:p>
                  </a:txBody>
                  <a:tcPr marL="24384" marR="24384" marT="38110" marB="3811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50611">
                <a:tc>
                  <a:txBody>
                    <a:bodyPr/>
                    <a:lstStyle/>
                    <a:p>
                      <a:pPr algn="ctr"/>
                      <a:r>
                        <a:rPr lang="pl-PL" sz="1800" baseline="30000" dirty="0">
                          <a:effectLst/>
                        </a:rPr>
                        <a:t>186</a:t>
                      </a:r>
                      <a:r>
                        <a:rPr lang="pl-PL" sz="1800" dirty="0">
                          <a:effectLst/>
                        </a:rPr>
                        <a:t>Pt</a:t>
                      </a:r>
                      <a:endParaRPr lang="pl-PL" sz="1800" b="0" dirty="0">
                        <a:effectLst/>
                      </a:endParaRPr>
                    </a:p>
                  </a:txBody>
                  <a:tcPr marL="24384" marR="24384" marT="38110" marB="38110" anchor="ctr"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>
                          <a:effectLst/>
                        </a:rPr>
                        <a:t>5.2%</a:t>
                      </a:r>
                      <a:endParaRPr lang="pl-PL" sz="1800" b="0">
                        <a:effectLst/>
                      </a:endParaRPr>
                    </a:p>
                  </a:txBody>
                  <a:tcPr marL="24384" marR="24384" marT="38110" marB="38110" anchor="ctr"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>
                          <a:effectLst/>
                        </a:rPr>
                        <a:t>36.98</a:t>
                      </a:r>
                      <a:endParaRPr lang="pl-PL" sz="1800" b="0" dirty="0">
                        <a:effectLst/>
                      </a:endParaRPr>
                    </a:p>
                  </a:txBody>
                  <a:tcPr marL="24384" marR="24384" marT="38110" marB="38110" anchor="ctr"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50611">
                <a:tc>
                  <a:txBody>
                    <a:bodyPr/>
                    <a:lstStyle/>
                    <a:p>
                      <a:pPr algn="ctr"/>
                      <a:r>
                        <a:rPr lang="pl-PL" sz="1800" baseline="30000" dirty="0">
                          <a:effectLst/>
                        </a:rPr>
                        <a:t>188</a:t>
                      </a:r>
                      <a:r>
                        <a:rPr lang="pl-PL" sz="1800" dirty="0">
                          <a:effectLst/>
                        </a:rPr>
                        <a:t>Pt</a:t>
                      </a:r>
                      <a:endParaRPr lang="pl-PL" sz="1800" b="0" dirty="0">
                        <a:effectLst/>
                      </a:endParaRPr>
                    </a:p>
                  </a:txBody>
                  <a:tcPr marL="24384" marR="24384" marT="38110" marB="38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>
                          <a:effectLst/>
                        </a:rPr>
                        <a:t>14.8%</a:t>
                      </a:r>
                      <a:endParaRPr lang="pl-PL" sz="1800" b="0" dirty="0">
                        <a:effectLst/>
                      </a:endParaRPr>
                    </a:p>
                  </a:txBody>
                  <a:tcPr marL="24384" marR="24384" marT="38110" marB="38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>
                          <a:effectLst/>
                        </a:rPr>
                        <a:t>104.78</a:t>
                      </a:r>
                      <a:endParaRPr lang="pl-PL" sz="1800" b="0" dirty="0">
                        <a:effectLst/>
                      </a:endParaRPr>
                    </a:p>
                  </a:txBody>
                  <a:tcPr marL="24384" marR="24384" marT="38110" marB="38110" anchor="ctr"/>
                </a:tc>
              </a:tr>
              <a:tr h="350611">
                <a:tc>
                  <a:txBody>
                    <a:bodyPr/>
                    <a:lstStyle/>
                    <a:p>
                      <a:pPr algn="ctr"/>
                      <a:r>
                        <a:rPr lang="pl-PL" sz="1800" baseline="30000" dirty="0">
                          <a:effectLst/>
                        </a:rPr>
                        <a:t>187</a:t>
                      </a:r>
                      <a:r>
                        <a:rPr lang="pl-PL" sz="1800" dirty="0">
                          <a:effectLst/>
                        </a:rPr>
                        <a:t>Pt</a:t>
                      </a:r>
                      <a:endParaRPr lang="pl-PL" sz="1800" b="0" dirty="0">
                        <a:effectLst/>
                      </a:endParaRPr>
                    </a:p>
                  </a:txBody>
                  <a:tcPr marL="24384" marR="24384" marT="38110" marB="38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>
                          <a:effectLst/>
                        </a:rPr>
                        <a:t>79.0%</a:t>
                      </a:r>
                      <a:endParaRPr lang="pl-PL" sz="1800" b="0">
                        <a:effectLst/>
                      </a:endParaRPr>
                    </a:p>
                  </a:txBody>
                  <a:tcPr marL="24384" marR="24384" marT="38110" marB="38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>
                          <a:effectLst/>
                        </a:rPr>
                        <a:t>558.84</a:t>
                      </a:r>
                      <a:endParaRPr lang="pl-PL" sz="1800" b="0" dirty="0">
                        <a:effectLst/>
                      </a:endParaRPr>
                    </a:p>
                  </a:txBody>
                  <a:tcPr marL="24384" marR="24384" marT="38110" marB="38110" anchor="ctr"/>
                </a:tc>
              </a:tr>
              <a:tr h="350611">
                <a:tc>
                  <a:txBody>
                    <a:bodyPr/>
                    <a:lstStyle/>
                    <a:p>
                      <a:pPr algn="ctr"/>
                      <a:r>
                        <a:rPr lang="pl-PL" sz="1800" baseline="30000" dirty="0">
                          <a:effectLst/>
                        </a:rPr>
                        <a:t>187</a:t>
                      </a:r>
                      <a:r>
                        <a:rPr lang="pl-PL" sz="1800" dirty="0">
                          <a:effectLst/>
                        </a:rPr>
                        <a:t>Ir</a:t>
                      </a:r>
                      <a:endParaRPr lang="pl-PL" sz="1800" b="0" dirty="0">
                        <a:effectLst/>
                      </a:endParaRPr>
                    </a:p>
                  </a:txBody>
                  <a:tcPr marL="24384" marR="24384" marT="38110" marB="38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>
                          <a:effectLst/>
                        </a:rPr>
                        <a:t>0.3%</a:t>
                      </a:r>
                      <a:endParaRPr lang="pl-PL" sz="1800" b="0" dirty="0">
                        <a:effectLst/>
                      </a:endParaRPr>
                    </a:p>
                  </a:txBody>
                  <a:tcPr marL="24384" marR="24384" marT="38110" marB="38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>
                          <a:effectLst/>
                        </a:rPr>
                        <a:t>2.05</a:t>
                      </a:r>
                      <a:endParaRPr lang="pl-PL" sz="1800" b="0" dirty="0">
                        <a:effectLst/>
                      </a:endParaRPr>
                    </a:p>
                  </a:txBody>
                  <a:tcPr marL="24384" marR="24384" marT="38110" marB="38110" anchor="ctr"/>
                </a:tc>
              </a:tr>
              <a:tr h="350611">
                <a:tc>
                  <a:txBody>
                    <a:bodyPr/>
                    <a:lstStyle/>
                    <a:p>
                      <a:pPr algn="ctr"/>
                      <a:r>
                        <a:rPr lang="pl-PL" sz="1800" baseline="30000" dirty="0">
                          <a:effectLst/>
                        </a:rPr>
                        <a:t>184</a:t>
                      </a:r>
                      <a:r>
                        <a:rPr lang="pl-PL" sz="1800" dirty="0">
                          <a:effectLst/>
                        </a:rPr>
                        <a:t>Os</a:t>
                      </a:r>
                      <a:endParaRPr lang="pl-PL" sz="1800" b="0" dirty="0">
                        <a:effectLst/>
                      </a:endParaRPr>
                    </a:p>
                  </a:txBody>
                  <a:tcPr marL="24384" marR="24384" marT="38110" marB="38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>
                          <a:effectLst/>
                        </a:rPr>
                        <a:t>0.7%</a:t>
                      </a:r>
                      <a:endParaRPr lang="pl-PL" sz="1800" b="0" dirty="0">
                        <a:effectLst/>
                      </a:endParaRPr>
                    </a:p>
                  </a:txBody>
                  <a:tcPr marL="24384" marR="24384" marT="38110" marB="38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>
                          <a:effectLst/>
                        </a:rPr>
                        <a:t>5.14</a:t>
                      </a:r>
                      <a:endParaRPr lang="pl-PL" sz="1800" b="0" dirty="0">
                        <a:effectLst/>
                      </a:endParaRPr>
                    </a:p>
                  </a:txBody>
                  <a:tcPr marL="24384" marR="24384" marT="38110" marB="38110" anchor="ctr"/>
                </a:tc>
              </a:tr>
            </a:tbl>
          </a:graphicData>
        </a:graphic>
      </p:graphicFrame>
      <p:sp>
        <p:nvSpPr>
          <p:cNvPr id="4" name="Symbol zastępczy zawartości 8"/>
          <p:cNvSpPr txBox="1">
            <a:spLocks/>
          </p:cNvSpPr>
          <p:nvPr/>
        </p:nvSpPr>
        <p:spPr>
          <a:xfrm>
            <a:off x="198120" y="1900111"/>
            <a:ext cx="3657600" cy="393192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baseline="30000" smtClean="0">
                <a:solidFill>
                  <a:prstClr val="black"/>
                </a:solidFill>
              </a:rPr>
              <a:t>18</a:t>
            </a:r>
            <a:r>
              <a:rPr lang="en-GB" sz="2400" smtClean="0">
                <a:solidFill>
                  <a:prstClr val="black"/>
                </a:solidFill>
              </a:rPr>
              <a:t>O + </a:t>
            </a:r>
            <a:r>
              <a:rPr lang="en-GB" sz="2400" baseline="30000" smtClean="0">
                <a:solidFill>
                  <a:prstClr val="black"/>
                </a:solidFill>
              </a:rPr>
              <a:t>174</a:t>
            </a:r>
            <a:r>
              <a:rPr lang="en-GB" sz="2400" smtClean="0">
                <a:solidFill>
                  <a:prstClr val="black"/>
                </a:solidFill>
              </a:rPr>
              <a:t>Yb → </a:t>
            </a:r>
            <a:r>
              <a:rPr lang="en-GB" sz="2400" baseline="30000" smtClean="0">
                <a:solidFill>
                  <a:prstClr val="black"/>
                </a:solidFill>
              </a:rPr>
              <a:t>192</a:t>
            </a:r>
            <a:r>
              <a:rPr lang="en-GB" sz="2400" smtClean="0">
                <a:solidFill>
                  <a:prstClr val="black"/>
                </a:solidFill>
              </a:rPr>
              <a:t>Pt</a:t>
            </a:r>
          </a:p>
          <a:p>
            <a:r>
              <a:rPr lang="en-GB" sz="2400" smtClean="0">
                <a:solidFill>
                  <a:prstClr val="black"/>
                </a:solidFill>
              </a:rPr>
              <a:t>Beam energy: 90 MeV</a:t>
            </a:r>
          </a:p>
          <a:p>
            <a:r>
              <a:rPr lang="en-GB" sz="2400" smtClean="0">
                <a:solidFill>
                  <a:prstClr val="black"/>
                </a:solidFill>
              </a:rPr>
              <a:t>E* = 59 MeV</a:t>
            </a:r>
          </a:p>
          <a:p>
            <a:r>
              <a:rPr lang="en-GB" sz="2400" smtClean="0">
                <a:solidFill>
                  <a:prstClr val="black"/>
                </a:solidFill>
              </a:rPr>
              <a:t>L</a:t>
            </a:r>
            <a:r>
              <a:rPr lang="en-GB" sz="2400" baseline="-25000" smtClean="0">
                <a:solidFill>
                  <a:prstClr val="black"/>
                </a:solidFill>
              </a:rPr>
              <a:t>max</a:t>
            </a:r>
            <a:r>
              <a:rPr lang="en-GB" sz="2400" smtClean="0">
                <a:solidFill>
                  <a:prstClr val="black"/>
                </a:solidFill>
              </a:rPr>
              <a:t> = 38 </a:t>
            </a:r>
            <a:r>
              <a:rPr lang="en-US" sz="2400" smtClean="0">
                <a:solidFill>
                  <a:prstClr val="black"/>
                </a:solidFill>
              </a:rPr>
              <a:t>ħ</a:t>
            </a:r>
            <a:r>
              <a:rPr lang="en-GB" sz="2400" smtClean="0">
                <a:solidFill>
                  <a:prstClr val="black"/>
                </a:solidFill>
              </a:rPr>
              <a:t> </a:t>
            </a:r>
          </a:p>
          <a:p>
            <a:r>
              <a:rPr lang="en-GB" sz="2400" smtClean="0">
                <a:solidFill>
                  <a:prstClr val="black"/>
                </a:solidFill>
              </a:rPr>
              <a:t>Target thickness: </a:t>
            </a:r>
            <a:r>
              <a:rPr lang="pl-PL" sz="2400" smtClean="0">
                <a:solidFill>
                  <a:prstClr val="black"/>
                </a:solidFill>
              </a:rPr>
              <a:t>1.5</a:t>
            </a:r>
            <a:r>
              <a:rPr lang="en-GB" sz="2400" smtClean="0">
                <a:solidFill>
                  <a:prstClr val="black"/>
                </a:solidFill>
              </a:rPr>
              <a:t> </a:t>
            </a:r>
            <a:r>
              <a:rPr lang="pl-PL" sz="2400" smtClean="0">
                <a:solidFill>
                  <a:prstClr val="black"/>
                </a:solidFill>
              </a:rPr>
              <a:t>mg/cm</a:t>
            </a:r>
            <a:r>
              <a:rPr lang="pl-PL" sz="2400" baseline="30000" smtClean="0">
                <a:solidFill>
                  <a:prstClr val="black"/>
                </a:solidFill>
              </a:rPr>
              <a:t>2</a:t>
            </a:r>
            <a:r>
              <a:rPr lang="pl-PL" sz="2400" smtClean="0">
                <a:solidFill>
                  <a:prstClr val="black"/>
                </a:solidFill>
              </a:rPr>
              <a:t> </a:t>
            </a:r>
            <a:endParaRPr lang="en-GB" sz="2400" smtClean="0">
              <a:solidFill>
                <a:prstClr val="black"/>
              </a:solidFill>
            </a:endParaRPr>
          </a:p>
          <a:p>
            <a:endParaRPr lang="en-GB" sz="2400" dirty="0">
              <a:solidFill>
                <a:prstClr val="black"/>
              </a:solidFill>
            </a:endParaRPr>
          </a:p>
        </p:txBody>
      </p:sp>
      <p:graphicFrame>
        <p:nvGraphicFramePr>
          <p:cNvPr id="5" name="Symbol zastępczy zawartości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88667926"/>
              </p:ext>
            </p:extLst>
          </p:nvPr>
        </p:nvGraphicFramePr>
        <p:xfrm>
          <a:off x="3711208" y="3979077"/>
          <a:ext cx="3657600" cy="2377702"/>
        </p:xfrm>
        <a:graphic>
          <a:graphicData uri="http://schemas.openxmlformats.org/drawingml/2006/table">
            <a:tbl>
              <a:tblPr firstRow="1">
                <a:tableStyleId>{3B4B98B0-60AC-42C2-AFA5-B58CD77FA1E5}</a:tableStyleId>
              </a:tblPr>
              <a:tblGrid>
                <a:gridCol w="1219200"/>
                <a:gridCol w="2438400"/>
              </a:tblGrid>
              <a:tr h="350611">
                <a:tc gridSpan="2">
                  <a:txBody>
                    <a:bodyPr/>
                    <a:lstStyle/>
                    <a:p>
                      <a:pPr algn="ctr"/>
                      <a:r>
                        <a:rPr lang="en-GB" sz="1800" dirty="0" smtClean="0">
                          <a:effectLst/>
                        </a:rPr>
                        <a:t>Yields of</a:t>
                      </a:r>
                      <a:r>
                        <a:rPr lang="en-GB" sz="1800" baseline="0" dirty="0" smtClean="0">
                          <a:effectLst/>
                        </a:rPr>
                        <a:t> residual nuclei</a:t>
                      </a:r>
                      <a:endParaRPr lang="pl-PL" sz="1800" baseline="0" dirty="0" smtClean="0">
                        <a:effectLst/>
                      </a:endParaRPr>
                    </a:p>
                    <a:p>
                      <a:pPr algn="ctr"/>
                      <a:r>
                        <a:rPr lang="pl-PL" sz="1800" b="0" baseline="0" dirty="0" smtClean="0">
                          <a:solidFill>
                            <a:schemeClr val="tx1"/>
                          </a:solidFill>
                          <a:effectLst/>
                        </a:rPr>
                        <a:t>with </a:t>
                      </a:r>
                      <a:r>
                        <a:rPr lang="pl-PL" sz="1800" b="0" baseline="0" dirty="0" err="1" smtClean="0">
                          <a:solidFill>
                            <a:schemeClr val="tx1"/>
                          </a:solidFill>
                          <a:effectLst/>
                        </a:rPr>
                        <a:t>condition</a:t>
                      </a:r>
                      <a:r>
                        <a:rPr lang="pl-PL" sz="1800" b="0" baseline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pl-PL" sz="1800" b="0" baseline="0" dirty="0" err="1" smtClean="0">
                          <a:solidFill>
                            <a:schemeClr val="tx1"/>
                          </a:solidFill>
                          <a:effectLst/>
                        </a:rPr>
                        <a:t>E</a:t>
                      </a:r>
                      <a:r>
                        <a:rPr lang="pl-PL" sz="1800" b="0" baseline="0" dirty="0" err="1" smtClean="0">
                          <a:solidFill>
                            <a:schemeClr val="tx1"/>
                          </a:solidFill>
                          <a:effectLst/>
                          <a:latin typeface="Symbol" panose="05050102010706020507" pitchFamily="18" charset="2"/>
                        </a:rPr>
                        <a:t>g</a:t>
                      </a:r>
                      <a:r>
                        <a:rPr lang="pl-PL" sz="1800" b="0" baseline="0" dirty="0" smtClean="0">
                          <a:solidFill>
                            <a:schemeClr val="tx1"/>
                          </a:solidFill>
                          <a:effectLst/>
                        </a:rPr>
                        <a:t> &gt; 10 </a:t>
                      </a:r>
                      <a:r>
                        <a:rPr lang="pl-PL" sz="1800" b="0" baseline="0" dirty="0" err="1" smtClean="0">
                          <a:solidFill>
                            <a:schemeClr val="tx1"/>
                          </a:solidFill>
                          <a:effectLst/>
                        </a:rPr>
                        <a:t>MeV</a:t>
                      </a:r>
                      <a:endParaRPr lang="pl-PL" sz="1800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24384" marR="24384" marT="38110" marB="38110" anchor="ctr"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l-PL" sz="1800" b="0" dirty="0">
                        <a:effectLst/>
                      </a:endParaRPr>
                    </a:p>
                  </a:txBody>
                  <a:tcPr marL="38100" marR="38100" marT="38110" marB="3811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50611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>
                          <a:effectLst/>
                        </a:rPr>
                        <a:t>Name </a:t>
                      </a:r>
                      <a:endParaRPr lang="pl-PL" sz="1800" b="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</a:endParaRPr>
                    </a:p>
                  </a:txBody>
                  <a:tcPr marL="24384" marR="24384" marT="38110" marB="3811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>
                          <a:effectLst/>
                        </a:rPr>
                        <a:t>Percent</a:t>
                      </a:r>
                      <a:endParaRPr lang="pl-PL" sz="1800" b="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</a:endParaRPr>
                    </a:p>
                  </a:txBody>
                  <a:tcPr marL="24384" marR="24384" marT="38110" marB="3811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50611">
                <a:tc>
                  <a:txBody>
                    <a:bodyPr/>
                    <a:lstStyle/>
                    <a:p>
                      <a:pPr algn="ctr"/>
                      <a:r>
                        <a:rPr lang="pl-PL" sz="1800" baseline="30000" dirty="0" smtClean="0">
                          <a:effectLst/>
                        </a:rPr>
                        <a:t>189</a:t>
                      </a:r>
                      <a:r>
                        <a:rPr lang="pl-PL" sz="1800" dirty="0" smtClean="0">
                          <a:effectLst/>
                        </a:rPr>
                        <a:t>Pt</a:t>
                      </a:r>
                      <a:endParaRPr lang="pl-PL" sz="1800" b="0" dirty="0">
                        <a:effectLst/>
                      </a:endParaRPr>
                    </a:p>
                  </a:txBody>
                  <a:tcPr marL="24384" marR="24384" marT="38110" marB="38110" anchor="ctr"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smtClean="0">
                          <a:effectLst/>
                        </a:rPr>
                        <a:t>15%</a:t>
                      </a:r>
                      <a:endParaRPr lang="pl-PL" sz="1800" b="0" dirty="0">
                        <a:effectLst/>
                      </a:endParaRPr>
                    </a:p>
                  </a:txBody>
                  <a:tcPr marL="24384" marR="24384" marT="38110" marB="38110" anchor="ctr"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75270">
                <a:tc>
                  <a:txBody>
                    <a:bodyPr/>
                    <a:lstStyle/>
                    <a:p>
                      <a:pPr algn="ctr"/>
                      <a:r>
                        <a:rPr lang="pl-PL" sz="1800" baseline="30000" dirty="0">
                          <a:effectLst/>
                        </a:rPr>
                        <a:t>188</a:t>
                      </a:r>
                      <a:r>
                        <a:rPr lang="pl-PL" sz="1800" dirty="0">
                          <a:effectLst/>
                        </a:rPr>
                        <a:t>Pt</a:t>
                      </a:r>
                      <a:endParaRPr lang="pl-PL" sz="1800" b="0" dirty="0">
                        <a:effectLst/>
                      </a:endParaRPr>
                    </a:p>
                  </a:txBody>
                  <a:tcPr marL="24384" marR="24384" marT="38110" marB="3811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smtClean="0">
                          <a:effectLst/>
                        </a:rPr>
                        <a:t>75%</a:t>
                      </a:r>
                      <a:endParaRPr lang="pl-PL" sz="1800" b="0" dirty="0">
                        <a:effectLst/>
                      </a:endParaRPr>
                    </a:p>
                  </a:txBody>
                  <a:tcPr marL="24384" marR="24384" marT="38110" marB="3811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175270">
                <a:tc>
                  <a:txBody>
                    <a:bodyPr/>
                    <a:lstStyle/>
                    <a:p>
                      <a:pPr algn="ctr"/>
                      <a:r>
                        <a:rPr lang="pl-PL" sz="1800" baseline="30000" dirty="0" smtClean="0">
                          <a:effectLst/>
                        </a:rPr>
                        <a:t>187</a:t>
                      </a:r>
                      <a:r>
                        <a:rPr lang="pl-PL" sz="1800" dirty="0" smtClean="0">
                          <a:effectLst/>
                        </a:rPr>
                        <a:t>Pt</a:t>
                      </a:r>
                      <a:endParaRPr lang="pl-PL" sz="1800" b="0" dirty="0">
                        <a:effectLst/>
                      </a:endParaRPr>
                    </a:p>
                  </a:txBody>
                  <a:tcPr marL="24384" marR="24384" marT="38110" marB="381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smtClean="0">
                          <a:effectLst/>
                        </a:rPr>
                        <a:t>10%</a:t>
                      </a:r>
                      <a:endParaRPr lang="pl-PL" sz="1800" b="0" dirty="0">
                        <a:effectLst/>
                      </a:endParaRPr>
                    </a:p>
                  </a:txBody>
                  <a:tcPr marL="24384" marR="24384" marT="38110" marB="38110" anchor="ctr"/>
                </a:tc>
              </a:tr>
              <a:tr h="175270">
                <a:tc>
                  <a:txBody>
                    <a:bodyPr/>
                    <a:lstStyle/>
                    <a:p>
                      <a:pPr algn="ctr"/>
                      <a:endParaRPr lang="pl-PL" sz="1800" b="0" dirty="0">
                        <a:effectLst/>
                      </a:endParaRPr>
                    </a:p>
                  </a:txBody>
                  <a:tcPr marL="24384" marR="24384" marT="38110" marB="38110" anchor="ctr"/>
                </a:tc>
                <a:tc>
                  <a:txBody>
                    <a:bodyPr/>
                    <a:lstStyle/>
                    <a:p>
                      <a:pPr algn="ctr"/>
                      <a:endParaRPr lang="pl-PL" sz="1800" b="0" dirty="0">
                        <a:effectLst/>
                      </a:endParaRPr>
                    </a:p>
                  </a:txBody>
                  <a:tcPr marL="24384" marR="24384" marT="38110" marB="38110" anchor="ctr"/>
                </a:tc>
              </a:tr>
            </a:tbl>
          </a:graphicData>
        </a:graphic>
      </p:graphicFrame>
      <p:sp>
        <p:nvSpPr>
          <p:cNvPr id="6" name="pole tekstowe 5"/>
          <p:cNvSpPr txBox="1"/>
          <p:nvPr/>
        </p:nvSpPr>
        <p:spPr>
          <a:xfrm>
            <a:off x="3563888" y="500582"/>
            <a:ext cx="2448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prstClr val="black"/>
                </a:solidFill>
              </a:rPr>
              <a:t>GEMINI++ </a:t>
            </a:r>
            <a:r>
              <a:rPr lang="pl-PL" dirty="0" err="1" smtClean="0">
                <a:solidFill>
                  <a:prstClr val="black"/>
                </a:solidFill>
              </a:rPr>
              <a:t>calculations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7452320" y="4077072"/>
            <a:ext cx="1352934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pl-PL" dirty="0" err="1" smtClean="0">
                <a:solidFill>
                  <a:prstClr val="black"/>
                </a:solidFill>
              </a:rPr>
              <a:t>coincidence</a:t>
            </a:r>
            <a:r>
              <a:rPr lang="pl-PL" dirty="0" smtClean="0">
                <a:solidFill>
                  <a:prstClr val="black"/>
                </a:solidFill>
              </a:rPr>
              <a:t> </a:t>
            </a:r>
            <a:br>
              <a:rPr lang="pl-PL" dirty="0" smtClean="0">
                <a:solidFill>
                  <a:prstClr val="black"/>
                </a:solidFill>
              </a:rPr>
            </a:br>
            <a:r>
              <a:rPr lang="pl-PL" dirty="0" smtClean="0">
                <a:solidFill>
                  <a:prstClr val="black"/>
                </a:solidFill>
              </a:rPr>
              <a:t>with GDR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9" name="Łącznik prosty ze strzałką 8"/>
          <p:cNvCxnSpPr/>
          <p:nvPr/>
        </p:nvCxnSpPr>
        <p:spPr>
          <a:xfrm flipH="1">
            <a:off x="6948264" y="4400237"/>
            <a:ext cx="360040" cy="0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7381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>
                <a:latin typeface="Cambria Math" panose="02040503050406030204" pitchFamily="18" charset="0"/>
                <a:ea typeface="Cambria Math" panose="02040503050406030204" pitchFamily="18" charset="0"/>
              </a:rPr>
              <a:t>γ</a:t>
            </a:r>
            <a:r>
              <a:rPr lang="en-GB" smtClean="0">
                <a:latin typeface="Cambria Math" panose="02040503050406030204" pitchFamily="18" charset="0"/>
                <a:ea typeface="Cambria Math" panose="02040503050406030204" pitchFamily="18" charset="0"/>
              </a:rPr>
              <a:t>-</a:t>
            </a:r>
            <a:r>
              <a:rPr lang="el-GR" smtClean="0">
                <a:latin typeface="Cambria Math" panose="02040503050406030204" pitchFamily="18" charset="0"/>
                <a:ea typeface="Cambria Math" panose="02040503050406030204" pitchFamily="18" charset="0"/>
              </a:rPr>
              <a:t>γ</a:t>
            </a:r>
            <a:r>
              <a:rPr lang="en-GB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GB" smtClean="0"/>
              <a:t>matrix</a:t>
            </a:r>
            <a:endParaRPr lang="en-GB" dirty="0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7"/>
          <a:stretch/>
        </p:blipFill>
        <p:spPr>
          <a:xfrm>
            <a:off x="285750" y="1505711"/>
            <a:ext cx="8572500" cy="4455938"/>
          </a:xfrm>
        </p:spPr>
      </p:pic>
      <p:sp>
        <p:nvSpPr>
          <p:cNvPr id="7" name="Prostokąt 6"/>
          <p:cNvSpPr/>
          <p:nvPr/>
        </p:nvSpPr>
        <p:spPr>
          <a:xfrm>
            <a:off x="3870960" y="1694688"/>
            <a:ext cx="4133088" cy="3767328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1152144" y="4953001"/>
            <a:ext cx="6839712" cy="57911"/>
          </a:xfrm>
          <a:prstGeom prst="rect">
            <a:avLst/>
          </a:prstGeom>
          <a:solidFill>
            <a:srgbClr val="FFC000">
              <a:alpha val="10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6930347" y="4605290"/>
            <a:ext cx="1061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prstClr val="black"/>
                </a:solidFill>
              </a:rPr>
              <a:t>266 </a:t>
            </a:r>
            <a:r>
              <a:rPr lang="en-GB" dirty="0" err="1" smtClean="0">
                <a:solidFill>
                  <a:prstClr val="black"/>
                </a:solidFill>
              </a:rPr>
              <a:t>keV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6748204" y="1118090"/>
            <a:ext cx="2097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prstClr val="black"/>
                </a:solidFill>
              </a:rPr>
              <a:t>~20% of the data</a:t>
            </a:r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260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pl-PL" dirty="0" smtClean="0"/>
              <a:t>Gate on high-energy </a:t>
            </a:r>
            <a:r>
              <a:rPr lang="el-GR" altLang="pl-PL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γ</a:t>
            </a:r>
            <a:r>
              <a:rPr lang="en-GB" altLang="pl-PL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GB" altLang="pl-PL" dirty="0" smtClean="0"/>
              <a:t>rays</a:t>
            </a:r>
            <a:endParaRPr lang="en-GB" dirty="0"/>
          </a:p>
        </p:txBody>
      </p:sp>
      <p:sp>
        <p:nvSpPr>
          <p:cNvPr id="8" name="Symbol zastępczy daty 2"/>
          <p:cNvSpPr>
            <a:spLocks noGrp="1"/>
          </p:cNvSpPr>
          <p:nvPr>
            <p:ph type="dt" sz="half" idx="10"/>
          </p:nvPr>
        </p:nvSpPr>
        <p:spPr>
          <a:xfrm>
            <a:off x="5405258" y="6041363"/>
            <a:ext cx="866146" cy="365125"/>
          </a:xfrm>
        </p:spPr>
        <p:txBody>
          <a:bodyPr/>
          <a:lstStyle/>
          <a:p>
            <a:r>
              <a:rPr lang="pl-PL" smtClean="0">
                <a:solidFill>
                  <a:prstClr val="black">
                    <a:tint val="75000"/>
                  </a:prstClr>
                </a:solidFill>
              </a:rPr>
              <a:t>28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/1</a:t>
            </a:r>
            <a:r>
              <a:rPr lang="pl-PL" smtClean="0">
                <a:solidFill>
                  <a:prstClr val="black">
                    <a:tint val="75000"/>
                  </a:prstClr>
                </a:solidFill>
              </a:rPr>
              <a:t>1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/2018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prstClr val="black">
                    <a:tint val="75000"/>
                  </a:prstClr>
                </a:solidFill>
              </a:rPr>
              <a:t>Workshop on NUBALL-2 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731520" y="5802868"/>
            <a:ext cx="7827264" cy="3000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</p:spPr>
        <p:txBody>
          <a:bodyPr wrap="square">
            <a:spAutoFit/>
          </a:bodyPr>
          <a:lstStyle/>
          <a:p>
            <a:r>
              <a:rPr lang="en-GB" altLang="pl-PL" sz="1350" dirty="0">
                <a:solidFill>
                  <a:srgbClr val="1F497D">
                    <a:lumMod val="75000"/>
                  </a:srgbClr>
                </a:solidFill>
                <a:cs typeface="Arial" charset="0"/>
              </a:rPr>
              <a:t>Gating on high-energy </a:t>
            </a:r>
            <a:r>
              <a:rPr lang="el-GR" altLang="pl-PL" sz="1350" dirty="0">
                <a:solidFill>
                  <a:srgbClr val="1F497D">
                    <a:lumMod val="75000"/>
                  </a:srgbClr>
                </a:solidFill>
                <a:cs typeface="Arial" charset="0"/>
              </a:rPr>
              <a:t>γ</a:t>
            </a:r>
            <a:r>
              <a:rPr lang="en-GB" altLang="pl-PL" sz="1350" dirty="0">
                <a:solidFill>
                  <a:srgbClr val="1F497D">
                    <a:lumMod val="75000"/>
                  </a:srgbClr>
                </a:solidFill>
                <a:cs typeface="Arial" charset="0"/>
              </a:rPr>
              <a:t> rays </a:t>
            </a:r>
            <a:r>
              <a:rPr lang="pl-PL" altLang="pl-PL" sz="1350" dirty="0">
                <a:solidFill>
                  <a:srgbClr val="1F497D">
                    <a:lumMod val="75000"/>
                  </a:srgbClr>
                </a:solidFill>
                <a:cs typeface="Arial" charset="0"/>
              </a:rPr>
              <a:t>in PARIS</a:t>
            </a:r>
            <a:r>
              <a:rPr lang="en-GB" altLang="pl-PL" sz="1350" dirty="0">
                <a:solidFill>
                  <a:srgbClr val="1F497D">
                    <a:lumMod val="75000"/>
                  </a:srgbClr>
                </a:solidFill>
                <a:cs typeface="Arial" charset="0"/>
              </a:rPr>
              <a:t> </a:t>
            </a:r>
            <a:r>
              <a:rPr lang="en-GB" altLang="pl-PL" sz="1350" dirty="0" smtClean="0">
                <a:solidFill>
                  <a:srgbClr val="1F497D">
                    <a:lumMod val="75000"/>
                  </a:srgbClr>
                </a:solidFill>
                <a:cs typeface="Arial" charset="0"/>
              </a:rPr>
              <a:t>– more </a:t>
            </a:r>
            <a:r>
              <a:rPr lang="en-GB" altLang="pl-PL" sz="1350" dirty="0">
                <a:solidFill>
                  <a:srgbClr val="1F497D">
                    <a:lumMod val="75000"/>
                  </a:srgbClr>
                </a:solidFill>
                <a:cs typeface="Arial" charset="0"/>
              </a:rPr>
              <a:t>4n decay </a:t>
            </a:r>
            <a:r>
              <a:rPr lang="en-GB" altLang="pl-PL" sz="1350" dirty="0" smtClean="0">
                <a:solidFill>
                  <a:srgbClr val="1F497D">
                    <a:lumMod val="75000"/>
                  </a:srgbClr>
                </a:solidFill>
                <a:cs typeface="Arial" charset="0"/>
              </a:rPr>
              <a:t>events selected</a:t>
            </a:r>
            <a:endParaRPr lang="pl-PL" altLang="pl-PL" sz="1350" dirty="0">
              <a:solidFill>
                <a:srgbClr val="1F497D">
                  <a:lumMod val="75000"/>
                </a:srgbClr>
              </a:solidFill>
              <a:cs typeface="Arial" charset="0"/>
            </a:endParaRPr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 rotWithShape="1">
          <a:blip r:embed="rId2"/>
          <a:srcRect t="6958" r="7831"/>
          <a:stretch/>
        </p:blipFill>
        <p:spPr>
          <a:xfrm>
            <a:off x="802043" y="1569694"/>
            <a:ext cx="7572881" cy="4093490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 rot="19883148">
            <a:off x="1627632" y="2197811"/>
            <a:ext cx="27879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600" dirty="0" smtClean="0">
                <a:solidFill>
                  <a:srgbClr val="4BACC6">
                    <a:lumMod val="75000"/>
                  </a:srgbClr>
                </a:solidFill>
                <a:latin typeface="[TOP_SECRET]" panose="02000000000000000000" pitchFamily="2" charset="0"/>
              </a:rPr>
              <a:t>[Preliminary]</a:t>
            </a:r>
            <a:endParaRPr lang="en-GB" sz="3600" dirty="0">
              <a:solidFill>
                <a:srgbClr val="4BACC6">
                  <a:lumMod val="75000"/>
                </a:srgbClr>
              </a:solidFill>
              <a:latin typeface="[TOP_SECRET]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636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$wilson\Downloads\NuBall II 05 03 2018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800" y="747561"/>
            <a:ext cx="5092996" cy="276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08859" y="67253"/>
            <a:ext cx="66111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/>
              </a:rPr>
              <a:t>ν</a:t>
            </a:r>
            <a:r>
              <a:rPr kumimoji="0" lang="fr-FR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-ball2 </a:t>
            </a:r>
            <a:r>
              <a:rPr kumimoji="0" lang="fr-FR" sz="32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campaign</a:t>
            </a:r>
            <a:r>
              <a:rPr kumimoji="0" lang="fr-FR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fr-FR" sz="32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forseen</a:t>
            </a:r>
            <a:r>
              <a:rPr kumimoji="0" lang="fr-FR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2021 - 2022</a:t>
            </a:r>
            <a:r>
              <a:rPr kumimoji="0" lang="fr-FR" sz="3200" b="1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endParaRPr kumimoji="0" lang="fr-FR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69771" y="5545003"/>
            <a:ext cx="5912020" cy="1200329"/>
          </a:xfrm>
          <a:prstGeom prst="rect">
            <a:avLst/>
          </a:prstGeom>
          <a:solidFill>
            <a:srgbClr val="7030A0">
              <a:alpha val="31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u="sng" dirty="0"/>
              <a:t>ν-</a:t>
            </a:r>
            <a:r>
              <a:rPr lang="fr-FR" u="sng" dirty="0" err="1" smtClean="0"/>
              <a:t>ball</a:t>
            </a:r>
            <a:r>
              <a:rPr lang="fr-FR" u="sng" dirty="0" smtClean="0"/>
              <a:t>/LICORNE</a:t>
            </a:r>
          </a:p>
          <a:p>
            <a:r>
              <a:rPr lang="fr-FR" dirty="0" err="1" smtClean="0"/>
              <a:t>Improve</a:t>
            </a:r>
            <a:r>
              <a:rPr lang="fr-FR" dirty="0" smtClean="0"/>
              <a:t> fission technique: </a:t>
            </a:r>
            <a:r>
              <a:rPr lang="fr-FR" dirty="0" err="1" smtClean="0"/>
              <a:t>Reduce</a:t>
            </a:r>
            <a:r>
              <a:rPr lang="fr-FR" dirty="0" smtClean="0"/>
              <a:t> gamma backgrounds </a:t>
            </a:r>
            <a:r>
              <a:rPr lang="fr-FR" dirty="0" err="1" smtClean="0"/>
              <a:t>from</a:t>
            </a:r>
            <a:endParaRPr lang="fr-FR" dirty="0" smtClean="0"/>
          </a:p>
          <a:p>
            <a:r>
              <a:rPr lang="fr-FR" dirty="0"/>
              <a:t>t</a:t>
            </a:r>
            <a:r>
              <a:rPr lang="fr-FR" dirty="0" smtClean="0"/>
              <a:t>he source and </a:t>
            </a:r>
            <a:r>
              <a:rPr lang="fr-FR" dirty="0" err="1" smtClean="0"/>
              <a:t>intrinsic</a:t>
            </a:r>
            <a:r>
              <a:rPr lang="fr-FR" dirty="0" smtClean="0"/>
              <a:t> </a:t>
            </a:r>
            <a:r>
              <a:rPr lang="fr-FR" dirty="0" err="1" smtClean="0"/>
              <a:t>target</a:t>
            </a:r>
            <a:r>
              <a:rPr lang="fr-FR" dirty="0" smtClean="0"/>
              <a:t> </a:t>
            </a:r>
            <a:r>
              <a:rPr lang="fr-FR" dirty="0" err="1" smtClean="0"/>
              <a:t>activity</a:t>
            </a:r>
            <a:r>
              <a:rPr lang="fr-FR" dirty="0"/>
              <a:t>.</a:t>
            </a:r>
            <a:r>
              <a:rPr lang="fr-FR" dirty="0" smtClean="0"/>
              <a:t> More </a:t>
            </a:r>
            <a:r>
              <a:rPr lang="fr-FR" dirty="0" err="1" smtClean="0"/>
              <a:t>primary</a:t>
            </a:r>
            <a:r>
              <a:rPr lang="fr-FR" dirty="0" smtClean="0"/>
              <a:t> </a:t>
            </a:r>
            <a:r>
              <a:rPr lang="fr-FR" dirty="0" err="1" smtClean="0"/>
              <a:t>beam</a:t>
            </a:r>
            <a:r>
              <a:rPr lang="fr-FR" dirty="0" smtClean="0"/>
              <a:t>.</a:t>
            </a:r>
          </a:p>
          <a:p>
            <a:r>
              <a:rPr lang="fr-FR" dirty="0" err="1" smtClean="0"/>
              <a:t>Low</a:t>
            </a:r>
            <a:r>
              <a:rPr lang="fr-FR" dirty="0" smtClean="0"/>
              <a:t> </a:t>
            </a:r>
            <a:r>
              <a:rPr lang="fr-FR" dirty="0" err="1" smtClean="0"/>
              <a:t>density</a:t>
            </a:r>
            <a:r>
              <a:rPr lang="fr-FR" dirty="0" smtClean="0"/>
              <a:t> </a:t>
            </a:r>
            <a:r>
              <a:rPr lang="fr-FR" dirty="0" err="1" smtClean="0"/>
              <a:t>targets</a:t>
            </a:r>
            <a:r>
              <a:rPr lang="fr-FR" dirty="0" smtClean="0"/>
              <a:t> for DPM </a:t>
            </a:r>
            <a:r>
              <a:rPr lang="fr-FR" dirty="0" err="1" smtClean="0"/>
              <a:t>lifetime</a:t>
            </a:r>
            <a:r>
              <a:rPr lang="fr-FR" dirty="0" smtClean="0"/>
              <a:t> </a:t>
            </a:r>
            <a:r>
              <a:rPr lang="fr-FR" dirty="0" err="1" smtClean="0"/>
              <a:t>measurements</a:t>
            </a:r>
            <a:r>
              <a:rPr lang="fr-FR" dirty="0" smtClean="0"/>
              <a:t>. </a:t>
            </a:r>
            <a:r>
              <a:rPr lang="fr-FR" baseline="30000" dirty="0" smtClean="0"/>
              <a:t>252</a:t>
            </a:r>
            <a:r>
              <a:rPr lang="fr-FR" dirty="0" smtClean="0"/>
              <a:t>Cf  IC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69771" y="4183925"/>
            <a:ext cx="5912020" cy="1200329"/>
          </a:xfrm>
          <a:prstGeom prst="rect">
            <a:avLst/>
          </a:prstGeom>
          <a:solidFill>
            <a:srgbClr val="0000FF">
              <a:alpha val="31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u="sng" dirty="0"/>
              <a:t>ν-</a:t>
            </a:r>
            <a:r>
              <a:rPr lang="fr-FR" u="sng" dirty="0" err="1" smtClean="0"/>
              <a:t>ball</a:t>
            </a:r>
            <a:r>
              <a:rPr lang="fr-FR" u="sng" dirty="0" smtClean="0"/>
              <a:t>/</a:t>
            </a:r>
            <a:r>
              <a:rPr lang="fr-FR" u="sng" dirty="0" err="1" smtClean="0"/>
              <a:t>Fast</a:t>
            </a:r>
            <a:r>
              <a:rPr lang="fr-FR" u="sng" dirty="0" smtClean="0"/>
              <a:t> Timing</a:t>
            </a:r>
            <a:endParaRPr lang="fr-FR" u="sng" dirty="0"/>
          </a:p>
          <a:p>
            <a:r>
              <a:rPr lang="fr-FR" dirty="0" smtClean="0"/>
              <a:t>24 </a:t>
            </a:r>
            <a:r>
              <a:rPr lang="fr-FR" dirty="0" err="1" smtClean="0"/>
              <a:t>clovers</a:t>
            </a:r>
            <a:r>
              <a:rPr lang="fr-FR" dirty="0" smtClean="0"/>
              <a:t> </a:t>
            </a:r>
            <a:r>
              <a:rPr lang="fr-FR" dirty="0" err="1" smtClean="0"/>
              <a:t>coupled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40 FATIMA for best </a:t>
            </a:r>
            <a:r>
              <a:rPr lang="fr-FR" dirty="0" err="1" smtClean="0"/>
              <a:t>hybrid</a:t>
            </a:r>
            <a:r>
              <a:rPr lang="fr-FR" dirty="0" smtClean="0"/>
              <a:t> </a:t>
            </a:r>
            <a:r>
              <a:rPr lang="fr-FR" dirty="0" err="1" smtClean="0"/>
              <a:t>array</a:t>
            </a:r>
            <a:r>
              <a:rPr lang="fr-FR" dirty="0" smtClean="0"/>
              <a:t> performance. </a:t>
            </a:r>
            <a:r>
              <a:rPr lang="fr-FR" dirty="0" err="1" smtClean="0"/>
              <a:t>Lifetime</a:t>
            </a:r>
            <a:r>
              <a:rPr lang="fr-FR" dirty="0" smtClean="0"/>
              <a:t> </a:t>
            </a:r>
            <a:r>
              <a:rPr lang="fr-FR" dirty="0" err="1" smtClean="0"/>
              <a:t>measurements</a:t>
            </a:r>
            <a:r>
              <a:rPr lang="fr-FR" dirty="0" smtClean="0"/>
              <a:t> 10-ps 10ns range for </a:t>
            </a:r>
            <a:r>
              <a:rPr lang="fr-FR" dirty="0" err="1" smtClean="0"/>
              <a:t>weakly</a:t>
            </a:r>
            <a:r>
              <a:rPr lang="fr-FR" dirty="0" smtClean="0"/>
              <a:t> </a:t>
            </a:r>
            <a:r>
              <a:rPr lang="fr-FR" dirty="0" err="1" smtClean="0"/>
              <a:t>populated</a:t>
            </a:r>
            <a:r>
              <a:rPr lang="fr-FR" dirty="0" smtClean="0"/>
              <a:t> states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79346" y="2251867"/>
            <a:ext cx="5188689" cy="923330"/>
          </a:xfrm>
          <a:prstGeom prst="rect">
            <a:avLst/>
          </a:prstGeom>
          <a:solidFill>
            <a:srgbClr val="00B050">
              <a:alpha val="31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u="sng" dirty="0"/>
              <a:t>ν-</a:t>
            </a:r>
            <a:r>
              <a:rPr lang="fr-FR" u="sng" dirty="0" err="1" smtClean="0"/>
              <a:t>ball</a:t>
            </a:r>
            <a:r>
              <a:rPr lang="fr-FR" u="sng" dirty="0" smtClean="0"/>
              <a:t>/PARIS</a:t>
            </a:r>
          </a:p>
          <a:p>
            <a:r>
              <a:rPr lang="fr-FR" dirty="0" smtClean="0"/>
              <a:t>GDR </a:t>
            </a:r>
            <a:r>
              <a:rPr lang="fr-FR" dirty="0" err="1" smtClean="0"/>
              <a:t>studies</a:t>
            </a:r>
            <a:r>
              <a:rPr lang="fr-FR" dirty="0"/>
              <a:t>.</a:t>
            </a:r>
            <a:r>
              <a:rPr lang="fr-FR" dirty="0" smtClean="0"/>
              <a:t> High </a:t>
            </a:r>
            <a:r>
              <a:rPr lang="fr-FR" dirty="0" err="1" smtClean="0"/>
              <a:t>energy</a:t>
            </a:r>
            <a:r>
              <a:rPr lang="fr-FR" dirty="0" smtClean="0"/>
              <a:t> gamma </a:t>
            </a:r>
            <a:r>
              <a:rPr lang="fr-FR" dirty="0" err="1" smtClean="0"/>
              <a:t>detection</a:t>
            </a:r>
            <a:r>
              <a:rPr lang="fr-FR" dirty="0" smtClean="0"/>
              <a:t> for light </a:t>
            </a:r>
            <a:r>
              <a:rPr lang="fr-FR" dirty="0" err="1" smtClean="0"/>
              <a:t>nuclei</a:t>
            </a:r>
            <a:r>
              <a:rPr lang="en-US" dirty="0"/>
              <a:t> </a:t>
            </a:r>
            <a:r>
              <a:rPr lang="en-US" dirty="0" smtClean="0"/>
              <a:t>(ALTO high intensity </a:t>
            </a:r>
            <a:r>
              <a:rPr lang="en-US" baseline="30000" dirty="0" smtClean="0"/>
              <a:t>6,7</a:t>
            </a:r>
            <a:r>
              <a:rPr lang="en-US" dirty="0" smtClean="0"/>
              <a:t>Li, </a:t>
            </a:r>
            <a:r>
              <a:rPr lang="en-US" baseline="30000" dirty="0"/>
              <a:t>14</a:t>
            </a:r>
            <a:r>
              <a:rPr lang="en-US" dirty="0"/>
              <a:t>C </a:t>
            </a:r>
            <a:r>
              <a:rPr lang="en-US" dirty="0" smtClean="0"/>
              <a:t>beams)</a:t>
            </a:r>
            <a:endParaRPr lang="fr-FR" dirty="0" smtClean="0"/>
          </a:p>
        </p:txBody>
      </p:sp>
      <p:sp>
        <p:nvSpPr>
          <p:cNvPr id="13" name="ZoneTexte 12"/>
          <p:cNvSpPr txBox="1"/>
          <p:nvPr/>
        </p:nvSpPr>
        <p:spPr>
          <a:xfrm>
            <a:off x="79347" y="3345658"/>
            <a:ext cx="5188689" cy="646331"/>
          </a:xfrm>
          <a:prstGeom prst="rect">
            <a:avLst/>
          </a:prstGeom>
          <a:solidFill>
            <a:srgbClr val="00B0F0">
              <a:alpha val="31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u="sng" dirty="0"/>
              <a:t>ν-</a:t>
            </a:r>
            <a:r>
              <a:rPr lang="fr-FR" u="sng" dirty="0" err="1" smtClean="0"/>
              <a:t>ball</a:t>
            </a:r>
            <a:r>
              <a:rPr lang="fr-FR" u="sng" dirty="0" smtClean="0"/>
              <a:t>/OUPS </a:t>
            </a:r>
            <a:r>
              <a:rPr lang="fr-FR" u="sng" dirty="0" err="1" smtClean="0"/>
              <a:t>plunger</a:t>
            </a:r>
            <a:r>
              <a:rPr lang="fr-FR" u="sng" dirty="0" smtClean="0"/>
              <a:t> and/or </a:t>
            </a:r>
            <a:r>
              <a:rPr lang="fr-FR" u="sng" dirty="0" err="1" smtClean="0"/>
              <a:t>charged</a:t>
            </a:r>
            <a:r>
              <a:rPr lang="fr-FR" u="sng" dirty="0" smtClean="0"/>
              <a:t> </a:t>
            </a:r>
            <a:r>
              <a:rPr lang="fr-FR" u="sng" dirty="0" err="1" smtClean="0"/>
              <a:t>particle</a:t>
            </a:r>
            <a:r>
              <a:rPr lang="fr-FR" u="sng" dirty="0" smtClean="0"/>
              <a:t> detector</a:t>
            </a:r>
          </a:p>
          <a:p>
            <a:r>
              <a:rPr lang="fr-FR" dirty="0" smtClean="0"/>
              <a:t>RDM </a:t>
            </a:r>
            <a:r>
              <a:rPr lang="fr-FR" dirty="0" err="1" smtClean="0"/>
              <a:t>lifetimes</a:t>
            </a:r>
            <a:endParaRPr lang="fr-FR" dirty="0" smtClean="0"/>
          </a:p>
        </p:txBody>
      </p:sp>
      <p:sp>
        <p:nvSpPr>
          <p:cNvPr id="5" name="ZoneTexte 4"/>
          <p:cNvSpPr txBox="1"/>
          <p:nvPr/>
        </p:nvSpPr>
        <p:spPr>
          <a:xfrm>
            <a:off x="1014711" y="1605817"/>
            <a:ext cx="30539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latin typeface="Calibri" panose="020F0502020204030204" pitchFamily="34" charset="0"/>
              </a:rPr>
              <a:t>New Configurations</a:t>
            </a:r>
            <a:endParaRPr lang="fr-FR" sz="2800" dirty="0">
              <a:latin typeface="Calibri" panose="020F0502020204030204" pitchFamily="34" charset="0"/>
            </a:endParaRPr>
          </a:p>
        </p:txBody>
      </p:sp>
      <p:pic>
        <p:nvPicPr>
          <p:cNvPr id="6148" name="Picture 4" descr="C:\Users\$wilson\Desktop\OUP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903" y="4183925"/>
            <a:ext cx="2971403" cy="2230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$wilson\Desktop\nu-ball workshop\nubal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66" y="50539"/>
            <a:ext cx="1373235" cy="1373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5502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456288"/>
            <a:ext cx="9144000" cy="4311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630621" y="252249"/>
            <a:ext cx="81665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/>
              <a:t>The </a:t>
            </a:r>
            <a:r>
              <a:rPr lang="el-GR" sz="3200" b="1" kern="0" dirty="0" smtClean="0">
                <a:solidFill>
                  <a:prstClr val="black"/>
                </a:solidFill>
                <a:latin typeface="Times New Roman"/>
                <a:cs typeface="Times New Roman"/>
              </a:rPr>
              <a:t>ν</a:t>
            </a:r>
            <a:r>
              <a:rPr lang="fr-FR" sz="3200" b="1" dirty="0" smtClean="0"/>
              <a:t>-ball2 International Workshop</a:t>
            </a:r>
          </a:p>
          <a:p>
            <a:r>
              <a:rPr lang="fr-FR" sz="2400" b="1" dirty="0" smtClean="0"/>
              <a:t>JRC-Geel, </a:t>
            </a:r>
            <a:r>
              <a:rPr lang="fr-FR" sz="2400" b="1" dirty="0" err="1" smtClean="0"/>
              <a:t>European</a:t>
            </a:r>
            <a:r>
              <a:rPr lang="fr-FR" sz="2400" b="1" dirty="0" smtClean="0"/>
              <a:t> Commission, </a:t>
            </a:r>
            <a:r>
              <a:rPr lang="fr-FR" sz="2400" b="1" dirty="0" err="1" smtClean="0"/>
              <a:t>Belgium</a:t>
            </a:r>
            <a:r>
              <a:rPr lang="fr-FR" sz="2400" b="1" dirty="0" smtClean="0"/>
              <a:t>, </a:t>
            </a:r>
            <a:r>
              <a:rPr lang="fr-FR" sz="2400" b="1" dirty="0" err="1" smtClean="0"/>
              <a:t>November</a:t>
            </a:r>
            <a:r>
              <a:rPr lang="fr-FR" sz="2400" b="1" dirty="0" smtClean="0"/>
              <a:t> 2018</a:t>
            </a:r>
            <a:endParaRPr lang="fr-FR" sz="2400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315310" y="5767527"/>
            <a:ext cx="882869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kern="0" dirty="0" smtClean="0">
                <a:solidFill>
                  <a:prstClr val="black"/>
                </a:solidFill>
                <a:latin typeface="Times New Roman"/>
                <a:cs typeface="Times New Roman"/>
              </a:rPr>
              <a:t>ν</a:t>
            </a:r>
            <a:r>
              <a:rPr lang="fr-FR" sz="2400" b="1" dirty="0" smtClean="0"/>
              <a:t>-ball2 </a:t>
            </a:r>
            <a:r>
              <a:rPr lang="fr-FR" sz="2400" b="1" dirty="0" err="1" smtClean="0"/>
              <a:t>campaign</a:t>
            </a:r>
            <a:r>
              <a:rPr lang="fr-FR" sz="2400" b="1" dirty="0" smtClean="0"/>
              <a:t> in 2021 and 2022 </a:t>
            </a:r>
            <a:r>
              <a:rPr lang="fr-FR" sz="2400" b="1" dirty="0" err="1" smtClean="0"/>
              <a:t>will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be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defended</a:t>
            </a:r>
            <a:r>
              <a:rPr lang="fr-FR" sz="2400" b="1" dirty="0" smtClean="0"/>
              <a:t> as an official in2p3 </a:t>
            </a:r>
            <a:r>
              <a:rPr lang="fr-FR" sz="2400" b="1" dirty="0" err="1" smtClean="0"/>
              <a:t>project</a:t>
            </a:r>
            <a:r>
              <a:rPr lang="fr-FR" sz="2400" b="1" dirty="0"/>
              <a:t> </a:t>
            </a:r>
            <a:r>
              <a:rPr lang="fr-FR" sz="2400" b="1" dirty="0" err="1" smtClean="0"/>
              <a:t>before</a:t>
            </a:r>
            <a:r>
              <a:rPr lang="fr-FR" sz="2400" b="1" dirty="0" smtClean="0"/>
              <a:t> the </a:t>
            </a:r>
            <a:r>
              <a:rPr lang="fr-FR" sz="2400" b="1" dirty="0" err="1" smtClean="0"/>
              <a:t>scientific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council</a:t>
            </a:r>
            <a:r>
              <a:rPr lang="fr-FR" sz="2400" b="1" dirty="0" smtClean="0"/>
              <a:t> of the in2p3 (26/06/19)</a:t>
            </a:r>
            <a:endParaRPr lang="fr-FR" sz="2400" b="1" dirty="0"/>
          </a:p>
        </p:txBody>
      </p:sp>
      <p:pic>
        <p:nvPicPr>
          <p:cNvPr id="6" name="Picture 2" descr="C:\Users\$wilson\Desktop\nu-ball workshop\nubal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765" y="0"/>
            <a:ext cx="1373235" cy="1373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1309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300935" y="904981"/>
            <a:ext cx="7741350" cy="62478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u="sng" dirty="0" err="1" smtClean="0"/>
              <a:t>Core</a:t>
            </a:r>
            <a:r>
              <a:rPr lang="fr-FR" u="sng" dirty="0" smtClean="0"/>
              <a:t> Team</a:t>
            </a:r>
            <a:r>
              <a:rPr lang="fr-FR" dirty="0" smtClean="0"/>
              <a:t>: M. </a:t>
            </a:r>
            <a:r>
              <a:rPr lang="fr-FR" dirty="0" err="1" smtClean="0"/>
              <a:t>Lebois</a:t>
            </a:r>
            <a:r>
              <a:rPr lang="fr-FR" dirty="0" smtClean="0"/>
              <a:t>, D. </a:t>
            </a:r>
            <a:r>
              <a:rPr lang="fr-FR" dirty="0" err="1" smtClean="0"/>
              <a:t>Thisse</a:t>
            </a:r>
            <a:r>
              <a:rPr lang="fr-FR" dirty="0" smtClean="0"/>
              <a:t>, N. </a:t>
            </a:r>
            <a:r>
              <a:rPr lang="fr-FR" dirty="0" err="1" smtClean="0"/>
              <a:t>Jovancevic</a:t>
            </a:r>
            <a:r>
              <a:rPr lang="fr-FR" dirty="0" smtClean="0"/>
              <a:t>, D. </a:t>
            </a:r>
            <a:r>
              <a:rPr lang="fr-FR" dirty="0" err="1" smtClean="0"/>
              <a:t>Etasse</a:t>
            </a:r>
            <a:r>
              <a:rPr lang="fr-FR" dirty="0" smtClean="0"/>
              <a:t>, J.N. Wilson,</a:t>
            </a:r>
          </a:p>
          <a:p>
            <a:r>
              <a:rPr lang="fr-FR" dirty="0" smtClean="0"/>
              <a:t>M. </a:t>
            </a:r>
            <a:r>
              <a:rPr lang="fr-FR" dirty="0" err="1" smtClean="0"/>
              <a:t>Rudigier</a:t>
            </a:r>
            <a:r>
              <a:rPr lang="fr-FR" dirty="0" smtClean="0"/>
              <a:t>, R. </a:t>
            </a:r>
            <a:r>
              <a:rPr lang="fr-FR" dirty="0" err="1" smtClean="0"/>
              <a:t>Canavan</a:t>
            </a:r>
            <a:r>
              <a:rPr lang="fr-FR" dirty="0" smtClean="0"/>
              <a:t>, R-B. </a:t>
            </a:r>
            <a:r>
              <a:rPr lang="fr-FR" dirty="0" err="1" smtClean="0"/>
              <a:t>Gerst</a:t>
            </a:r>
            <a:endParaRPr lang="fr-FR" dirty="0" smtClean="0"/>
          </a:p>
          <a:p>
            <a:endParaRPr lang="fr-FR" dirty="0" smtClean="0"/>
          </a:p>
          <a:p>
            <a:r>
              <a:rPr lang="fr-FR" dirty="0" smtClean="0"/>
              <a:t>P. </a:t>
            </a:r>
            <a:r>
              <a:rPr lang="fr-FR" dirty="0" err="1" smtClean="0"/>
              <a:t>Regan</a:t>
            </a:r>
            <a:r>
              <a:rPr lang="fr-FR" dirty="0" smtClean="0"/>
              <a:t>, Z. </a:t>
            </a:r>
            <a:r>
              <a:rPr lang="fr-FR" dirty="0" err="1" smtClean="0"/>
              <a:t>Podloyak</a:t>
            </a:r>
            <a:r>
              <a:rPr lang="fr-FR" dirty="0" smtClean="0"/>
              <a:t>, M. </a:t>
            </a:r>
            <a:r>
              <a:rPr lang="fr-FR" dirty="0" err="1" smtClean="0"/>
              <a:t>Rudigier</a:t>
            </a:r>
            <a:r>
              <a:rPr lang="fr-FR" dirty="0" smtClean="0"/>
              <a:t>, S. </a:t>
            </a:r>
            <a:r>
              <a:rPr lang="fr-FR" dirty="0" err="1" smtClean="0"/>
              <a:t>Jazwari</a:t>
            </a:r>
            <a:r>
              <a:rPr lang="fr-FR" dirty="0" smtClean="0"/>
              <a:t> (</a:t>
            </a:r>
            <a:r>
              <a:rPr lang="fr-FR" dirty="0" err="1" smtClean="0"/>
              <a:t>University</a:t>
            </a:r>
            <a:r>
              <a:rPr lang="fr-FR" dirty="0" smtClean="0"/>
              <a:t> of Surrey)</a:t>
            </a:r>
          </a:p>
          <a:p>
            <a:r>
              <a:rPr lang="fr-FR" dirty="0" smtClean="0"/>
              <a:t>M. </a:t>
            </a:r>
            <a:r>
              <a:rPr lang="fr-FR" dirty="0" err="1" smtClean="0"/>
              <a:t>Bunce</a:t>
            </a:r>
            <a:r>
              <a:rPr lang="fr-FR" dirty="0" smtClean="0"/>
              <a:t>, A. </a:t>
            </a:r>
            <a:r>
              <a:rPr lang="fr-FR" dirty="0" err="1" smtClean="0"/>
              <a:t>Boso</a:t>
            </a:r>
            <a:r>
              <a:rPr lang="fr-FR" dirty="0" smtClean="0"/>
              <a:t>, (National Physical </a:t>
            </a:r>
            <a:r>
              <a:rPr lang="fr-FR" dirty="0" err="1" smtClean="0"/>
              <a:t>Laboratory</a:t>
            </a:r>
            <a:r>
              <a:rPr lang="fr-FR" dirty="0" smtClean="0"/>
              <a:t>, UK)</a:t>
            </a:r>
          </a:p>
          <a:p>
            <a:r>
              <a:rPr lang="fr-FR" dirty="0"/>
              <a:t>T. </a:t>
            </a:r>
            <a:r>
              <a:rPr lang="fr-FR" dirty="0" err="1"/>
              <a:t>Kröll</a:t>
            </a:r>
            <a:r>
              <a:rPr lang="fr-FR" dirty="0"/>
              <a:t> </a:t>
            </a:r>
            <a:r>
              <a:rPr lang="fr-FR" dirty="0" smtClean="0"/>
              <a:t>, M. </a:t>
            </a:r>
            <a:r>
              <a:rPr lang="fr-FR" dirty="0" err="1" smtClean="0"/>
              <a:t>Treskow</a:t>
            </a:r>
            <a:r>
              <a:rPr lang="fr-FR" dirty="0" smtClean="0"/>
              <a:t>, C. </a:t>
            </a:r>
            <a:r>
              <a:rPr lang="fr-FR" dirty="0" err="1" smtClean="0"/>
              <a:t>Henrich</a:t>
            </a:r>
            <a:r>
              <a:rPr lang="fr-FR" dirty="0" smtClean="0"/>
              <a:t>, J. </a:t>
            </a:r>
            <a:r>
              <a:rPr lang="fr-FR" dirty="0" err="1" smtClean="0"/>
              <a:t>Wiederhold</a:t>
            </a:r>
            <a:r>
              <a:rPr lang="fr-FR" dirty="0" smtClean="0"/>
              <a:t>, I. </a:t>
            </a:r>
            <a:r>
              <a:rPr lang="fr-FR" dirty="0" err="1" smtClean="0"/>
              <a:t>Homm</a:t>
            </a:r>
            <a:r>
              <a:rPr lang="fr-FR" dirty="0" smtClean="0"/>
              <a:t> (TU Darmstadt)</a:t>
            </a:r>
          </a:p>
          <a:p>
            <a:r>
              <a:rPr lang="fr-FR" dirty="0"/>
              <a:t>A. </a:t>
            </a:r>
            <a:r>
              <a:rPr lang="fr-FR" dirty="0" err="1" smtClean="0"/>
              <a:t>Blazhev</a:t>
            </a:r>
            <a:r>
              <a:rPr lang="fr-FR" dirty="0"/>
              <a:t>, N. </a:t>
            </a:r>
            <a:r>
              <a:rPr lang="fr-FR" dirty="0" err="1"/>
              <a:t>Warr</a:t>
            </a:r>
            <a:r>
              <a:rPr lang="fr-FR" dirty="0"/>
              <a:t>, C. </a:t>
            </a:r>
            <a:r>
              <a:rPr lang="fr-FR" dirty="0" err="1"/>
              <a:t>Surder</a:t>
            </a:r>
            <a:r>
              <a:rPr lang="fr-FR" dirty="0"/>
              <a:t> </a:t>
            </a:r>
            <a:r>
              <a:rPr lang="fr-FR" dirty="0" smtClean="0"/>
              <a:t>(</a:t>
            </a:r>
            <a:r>
              <a:rPr lang="fr-FR" dirty="0" err="1" smtClean="0"/>
              <a:t>University</a:t>
            </a:r>
            <a:r>
              <a:rPr lang="fr-FR" dirty="0" smtClean="0"/>
              <a:t> of </a:t>
            </a:r>
            <a:r>
              <a:rPr lang="fr-FR" dirty="0" err="1" smtClean="0"/>
              <a:t>Köln</a:t>
            </a:r>
            <a:r>
              <a:rPr lang="fr-FR" dirty="0" smtClean="0"/>
              <a:t>)</a:t>
            </a:r>
          </a:p>
          <a:p>
            <a:r>
              <a:rPr lang="fr-FR" dirty="0" smtClean="0"/>
              <a:t>L. Fraile, V. </a:t>
            </a:r>
            <a:r>
              <a:rPr lang="fr-FR" dirty="0" err="1" smtClean="0"/>
              <a:t>Vedia</a:t>
            </a:r>
            <a:r>
              <a:rPr lang="fr-FR" dirty="0" smtClean="0"/>
              <a:t>, J. Benito, V. Sanchez  (</a:t>
            </a:r>
            <a:r>
              <a:rPr lang="fr-FR" dirty="0" err="1" smtClean="0"/>
              <a:t>University</a:t>
            </a:r>
            <a:r>
              <a:rPr lang="fr-FR" dirty="0" smtClean="0"/>
              <a:t> of Madrid)</a:t>
            </a:r>
          </a:p>
          <a:p>
            <a:r>
              <a:rPr lang="fr-FR" dirty="0" smtClean="0"/>
              <a:t>S. </a:t>
            </a:r>
            <a:r>
              <a:rPr lang="fr-FR" dirty="0" err="1" smtClean="0"/>
              <a:t>Oberstedt</a:t>
            </a:r>
            <a:r>
              <a:rPr lang="fr-FR" dirty="0" smtClean="0"/>
              <a:t> (JRC Geel, </a:t>
            </a:r>
            <a:r>
              <a:rPr lang="fr-FR" dirty="0" err="1" smtClean="0"/>
              <a:t>European</a:t>
            </a:r>
            <a:r>
              <a:rPr lang="fr-FR" dirty="0" smtClean="0"/>
              <a:t> </a:t>
            </a:r>
            <a:r>
              <a:rPr lang="fr-FR" dirty="0" err="1" smtClean="0"/>
              <a:t>Comission</a:t>
            </a:r>
            <a:r>
              <a:rPr lang="fr-FR" dirty="0" smtClean="0"/>
              <a:t>)</a:t>
            </a:r>
          </a:p>
          <a:p>
            <a:r>
              <a:rPr lang="fr-FR" dirty="0" smtClean="0"/>
              <a:t>A. Maj, M. </a:t>
            </a:r>
            <a:r>
              <a:rPr lang="fr-FR" dirty="0" err="1" smtClean="0"/>
              <a:t>Kmiecik</a:t>
            </a:r>
            <a:r>
              <a:rPr lang="fr-FR" dirty="0" smtClean="0"/>
              <a:t>, M. </a:t>
            </a:r>
            <a:r>
              <a:rPr lang="fr-FR" dirty="0" err="1" smtClean="0"/>
              <a:t>Ciemala</a:t>
            </a:r>
            <a:r>
              <a:rPr lang="fr-FR" dirty="0" smtClean="0"/>
              <a:t>, B. </a:t>
            </a:r>
            <a:r>
              <a:rPr lang="fr-FR" dirty="0" err="1" smtClean="0"/>
              <a:t>Fornal</a:t>
            </a:r>
            <a:r>
              <a:rPr lang="fr-FR" dirty="0" smtClean="0"/>
              <a:t>, B. </a:t>
            </a:r>
            <a:r>
              <a:rPr lang="fr-FR" dirty="0" err="1" smtClean="0"/>
              <a:t>Wasiewska</a:t>
            </a:r>
            <a:r>
              <a:rPr lang="fr-FR" dirty="0" smtClean="0"/>
              <a:t> (IFJ PAN, Krakow)</a:t>
            </a:r>
          </a:p>
          <a:p>
            <a:r>
              <a:rPr lang="fr-FR" dirty="0" smtClean="0"/>
              <a:t>S. Leoni, L. </a:t>
            </a:r>
            <a:r>
              <a:rPr lang="fr-FR" dirty="0" err="1" smtClean="0"/>
              <a:t>Iskra</a:t>
            </a:r>
            <a:r>
              <a:rPr lang="fr-FR" dirty="0" smtClean="0"/>
              <a:t>, G. </a:t>
            </a:r>
            <a:r>
              <a:rPr lang="fr-FR" dirty="0" err="1" smtClean="0"/>
              <a:t>Benzoni</a:t>
            </a:r>
            <a:r>
              <a:rPr lang="fr-FR" dirty="0" smtClean="0"/>
              <a:t>, S. Bottoni, C. </a:t>
            </a:r>
            <a:r>
              <a:rPr lang="fr-FR" dirty="0" err="1" smtClean="0"/>
              <a:t>Porzio</a:t>
            </a:r>
            <a:r>
              <a:rPr lang="fr-FR" dirty="0" smtClean="0"/>
              <a:t>, S. </a:t>
            </a:r>
            <a:r>
              <a:rPr lang="fr-FR" dirty="0" err="1" smtClean="0"/>
              <a:t>Zilliani</a:t>
            </a:r>
            <a:r>
              <a:rPr lang="fr-FR" dirty="0" smtClean="0"/>
              <a:t> (</a:t>
            </a:r>
            <a:r>
              <a:rPr lang="fr-FR" dirty="0" err="1" smtClean="0"/>
              <a:t>University</a:t>
            </a:r>
            <a:r>
              <a:rPr lang="fr-FR" dirty="0" smtClean="0"/>
              <a:t> of Milano)</a:t>
            </a:r>
          </a:p>
          <a:p>
            <a:r>
              <a:rPr lang="fr-FR" dirty="0" smtClean="0"/>
              <a:t>A. </a:t>
            </a:r>
            <a:r>
              <a:rPr lang="fr-FR" dirty="0" err="1" smtClean="0"/>
              <a:t>Korgul</a:t>
            </a:r>
            <a:r>
              <a:rPr lang="fr-FR" dirty="0" smtClean="0"/>
              <a:t>, K. </a:t>
            </a:r>
            <a:r>
              <a:rPr lang="fr-FR" dirty="0" err="1" smtClean="0"/>
              <a:t>Miernik</a:t>
            </a:r>
            <a:r>
              <a:rPr lang="fr-FR" dirty="0" smtClean="0"/>
              <a:t>, M. </a:t>
            </a:r>
            <a:r>
              <a:rPr lang="fr-FR" dirty="0" err="1" smtClean="0"/>
              <a:t>Piersa</a:t>
            </a:r>
            <a:r>
              <a:rPr lang="fr-FR" dirty="0" smtClean="0"/>
              <a:t>, E. </a:t>
            </a:r>
            <a:r>
              <a:rPr lang="fr-FR" dirty="0" err="1" smtClean="0"/>
              <a:t>Adamska</a:t>
            </a:r>
            <a:r>
              <a:rPr lang="fr-FR" dirty="0" smtClean="0"/>
              <a:t> (</a:t>
            </a:r>
            <a:r>
              <a:rPr lang="fr-FR" dirty="0" err="1" smtClean="0"/>
              <a:t>Warsaw</a:t>
            </a:r>
            <a:r>
              <a:rPr lang="fr-FR" dirty="0" smtClean="0"/>
              <a:t>)</a:t>
            </a:r>
            <a:endParaRPr lang="fr-FR" dirty="0"/>
          </a:p>
          <a:p>
            <a:r>
              <a:rPr lang="fr-FR" dirty="0" smtClean="0"/>
              <a:t>R. </a:t>
            </a:r>
            <a:r>
              <a:rPr lang="fr-FR" dirty="0" err="1" smtClean="0"/>
              <a:t>Lozeva</a:t>
            </a:r>
            <a:r>
              <a:rPr lang="fr-FR" dirty="0" smtClean="0"/>
              <a:t>, </a:t>
            </a:r>
            <a:r>
              <a:rPr lang="fr-FR" dirty="0" err="1" smtClean="0"/>
              <a:t>Guilaume</a:t>
            </a:r>
            <a:r>
              <a:rPr lang="fr-FR" dirty="0" smtClean="0"/>
              <a:t> </a:t>
            </a:r>
            <a:r>
              <a:rPr lang="fr-FR" dirty="0" err="1" smtClean="0"/>
              <a:t>Häfner</a:t>
            </a:r>
            <a:r>
              <a:rPr lang="fr-FR" dirty="0" smtClean="0"/>
              <a:t>, A. Lopez-Martens, R. </a:t>
            </a:r>
            <a:r>
              <a:rPr lang="fr-FR" dirty="0" err="1" smtClean="0"/>
              <a:t>Chakma</a:t>
            </a:r>
            <a:r>
              <a:rPr lang="fr-FR" dirty="0" smtClean="0"/>
              <a:t> (CSNSM Orsay)</a:t>
            </a:r>
          </a:p>
          <a:p>
            <a:r>
              <a:rPr lang="fr-FR" dirty="0" smtClean="0"/>
              <a:t>S. </a:t>
            </a:r>
            <a:r>
              <a:rPr lang="fr-FR" dirty="0" err="1" smtClean="0"/>
              <a:t>Siem</a:t>
            </a:r>
            <a:r>
              <a:rPr lang="fr-FR" dirty="0" smtClean="0"/>
              <a:t>, W. </a:t>
            </a:r>
            <a:r>
              <a:rPr lang="fr-FR" dirty="0" err="1" smtClean="0"/>
              <a:t>Paulson</a:t>
            </a:r>
            <a:r>
              <a:rPr lang="fr-FR" dirty="0" smtClean="0"/>
              <a:t>, D. </a:t>
            </a:r>
            <a:r>
              <a:rPr lang="fr-FR" dirty="0" err="1" smtClean="0"/>
              <a:t>Gjestvang</a:t>
            </a:r>
            <a:r>
              <a:rPr lang="fr-FR" dirty="0" smtClean="0"/>
              <a:t>, F. </a:t>
            </a:r>
            <a:r>
              <a:rPr lang="fr-FR" dirty="0" err="1" smtClean="0"/>
              <a:t>Zeiser</a:t>
            </a:r>
            <a:r>
              <a:rPr lang="fr-FR" dirty="0" smtClean="0"/>
              <a:t> (</a:t>
            </a:r>
            <a:r>
              <a:rPr lang="fr-FR" dirty="0" err="1" smtClean="0"/>
              <a:t>University</a:t>
            </a:r>
            <a:r>
              <a:rPr lang="fr-FR" dirty="0" smtClean="0"/>
              <a:t> of Oslo)</a:t>
            </a:r>
          </a:p>
          <a:p>
            <a:r>
              <a:rPr lang="fr-FR" dirty="0" smtClean="0"/>
              <a:t>B. </a:t>
            </a:r>
            <a:r>
              <a:rPr lang="fr-FR" dirty="0" err="1" smtClean="0"/>
              <a:t>Blank</a:t>
            </a:r>
            <a:r>
              <a:rPr lang="fr-FR" dirty="0" smtClean="0"/>
              <a:t>, J. </a:t>
            </a:r>
            <a:r>
              <a:rPr lang="fr-FR" dirty="0" err="1" smtClean="0"/>
              <a:t>Giovinazzo</a:t>
            </a:r>
            <a:r>
              <a:rPr lang="fr-FR" dirty="0" smtClean="0"/>
              <a:t>, S. </a:t>
            </a:r>
            <a:r>
              <a:rPr lang="fr-FR" dirty="0" err="1" smtClean="0"/>
              <a:t>Grevy</a:t>
            </a:r>
            <a:r>
              <a:rPr lang="fr-FR" dirty="0" smtClean="0"/>
              <a:t>,  P. </a:t>
            </a:r>
            <a:r>
              <a:rPr lang="fr-FR" dirty="0" err="1" smtClean="0"/>
              <a:t>Ascher</a:t>
            </a:r>
            <a:r>
              <a:rPr lang="fr-FR" dirty="0" smtClean="0"/>
              <a:t>, T. </a:t>
            </a:r>
            <a:r>
              <a:rPr lang="fr-FR" dirty="0" err="1" smtClean="0"/>
              <a:t>Kurtukian</a:t>
            </a:r>
            <a:r>
              <a:rPr lang="fr-FR" dirty="0" smtClean="0"/>
              <a:t> (CENBG Bordeaux)</a:t>
            </a:r>
          </a:p>
          <a:p>
            <a:r>
              <a:rPr lang="fr-FR" dirty="0" smtClean="0"/>
              <a:t>M. Fallot, L. </a:t>
            </a:r>
            <a:r>
              <a:rPr lang="fr-FR" dirty="0" err="1" smtClean="0"/>
              <a:t>Lemur</a:t>
            </a:r>
            <a:r>
              <a:rPr lang="fr-FR" dirty="0" smtClean="0"/>
              <a:t> (</a:t>
            </a:r>
            <a:r>
              <a:rPr lang="fr-FR" dirty="0" err="1" smtClean="0"/>
              <a:t>Subatech</a:t>
            </a:r>
            <a:r>
              <a:rPr lang="fr-FR" dirty="0" smtClean="0"/>
              <a:t>)</a:t>
            </a:r>
          </a:p>
          <a:p>
            <a:r>
              <a:rPr lang="fr-FR" dirty="0" smtClean="0"/>
              <a:t>P. Davies (</a:t>
            </a:r>
            <a:r>
              <a:rPr lang="fr-FR" dirty="0" err="1" smtClean="0"/>
              <a:t>University</a:t>
            </a:r>
            <a:r>
              <a:rPr lang="fr-FR" dirty="0" smtClean="0"/>
              <a:t> of Manchester)</a:t>
            </a:r>
          </a:p>
          <a:p>
            <a:r>
              <a:rPr lang="fr-FR" dirty="0" smtClean="0"/>
              <a:t>C. Schmitt, S. Courtin, M. Heine (IPHC Strasbourg)</a:t>
            </a:r>
          </a:p>
          <a:p>
            <a:r>
              <a:rPr lang="fr-FR" dirty="0" smtClean="0"/>
              <a:t>A. </a:t>
            </a:r>
            <a:r>
              <a:rPr lang="fr-FR" dirty="0" err="1" smtClean="0"/>
              <a:t>Algora</a:t>
            </a:r>
            <a:r>
              <a:rPr lang="fr-FR" dirty="0" smtClean="0"/>
              <a:t> (Valencia)</a:t>
            </a:r>
          </a:p>
          <a:p>
            <a:endParaRPr lang="fr-FR" sz="2000" dirty="0"/>
          </a:p>
          <a:p>
            <a:r>
              <a:rPr lang="fr-FR" sz="2000" dirty="0" smtClean="0"/>
              <a:t>and the PARIS and FATIMA collaborations</a:t>
            </a:r>
          </a:p>
          <a:p>
            <a:endParaRPr lang="fr-FR" dirty="0" smtClean="0"/>
          </a:p>
        </p:txBody>
      </p:sp>
      <p:pic>
        <p:nvPicPr>
          <p:cNvPr id="3" name="Picture 2" descr="C:\Users\$wilson\Desktop\nu-ball workshop\nubal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765" y="0"/>
            <a:ext cx="1373235" cy="1373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228299" y="163397"/>
            <a:ext cx="52220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err="1" smtClean="0"/>
              <a:t>Thank</a:t>
            </a:r>
            <a:r>
              <a:rPr lang="fr-FR" sz="2800" b="1" dirty="0" smtClean="0"/>
              <a:t> </a:t>
            </a:r>
            <a:r>
              <a:rPr lang="fr-FR" sz="2800" b="1" dirty="0" err="1" smtClean="0"/>
              <a:t>you</a:t>
            </a:r>
            <a:r>
              <a:rPr lang="fr-FR" sz="2800" b="1" dirty="0" smtClean="0"/>
              <a:t> to all the </a:t>
            </a:r>
            <a:r>
              <a:rPr lang="fr-FR" sz="2800" b="1" dirty="0" err="1" smtClean="0"/>
              <a:t>Collaborators</a:t>
            </a:r>
            <a:endParaRPr lang="fr-FR" sz="2800" b="1" dirty="0"/>
          </a:p>
        </p:txBody>
      </p:sp>
    </p:spTree>
    <p:extLst>
      <p:ext uri="{BB962C8B-B14F-4D97-AF65-F5344CB8AC3E}">
        <p14:creationId xmlns:p14="http://schemas.microsoft.com/office/powerpoint/2010/main" val="3236130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4337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4068" y="1146190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Failure</a:t>
            </a:r>
            <a:r>
              <a:rPr lang="fr-FR" dirty="0"/>
              <a:t> diagnostic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Pumping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Annealing</a:t>
            </a:r>
            <a:r>
              <a:rPr lang="fr-FR" dirty="0"/>
              <a:t> (80°C)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FET </a:t>
            </a:r>
            <a:r>
              <a:rPr lang="fr-FR" dirty="0" smtClean="0"/>
              <a:t>replacement (</a:t>
            </a:r>
            <a:r>
              <a:rPr lang="fr-FR" u="sng" dirty="0" smtClean="0"/>
              <a:t>Clean room </a:t>
            </a:r>
            <a:r>
              <a:rPr lang="fr-FR" u="sng" dirty="0" err="1" smtClean="0"/>
              <a:t>required</a:t>
            </a:r>
            <a:r>
              <a:rPr lang="fr-FR" dirty="0" smtClean="0"/>
              <a:t>)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HV </a:t>
            </a:r>
            <a:r>
              <a:rPr lang="fr-FR" dirty="0" err="1" smtClean="0"/>
              <a:t>Filter</a:t>
            </a:r>
            <a:r>
              <a:rPr lang="fr-FR" dirty="0" smtClean="0"/>
              <a:t> </a:t>
            </a:r>
            <a:r>
              <a:rPr lang="fr-FR" dirty="0"/>
              <a:t>replacement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Charge </a:t>
            </a:r>
            <a:r>
              <a:rPr lang="fr-FR" dirty="0" err="1"/>
              <a:t>preamplifier</a:t>
            </a:r>
            <a:r>
              <a:rPr lang="fr-FR" dirty="0"/>
              <a:t> test and replacement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Replace </a:t>
            </a:r>
            <a:r>
              <a:rPr lang="fr-FR" dirty="0" err="1"/>
              <a:t>ORTEC’s</a:t>
            </a:r>
            <a:r>
              <a:rPr lang="fr-FR" dirty="0"/>
              <a:t> </a:t>
            </a:r>
            <a:r>
              <a:rPr lang="fr-FR" dirty="0" err="1"/>
              <a:t>obsolete</a:t>
            </a:r>
            <a:r>
              <a:rPr lang="fr-FR" dirty="0"/>
              <a:t> </a:t>
            </a:r>
            <a:r>
              <a:rPr lang="fr-FR" dirty="0" err="1"/>
              <a:t>preamplifier</a:t>
            </a:r>
            <a:r>
              <a:rPr lang="fr-FR" dirty="0"/>
              <a:t> by Canberra </a:t>
            </a:r>
            <a:r>
              <a:rPr lang="fr-FR" dirty="0" err="1"/>
              <a:t>material</a:t>
            </a:r>
            <a:endParaRPr lang="fr-FR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57" y="3950134"/>
            <a:ext cx="8809037" cy="212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5759533" y="879003"/>
            <a:ext cx="27599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Components are </a:t>
            </a:r>
            <a:r>
              <a:rPr lang="fr-FR" b="1" u="sng" dirty="0" err="1" smtClean="0"/>
              <a:t>expensive</a:t>
            </a:r>
            <a:endParaRPr lang="fr-FR" b="1" u="sng" dirty="0" smtClean="0"/>
          </a:p>
          <a:p>
            <a:r>
              <a:rPr lang="fr-FR" dirty="0" smtClean="0"/>
              <a:t>HV </a:t>
            </a:r>
            <a:r>
              <a:rPr lang="fr-FR" dirty="0" err="1" smtClean="0"/>
              <a:t>Filter</a:t>
            </a:r>
            <a:r>
              <a:rPr lang="fr-FR" dirty="0" smtClean="0"/>
              <a:t> - 860 euros</a:t>
            </a:r>
          </a:p>
          <a:p>
            <a:r>
              <a:rPr lang="fr-FR" dirty="0" smtClean="0"/>
              <a:t>FET - 180 euros</a:t>
            </a:r>
          </a:p>
          <a:p>
            <a:r>
              <a:rPr lang="fr-FR" dirty="0" err="1" smtClean="0"/>
              <a:t>Preamplifier</a:t>
            </a:r>
            <a:r>
              <a:rPr lang="fr-FR" dirty="0" smtClean="0"/>
              <a:t> - 1600 euros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403761" y="845932"/>
            <a:ext cx="1241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Operations</a:t>
            </a:r>
            <a:endParaRPr lang="fr-FR" b="1" dirty="0"/>
          </a:p>
        </p:txBody>
      </p:sp>
      <p:sp>
        <p:nvSpPr>
          <p:cNvPr id="8" name="ZoneTexte 7"/>
          <p:cNvSpPr txBox="1"/>
          <p:nvPr/>
        </p:nvSpPr>
        <p:spPr>
          <a:xfrm>
            <a:off x="5759533" y="2598502"/>
            <a:ext cx="33013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New technique </a:t>
            </a:r>
            <a:r>
              <a:rPr lang="fr-FR" dirty="0" err="1" smtClean="0"/>
              <a:t>developed</a:t>
            </a:r>
            <a:r>
              <a:rPr lang="fr-FR" dirty="0" smtClean="0"/>
              <a:t> in</a:t>
            </a:r>
          </a:p>
          <a:p>
            <a:r>
              <a:rPr lang="fr-FR" dirty="0" smtClean="0"/>
              <a:t>2018 to replace </a:t>
            </a:r>
            <a:r>
              <a:rPr lang="fr-FR" dirty="0" err="1" smtClean="0"/>
              <a:t>Preamplifier</a:t>
            </a:r>
            <a:endParaRPr lang="fr-FR" dirty="0" smtClean="0"/>
          </a:p>
          <a:p>
            <a:r>
              <a:rPr lang="fr-FR" dirty="0"/>
              <a:t>c</a:t>
            </a:r>
            <a:r>
              <a:rPr lang="fr-FR" dirty="0" smtClean="0"/>
              <a:t>omponents </a:t>
            </a:r>
            <a:r>
              <a:rPr lang="fr-FR" dirty="0" err="1" smtClean="0"/>
              <a:t>rather</a:t>
            </a:r>
            <a:r>
              <a:rPr lang="fr-FR" dirty="0" smtClean="0"/>
              <a:t> </a:t>
            </a:r>
            <a:r>
              <a:rPr lang="fr-FR" dirty="0" err="1" smtClean="0"/>
              <a:t>than</a:t>
            </a:r>
            <a:r>
              <a:rPr lang="fr-FR" dirty="0" smtClean="0"/>
              <a:t> </a:t>
            </a:r>
            <a:r>
              <a:rPr lang="fr-FR" dirty="0" err="1" smtClean="0"/>
              <a:t>whole</a:t>
            </a:r>
            <a:r>
              <a:rPr lang="fr-FR" dirty="0" smtClean="0"/>
              <a:t> </a:t>
            </a:r>
            <a:r>
              <a:rPr lang="fr-FR" dirty="0" err="1" smtClean="0"/>
              <a:t>board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5759533" y="2249776"/>
            <a:ext cx="2477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u="sng" dirty="0" err="1"/>
              <a:t>T</a:t>
            </a:r>
            <a:r>
              <a:rPr lang="fr-FR" b="1" u="sng" dirty="0" err="1" smtClean="0"/>
              <a:t>imeline</a:t>
            </a:r>
            <a:r>
              <a:rPr lang="fr-FR" b="1" u="sng" dirty="0" smtClean="0"/>
              <a:t> </a:t>
            </a:r>
            <a:r>
              <a:rPr lang="fr-FR" b="1" u="sng" dirty="0" err="1" smtClean="0"/>
              <a:t>was</a:t>
            </a:r>
            <a:r>
              <a:rPr lang="fr-FR" b="1" u="sng" dirty="0" smtClean="0"/>
              <a:t> </a:t>
            </a:r>
            <a:r>
              <a:rPr lang="fr-FR" b="1" u="sng" dirty="0" err="1" smtClean="0"/>
              <a:t>very</a:t>
            </a:r>
            <a:r>
              <a:rPr lang="fr-FR" b="1" u="sng" dirty="0" smtClean="0"/>
              <a:t> </a:t>
            </a:r>
            <a:r>
              <a:rPr lang="fr-FR" b="1" u="sng" dirty="0" err="1" smtClean="0"/>
              <a:t>tight</a:t>
            </a:r>
            <a:endParaRPr lang="fr-FR" b="1" u="sng" dirty="0"/>
          </a:p>
        </p:txBody>
      </p:sp>
      <p:sp>
        <p:nvSpPr>
          <p:cNvPr id="10" name="ZoneTexte 9"/>
          <p:cNvSpPr txBox="1"/>
          <p:nvPr/>
        </p:nvSpPr>
        <p:spPr>
          <a:xfrm>
            <a:off x="2470067" y="892098"/>
            <a:ext cx="31707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11 detectors </a:t>
            </a:r>
            <a:r>
              <a:rPr lang="fr-FR" b="1" dirty="0" err="1" smtClean="0"/>
              <a:t>were</a:t>
            </a:r>
            <a:r>
              <a:rPr lang="fr-FR" b="1" dirty="0" smtClean="0"/>
              <a:t> </a:t>
            </a:r>
            <a:r>
              <a:rPr lang="fr-FR" b="1" dirty="0" err="1" smtClean="0"/>
              <a:t>repaired</a:t>
            </a:r>
            <a:r>
              <a:rPr lang="fr-FR" b="1" dirty="0" smtClean="0"/>
              <a:t> </a:t>
            </a:r>
            <a:r>
              <a:rPr lang="fr-FR" b="1" dirty="0" err="1" smtClean="0"/>
              <a:t>during</a:t>
            </a:r>
            <a:r>
              <a:rPr lang="fr-FR" b="1" dirty="0" smtClean="0"/>
              <a:t> the </a:t>
            </a:r>
            <a:r>
              <a:rPr lang="fr-FR" b="1" dirty="0" err="1" smtClean="0"/>
              <a:t>campaign</a:t>
            </a:r>
            <a:r>
              <a:rPr lang="fr-FR" b="1" dirty="0" smtClean="0"/>
              <a:t>. 25 </a:t>
            </a:r>
            <a:r>
              <a:rPr lang="fr-FR" b="1" dirty="0" err="1" smtClean="0"/>
              <a:t>FET’s</a:t>
            </a:r>
            <a:r>
              <a:rPr lang="fr-FR" b="1" dirty="0" smtClean="0"/>
              <a:t> </a:t>
            </a:r>
            <a:r>
              <a:rPr lang="fr-FR" b="1" dirty="0" err="1" smtClean="0"/>
              <a:t>replaced</a:t>
            </a:r>
            <a:r>
              <a:rPr lang="fr-FR" b="1" dirty="0" smtClean="0"/>
              <a:t>.</a:t>
            </a:r>
            <a:endParaRPr lang="fr-FR" b="1" dirty="0"/>
          </a:p>
        </p:txBody>
      </p:sp>
      <p:sp>
        <p:nvSpPr>
          <p:cNvPr id="13" name="Rectangle 12"/>
          <p:cNvSpPr/>
          <p:nvPr/>
        </p:nvSpPr>
        <p:spPr>
          <a:xfrm>
            <a:off x="1645639" y="198506"/>
            <a:ext cx="56561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200" dirty="0">
                <a:solidFill>
                  <a:prstClr val="black"/>
                </a:solidFill>
                <a:latin typeface="Times New Roman"/>
                <a:cs typeface="Times New Roman"/>
              </a:rPr>
              <a:t>ν</a:t>
            </a:r>
            <a:r>
              <a:rPr lang="fr-FR" sz="3200" dirty="0">
                <a:solidFill>
                  <a:prstClr val="black"/>
                </a:solidFill>
              </a:rPr>
              <a:t>-</a:t>
            </a:r>
            <a:r>
              <a:rPr lang="fr-FR" sz="3200" dirty="0" err="1">
                <a:solidFill>
                  <a:prstClr val="black"/>
                </a:solidFill>
              </a:rPr>
              <a:t>ball</a:t>
            </a:r>
            <a:r>
              <a:rPr lang="fr-FR" sz="3200" dirty="0">
                <a:solidFill>
                  <a:prstClr val="black"/>
                </a:solidFill>
              </a:rPr>
              <a:t> </a:t>
            </a:r>
            <a:r>
              <a:rPr lang="fr-FR" sz="3200" dirty="0" smtClean="0">
                <a:solidFill>
                  <a:prstClr val="black"/>
                </a:solidFill>
              </a:rPr>
              <a:t>Ge detector maintenance </a:t>
            </a:r>
            <a:endParaRPr lang="fr-F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49934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11560" y="332656"/>
            <a:ext cx="823283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u="sng" dirty="0" smtClean="0">
                <a:solidFill>
                  <a:srgbClr val="775F55"/>
                </a:solidFill>
              </a:rPr>
              <a:t>First </a:t>
            </a:r>
            <a:r>
              <a:rPr lang="fr-FR" sz="2800" b="1" u="sng" dirty="0" err="1" smtClean="0">
                <a:solidFill>
                  <a:srgbClr val="775F55"/>
                </a:solidFill>
              </a:rPr>
              <a:t>preliminary</a:t>
            </a:r>
            <a:r>
              <a:rPr lang="fr-FR" sz="2800" b="1" u="sng" dirty="0" smtClean="0">
                <a:solidFill>
                  <a:srgbClr val="775F55"/>
                </a:solidFill>
              </a:rPr>
              <a:t> </a:t>
            </a:r>
            <a:r>
              <a:rPr lang="fr-FR" sz="2800" b="1" u="sng" dirty="0" err="1" smtClean="0">
                <a:solidFill>
                  <a:srgbClr val="775F55"/>
                </a:solidFill>
              </a:rPr>
              <a:t>results</a:t>
            </a:r>
            <a:r>
              <a:rPr lang="fr-FR" sz="2800" b="1" dirty="0" smtClean="0">
                <a:solidFill>
                  <a:srgbClr val="775F55"/>
                </a:solidFill>
              </a:rPr>
              <a:t>: </a:t>
            </a:r>
            <a:r>
              <a:rPr lang="fr-FR" sz="2400" b="1" baseline="30000" dirty="0" smtClean="0">
                <a:solidFill>
                  <a:srgbClr val="00B050"/>
                </a:solidFill>
              </a:rPr>
              <a:t>252</a:t>
            </a:r>
            <a:r>
              <a:rPr lang="fr-FR" sz="2400" b="1" dirty="0" smtClean="0">
                <a:solidFill>
                  <a:srgbClr val="00B050"/>
                </a:solidFill>
              </a:rPr>
              <a:t>Cf ionisation </a:t>
            </a:r>
            <a:r>
              <a:rPr lang="fr-FR" sz="2400" b="1" dirty="0" err="1" smtClean="0">
                <a:solidFill>
                  <a:srgbClr val="00B050"/>
                </a:solidFill>
              </a:rPr>
              <a:t>chamber</a:t>
            </a:r>
            <a:r>
              <a:rPr lang="fr-FR" sz="2400" b="1" dirty="0" smtClean="0">
                <a:solidFill>
                  <a:srgbClr val="00B050"/>
                </a:solidFill>
              </a:rPr>
              <a:t> + </a:t>
            </a:r>
            <a:r>
              <a:rPr lang="el-GR" sz="2400" b="1" dirty="0" smtClean="0">
                <a:solidFill>
                  <a:srgbClr val="00B050"/>
                </a:solidFill>
                <a:latin typeface="Times New Roman"/>
                <a:cs typeface="Times New Roman"/>
              </a:rPr>
              <a:t>ν</a:t>
            </a:r>
            <a:r>
              <a:rPr lang="fr-FR" sz="2400" b="1" dirty="0" smtClean="0">
                <a:solidFill>
                  <a:srgbClr val="00B050"/>
                </a:solidFill>
              </a:rPr>
              <a:t>-</a:t>
            </a:r>
            <a:r>
              <a:rPr lang="fr-FR" sz="2400" b="1" dirty="0" err="1" smtClean="0">
                <a:solidFill>
                  <a:srgbClr val="00B050"/>
                </a:solidFill>
              </a:rPr>
              <a:t>ball</a:t>
            </a:r>
            <a:r>
              <a:rPr lang="fr-FR" sz="2400" b="1" dirty="0" smtClean="0">
                <a:solidFill>
                  <a:srgbClr val="775F55"/>
                </a:solidFill>
              </a:rPr>
              <a:t> </a:t>
            </a:r>
          </a:p>
          <a:p>
            <a:r>
              <a:rPr lang="el-GR" sz="2800" b="1" dirty="0" smtClean="0">
                <a:solidFill>
                  <a:srgbClr val="775F55"/>
                </a:solidFill>
                <a:latin typeface="Times New Roman"/>
                <a:cs typeface="Times New Roman"/>
              </a:rPr>
              <a:t>ν</a:t>
            </a:r>
            <a:r>
              <a:rPr lang="el-GR" sz="2800" b="1" dirty="0" smtClean="0">
                <a:solidFill>
                  <a:srgbClr val="775F55"/>
                </a:solidFill>
              </a:rPr>
              <a:t>-</a:t>
            </a:r>
            <a:r>
              <a:rPr lang="fr-FR" sz="2800" b="1" dirty="0" err="1" smtClean="0">
                <a:solidFill>
                  <a:srgbClr val="775F55"/>
                </a:solidFill>
              </a:rPr>
              <a:t>ball</a:t>
            </a:r>
            <a:r>
              <a:rPr lang="fr-FR" sz="2800" b="1" dirty="0" smtClean="0">
                <a:solidFill>
                  <a:srgbClr val="775F55"/>
                </a:solidFill>
              </a:rPr>
              <a:t> </a:t>
            </a:r>
            <a:r>
              <a:rPr lang="fr-FR" sz="2800" b="1" dirty="0" err="1" smtClean="0">
                <a:solidFill>
                  <a:srgbClr val="775F55"/>
                </a:solidFill>
              </a:rPr>
              <a:t>calorimetry</a:t>
            </a:r>
            <a:endParaRPr lang="fr-FR" sz="2800" b="1" dirty="0">
              <a:solidFill>
                <a:srgbClr val="775F55"/>
              </a:solidFill>
            </a:endParaRPr>
          </a:p>
        </p:txBody>
      </p:sp>
      <p:pic>
        <p:nvPicPr>
          <p:cNvPr id="3074" name="Picture 2" descr="C:\Users\$wilson\Downloads\HK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553694"/>
            <a:ext cx="3995936" cy="3179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$wilson\Downloads\HK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606" y="2564904"/>
            <a:ext cx="3958858" cy="3150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5756296" y="2051556"/>
            <a:ext cx="1966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baseline="30000" dirty="0" smtClean="0">
                <a:solidFill>
                  <a:prstClr val="black"/>
                </a:solidFill>
              </a:rPr>
              <a:t>252</a:t>
            </a:r>
            <a:r>
              <a:rPr lang="fr-FR" b="1" dirty="0" smtClean="0">
                <a:solidFill>
                  <a:prstClr val="black"/>
                </a:solidFill>
              </a:rPr>
              <a:t>Cf fission </a:t>
            </a:r>
            <a:r>
              <a:rPr lang="fr-FR" b="1" dirty="0" err="1" smtClean="0">
                <a:solidFill>
                  <a:prstClr val="black"/>
                </a:solidFill>
              </a:rPr>
              <a:t>events</a:t>
            </a:r>
            <a:endParaRPr lang="fr-FR" b="1" dirty="0">
              <a:solidFill>
                <a:prstClr val="black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971600" y="1979548"/>
            <a:ext cx="2425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baseline="30000" dirty="0" smtClean="0">
                <a:solidFill>
                  <a:prstClr val="black"/>
                </a:solidFill>
              </a:rPr>
              <a:t>152</a:t>
            </a:r>
            <a:r>
              <a:rPr lang="fr-FR" b="1" dirty="0" smtClean="0">
                <a:solidFill>
                  <a:prstClr val="black"/>
                </a:solidFill>
              </a:rPr>
              <a:t>Eu beta </a:t>
            </a:r>
            <a:r>
              <a:rPr lang="fr-FR" b="1" dirty="0" err="1" smtClean="0">
                <a:solidFill>
                  <a:prstClr val="black"/>
                </a:solidFill>
              </a:rPr>
              <a:t>decay</a:t>
            </a:r>
            <a:r>
              <a:rPr lang="fr-FR" b="1" dirty="0" smtClean="0">
                <a:solidFill>
                  <a:prstClr val="black"/>
                </a:solidFill>
              </a:rPr>
              <a:t> </a:t>
            </a:r>
            <a:r>
              <a:rPr lang="fr-FR" b="1" dirty="0" err="1" smtClean="0">
                <a:solidFill>
                  <a:prstClr val="black"/>
                </a:solidFill>
              </a:rPr>
              <a:t>events</a:t>
            </a:r>
            <a:endParaRPr lang="fr-FR" b="1" dirty="0">
              <a:solidFill>
                <a:prstClr val="black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045350" y="5867980"/>
            <a:ext cx="1388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prstClr val="black"/>
                </a:solidFill>
              </a:rPr>
              <a:t>γ</a:t>
            </a:r>
            <a:r>
              <a:rPr lang="fr-FR" dirty="0" smtClean="0">
                <a:solidFill>
                  <a:prstClr val="black"/>
                </a:solidFill>
              </a:rPr>
              <a:t> </a:t>
            </a:r>
            <a:r>
              <a:rPr lang="fr-FR" dirty="0" err="1">
                <a:solidFill>
                  <a:prstClr val="black"/>
                </a:solidFill>
              </a:rPr>
              <a:t>m</a:t>
            </a:r>
            <a:r>
              <a:rPr lang="fr-FR" dirty="0" err="1" smtClean="0">
                <a:solidFill>
                  <a:prstClr val="black"/>
                </a:solidFill>
              </a:rPr>
              <a:t>ultiplicity</a:t>
            </a:r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 rot="16200000">
            <a:off x="3824035" y="3816926"/>
            <a:ext cx="1289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prstClr val="black"/>
                </a:solidFill>
              </a:rPr>
              <a:t>Sum</a:t>
            </a:r>
            <a:r>
              <a:rPr lang="fr-FR" dirty="0" smtClean="0">
                <a:solidFill>
                  <a:prstClr val="black"/>
                </a:solidFill>
              </a:rPr>
              <a:t> </a:t>
            </a:r>
            <a:r>
              <a:rPr lang="fr-FR" dirty="0" err="1" smtClean="0">
                <a:solidFill>
                  <a:prstClr val="black"/>
                </a:solidFill>
              </a:rPr>
              <a:t>Energy</a:t>
            </a:r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259632" y="5795972"/>
            <a:ext cx="1388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prstClr val="black"/>
                </a:solidFill>
              </a:rPr>
              <a:t>γ</a:t>
            </a:r>
            <a:r>
              <a:rPr lang="fr-FR" dirty="0" smtClean="0">
                <a:solidFill>
                  <a:prstClr val="black"/>
                </a:solidFill>
              </a:rPr>
              <a:t> </a:t>
            </a:r>
            <a:r>
              <a:rPr lang="fr-FR" dirty="0" err="1">
                <a:solidFill>
                  <a:prstClr val="black"/>
                </a:solidFill>
              </a:rPr>
              <a:t>m</a:t>
            </a:r>
            <a:r>
              <a:rPr lang="fr-FR" dirty="0" err="1" smtClean="0">
                <a:solidFill>
                  <a:prstClr val="black"/>
                </a:solidFill>
              </a:rPr>
              <a:t>ultiplicity</a:t>
            </a:r>
            <a:endParaRPr lang="fr-F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26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$wilson\Desktop\nuball first results\fission-bet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79" r="5480" b="3953"/>
          <a:stretch>
            <a:fillRect/>
          </a:stretch>
        </p:blipFill>
        <p:spPr bwMode="auto">
          <a:xfrm>
            <a:off x="611748" y="1700808"/>
            <a:ext cx="8064708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71600" y="404664"/>
            <a:ext cx="65131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u="sng" dirty="0" smtClean="0">
                <a:solidFill>
                  <a:srgbClr val="775F55"/>
                </a:solidFill>
              </a:rPr>
              <a:t>First </a:t>
            </a:r>
            <a:r>
              <a:rPr lang="fr-FR" sz="2800" b="1" u="sng" dirty="0" err="1" smtClean="0">
                <a:solidFill>
                  <a:srgbClr val="775F55"/>
                </a:solidFill>
              </a:rPr>
              <a:t>preliminary</a:t>
            </a:r>
            <a:r>
              <a:rPr lang="fr-FR" sz="2800" b="1" u="sng" dirty="0" smtClean="0">
                <a:solidFill>
                  <a:srgbClr val="775F55"/>
                </a:solidFill>
              </a:rPr>
              <a:t> </a:t>
            </a:r>
            <a:r>
              <a:rPr lang="fr-FR" sz="2800" b="1" u="sng" dirty="0" err="1" smtClean="0">
                <a:solidFill>
                  <a:srgbClr val="775F55"/>
                </a:solidFill>
              </a:rPr>
              <a:t>results</a:t>
            </a:r>
            <a:r>
              <a:rPr lang="fr-FR" sz="2800" b="1" dirty="0" smtClean="0">
                <a:solidFill>
                  <a:srgbClr val="775F55"/>
                </a:solidFill>
              </a:rPr>
              <a:t>: </a:t>
            </a:r>
            <a:r>
              <a:rPr lang="el-GR" sz="2800" b="1" dirty="0" smtClean="0">
                <a:solidFill>
                  <a:srgbClr val="775F55"/>
                </a:solidFill>
                <a:latin typeface="Times New Roman"/>
                <a:cs typeface="Times New Roman"/>
              </a:rPr>
              <a:t>ν</a:t>
            </a:r>
            <a:r>
              <a:rPr lang="el-GR" sz="2800" b="1" dirty="0" smtClean="0">
                <a:solidFill>
                  <a:srgbClr val="775F55"/>
                </a:solidFill>
              </a:rPr>
              <a:t>-</a:t>
            </a:r>
            <a:r>
              <a:rPr lang="fr-FR" sz="2800" b="1" dirty="0" err="1" smtClean="0">
                <a:solidFill>
                  <a:srgbClr val="775F55"/>
                </a:solidFill>
              </a:rPr>
              <a:t>ball</a:t>
            </a:r>
            <a:r>
              <a:rPr lang="fr-FR" sz="2800" b="1" dirty="0" smtClean="0">
                <a:solidFill>
                  <a:srgbClr val="775F55"/>
                </a:solidFill>
              </a:rPr>
              <a:t> </a:t>
            </a:r>
            <a:r>
              <a:rPr lang="fr-FR" sz="2800" b="1" dirty="0" err="1" smtClean="0">
                <a:solidFill>
                  <a:srgbClr val="775F55"/>
                </a:solidFill>
              </a:rPr>
              <a:t>calorimetry</a:t>
            </a:r>
            <a:endParaRPr lang="fr-FR" sz="2800" b="1" dirty="0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638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185058" y="466643"/>
            <a:ext cx="9031184" cy="1143000"/>
          </a:xfrm>
        </p:spPr>
        <p:txBody>
          <a:bodyPr>
            <a:normAutofit/>
          </a:bodyPr>
          <a:lstStyle/>
          <a:p>
            <a:r>
              <a:rPr lang="fr-FR" sz="1800" dirty="0" smtClean="0">
                <a:solidFill>
                  <a:srgbClr val="7030A0"/>
                </a:solidFill>
              </a:rPr>
              <a:t>153 </a:t>
            </a:r>
            <a:r>
              <a:rPr lang="fr-FR" sz="1800" dirty="0" err="1" smtClean="0">
                <a:solidFill>
                  <a:srgbClr val="7030A0"/>
                </a:solidFill>
              </a:rPr>
              <a:t>researchers</a:t>
            </a:r>
            <a:r>
              <a:rPr lang="fr-FR" sz="1800" dirty="0" smtClean="0">
                <a:solidFill>
                  <a:srgbClr val="7030A0"/>
                </a:solidFill>
              </a:rPr>
              <a:t> </a:t>
            </a:r>
            <a:r>
              <a:rPr lang="fr-FR" sz="1800" dirty="0" err="1" smtClean="0">
                <a:solidFill>
                  <a:srgbClr val="7030A0"/>
                </a:solidFill>
              </a:rPr>
              <a:t>from</a:t>
            </a:r>
            <a:r>
              <a:rPr lang="fr-FR" sz="1800" dirty="0" smtClean="0">
                <a:solidFill>
                  <a:srgbClr val="7030A0"/>
                </a:solidFill>
              </a:rPr>
              <a:t> 16 </a:t>
            </a:r>
            <a:r>
              <a:rPr lang="fr-FR" sz="1800" dirty="0" err="1" smtClean="0">
                <a:solidFill>
                  <a:srgbClr val="7030A0"/>
                </a:solidFill>
              </a:rPr>
              <a:t>different</a:t>
            </a:r>
            <a:r>
              <a:rPr lang="fr-FR" sz="1800" dirty="0" smtClean="0">
                <a:solidFill>
                  <a:srgbClr val="7030A0"/>
                </a:solidFill>
              </a:rPr>
              <a:t> countries, 37 </a:t>
            </a:r>
            <a:r>
              <a:rPr lang="fr-FR" sz="1800" dirty="0" err="1" smtClean="0">
                <a:solidFill>
                  <a:srgbClr val="7030A0"/>
                </a:solidFill>
              </a:rPr>
              <a:t>instutitues</a:t>
            </a:r>
            <a:r>
              <a:rPr lang="fr-FR" sz="1800" dirty="0" smtClean="0">
                <a:solidFill>
                  <a:srgbClr val="7030A0"/>
                </a:solidFill>
              </a:rPr>
              <a:t>, </a:t>
            </a:r>
            <a:r>
              <a:rPr lang="fr-FR" sz="1800" dirty="0" err="1" smtClean="0">
                <a:solidFill>
                  <a:srgbClr val="7030A0"/>
                </a:solidFill>
              </a:rPr>
              <a:t>including</a:t>
            </a:r>
            <a:r>
              <a:rPr lang="fr-FR" sz="1800" dirty="0" smtClean="0">
                <a:solidFill>
                  <a:srgbClr val="7030A0"/>
                </a:solidFill>
              </a:rPr>
              <a:t> ~80 </a:t>
            </a:r>
            <a:r>
              <a:rPr lang="fr-FR" sz="1800" dirty="0" err="1" smtClean="0">
                <a:solidFill>
                  <a:srgbClr val="7030A0"/>
                </a:solidFill>
              </a:rPr>
              <a:t>thesis</a:t>
            </a:r>
            <a:r>
              <a:rPr lang="fr-FR" sz="1800" dirty="0" smtClean="0">
                <a:solidFill>
                  <a:srgbClr val="7030A0"/>
                </a:solidFill>
              </a:rPr>
              <a:t> </a:t>
            </a:r>
            <a:r>
              <a:rPr lang="fr-FR" sz="1800" dirty="0" err="1" smtClean="0">
                <a:solidFill>
                  <a:srgbClr val="7030A0"/>
                </a:solidFill>
              </a:rPr>
              <a:t>students</a:t>
            </a:r>
            <a:endParaRPr lang="fr-FR" sz="1800" dirty="0">
              <a:solidFill>
                <a:srgbClr val="7030A0"/>
              </a:solidFill>
            </a:endParaRPr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585850" y="-1234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 smtClean="0"/>
              <a:t>The </a:t>
            </a:r>
            <a:r>
              <a:rPr lang="el-GR" sz="3200" dirty="0" smtClean="0">
                <a:latin typeface="Times New Roman"/>
                <a:cs typeface="Times New Roman"/>
              </a:rPr>
              <a:t>ν</a:t>
            </a:r>
            <a:r>
              <a:rPr lang="fr-FR" sz="3200" dirty="0" smtClean="0"/>
              <a:t>-</a:t>
            </a:r>
            <a:r>
              <a:rPr lang="fr-FR" sz="3200" dirty="0" err="1" smtClean="0"/>
              <a:t>ball</a:t>
            </a:r>
            <a:r>
              <a:rPr lang="fr-FR" sz="3200" dirty="0" smtClean="0"/>
              <a:t> International Collaboration</a:t>
            </a:r>
            <a:endParaRPr lang="fr-FR" sz="3200" dirty="0"/>
          </a:p>
        </p:txBody>
      </p:sp>
      <p:sp>
        <p:nvSpPr>
          <p:cNvPr id="7" name="Rectangle 6"/>
          <p:cNvSpPr/>
          <p:nvPr/>
        </p:nvSpPr>
        <p:spPr>
          <a:xfrm>
            <a:off x="2674121" y="1369919"/>
            <a:ext cx="314874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/>
              <a:t>UK(29)</a:t>
            </a:r>
          </a:p>
          <a:p>
            <a:r>
              <a:rPr lang="fr-FR" dirty="0" err="1" smtClean="0"/>
              <a:t>University</a:t>
            </a:r>
            <a:r>
              <a:rPr lang="fr-FR" dirty="0" smtClean="0"/>
              <a:t> </a:t>
            </a:r>
            <a:r>
              <a:rPr lang="fr-FR" dirty="0"/>
              <a:t>of </a:t>
            </a:r>
            <a:r>
              <a:rPr lang="fr-FR" dirty="0" smtClean="0"/>
              <a:t>Surrey (13)</a:t>
            </a:r>
            <a:endParaRPr lang="fr-FR" dirty="0"/>
          </a:p>
          <a:p>
            <a:r>
              <a:rPr lang="fr-FR" dirty="0" smtClean="0"/>
              <a:t>National </a:t>
            </a:r>
            <a:r>
              <a:rPr lang="fr-FR" dirty="0"/>
              <a:t>Physical </a:t>
            </a:r>
            <a:r>
              <a:rPr lang="fr-FR" dirty="0" err="1" smtClean="0"/>
              <a:t>Laboratory</a:t>
            </a:r>
            <a:r>
              <a:rPr lang="fr-FR" dirty="0" smtClean="0"/>
              <a:t> (5)</a:t>
            </a:r>
          </a:p>
          <a:p>
            <a:r>
              <a:rPr lang="fr-FR" dirty="0" err="1" smtClean="0"/>
              <a:t>University</a:t>
            </a:r>
            <a:r>
              <a:rPr lang="fr-FR" dirty="0" smtClean="0"/>
              <a:t> </a:t>
            </a:r>
            <a:r>
              <a:rPr lang="fr-FR" dirty="0"/>
              <a:t>of </a:t>
            </a:r>
            <a:r>
              <a:rPr lang="fr-FR" dirty="0" smtClean="0"/>
              <a:t>Brighton (2)</a:t>
            </a:r>
            <a:endParaRPr lang="fr-FR" dirty="0"/>
          </a:p>
          <a:p>
            <a:r>
              <a:rPr lang="fr-FR" dirty="0" err="1" smtClean="0"/>
              <a:t>University</a:t>
            </a:r>
            <a:r>
              <a:rPr lang="fr-FR" dirty="0" smtClean="0"/>
              <a:t> of West Scotland</a:t>
            </a:r>
            <a:r>
              <a:rPr lang="fr-FR" dirty="0"/>
              <a:t> </a:t>
            </a:r>
            <a:r>
              <a:rPr lang="fr-FR" dirty="0" smtClean="0"/>
              <a:t>(4)</a:t>
            </a:r>
            <a:endParaRPr lang="fr-FR" dirty="0"/>
          </a:p>
          <a:p>
            <a:r>
              <a:rPr lang="fr-FR" dirty="0" err="1" smtClean="0"/>
              <a:t>University</a:t>
            </a:r>
            <a:r>
              <a:rPr lang="fr-FR" dirty="0" smtClean="0"/>
              <a:t> of Manchester (3)</a:t>
            </a:r>
          </a:p>
          <a:p>
            <a:r>
              <a:rPr lang="fr-FR" dirty="0" err="1" smtClean="0"/>
              <a:t>University</a:t>
            </a:r>
            <a:r>
              <a:rPr lang="fr-FR" dirty="0" smtClean="0"/>
              <a:t> of York (2)</a:t>
            </a:r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170213" y="1369919"/>
            <a:ext cx="2523576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/>
              <a:t>France(44)</a:t>
            </a:r>
          </a:p>
          <a:p>
            <a:r>
              <a:rPr lang="fr-FR" dirty="0" smtClean="0"/>
              <a:t>IPN Orsay (16)</a:t>
            </a:r>
          </a:p>
          <a:p>
            <a:r>
              <a:rPr lang="fr-FR" dirty="0" smtClean="0"/>
              <a:t>CSNSM Orsay (6)</a:t>
            </a:r>
          </a:p>
          <a:p>
            <a:r>
              <a:rPr lang="fr-FR" dirty="0" smtClean="0"/>
              <a:t>CEA DAM/CEA Saclay (5)</a:t>
            </a:r>
            <a:endParaRPr lang="fr-FR" dirty="0"/>
          </a:p>
          <a:p>
            <a:r>
              <a:rPr lang="fr-FR" dirty="0" err="1" smtClean="0"/>
              <a:t>Subatech</a:t>
            </a:r>
            <a:r>
              <a:rPr lang="fr-FR" dirty="0" smtClean="0"/>
              <a:t>, Nantes (3)</a:t>
            </a:r>
          </a:p>
          <a:p>
            <a:r>
              <a:rPr lang="fr-FR" dirty="0" smtClean="0"/>
              <a:t>CENBG Bordeaux (6)</a:t>
            </a:r>
          </a:p>
          <a:p>
            <a:r>
              <a:rPr lang="fr-FR" dirty="0" smtClean="0"/>
              <a:t>IPHC Strasbourg (3)</a:t>
            </a:r>
          </a:p>
          <a:p>
            <a:r>
              <a:rPr lang="fr-FR" dirty="0" smtClean="0"/>
              <a:t>GANIL (2)</a:t>
            </a:r>
          </a:p>
          <a:p>
            <a:r>
              <a:rPr lang="fr-FR" dirty="0" smtClean="0"/>
              <a:t>LPC Caen (2)</a:t>
            </a:r>
          </a:p>
          <a:p>
            <a:r>
              <a:rPr lang="fr-FR" dirty="0" smtClean="0"/>
              <a:t>ILL (1)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7018740" y="1398571"/>
            <a:ext cx="17967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Germany(16)</a:t>
            </a:r>
          </a:p>
          <a:p>
            <a:r>
              <a:rPr lang="fr-FR" dirty="0"/>
              <a:t>TU </a:t>
            </a:r>
            <a:r>
              <a:rPr lang="fr-FR" dirty="0" smtClean="0"/>
              <a:t>Darmstadt (7)</a:t>
            </a:r>
          </a:p>
          <a:p>
            <a:r>
              <a:rPr lang="fr-FR" dirty="0"/>
              <a:t>IFK- </a:t>
            </a:r>
            <a:r>
              <a:rPr lang="fr-FR" dirty="0" err="1" smtClean="0"/>
              <a:t>Koln</a:t>
            </a:r>
            <a:r>
              <a:rPr lang="fr-FR" dirty="0" smtClean="0"/>
              <a:t> (9)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5801165" y="3609819"/>
            <a:ext cx="16738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Spain(6)</a:t>
            </a:r>
          </a:p>
          <a:p>
            <a:r>
              <a:rPr lang="fr-FR" dirty="0" smtClean="0"/>
              <a:t>Madrid (4)</a:t>
            </a:r>
          </a:p>
          <a:p>
            <a:r>
              <a:rPr lang="fr-FR" dirty="0" smtClean="0"/>
              <a:t>IFIC Valencia (2)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1525040" y="3604918"/>
            <a:ext cx="233769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Italy</a:t>
            </a:r>
            <a:r>
              <a:rPr lang="fr-FR" b="1" dirty="0" smtClean="0"/>
              <a:t>(8)</a:t>
            </a:r>
          </a:p>
          <a:p>
            <a:r>
              <a:rPr lang="fr-FR" dirty="0" err="1" smtClean="0"/>
              <a:t>University</a:t>
            </a:r>
            <a:r>
              <a:rPr lang="fr-FR" dirty="0" smtClean="0"/>
              <a:t> of Milano(6)</a:t>
            </a:r>
          </a:p>
          <a:p>
            <a:r>
              <a:rPr lang="fr-FR" dirty="0" err="1" smtClean="0"/>
              <a:t>University</a:t>
            </a:r>
            <a:r>
              <a:rPr lang="fr-FR" dirty="0" smtClean="0"/>
              <a:t> of </a:t>
            </a:r>
            <a:r>
              <a:rPr lang="fr-FR" dirty="0" err="1" smtClean="0"/>
              <a:t>Padova</a:t>
            </a:r>
            <a:r>
              <a:rPr lang="fr-FR" dirty="0" smtClean="0"/>
              <a:t>(1)</a:t>
            </a:r>
          </a:p>
          <a:p>
            <a:r>
              <a:rPr lang="fr-FR" dirty="0" err="1"/>
              <a:t>Legnaro</a:t>
            </a:r>
            <a:r>
              <a:rPr lang="fr-FR" dirty="0"/>
              <a:t>(1)</a:t>
            </a:r>
          </a:p>
          <a:p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179489" y="4931757"/>
            <a:ext cx="21950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Bulgaria</a:t>
            </a:r>
            <a:r>
              <a:rPr lang="fr-FR" b="1" dirty="0" smtClean="0"/>
              <a:t>(8)</a:t>
            </a:r>
          </a:p>
          <a:p>
            <a:r>
              <a:rPr lang="fr-FR" dirty="0" err="1"/>
              <a:t>University</a:t>
            </a:r>
            <a:r>
              <a:rPr lang="fr-FR" dirty="0"/>
              <a:t> of </a:t>
            </a:r>
            <a:r>
              <a:rPr lang="fr-FR" dirty="0" smtClean="0"/>
              <a:t>Sofia (8)</a:t>
            </a:r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6106694" y="2477914"/>
            <a:ext cx="24811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Poland</a:t>
            </a:r>
            <a:r>
              <a:rPr lang="fr-FR" b="1" dirty="0" smtClean="0"/>
              <a:t>(14)</a:t>
            </a:r>
          </a:p>
          <a:p>
            <a:r>
              <a:rPr lang="fr-FR" dirty="0" smtClean="0"/>
              <a:t>IFJ-PAN Krakow (8)</a:t>
            </a:r>
          </a:p>
          <a:p>
            <a:r>
              <a:rPr lang="fr-FR" dirty="0" err="1" smtClean="0"/>
              <a:t>University</a:t>
            </a:r>
            <a:r>
              <a:rPr lang="fr-FR" dirty="0" smtClean="0"/>
              <a:t> of </a:t>
            </a:r>
            <a:r>
              <a:rPr lang="fr-FR" dirty="0" err="1" smtClean="0"/>
              <a:t>Warsaw</a:t>
            </a:r>
            <a:r>
              <a:rPr lang="fr-FR" dirty="0" smtClean="0"/>
              <a:t> (6)</a:t>
            </a:r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170213" y="5973442"/>
            <a:ext cx="24130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Canada(4)</a:t>
            </a:r>
          </a:p>
          <a:p>
            <a:r>
              <a:rPr lang="fr-FR" dirty="0" err="1" smtClean="0"/>
              <a:t>University</a:t>
            </a:r>
            <a:r>
              <a:rPr lang="fr-FR" dirty="0" smtClean="0"/>
              <a:t> of Guelph (4)</a:t>
            </a:r>
            <a:endParaRPr lang="fr-FR" dirty="0"/>
          </a:p>
        </p:txBody>
      </p:sp>
      <p:sp>
        <p:nvSpPr>
          <p:cNvPr id="17" name="ZoneTexte 16"/>
          <p:cNvSpPr txBox="1"/>
          <p:nvPr/>
        </p:nvSpPr>
        <p:spPr>
          <a:xfrm>
            <a:off x="2693789" y="4970905"/>
            <a:ext cx="22694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Romania(7)</a:t>
            </a:r>
          </a:p>
          <a:p>
            <a:r>
              <a:rPr lang="fr-FR" dirty="0" smtClean="0"/>
              <a:t>IFIN-HH, </a:t>
            </a:r>
            <a:r>
              <a:rPr lang="fr-FR" dirty="0" err="1" smtClean="0"/>
              <a:t>Bucharest</a:t>
            </a:r>
            <a:r>
              <a:rPr lang="fr-FR" dirty="0" smtClean="0"/>
              <a:t> (1)</a:t>
            </a:r>
          </a:p>
          <a:p>
            <a:r>
              <a:rPr lang="fr-FR" dirty="0" smtClean="0"/>
              <a:t>ELI-NP, </a:t>
            </a:r>
            <a:r>
              <a:rPr lang="fr-FR" dirty="0" err="1" smtClean="0"/>
              <a:t>Bucharest</a:t>
            </a:r>
            <a:r>
              <a:rPr lang="fr-FR" dirty="0" smtClean="0"/>
              <a:t> (6)</a:t>
            </a:r>
            <a:endParaRPr lang="fr-FR" dirty="0"/>
          </a:p>
          <a:p>
            <a:endParaRPr lang="fr-FR" dirty="0"/>
          </a:p>
        </p:txBody>
      </p:sp>
      <p:sp>
        <p:nvSpPr>
          <p:cNvPr id="18" name="ZoneTexte 17"/>
          <p:cNvSpPr txBox="1"/>
          <p:nvPr/>
        </p:nvSpPr>
        <p:spPr>
          <a:xfrm>
            <a:off x="5297690" y="5949405"/>
            <a:ext cx="16180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South </a:t>
            </a:r>
            <a:r>
              <a:rPr lang="fr-FR" b="1" dirty="0" err="1" smtClean="0"/>
              <a:t>Africa</a:t>
            </a:r>
            <a:r>
              <a:rPr lang="fr-FR" b="1" dirty="0" smtClean="0"/>
              <a:t>(1)</a:t>
            </a:r>
          </a:p>
          <a:p>
            <a:r>
              <a:rPr lang="fr-FR" dirty="0" err="1" smtClean="0"/>
              <a:t>iThemba</a:t>
            </a:r>
            <a:r>
              <a:rPr lang="fr-FR" dirty="0" smtClean="0"/>
              <a:t> (1)</a:t>
            </a:r>
            <a:endParaRPr lang="fr-FR" dirty="0"/>
          </a:p>
        </p:txBody>
      </p:sp>
      <p:sp>
        <p:nvSpPr>
          <p:cNvPr id="19" name="ZoneTexte 18"/>
          <p:cNvSpPr txBox="1"/>
          <p:nvPr/>
        </p:nvSpPr>
        <p:spPr>
          <a:xfrm>
            <a:off x="5197150" y="4970905"/>
            <a:ext cx="21501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Norway</a:t>
            </a:r>
            <a:r>
              <a:rPr lang="fr-FR" b="1" dirty="0" smtClean="0"/>
              <a:t>(6)</a:t>
            </a:r>
          </a:p>
          <a:p>
            <a:r>
              <a:rPr lang="fr-FR" dirty="0" err="1" smtClean="0"/>
              <a:t>University</a:t>
            </a:r>
            <a:r>
              <a:rPr lang="fr-FR" dirty="0" smtClean="0"/>
              <a:t> of Oslo (6)</a:t>
            </a:r>
            <a:endParaRPr lang="fr-FR" dirty="0"/>
          </a:p>
        </p:txBody>
      </p:sp>
      <p:sp>
        <p:nvSpPr>
          <p:cNvPr id="20" name="ZoneTexte 19"/>
          <p:cNvSpPr txBox="1"/>
          <p:nvPr/>
        </p:nvSpPr>
        <p:spPr>
          <a:xfrm>
            <a:off x="7498870" y="5949404"/>
            <a:ext cx="9973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Japan</a:t>
            </a:r>
            <a:r>
              <a:rPr lang="fr-FR" b="1" dirty="0" smtClean="0"/>
              <a:t>(1)</a:t>
            </a:r>
          </a:p>
          <a:p>
            <a:r>
              <a:rPr lang="fr-FR" dirty="0" err="1" smtClean="0"/>
              <a:t>Riken</a:t>
            </a:r>
            <a:r>
              <a:rPr lang="fr-FR" dirty="0" smtClean="0"/>
              <a:t>(1)</a:t>
            </a:r>
            <a:endParaRPr lang="fr-FR" dirty="0"/>
          </a:p>
        </p:txBody>
      </p:sp>
      <p:sp>
        <p:nvSpPr>
          <p:cNvPr id="21" name="ZoneTexte 20"/>
          <p:cNvSpPr txBox="1"/>
          <p:nvPr/>
        </p:nvSpPr>
        <p:spPr>
          <a:xfrm>
            <a:off x="2583246" y="5973442"/>
            <a:ext cx="25589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Serbia</a:t>
            </a:r>
            <a:r>
              <a:rPr lang="fr-FR" b="1" dirty="0" smtClean="0"/>
              <a:t>(2)</a:t>
            </a:r>
          </a:p>
          <a:p>
            <a:r>
              <a:rPr lang="fr-FR" dirty="0" err="1" smtClean="0"/>
              <a:t>University</a:t>
            </a:r>
            <a:r>
              <a:rPr lang="fr-FR" dirty="0" smtClean="0"/>
              <a:t> of </a:t>
            </a:r>
            <a:r>
              <a:rPr lang="fr-FR" dirty="0" err="1" smtClean="0"/>
              <a:t>Novi</a:t>
            </a:r>
            <a:r>
              <a:rPr lang="fr-FR" dirty="0" smtClean="0"/>
              <a:t> </a:t>
            </a:r>
            <a:r>
              <a:rPr lang="fr-FR" dirty="0" err="1" smtClean="0"/>
              <a:t>Sad</a:t>
            </a:r>
            <a:r>
              <a:rPr lang="fr-FR" dirty="0" smtClean="0"/>
              <a:t> (1)</a:t>
            </a:r>
          </a:p>
          <a:p>
            <a:r>
              <a:rPr lang="fr-FR" dirty="0" err="1" smtClean="0"/>
              <a:t>University</a:t>
            </a:r>
            <a:r>
              <a:rPr lang="fr-FR" dirty="0" smtClean="0"/>
              <a:t> of Belgrade (1)</a:t>
            </a:r>
            <a:endParaRPr lang="fr-FR" dirty="0"/>
          </a:p>
        </p:txBody>
      </p:sp>
      <p:sp>
        <p:nvSpPr>
          <p:cNvPr id="22" name="ZoneTexte 21"/>
          <p:cNvSpPr txBox="1"/>
          <p:nvPr/>
        </p:nvSpPr>
        <p:spPr>
          <a:xfrm>
            <a:off x="7423777" y="3585909"/>
            <a:ext cx="13159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Belgium</a:t>
            </a:r>
            <a:r>
              <a:rPr lang="fr-FR" b="1" dirty="0" smtClean="0"/>
              <a:t>(4)</a:t>
            </a:r>
          </a:p>
          <a:p>
            <a:r>
              <a:rPr lang="fr-FR" dirty="0" smtClean="0"/>
              <a:t>JRC-Geel (3)</a:t>
            </a:r>
          </a:p>
          <a:p>
            <a:r>
              <a:rPr lang="fr-FR" dirty="0" smtClean="0"/>
              <a:t>Leuven (1)</a:t>
            </a:r>
            <a:endParaRPr lang="fr-FR" dirty="0"/>
          </a:p>
        </p:txBody>
      </p:sp>
      <p:sp>
        <p:nvSpPr>
          <p:cNvPr id="23" name="ZoneTexte 22"/>
          <p:cNvSpPr txBox="1"/>
          <p:nvPr/>
        </p:nvSpPr>
        <p:spPr>
          <a:xfrm>
            <a:off x="7498870" y="4991090"/>
            <a:ext cx="17211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India</a:t>
            </a:r>
            <a:r>
              <a:rPr lang="fr-FR" b="1" dirty="0" smtClean="0"/>
              <a:t>(1)</a:t>
            </a:r>
          </a:p>
          <a:p>
            <a:r>
              <a:rPr lang="fr-FR" dirty="0" smtClean="0"/>
              <a:t>Tata Institute (1)</a:t>
            </a:r>
            <a:endParaRPr lang="fr-FR" dirty="0"/>
          </a:p>
        </p:txBody>
      </p:sp>
      <p:sp>
        <p:nvSpPr>
          <p:cNvPr id="24" name="ZoneTexte 23"/>
          <p:cNvSpPr txBox="1"/>
          <p:nvPr/>
        </p:nvSpPr>
        <p:spPr>
          <a:xfrm>
            <a:off x="4059990" y="3585910"/>
            <a:ext cx="12950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Finland</a:t>
            </a:r>
            <a:r>
              <a:rPr lang="fr-FR" b="1" dirty="0" smtClean="0"/>
              <a:t>(2)</a:t>
            </a:r>
          </a:p>
          <a:p>
            <a:r>
              <a:rPr lang="fr-FR" dirty="0" err="1" smtClean="0"/>
              <a:t>Jyvaskyla</a:t>
            </a:r>
            <a:r>
              <a:rPr lang="fr-FR" dirty="0" smtClean="0"/>
              <a:t>(2)</a:t>
            </a:r>
            <a:endParaRPr lang="fr-FR" dirty="0"/>
          </a:p>
        </p:txBody>
      </p:sp>
      <p:pic>
        <p:nvPicPr>
          <p:cNvPr id="4098" name="Picture 2" descr="C:\Users\$wilson\Desktop\c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823" y="6004497"/>
            <a:ext cx="512433" cy="256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$wilson\Desktop\g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8034" y="1424164"/>
            <a:ext cx="541955" cy="270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$wilson\Desktop\jp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259" y="5949404"/>
            <a:ext cx="549606" cy="366404"/>
          </a:xfrm>
          <a:prstGeom prst="rect">
            <a:avLst/>
          </a:prstGeom>
          <a:noFill/>
          <a:ln w="63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$wilson\Desktop\fr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883" y="1368349"/>
            <a:ext cx="453283" cy="30218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$wilson\Desktop\d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96" y="1459041"/>
            <a:ext cx="468330" cy="281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$wilson\Desktop\it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513" y="3585910"/>
            <a:ext cx="480332" cy="320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:\Users\$wilson\Desktop\bg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729" y="4923608"/>
            <a:ext cx="528793" cy="31727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:\Users\$wilson\Desktop\pl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7290" y="2477913"/>
            <a:ext cx="498075" cy="31118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C:\Users\$wilson\Desktop\be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8431" y="3585909"/>
            <a:ext cx="401077" cy="289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C:\Users\$wilson\Desktop\za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9210" y="5957595"/>
            <a:ext cx="508080" cy="33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9" name="Picture 13" descr="C:\Users\$wilson\Desktop\fi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150" y="3585909"/>
            <a:ext cx="518585" cy="31651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C:\Users\$wilson\Desktop\no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0412" y="4941517"/>
            <a:ext cx="430745" cy="313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1" name="Picture 15" descr="C:\Users\$wilson\Desktop\rs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4169" y="5960083"/>
            <a:ext cx="517123" cy="34504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C:\Users\$wilson\Desktop\in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6332" y="4970905"/>
            <a:ext cx="479606" cy="32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3" name="Picture 17" descr="C:\Users\$wilson\Desktop\es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971" y="3585910"/>
            <a:ext cx="484330" cy="32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C:\Users\$wilson\Desktop\ro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5672" y="4970905"/>
            <a:ext cx="465643" cy="310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4629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 3"/>
          <p:cNvSpPr txBox="1">
            <a:spLocks noGrp="1"/>
          </p:cNvSpPr>
          <p:nvPr>
            <p:ph type="title" idx="4294967295"/>
          </p:nvPr>
        </p:nvSpPr>
        <p:spPr>
          <a:xfrm>
            <a:off x="612648" y="246846"/>
            <a:ext cx="514134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u="sng" dirty="0" smtClean="0"/>
              <a:t>First </a:t>
            </a:r>
            <a:r>
              <a:rPr lang="fr-FR" sz="2800" b="1" u="sng" dirty="0" err="1" smtClean="0"/>
              <a:t>preliminary</a:t>
            </a:r>
            <a:r>
              <a:rPr lang="fr-FR" sz="2800" b="1" u="sng" dirty="0" smtClean="0"/>
              <a:t> </a:t>
            </a:r>
            <a:r>
              <a:rPr lang="fr-FR" sz="2800" b="1" u="sng" dirty="0" err="1" smtClean="0"/>
              <a:t>results</a:t>
            </a:r>
            <a:r>
              <a:rPr lang="fr-FR" sz="2800" b="1" dirty="0" smtClean="0"/>
              <a:t>: </a:t>
            </a:r>
            <a:br>
              <a:rPr lang="fr-FR" sz="2800" b="1" dirty="0" smtClean="0"/>
            </a:br>
            <a:r>
              <a:rPr lang="fr-FR" sz="2800" b="1" baseline="30000" dirty="0" smtClean="0">
                <a:solidFill>
                  <a:srgbClr val="00B050"/>
                </a:solidFill>
              </a:rPr>
              <a:t>252</a:t>
            </a:r>
            <a:r>
              <a:rPr lang="fr-FR" sz="2800" b="1" dirty="0" smtClean="0">
                <a:solidFill>
                  <a:srgbClr val="00B050"/>
                </a:solidFill>
              </a:rPr>
              <a:t>Cf ionisation </a:t>
            </a:r>
            <a:r>
              <a:rPr lang="fr-FR" sz="2800" b="1" dirty="0" err="1" smtClean="0">
                <a:solidFill>
                  <a:srgbClr val="00B050"/>
                </a:solidFill>
              </a:rPr>
              <a:t>chamber</a:t>
            </a:r>
            <a:r>
              <a:rPr lang="fr-FR" sz="2800" b="1" dirty="0" smtClean="0">
                <a:solidFill>
                  <a:srgbClr val="00B050"/>
                </a:solidFill>
              </a:rPr>
              <a:t> + </a:t>
            </a:r>
            <a:r>
              <a:rPr lang="el-GR" sz="2800" b="1" dirty="0" smtClean="0">
                <a:solidFill>
                  <a:srgbClr val="00B050"/>
                </a:solidFill>
                <a:latin typeface="Times New Roman"/>
                <a:cs typeface="Times New Roman"/>
              </a:rPr>
              <a:t>ν</a:t>
            </a:r>
            <a:r>
              <a:rPr lang="fr-FR" sz="2800" b="1" dirty="0" smtClean="0">
                <a:solidFill>
                  <a:srgbClr val="00B050"/>
                </a:solidFill>
              </a:rPr>
              <a:t>-</a:t>
            </a:r>
            <a:r>
              <a:rPr lang="fr-FR" sz="2800" b="1" dirty="0" err="1" smtClean="0">
                <a:solidFill>
                  <a:srgbClr val="00B050"/>
                </a:solidFill>
              </a:rPr>
              <a:t>ball</a:t>
            </a:r>
            <a:endParaRPr lang="fr-FR" sz="2800" b="1" dirty="0" smtClean="0">
              <a:solidFill>
                <a:srgbClr val="00B050"/>
              </a:solidFill>
            </a:endParaRPr>
          </a:p>
        </p:txBody>
      </p:sp>
      <p:sp>
        <p:nvSpPr>
          <p:cNvPr id="5" name="ZoneTexte 6"/>
          <p:cNvSpPr txBox="1"/>
          <p:nvPr/>
        </p:nvSpPr>
        <p:spPr>
          <a:xfrm>
            <a:off x="1043608" y="1556792"/>
            <a:ext cx="9605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7030A0"/>
                </a:solidFill>
              </a:rPr>
              <a:t>RIKEN</a:t>
            </a:r>
            <a:endParaRPr lang="fr-FR" sz="2400" b="1" dirty="0">
              <a:solidFill>
                <a:srgbClr val="7030A0"/>
              </a:solidFill>
            </a:endParaRPr>
          </a:p>
        </p:txBody>
      </p:sp>
      <p:pic>
        <p:nvPicPr>
          <p:cNvPr id="6" name="Picture 3" descr="C:\Users\$wilson\Desktop\gd164iso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556792"/>
            <a:ext cx="2805439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440505" y="1556792"/>
            <a:ext cx="10118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800" b="1" dirty="0" smtClean="0">
                <a:solidFill>
                  <a:srgbClr val="00B050"/>
                </a:solidFill>
                <a:latin typeface="Times New Roman"/>
                <a:cs typeface="Times New Roman"/>
              </a:rPr>
              <a:t>ν</a:t>
            </a:r>
            <a:r>
              <a:rPr lang="el-GR" sz="2800" b="1" dirty="0" smtClean="0">
                <a:solidFill>
                  <a:srgbClr val="00B050"/>
                </a:solidFill>
              </a:rPr>
              <a:t>-</a:t>
            </a:r>
            <a:r>
              <a:rPr lang="fr-FR" sz="2800" b="1" dirty="0" err="1" smtClean="0">
                <a:solidFill>
                  <a:srgbClr val="00B050"/>
                </a:solidFill>
              </a:rPr>
              <a:t>ball</a:t>
            </a:r>
            <a:endParaRPr lang="fr-FR" sz="2800" b="1" dirty="0">
              <a:solidFill>
                <a:srgbClr val="00B050"/>
              </a:solidFill>
            </a:endParaRPr>
          </a:p>
        </p:txBody>
      </p:sp>
      <p:sp>
        <p:nvSpPr>
          <p:cNvPr id="8" name="ZoneTexte 17"/>
          <p:cNvSpPr txBox="1"/>
          <p:nvPr/>
        </p:nvSpPr>
        <p:spPr>
          <a:xfrm>
            <a:off x="5652120" y="2204864"/>
            <a:ext cx="36650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baseline="30000" dirty="0" smtClean="0">
                <a:solidFill>
                  <a:srgbClr val="00B050"/>
                </a:solidFill>
              </a:rPr>
              <a:t>164</a:t>
            </a:r>
            <a:r>
              <a:rPr lang="fr-FR" sz="2000" b="1" dirty="0" smtClean="0">
                <a:solidFill>
                  <a:srgbClr val="00B050"/>
                </a:solidFill>
              </a:rPr>
              <a:t>Gd  </a:t>
            </a:r>
            <a:r>
              <a:rPr lang="fr-FR" sz="2000" b="1" dirty="0" err="1" smtClean="0">
                <a:solidFill>
                  <a:srgbClr val="00B050"/>
                </a:solidFill>
              </a:rPr>
              <a:t>isomer</a:t>
            </a:r>
            <a:r>
              <a:rPr lang="fr-FR" sz="2000" b="1" dirty="0" smtClean="0">
                <a:solidFill>
                  <a:srgbClr val="00B050"/>
                </a:solidFill>
              </a:rPr>
              <a:t> </a:t>
            </a:r>
            <a:r>
              <a:rPr lang="fr-FR" sz="2000" b="1" dirty="0" err="1" smtClean="0">
                <a:solidFill>
                  <a:srgbClr val="00B050"/>
                </a:solidFill>
              </a:rPr>
              <a:t>identified</a:t>
            </a:r>
            <a:r>
              <a:rPr lang="fr-FR" sz="2000" b="1" dirty="0" smtClean="0">
                <a:solidFill>
                  <a:srgbClr val="00B050"/>
                </a:solidFill>
              </a:rPr>
              <a:t> </a:t>
            </a:r>
            <a:r>
              <a:rPr lang="fr-FR" sz="2000" b="1" dirty="0" err="1" smtClean="0">
                <a:solidFill>
                  <a:srgbClr val="00B050"/>
                </a:solidFill>
              </a:rPr>
              <a:t>after</a:t>
            </a:r>
            <a:r>
              <a:rPr lang="fr-FR" sz="2000" b="1" dirty="0" smtClean="0">
                <a:solidFill>
                  <a:srgbClr val="00B050"/>
                </a:solidFill>
              </a:rPr>
              <a:t> </a:t>
            </a:r>
            <a:r>
              <a:rPr lang="fr-FR" sz="2000" b="1" dirty="0" err="1" smtClean="0">
                <a:solidFill>
                  <a:srgbClr val="00B050"/>
                </a:solidFill>
              </a:rPr>
              <a:t>only</a:t>
            </a:r>
            <a:r>
              <a:rPr lang="fr-FR" sz="2000" b="1" dirty="0" smtClean="0">
                <a:solidFill>
                  <a:srgbClr val="00B050"/>
                </a:solidFill>
              </a:rPr>
              <a:t> 48 </a:t>
            </a:r>
            <a:r>
              <a:rPr lang="fr-FR" sz="2000" b="1" dirty="0" err="1" smtClean="0">
                <a:solidFill>
                  <a:srgbClr val="00B050"/>
                </a:solidFill>
              </a:rPr>
              <a:t>hours</a:t>
            </a:r>
            <a:r>
              <a:rPr lang="fr-FR" sz="2000" b="1" dirty="0" smtClean="0">
                <a:solidFill>
                  <a:srgbClr val="00B050"/>
                </a:solidFill>
              </a:rPr>
              <a:t> of data</a:t>
            </a:r>
            <a:endParaRPr lang="fr-FR" sz="2000" b="1" dirty="0">
              <a:solidFill>
                <a:srgbClr val="00B050"/>
              </a:solidFill>
            </a:endParaRPr>
          </a:p>
        </p:txBody>
      </p:sp>
      <p:sp>
        <p:nvSpPr>
          <p:cNvPr id="9" name="ZoneTexte 10"/>
          <p:cNvSpPr txBox="1"/>
          <p:nvPr/>
        </p:nvSpPr>
        <p:spPr>
          <a:xfrm>
            <a:off x="5580112" y="2852936"/>
            <a:ext cx="28358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00B050"/>
                </a:solidFill>
              </a:rPr>
              <a:t>&lt; 0.01% of the total </a:t>
            </a:r>
            <a:r>
              <a:rPr lang="fr-FR" sz="2000" b="1" dirty="0" err="1" smtClean="0">
                <a:solidFill>
                  <a:srgbClr val="00B050"/>
                </a:solidFill>
              </a:rPr>
              <a:t>yield</a:t>
            </a:r>
            <a:endParaRPr lang="fr-FR" sz="2000" b="1" dirty="0">
              <a:solidFill>
                <a:srgbClr val="00B05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5472608" y="3212976"/>
            <a:ext cx="3923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u="sng" dirty="0" err="1" smtClean="0">
                <a:solidFill>
                  <a:srgbClr val="00B050"/>
                </a:solidFill>
              </a:rPr>
              <a:t>Decays</a:t>
            </a:r>
            <a:r>
              <a:rPr lang="fr-FR" sz="2000" b="1" u="sng" dirty="0" smtClean="0">
                <a:solidFill>
                  <a:srgbClr val="00B050"/>
                </a:solidFill>
              </a:rPr>
              <a:t> </a:t>
            </a:r>
            <a:r>
              <a:rPr lang="fr-FR" sz="2000" b="1" u="sng" dirty="0" err="1" smtClean="0">
                <a:solidFill>
                  <a:srgbClr val="00B050"/>
                </a:solidFill>
              </a:rPr>
              <a:t>from</a:t>
            </a:r>
            <a:r>
              <a:rPr lang="fr-FR" sz="2000" b="1" u="sng" dirty="0" smtClean="0">
                <a:solidFill>
                  <a:srgbClr val="00B050"/>
                </a:solidFill>
              </a:rPr>
              <a:t> states </a:t>
            </a:r>
            <a:r>
              <a:rPr lang="fr-FR" sz="2000" b="1" i="1" u="sng" dirty="0" err="1" smtClean="0">
                <a:solidFill>
                  <a:srgbClr val="00B050"/>
                </a:solidFill>
              </a:rPr>
              <a:t>above</a:t>
            </a:r>
            <a:r>
              <a:rPr lang="fr-FR" sz="2000" b="1" u="sng" dirty="0" smtClean="0">
                <a:solidFill>
                  <a:srgbClr val="00B050"/>
                </a:solidFill>
              </a:rPr>
              <a:t> the </a:t>
            </a:r>
            <a:r>
              <a:rPr lang="fr-FR" sz="2000" b="1" u="sng" dirty="0" err="1" smtClean="0">
                <a:solidFill>
                  <a:srgbClr val="00B050"/>
                </a:solidFill>
              </a:rPr>
              <a:t>isomer</a:t>
            </a:r>
            <a:r>
              <a:rPr lang="fr-FR" sz="2000" b="1" u="sng" dirty="0" smtClean="0">
                <a:solidFill>
                  <a:srgbClr val="00B050"/>
                </a:solidFill>
              </a:rPr>
              <a:t> </a:t>
            </a:r>
            <a:r>
              <a:rPr lang="fr-FR" sz="2000" b="1" u="sng" dirty="0" err="1" smtClean="0">
                <a:solidFill>
                  <a:srgbClr val="00B050"/>
                </a:solidFill>
              </a:rPr>
              <a:t>observed</a:t>
            </a:r>
            <a:r>
              <a:rPr lang="fr-FR" sz="2000" b="1" u="sng" dirty="0" smtClean="0">
                <a:solidFill>
                  <a:srgbClr val="00B050"/>
                </a:solidFill>
              </a:rPr>
              <a:t> for the first time</a:t>
            </a:r>
            <a:endParaRPr lang="fr-FR" sz="2000" b="1" u="sng" dirty="0">
              <a:solidFill>
                <a:srgbClr val="00B050"/>
              </a:solidFill>
            </a:endParaRPr>
          </a:p>
        </p:txBody>
      </p:sp>
      <p:sp>
        <p:nvSpPr>
          <p:cNvPr id="12" name="ZoneTexte 5"/>
          <p:cNvSpPr txBox="1"/>
          <p:nvPr/>
        </p:nvSpPr>
        <p:spPr>
          <a:xfrm>
            <a:off x="323528" y="2132856"/>
            <a:ext cx="24482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err="1" smtClean="0">
                <a:solidFill>
                  <a:srgbClr val="7030A0"/>
                </a:solidFill>
              </a:rPr>
              <a:t>Isomer</a:t>
            </a:r>
            <a:r>
              <a:rPr lang="fr-FR" sz="2000" b="1" dirty="0" smtClean="0">
                <a:solidFill>
                  <a:srgbClr val="7030A0"/>
                </a:solidFill>
              </a:rPr>
              <a:t> in </a:t>
            </a:r>
            <a:r>
              <a:rPr lang="fr-FR" sz="2000" b="1" baseline="30000" dirty="0" smtClean="0">
                <a:solidFill>
                  <a:srgbClr val="7030A0"/>
                </a:solidFill>
              </a:rPr>
              <a:t>164</a:t>
            </a:r>
            <a:r>
              <a:rPr lang="fr-FR" sz="2000" b="1" dirty="0" smtClean="0">
                <a:solidFill>
                  <a:srgbClr val="7030A0"/>
                </a:solidFill>
              </a:rPr>
              <a:t>Gd </a:t>
            </a:r>
            <a:r>
              <a:rPr lang="fr-FR" sz="2000" b="1" dirty="0" err="1" smtClean="0">
                <a:solidFill>
                  <a:srgbClr val="7030A0"/>
                </a:solidFill>
              </a:rPr>
              <a:t>discovered</a:t>
            </a:r>
            <a:r>
              <a:rPr lang="fr-FR" sz="2000" b="1" dirty="0" smtClean="0">
                <a:solidFill>
                  <a:srgbClr val="7030A0"/>
                </a:solidFill>
              </a:rPr>
              <a:t> </a:t>
            </a:r>
            <a:r>
              <a:rPr lang="fr-FR" sz="2000" b="1" dirty="0" err="1" smtClean="0">
                <a:solidFill>
                  <a:srgbClr val="7030A0"/>
                </a:solidFill>
              </a:rPr>
              <a:t>at</a:t>
            </a:r>
            <a:r>
              <a:rPr lang="fr-FR" sz="2000" b="1" dirty="0" smtClean="0">
                <a:solidFill>
                  <a:srgbClr val="7030A0"/>
                </a:solidFill>
              </a:rPr>
              <a:t> BIGRIPS focal plane in 2017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51520" y="4077072"/>
            <a:ext cx="3503978" cy="10591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pic>
        <p:nvPicPr>
          <p:cNvPr id="14" name="Picture 2" descr="C:\Users\$wilson\Desktop\gd164is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301208"/>
            <a:ext cx="4002356" cy="156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539552" y="4305290"/>
            <a:ext cx="31394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>
                <a:solidFill>
                  <a:srgbClr val="7030A0"/>
                </a:solidFill>
              </a:rPr>
              <a:t>Prompt </a:t>
            </a:r>
            <a:r>
              <a:rPr lang="fr-FR" sz="2000" b="1" dirty="0" err="1">
                <a:solidFill>
                  <a:srgbClr val="7030A0"/>
                </a:solidFill>
              </a:rPr>
              <a:t>decays</a:t>
            </a:r>
            <a:r>
              <a:rPr lang="fr-FR" sz="2000" b="1" dirty="0">
                <a:solidFill>
                  <a:srgbClr val="7030A0"/>
                </a:solidFill>
              </a:rPr>
              <a:t> impossible to observe</a:t>
            </a: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6" t="10585" r="7273" b="831"/>
          <a:stretch>
            <a:fillRect/>
          </a:stretch>
        </p:blipFill>
        <p:spPr bwMode="auto">
          <a:xfrm>
            <a:off x="5220072" y="3925700"/>
            <a:ext cx="3816424" cy="293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8" name="Straight Connector 17"/>
          <p:cNvCxnSpPr/>
          <p:nvPr/>
        </p:nvCxnSpPr>
        <p:spPr>
          <a:xfrm>
            <a:off x="4644008" y="4005064"/>
            <a:ext cx="0" cy="2736304"/>
          </a:xfrm>
          <a:prstGeom prst="line">
            <a:avLst/>
          </a:prstGeom>
          <a:ln w="666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9161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695" l="327" r="96732">
                        <a14:foregroundMark x1="1634" y1="89157" x2="2157" y2="84538"/>
                        <a14:foregroundMark x1="2288" y1="84438" x2="3791" y2="83434"/>
                        <a14:foregroundMark x1="3791" y1="83434" x2="5686" y2="81727"/>
                        <a14:foregroundMark x1="5686" y1="81727" x2="6928" y2="80221"/>
                        <a14:foregroundMark x1="6667" y1="80422" x2="5490" y2="78414"/>
                        <a14:foregroundMark x1="5425" y1="78414" x2="6471" y2="76004"/>
                        <a14:foregroundMark x1="6471" y1="76004" x2="7908" y2="76104"/>
                        <a14:foregroundMark x1="7843" y1="76205" x2="9608" y2="76606"/>
                        <a14:foregroundMark x1="9542" y1="76807" x2="10980" y2="75000"/>
                        <a14:foregroundMark x1="11176" y1="75000" x2="9542" y2="72791"/>
                        <a14:foregroundMark x1="9477" y1="72289" x2="8954" y2="70382"/>
                        <a14:foregroundMark x1="8954" y1="70382" x2="11046" y2="69076"/>
                        <a14:foregroundMark x1="11046" y1="69076" x2="12680" y2="68173"/>
                        <a14:foregroundMark x1="12745" y1="68273" x2="15033" y2="67169"/>
                        <a14:foregroundMark x1="15033" y1="67169" x2="16536" y2="65763"/>
                        <a14:foregroundMark x1="16536" y1="65763" x2="18170" y2="63353"/>
                        <a14:foregroundMark x1="18170" y1="63353" x2="19020" y2="64759"/>
                        <a14:foregroundMark x1="19020" y1="64558" x2="21634" y2="61546"/>
                        <a14:foregroundMark x1="21634" y1="61546" x2="24314" y2="58032"/>
                        <a14:foregroundMark x1="24379" y1="57831" x2="25294" y2="56827"/>
                        <a14:foregroundMark x1="25294" y1="56627" x2="23268" y2="55924"/>
                        <a14:foregroundMark x1="23464" y1="55924" x2="23595" y2="52610"/>
                        <a14:foregroundMark x1="23529" y1="52410" x2="26078" y2="52209"/>
                        <a14:foregroundMark x1="26144" y1="52209" x2="27712" y2="51506"/>
                        <a14:foregroundMark x1="27712" y1="51506" x2="29869" y2="51004"/>
                        <a14:foregroundMark x1="29804" y1="51004" x2="31765" y2="48795"/>
                        <a14:foregroundMark x1="31830" y1="48795" x2="35948" y2="43976"/>
                        <a14:foregroundMark x1="35948" y1="44076" x2="39869" y2="39659"/>
                        <a14:foregroundMark x1="39869" y1="39659" x2="43268" y2="36245"/>
                        <a14:foregroundMark x1="43464" y1="36345" x2="44379" y2="34036"/>
                        <a14:foregroundMark x1="44379" y1="34036" x2="45556" y2="33635"/>
                        <a14:foregroundMark x1="45556" y1="33635" x2="46928" y2="32631"/>
                        <a14:foregroundMark x1="46928" y1="32631" x2="48366" y2="31426"/>
                        <a14:foregroundMark x1="48366" y1="31426" x2="47647" y2="28916"/>
                        <a14:foregroundMark x1="47647" y1="29016" x2="48366" y2="27008"/>
                        <a14:foregroundMark x1="48366" y1="27008" x2="50719" y2="26908"/>
                        <a14:foregroundMark x1="50719" y1="26908" x2="53464" y2="26908"/>
                        <a14:foregroundMark x1="53660" y1="27008" x2="56536" y2="26104"/>
                        <a14:foregroundMark x1="56536" y1="26104" x2="59412" y2="24900"/>
                        <a14:foregroundMark x1="59412" y1="24900" x2="62680" y2="22791"/>
                        <a14:foregroundMark x1="62680" y1="22791" x2="66144" y2="20281"/>
                        <a14:foregroundMark x1="66144" y1="20181" x2="67190" y2="18072"/>
                        <a14:foregroundMark x1="67320" y1="18273" x2="69216" y2="18072"/>
                        <a14:foregroundMark x1="69150" y1="18173" x2="69150" y2="19679"/>
                        <a14:foregroundMark x1="69412" y1="19578" x2="70523" y2="19578"/>
                        <a14:foregroundMark x1="70784" y1="19578" x2="72941" y2="16466"/>
                        <a14:foregroundMark x1="72941" y1="16466" x2="75033" y2="13855"/>
                        <a14:foregroundMark x1="74837" y1="13755" x2="77582" y2="11948"/>
                        <a14:foregroundMark x1="77582" y1="11948" x2="80131" y2="9739"/>
                        <a14:foregroundMark x1="80131" y1="9739" x2="82026" y2="7831"/>
                        <a14:foregroundMark x1="82026" y1="7831" x2="83529" y2="6124"/>
                        <a14:foregroundMark x1="83529" y1="6124" x2="86078" y2="5221"/>
                        <a14:foregroundMark x1="86078" y1="5221" x2="88301" y2="3815"/>
                        <a14:foregroundMark x1="88497" y1="3514" x2="89542" y2="3414"/>
                        <a14:foregroundMark x1="89673" y1="3514" x2="90523" y2="3313"/>
                        <a14:foregroundMark x1="90523" y1="3213" x2="91111" y2="2610"/>
                        <a14:foregroundMark x1="76013" y1="30321" x2="71176" y2="33032"/>
                        <a14:foregroundMark x1="71176" y1="33032" x2="69216" y2="34237"/>
                        <a14:foregroundMark x1="69477" y1="34237" x2="69542" y2="38755"/>
                        <a14:foregroundMark x1="69542" y1="38855" x2="69216" y2="39859"/>
                        <a14:foregroundMark x1="69346" y1="39659" x2="66993" y2="40261"/>
                        <a14:foregroundMark x1="66993" y1="40261" x2="65359" y2="39558"/>
                        <a14:foregroundMark x1="65425" y1="39357" x2="63529" y2="37751"/>
                        <a14:foregroundMark x1="63464" y1="37851" x2="61111" y2="39759"/>
                        <a14:foregroundMark x1="47778" y1="57028" x2="46601" y2="60141"/>
                        <a14:foregroundMark x1="46667" y1="60241" x2="46536" y2="63454"/>
                        <a14:foregroundMark x1="46536" y1="63855" x2="44837" y2="64458"/>
                        <a14:foregroundMark x1="44837" y1="64458" x2="43203" y2="63454"/>
                        <a14:foregroundMark x1="43268" y1="63253" x2="42418" y2="61044"/>
                        <a14:foregroundMark x1="31242" y1="72289" x2="30392" y2="75904"/>
                        <a14:foregroundMark x1="30392" y1="76004" x2="30392" y2="76004"/>
                        <a14:foregroundMark x1="30392" y1="76004" x2="30000" y2="77912"/>
                        <a14:foregroundMark x1="30000" y1="78213" x2="28627" y2="78213"/>
                        <a14:foregroundMark x1="28627" y1="78213" x2="27124" y2="77610"/>
                        <a14:foregroundMark x1="27059" y1="77410" x2="26340" y2="75301"/>
                        <a14:foregroundMark x1="18954" y1="85141" x2="18889" y2="88454"/>
                        <a14:foregroundMark x1="18824" y1="88755" x2="18954" y2="89558"/>
                        <a14:foregroundMark x1="18954" y1="89759" x2="16928" y2="90060"/>
                        <a14:foregroundMark x1="16863" y1="90261" x2="15556" y2="91667"/>
                        <a14:foregroundMark x1="15556" y1="91767" x2="13856" y2="93072"/>
                        <a14:foregroundMark x1="13856" y1="93072" x2="12222" y2="92771"/>
                        <a14:foregroundMark x1="12288" y1="92771" x2="11438" y2="89960"/>
                        <a14:foregroundMark x1="9477" y1="92068" x2="8627" y2="95984"/>
                        <a14:foregroundMark x1="8627" y1="96285" x2="7582" y2="97892"/>
                        <a14:foregroundMark x1="7582" y1="98092" x2="5686" y2="97992"/>
                        <a14:foregroundMark x1="5621" y1="98092" x2="3007" y2="98092"/>
                        <a14:foregroundMark x1="3137" y1="98092" x2="1961" y2="95382"/>
                        <a14:foregroundMark x1="1961" y1="95482" x2="1111" y2="93574"/>
                        <a14:foregroundMark x1="1111" y1="93373" x2="719" y2="91064"/>
                        <a14:foregroundMark x1="850" y1="91165" x2="1699" y2="88855"/>
                        <a14:backgroundMark x1="85882" y1="2410" x2="89935" y2="1506"/>
                        <a14:backgroundMark x1="719" y1="88153" x2="719" y2="88153"/>
                        <a14:backgroundMark x1="784" y1="90361" x2="784" y2="90361"/>
                        <a14:backgroundMark x1="588" y1="93574" x2="588" y2="93574"/>
                        <a14:backgroundMark x1="588" y1="91566" x2="588" y2="91566"/>
                        <a14:backgroundMark x1="588" y1="94177" x2="588" y2="94177"/>
                        <a14:backgroundMark x1="784" y1="94478" x2="1765" y2="96586"/>
                        <a14:backgroundMark x1="1961" y1="96586" x2="3529" y2="98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33" y="-84221"/>
            <a:ext cx="8230153" cy="5803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Dowolny kształt 16"/>
          <p:cNvSpPr/>
          <p:nvPr/>
        </p:nvSpPr>
        <p:spPr bwMode="auto">
          <a:xfrm>
            <a:off x="6258531" y="4881492"/>
            <a:ext cx="1728058" cy="1427069"/>
          </a:xfrm>
          <a:custGeom>
            <a:avLst/>
            <a:gdLst>
              <a:gd name="connsiteX0" fmla="*/ 0 w 1193931"/>
              <a:gd name="connsiteY0" fmla="*/ 824381 h 829119"/>
              <a:gd name="connsiteX1" fmla="*/ 582752 w 1193931"/>
              <a:gd name="connsiteY1" fmla="*/ 829119 h 829119"/>
              <a:gd name="connsiteX2" fmla="*/ 691722 w 1193931"/>
              <a:gd name="connsiteY2" fmla="*/ 795954 h 829119"/>
              <a:gd name="connsiteX3" fmla="*/ 724887 w 1193931"/>
              <a:gd name="connsiteY3" fmla="*/ 772265 h 829119"/>
              <a:gd name="connsiteX4" fmla="*/ 739100 w 1193931"/>
              <a:gd name="connsiteY4" fmla="*/ 734363 h 829119"/>
              <a:gd name="connsiteX5" fmla="*/ 753314 w 1193931"/>
              <a:gd name="connsiteY5" fmla="*/ 686984 h 829119"/>
              <a:gd name="connsiteX6" fmla="*/ 753314 w 1193931"/>
              <a:gd name="connsiteY6" fmla="*/ 123183 h 829119"/>
              <a:gd name="connsiteX7" fmla="*/ 781741 w 1193931"/>
              <a:gd name="connsiteY7" fmla="*/ 71067 h 829119"/>
              <a:gd name="connsiteX8" fmla="*/ 819643 w 1193931"/>
              <a:gd name="connsiteY8" fmla="*/ 42640 h 829119"/>
              <a:gd name="connsiteX9" fmla="*/ 876497 w 1193931"/>
              <a:gd name="connsiteY9" fmla="*/ 23689 h 829119"/>
              <a:gd name="connsiteX10" fmla="*/ 966516 w 1193931"/>
              <a:gd name="connsiteY10" fmla="*/ 14213 h 829119"/>
              <a:gd name="connsiteX11" fmla="*/ 1193931 w 1193931"/>
              <a:gd name="connsiteY11" fmla="*/ 0 h 829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93931" h="829119">
                <a:moveTo>
                  <a:pt x="0" y="824381"/>
                </a:moveTo>
                <a:lnTo>
                  <a:pt x="582752" y="829119"/>
                </a:lnTo>
                <a:lnTo>
                  <a:pt x="691722" y="795954"/>
                </a:lnTo>
                <a:lnTo>
                  <a:pt x="724887" y="772265"/>
                </a:lnTo>
                <a:lnTo>
                  <a:pt x="739100" y="734363"/>
                </a:lnTo>
                <a:lnTo>
                  <a:pt x="753314" y="686984"/>
                </a:lnTo>
                <a:lnTo>
                  <a:pt x="753314" y="123183"/>
                </a:lnTo>
                <a:lnTo>
                  <a:pt x="781741" y="71067"/>
                </a:lnTo>
                <a:lnTo>
                  <a:pt x="819643" y="42640"/>
                </a:lnTo>
                <a:lnTo>
                  <a:pt x="876497" y="23689"/>
                </a:lnTo>
                <a:lnTo>
                  <a:pt x="966516" y="14213"/>
                </a:lnTo>
                <a:lnTo>
                  <a:pt x="1193931" y="0"/>
                </a:lnTo>
              </a:path>
            </a:pathLst>
          </a:custGeom>
          <a:noFill/>
          <a:ln w="28575" cap="flat" cmpd="sng" algn="ctr">
            <a:solidFill>
              <a:srgbClr val="00B05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l-PL" sz="2400" smtClean="0">
              <a:solidFill>
                <a:srgbClr val="FFFFFF"/>
              </a:solidFill>
            </a:endParaRPr>
          </a:p>
        </p:txBody>
      </p:sp>
      <p:grpSp>
        <p:nvGrpSpPr>
          <p:cNvPr id="1025" name="Grupa 1024"/>
          <p:cNvGrpSpPr/>
          <p:nvPr/>
        </p:nvGrpSpPr>
        <p:grpSpPr>
          <a:xfrm>
            <a:off x="6238955" y="5113422"/>
            <a:ext cx="1094211" cy="930939"/>
            <a:chOff x="5885064" y="3039036"/>
            <a:chExt cx="730889" cy="540870"/>
          </a:xfrm>
        </p:grpSpPr>
        <p:cxnSp>
          <p:nvCxnSpPr>
            <p:cNvPr id="30" name="Łącznik prosty 29"/>
            <p:cNvCxnSpPr/>
            <p:nvPr/>
          </p:nvCxnSpPr>
          <p:spPr bwMode="auto">
            <a:xfrm flipV="1">
              <a:off x="5885064" y="3287059"/>
              <a:ext cx="724912" cy="2988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969696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1" name="Łącznik prosty 30"/>
            <p:cNvCxnSpPr/>
            <p:nvPr/>
          </p:nvCxnSpPr>
          <p:spPr bwMode="auto">
            <a:xfrm>
              <a:off x="5893853" y="3107765"/>
              <a:ext cx="716123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969696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" name="Łącznik prosty 31"/>
            <p:cNvCxnSpPr/>
            <p:nvPr/>
          </p:nvCxnSpPr>
          <p:spPr bwMode="auto">
            <a:xfrm flipV="1">
              <a:off x="5893853" y="3567953"/>
              <a:ext cx="722100" cy="1195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969696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3" name="Łącznik prosty 32"/>
            <p:cNvCxnSpPr/>
            <p:nvPr/>
          </p:nvCxnSpPr>
          <p:spPr bwMode="auto">
            <a:xfrm flipV="1">
              <a:off x="5893853" y="3400612"/>
              <a:ext cx="716123" cy="2988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969696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0" name="Łącznik prosty 39"/>
            <p:cNvCxnSpPr/>
            <p:nvPr/>
          </p:nvCxnSpPr>
          <p:spPr bwMode="auto">
            <a:xfrm>
              <a:off x="5893853" y="3039036"/>
              <a:ext cx="716123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969696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26" name="Łącznik prosty 25"/>
          <p:cNvCxnSpPr/>
          <p:nvPr/>
        </p:nvCxnSpPr>
        <p:spPr bwMode="auto">
          <a:xfrm>
            <a:off x="5120048" y="5324287"/>
            <a:ext cx="1094211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969696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Łącznik prosty 28"/>
          <p:cNvCxnSpPr/>
          <p:nvPr/>
        </p:nvCxnSpPr>
        <p:spPr bwMode="auto">
          <a:xfrm>
            <a:off x="5120048" y="5051689"/>
            <a:ext cx="1094211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969696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Łącznik prosty 5"/>
          <p:cNvCxnSpPr/>
          <p:nvPr/>
        </p:nvCxnSpPr>
        <p:spPr bwMode="auto">
          <a:xfrm>
            <a:off x="1628991" y="4885474"/>
            <a:ext cx="7503158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2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Dowolny kształt 23"/>
          <p:cNvSpPr/>
          <p:nvPr/>
        </p:nvSpPr>
        <p:spPr bwMode="auto">
          <a:xfrm flipH="1">
            <a:off x="1674218" y="4163871"/>
            <a:ext cx="4577456" cy="1475998"/>
          </a:xfrm>
          <a:custGeom>
            <a:avLst/>
            <a:gdLst>
              <a:gd name="connsiteX0" fmla="*/ 0 w 3013256"/>
              <a:gd name="connsiteY0" fmla="*/ 843332 h 857546"/>
              <a:gd name="connsiteX1" fmla="*/ 412191 w 3013256"/>
              <a:gd name="connsiteY1" fmla="*/ 857546 h 857546"/>
              <a:gd name="connsiteX2" fmla="*/ 582752 w 3013256"/>
              <a:gd name="connsiteY2" fmla="*/ 852808 h 857546"/>
              <a:gd name="connsiteX3" fmla="*/ 672771 w 3013256"/>
              <a:gd name="connsiteY3" fmla="*/ 829119 h 857546"/>
              <a:gd name="connsiteX4" fmla="*/ 710673 w 3013256"/>
              <a:gd name="connsiteY4" fmla="*/ 777003 h 857546"/>
              <a:gd name="connsiteX5" fmla="*/ 734363 w 3013256"/>
              <a:gd name="connsiteY5" fmla="*/ 715411 h 857546"/>
              <a:gd name="connsiteX6" fmla="*/ 748576 w 3013256"/>
              <a:gd name="connsiteY6" fmla="*/ 644344 h 857546"/>
              <a:gd name="connsiteX7" fmla="*/ 748576 w 3013256"/>
              <a:gd name="connsiteY7" fmla="*/ 506947 h 857546"/>
              <a:gd name="connsiteX8" fmla="*/ 748576 w 3013256"/>
              <a:gd name="connsiteY8" fmla="*/ 355336 h 857546"/>
              <a:gd name="connsiteX9" fmla="*/ 758052 w 3013256"/>
              <a:gd name="connsiteY9" fmla="*/ 227415 h 857546"/>
              <a:gd name="connsiteX10" fmla="*/ 777003 w 3013256"/>
              <a:gd name="connsiteY10" fmla="*/ 118445 h 857546"/>
              <a:gd name="connsiteX11" fmla="*/ 814906 w 3013256"/>
              <a:gd name="connsiteY11" fmla="*/ 47378 h 857546"/>
              <a:gd name="connsiteX12" fmla="*/ 843332 w 3013256"/>
              <a:gd name="connsiteY12" fmla="*/ 9475 h 857546"/>
              <a:gd name="connsiteX13" fmla="*/ 876497 w 3013256"/>
              <a:gd name="connsiteY13" fmla="*/ 0 h 857546"/>
              <a:gd name="connsiteX14" fmla="*/ 971254 w 3013256"/>
              <a:gd name="connsiteY14" fmla="*/ 0 h 857546"/>
              <a:gd name="connsiteX15" fmla="*/ 1047059 w 3013256"/>
              <a:gd name="connsiteY15" fmla="*/ 28426 h 857546"/>
              <a:gd name="connsiteX16" fmla="*/ 1108651 w 3013256"/>
              <a:gd name="connsiteY16" fmla="*/ 71067 h 857546"/>
              <a:gd name="connsiteX17" fmla="*/ 1184456 w 3013256"/>
              <a:gd name="connsiteY17" fmla="*/ 118445 h 857546"/>
              <a:gd name="connsiteX18" fmla="*/ 1293426 w 3013256"/>
              <a:gd name="connsiteY18" fmla="*/ 165823 h 857546"/>
              <a:gd name="connsiteX19" fmla="*/ 1482939 w 3013256"/>
              <a:gd name="connsiteY19" fmla="*/ 222677 h 857546"/>
              <a:gd name="connsiteX20" fmla="*/ 1748257 w 3013256"/>
              <a:gd name="connsiteY20" fmla="*/ 279531 h 857546"/>
              <a:gd name="connsiteX21" fmla="*/ 1933032 w 3013256"/>
              <a:gd name="connsiteY21" fmla="*/ 307958 h 857546"/>
              <a:gd name="connsiteX22" fmla="*/ 2203088 w 3013256"/>
              <a:gd name="connsiteY22" fmla="*/ 326909 h 857546"/>
              <a:gd name="connsiteX23" fmla="*/ 2529998 w 3013256"/>
              <a:gd name="connsiteY23" fmla="*/ 345861 h 857546"/>
              <a:gd name="connsiteX24" fmla="*/ 2880597 w 3013256"/>
              <a:gd name="connsiteY24" fmla="*/ 360074 h 857546"/>
              <a:gd name="connsiteX25" fmla="*/ 3013256 w 3013256"/>
              <a:gd name="connsiteY25" fmla="*/ 369550 h 857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013256" h="857546">
                <a:moveTo>
                  <a:pt x="0" y="843332"/>
                </a:moveTo>
                <a:lnTo>
                  <a:pt x="412191" y="857546"/>
                </a:lnTo>
                <a:lnTo>
                  <a:pt x="582752" y="852808"/>
                </a:lnTo>
                <a:lnTo>
                  <a:pt x="672771" y="829119"/>
                </a:lnTo>
                <a:lnTo>
                  <a:pt x="710673" y="777003"/>
                </a:lnTo>
                <a:lnTo>
                  <a:pt x="734363" y="715411"/>
                </a:lnTo>
                <a:lnTo>
                  <a:pt x="748576" y="644344"/>
                </a:lnTo>
                <a:lnTo>
                  <a:pt x="748576" y="506947"/>
                </a:lnTo>
                <a:lnTo>
                  <a:pt x="748576" y="355336"/>
                </a:lnTo>
                <a:lnTo>
                  <a:pt x="758052" y="227415"/>
                </a:lnTo>
                <a:lnTo>
                  <a:pt x="777003" y="118445"/>
                </a:lnTo>
                <a:lnTo>
                  <a:pt x="814906" y="47378"/>
                </a:lnTo>
                <a:lnTo>
                  <a:pt x="843332" y="9475"/>
                </a:lnTo>
                <a:lnTo>
                  <a:pt x="876497" y="0"/>
                </a:lnTo>
                <a:lnTo>
                  <a:pt x="971254" y="0"/>
                </a:lnTo>
                <a:lnTo>
                  <a:pt x="1047059" y="28426"/>
                </a:lnTo>
                <a:lnTo>
                  <a:pt x="1108651" y="71067"/>
                </a:lnTo>
                <a:lnTo>
                  <a:pt x="1184456" y="118445"/>
                </a:lnTo>
                <a:lnTo>
                  <a:pt x="1293426" y="165823"/>
                </a:lnTo>
                <a:lnTo>
                  <a:pt x="1482939" y="222677"/>
                </a:lnTo>
                <a:lnTo>
                  <a:pt x="1748257" y="279531"/>
                </a:lnTo>
                <a:lnTo>
                  <a:pt x="1933032" y="307958"/>
                </a:lnTo>
                <a:lnTo>
                  <a:pt x="2203088" y="326909"/>
                </a:lnTo>
                <a:lnTo>
                  <a:pt x="2529998" y="345861"/>
                </a:lnTo>
                <a:lnTo>
                  <a:pt x="2880597" y="360074"/>
                </a:lnTo>
                <a:lnTo>
                  <a:pt x="3013256" y="369550"/>
                </a:lnTo>
              </a:path>
            </a:pathLst>
          </a:custGeom>
          <a:noFill/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l-PL" sz="2400" smtClean="0">
              <a:solidFill>
                <a:srgbClr val="FFFFFF"/>
              </a:solidFill>
            </a:endParaRPr>
          </a:p>
        </p:txBody>
      </p:sp>
      <p:sp>
        <p:nvSpPr>
          <p:cNvPr id="39" name="Elipsa 38"/>
          <p:cNvSpPr/>
          <p:nvPr/>
        </p:nvSpPr>
        <p:spPr bwMode="auto">
          <a:xfrm>
            <a:off x="5275789" y="4937234"/>
            <a:ext cx="174156" cy="19544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bg2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l-PL" sz="2400" smtClean="0">
              <a:solidFill>
                <a:srgbClr val="FFFFFF"/>
              </a:solidFill>
            </a:endParaRPr>
          </a:p>
        </p:txBody>
      </p:sp>
      <p:sp>
        <p:nvSpPr>
          <p:cNvPr id="42" name="Elipsa 41"/>
          <p:cNvSpPr/>
          <p:nvPr/>
        </p:nvSpPr>
        <p:spPr bwMode="auto">
          <a:xfrm>
            <a:off x="5513112" y="4941174"/>
            <a:ext cx="174156" cy="19544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bg2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l-PL" sz="2400" smtClean="0">
              <a:solidFill>
                <a:srgbClr val="FFFFFF"/>
              </a:solidFill>
            </a:endParaRPr>
          </a:p>
        </p:txBody>
      </p:sp>
      <p:sp>
        <p:nvSpPr>
          <p:cNvPr id="43" name="Elipsa 42"/>
          <p:cNvSpPr/>
          <p:nvPr/>
        </p:nvSpPr>
        <p:spPr bwMode="auto">
          <a:xfrm>
            <a:off x="5730396" y="4948058"/>
            <a:ext cx="174156" cy="19544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bg2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l-PL" sz="2400" smtClean="0">
              <a:solidFill>
                <a:srgbClr val="FFFFFF"/>
              </a:solidFill>
            </a:endParaRPr>
          </a:p>
        </p:txBody>
      </p:sp>
      <p:sp>
        <p:nvSpPr>
          <p:cNvPr id="44" name="Elipsa 43"/>
          <p:cNvSpPr/>
          <p:nvPr/>
        </p:nvSpPr>
        <p:spPr bwMode="auto">
          <a:xfrm>
            <a:off x="5507448" y="5230744"/>
            <a:ext cx="174156" cy="19544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bg2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l-PL" sz="2400" smtClean="0">
              <a:solidFill>
                <a:srgbClr val="FFFFFF"/>
              </a:solidFill>
            </a:endParaRPr>
          </a:p>
        </p:txBody>
      </p:sp>
      <p:sp>
        <p:nvSpPr>
          <p:cNvPr id="45" name="Elipsa 44"/>
          <p:cNvSpPr/>
          <p:nvPr/>
        </p:nvSpPr>
        <p:spPr bwMode="auto">
          <a:xfrm>
            <a:off x="5950174" y="4948058"/>
            <a:ext cx="174156" cy="19544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bg2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l-PL" sz="2400" smtClean="0">
              <a:solidFill>
                <a:srgbClr val="FFFFFF"/>
              </a:solidFill>
            </a:endParaRPr>
          </a:p>
        </p:txBody>
      </p:sp>
      <p:sp>
        <p:nvSpPr>
          <p:cNvPr id="46" name="Elipsa 45"/>
          <p:cNvSpPr/>
          <p:nvPr/>
        </p:nvSpPr>
        <p:spPr bwMode="auto">
          <a:xfrm>
            <a:off x="5764709" y="5222001"/>
            <a:ext cx="174156" cy="19544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bg2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l-PL" sz="2400" smtClean="0">
              <a:solidFill>
                <a:srgbClr val="FFFFFF"/>
              </a:solidFill>
            </a:endParaRPr>
          </a:p>
        </p:txBody>
      </p:sp>
      <p:grpSp>
        <p:nvGrpSpPr>
          <p:cNvPr id="1033" name="Grupa 1032"/>
          <p:cNvGrpSpPr/>
          <p:nvPr/>
        </p:nvGrpSpPr>
        <p:grpSpPr>
          <a:xfrm>
            <a:off x="5120048" y="4601306"/>
            <a:ext cx="1094211" cy="195444"/>
            <a:chOff x="5546714" y="4601306"/>
            <a:chExt cx="1185395" cy="195444"/>
          </a:xfrm>
        </p:grpSpPr>
        <p:cxnSp>
          <p:nvCxnSpPr>
            <p:cNvPr id="48" name="Łącznik prosty 47"/>
            <p:cNvCxnSpPr/>
            <p:nvPr/>
          </p:nvCxnSpPr>
          <p:spPr bwMode="auto">
            <a:xfrm>
              <a:off x="5546714" y="4701947"/>
              <a:ext cx="1185395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969696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9" name="Elipsa 48"/>
            <p:cNvSpPr/>
            <p:nvPr/>
          </p:nvSpPr>
          <p:spPr bwMode="auto">
            <a:xfrm>
              <a:off x="6150766" y="4601306"/>
              <a:ext cx="188669" cy="195444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bg2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l-PL" sz="2400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51" name="Elipsa 50"/>
          <p:cNvSpPr/>
          <p:nvPr/>
        </p:nvSpPr>
        <p:spPr bwMode="auto">
          <a:xfrm>
            <a:off x="6554956" y="5930166"/>
            <a:ext cx="174156" cy="195444"/>
          </a:xfrm>
          <a:prstGeom prst="ellipse">
            <a:avLst/>
          </a:prstGeom>
          <a:solidFill>
            <a:srgbClr val="00B050"/>
          </a:solidFill>
          <a:ln w="9525" cap="flat" cmpd="sng" algn="ctr">
            <a:solidFill>
              <a:schemeClr val="bg2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l-PL" sz="2400" smtClean="0">
              <a:solidFill>
                <a:srgbClr val="FFFFFF"/>
              </a:solidFill>
            </a:endParaRPr>
          </a:p>
        </p:txBody>
      </p:sp>
      <p:sp>
        <p:nvSpPr>
          <p:cNvPr id="52" name="Elipsa 51"/>
          <p:cNvSpPr/>
          <p:nvPr/>
        </p:nvSpPr>
        <p:spPr bwMode="auto">
          <a:xfrm>
            <a:off x="6883535" y="5930166"/>
            <a:ext cx="174156" cy="195444"/>
          </a:xfrm>
          <a:prstGeom prst="ellipse">
            <a:avLst/>
          </a:prstGeom>
          <a:solidFill>
            <a:srgbClr val="00B050"/>
          </a:solidFill>
          <a:ln w="9525" cap="flat" cmpd="sng" algn="ctr">
            <a:solidFill>
              <a:schemeClr val="bg2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l-PL" sz="2400" smtClean="0">
              <a:solidFill>
                <a:srgbClr val="FFFFFF"/>
              </a:solidFill>
            </a:endParaRPr>
          </a:p>
        </p:txBody>
      </p:sp>
      <p:sp>
        <p:nvSpPr>
          <p:cNvPr id="53" name="Elipsa 52"/>
          <p:cNvSpPr/>
          <p:nvPr/>
        </p:nvSpPr>
        <p:spPr bwMode="auto">
          <a:xfrm>
            <a:off x="6324431" y="5623896"/>
            <a:ext cx="174156" cy="195444"/>
          </a:xfrm>
          <a:prstGeom prst="ellipse">
            <a:avLst/>
          </a:prstGeom>
          <a:solidFill>
            <a:srgbClr val="00B050"/>
          </a:solidFill>
          <a:ln w="9525" cap="flat" cmpd="sng" algn="ctr">
            <a:solidFill>
              <a:schemeClr val="bg2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l-PL" sz="2400" smtClean="0">
              <a:solidFill>
                <a:srgbClr val="FFFFFF"/>
              </a:solidFill>
            </a:endParaRPr>
          </a:p>
        </p:txBody>
      </p:sp>
      <p:sp>
        <p:nvSpPr>
          <p:cNvPr id="54" name="Elipsa 53"/>
          <p:cNvSpPr/>
          <p:nvPr/>
        </p:nvSpPr>
        <p:spPr bwMode="auto">
          <a:xfrm>
            <a:off x="6581436" y="5623896"/>
            <a:ext cx="174156" cy="195444"/>
          </a:xfrm>
          <a:prstGeom prst="ellipse">
            <a:avLst/>
          </a:prstGeom>
          <a:solidFill>
            <a:srgbClr val="00B050"/>
          </a:solidFill>
          <a:ln w="9525" cap="flat" cmpd="sng" algn="ctr">
            <a:solidFill>
              <a:schemeClr val="bg2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l-PL" sz="2400" smtClean="0">
              <a:solidFill>
                <a:srgbClr val="FFFFFF"/>
              </a:solidFill>
            </a:endParaRPr>
          </a:p>
        </p:txBody>
      </p:sp>
      <p:sp>
        <p:nvSpPr>
          <p:cNvPr id="55" name="Elipsa 54"/>
          <p:cNvSpPr/>
          <p:nvPr/>
        </p:nvSpPr>
        <p:spPr bwMode="auto">
          <a:xfrm>
            <a:off x="6822928" y="5623896"/>
            <a:ext cx="174156" cy="195444"/>
          </a:xfrm>
          <a:prstGeom prst="ellipse">
            <a:avLst/>
          </a:prstGeom>
          <a:solidFill>
            <a:srgbClr val="00B050"/>
          </a:solidFill>
          <a:ln w="9525" cap="flat" cmpd="sng" algn="ctr">
            <a:solidFill>
              <a:schemeClr val="bg2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l-PL" sz="2400" smtClean="0">
              <a:solidFill>
                <a:srgbClr val="FFFFFF"/>
              </a:solidFill>
            </a:endParaRPr>
          </a:p>
        </p:txBody>
      </p:sp>
      <p:sp>
        <p:nvSpPr>
          <p:cNvPr id="56" name="Elipsa 55"/>
          <p:cNvSpPr/>
          <p:nvPr/>
        </p:nvSpPr>
        <p:spPr bwMode="auto">
          <a:xfrm>
            <a:off x="7068432" y="5623896"/>
            <a:ext cx="174156" cy="195444"/>
          </a:xfrm>
          <a:prstGeom prst="ellipse">
            <a:avLst/>
          </a:prstGeom>
          <a:solidFill>
            <a:srgbClr val="00B050"/>
          </a:solidFill>
          <a:ln w="9525" cap="flat" cmpd="sng" algn="ctr">
            <a:solidFill>
              <a:schemeClr val="bg2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l-PL" sz="2400" smtClean="0">
              <a:solidFill>
                <a:srgbClr val="FFFFFF"/>
              </a:solidFill>
            </a:endParaRPr>
          </a:p>
        </p:txBody>
      </p:sp>
      <p:sp>
        <p:nvSpPr>
          <p:cNvPr id="57" name="Elipsa 56"/>
          <p:cNvSpPr/>
          <p:nvPr/>
        </p:nvSpPr>
        <p:spPr bwMode="auto">
          <a:xfrm>
            <a:off x="6558588" y="5153102"/>
            <a:ext cx="174156" cy="195444"/>
          </a:xfrm>
          <a:prstGeom prst="ellipse">
            <a:avLst/>
          </a:prstGeom>
          <a:solidFill>
            <a:srgbClr val="00B050"/>
          </a:solidFill>
          <a:ln w="9525" cap="flat" cmpd="sng" algn="ctr">
            <a:solidFill>
              <a:schemeClr val="bg2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l-PL" sz="2400" smtClean="0">
              <a:solidFill>
                <a:srgbClr val="FFFFFF"/>
              </a:solidFill>
            </a:endParaRPr>
          </a:p>
        </p:txBody>
      </p:sp>
      <p:sp>
        <p:nvSpPr>
          <p:cNvPr id="58" name="Elipsa 57"/>
          <p:cNvSpPr/>
          <p:nvPr/>
        </p:nvSpPr>
        <p:spPr bwMode="auto">
          <a:xfrm>
            <a:off x="6948407" y="5396297"/>
            <a:ext cx="174156" cy="195444"/>
          </a:xfrm>
          <a:prstGeom prst="ellipse">
            <a:avLst/>
          </a:prstGeom>
          <a:solidFill>
            <a:srgbClr val="00B050"/>
          </a:solidFill>
          <a:ln w="9525" cap="flat" cmpd="sng" algn="ctr">
            <a:solidFill>
              <a:schemeClr val="bg2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l-PL" sz="2400" smtClean="0">
              <a:solidFill>
                <a:srgbClr val="FFFFFF"/>
              </a:solidFill>
            </a:endParaRPr>
          </a:p>
        </p:txBody>
      </p:sp>
      <p:sp>
        <p:nvSpPr>
          <p:cNvPr id="59" name="Elipsa 58"/>
          <p:cNvSpPr/>
          <p:nvPr/>
        </p:nvSpPr>
        <p:spPr bwMode="auto">
          <a:xfrm>
            <a:off x="6820720" y="5159172"/>
            <a:ext cx="174156" cy="195444"/>
          </a:xfrm>
          <a:prstGeom prst="ellipse">
            <a:avLst/>
          </a:prstGeom>
          <a:solidFill>
            <a:srgbClr val="00B050"/>
          </a:solidFill>
          <a:ln w="9525" cap="flat" cmpd="sng" algn="ctr">
            <a:solidFill>
              <a:schemeClr val="bg2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l-PL" sz="2400" smtClean="0">
              <a:solidFill>
                <a:srgbClr val="FFFFFF"/>
              </a:solidFill>
            </a:endParaRPr>
          </a:p>
        </p:txBody>
      </p:sp>
      <p:sp>
        <p:nvSpPr>
          <p:cNvPr id="60" name="Elipsa 59"/>
          <p:cNvSpPr/>
          <p:nvPr/>
        </p:nvSpPr>
        <p:spPr bwMode="auto">
          <a:xfrm>
            <a:off x="6365823" y="4992191"/>
            <a:ext cx="174156" cy="195444"/>
          </a:xfrm>
          <a:prstGeom prst="ellipse">
            <a:avLst/>
          </a:prstGeom>
          <a:solidFill>
            <a:srgbClr val="00B050"/>
          </a:solidFill>
          <a:ln w="9525" cap="flat" cmpd="sng" algn="ctr">
            <a:solidFill>
              <a:schemeClr val="bg2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l-PL" sz="2400" smtClean="0">
              <a:solidFill>
                <a:srgbClr val="FFFFFF"/>
              </a:solidFill>
            </a:endParaRPr>
          </a:p>
        </p:txBody>
      </p:sp>
      <p:cxnSp>
        <p:nvCxnSpPr>
          <p:cNvPr id="7" name="Łącznik prosty 6"/>
          <p:cNvCxnSpPr/>
          <p:nvPr/>
        </p:nvCxnSpPr>
        <p:spPr bwMode="auto">
          <a:xfrm>
            <a:off x="6220560" y="3168000"/>
            <a:ext cx="18396" cy="35640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2"/>
            </a:solidFill>
            <a:prstDash val="solid"/>
            <a:miter lim="800000"/>
            <a:headEnd type="triangl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3" name="Text Box 12"/>
          <p:cNvSpPr txBox="1">
            <a:spLocks noChangeArrowheads="1"/>
          </p:cNvSpPr>
          <p:nvPr/>
        </p:nvSpPr>
        <p:spPr bwMode="auto">
          <a:xfrm>
            <a:off x="3204564" y="3977197"/>
            <a:ext cx="151676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pl-PL" sz="1400" dirty="0" smtClean="0">
                <a:solidFill>
                  <a:srgbClr val="000000"/>
                </a:solidFill>
                <a:latin typeface="Arial" charset="0"/>
              </a:rPr>
              <a:t>Coulomb </a:t>
            </a:r>
            <a:r>
              <a:rPr lang="pl-PL" sz="1400" dirty="0" err="1" smtClean="0">
                <a:solidFill>
                  <a:srgbClr val="000000"/>
                </a:solidFill>
                <a:latin typeface="Arial" charset="0"/>
              </a:rPr>
              <a:t>barrier</a:t>
            </a:r>
            <a:endParaRPr lang="pl-PL" sz="1400" dirty="0" smtClean="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1032" name="Grupa 1031"/>
          <p:cNvGrpSpPr/>
          <p:nvPr/>
        </p:nvGrpSpPr>
        <p:grpSpPr>
          <a:xfrm>
            <a:off x="6245536" y="4320875"/>
            <a:ext cx="2932318" cy="720174"/>
            <a:chOff x="6765989" y="4320875"/>
            <a:chExt cx="3176676" cy="720174"/>
          </a:xfrm>
        </p:grpSpPr>
        <p:sp>
          <p:nvSpPr>
            <p:cNvPr id="1027" name="Dowolny kształt 1026"/>
            <p:cNvSpPr/>
            <p:nvPr/>
          </p:nvSpPr>
          <p:spPr bwMode="auto">
            <a:xfrm>
              <a:off x="7977176" y="4610647"/>
              <a:ext cx="1896078" cy="430402"/>
            </a:xfrm>
            <a:custGeom>
              <a:avLst/>
              <a:gdLst>
                <a:gd name="connsiteX0" fmla="*/ 0 w 1209247"/>
                <a:gd name="connsiteY0" fmla="*/ 250061 h 250061"/>
                <a:gd name="connsiteX1" fmla="*/ 7465 w 1209247"/>
                <a:gd name="connsiteY1" fmla="*/ 179148 h 250061"/>
                <a:gd name="connsiteX2" fmla="*/ 22394 w 1209247"/>
                <a:gd name="connsiteY2" fmla="*/ 108235 h 250061"/>
                <a:gd name="connsiteX3" fmla="*/ 52252 w 1209247"/>
                <a:gd name="connsiteY3" fmla="*/ 48519 h 250061"/>
                <a:gd name="connsiteX4" fmla="*/ 97039 w 1209247"/>
                <a:gd name="connsiteY4" fmla="*/ 11197 h 250061"/>
                <a:gd name="connsiteX5" fmla="*/ 141825 w 1209247"/>
                <a:gd name="connsiteY5" fmla="*/ 0 h 250061"/>
                <a:gd name="connsiteX6" fmla="*/ 205274 w 1209247"/>
                <a:gd name="connsiteY6" fmla="*/ 0 h 250061"/>
                <a:gd name="connsiteX7" fmla="*/ 279919 w 1209247"/>
                <a:gd name="connsiteY7" fmla="*/ 14929 h 250061"/>
                <a:gd name="connsiteX8" fmla="*/ 343367 w 1209247"/>
                <a:gd name="connsiteY8" fmla="*/ 41055 h 250061"/>
                <a:gd name="connsiteX9" fmla="*/ 440405 w 1209247"/>
                <a:gd name="connsiteY9" fmla="*/ 70913 h 250061"/>
                <a:gd name="connsiteX10" fmla="*/ 567301 w 1209247"/>
                <a:gd name="connsiteY10" fmla="*/ 89574 h 250061"/>
                <a:gd name="connsiteX11" fmla="*/ 738985 w 1209247"/>
                <a:gd name="connsiteY11" fmla="*/ 108235 h 250061"/>
                <a:gd name="connsiteX12" fmla="*/ 899471 w 1209247"/>
                <a:gd name="connsiteY12" fmla="*/ 123164 h 250061"/>
                <a:gd name="connsiteX13" fmla="*/ 1052493 w 1209247"/>
                <a:gd name="connsiteY13" fmla="*/ 130629 h 250061"/>
                <a:gd name="connsiteX14" fmla="*/ 1209247 w 1209247"/>
                <a:gd name="connsiteY14" fmla="*/ 138093 h 250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09247" h="250061">
                  <a:moveTo>
                    <a:pt x="0" y="250061"/>
                  </a:moveTo>
                  <a:lnTo>
                    <a:pt x="7465" y="179148"/>
                  </a:lnTo>
                  <a:lnTo>
                    <a:pt x="22394" y="108235"/>
                  </a:lnTo>
                  <a:lnTo>
                    <a:pt x="52252" y="48519"/>
                  </a:lnTo>
                  <a:lnTo>
                    <a:pt x="97039" y="11197"/>
                  </a:lnTo>
                  <a:lnTo>
                    <a:pt x="141825" y="0"/>
                  </a:lnTo>
                  <a:lnTo>
                    <a:pt x="205274" y="0"/>
                  </a:lnTo>
                  <a:lnTo>
                    <a:pt x="279919" y="14929"/>
                  </a:lnTo>
                  <a:lnTo>
                    <a:pt x="343367" y="41055"/>
                  </a:lnTo>
                  <a:lnTo>
                    <a:pt x="440405" y="70913"/>
                  </a:lnTo>
                  <a:lnTo>
                    <a:pt x="567301" y="89574"/>
                  </a:lnTo>
                  <a:lnTo>
                    <a:pt x="738985" y="108235"/>
                  </a:lnTo>
                  <a:lnTo>
                    <a:pt x="899471" y="123164"/>
                  </a:lnTo>
                  <a:lnTo>
                    <a:pt x="1052493" y="130629"/>
                  </a:lnTo>
                  <a:lnTo>
                    <a:pt x="1209247" y="138093"/>
                  </a:lnTo>
                </a:path>
              </a:pathLst>
            </a:custGeom>
            <a:noFill/>
            <a:ln w="28575" cap="flat" cmpd="sng" algn="ctr">
              <a:solidFill>
                <a:srgbClr val="00B0F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l-PL" sz="2400" smtClean="0">
                <a:solidFill>
                  <a:srgbClr val="FFFFFF"/>
                </a:solidFill>
              </a:endParaRPr>
            </a:p>
          </p:txBody>
        </p:sp>
        <p:cxnSp>
          <p:nvCxnSpPr>
            <p:cNvPr id="69" name="Łącznik prosty 68"/>
            <p:cNvCxnSpPr>
              <a:endCxn id="1027" idx="2"/>
            </p:cNvCxnSpPr>
            <p:nvPr/>
          </p:nvCxnSpPr>
          <p:spPr bwMode="auto">
            <a:xfrm>
              <a:off x="6765989" y="4796750"/>
              <a:ext cx="1246300" cy="189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969696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71" name="Elipsa 70"/>
            <p:cNvSpPr/>
            <p:nvPr/>
          </p:nvSpPr>
          <p:spPr bwMode="auto">
            <a:xfrm>
              <a:off x="7268489" y="4684856"/>
              <a:ext cx="188669" cy="195444"/>
            </a:xfrm>
            <a:prstGeom prst="ellipse">
              <a:avLst/>
            </a:prstGeom>
            <a:solidFill>
              <a:srgbClr val="00B050"/>
            </a:solidFill>
            <a:ln w="9525" cap="flat" cmpd="sng" algn="ctr">
              <a:solidFill>
                <a:schemeClr val="bg2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l-PL" sz="2400" smtClean="0">
                <a:solidFill>
                  <a:srgbClr val="FFFFFF"/>
                </a:solidFill>
              </a:endParaRPr>
            </a:p>
          </p:txBody>
        </p:sp>
        <p:sp>
          <p:nvSpPr>
            <p:cNvPr id="74" name="Text Box 12"/>
            <p:cNvSpPr txBox="1">
              <a:spLocks noChangeArrowheads="1"/>
            </p:cNvSpPr>
            <p:nvPr/>
          </p:nvSpPr>
          <p:spPr bwMode="auto">
            <a:xfrm>
              <a:off x="8138004" y="4320875"/>
              <a:ext cx="1804661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000000"/>
                  </a:solidFill>
                  <a:latin typeface="Arial" charset="0"/>
                </a:rPr>
                <a:t> </a:t>
              </a:r>
              <a:r>
                <a:rPr lang="pl-PL" sz="1400" dirty="0" err="1" smtClean="0">
                  <a:solidFill>
                    <a:srgbClr val="000000"/>
                  </a:solidFill>
                  <a:latin typeface="Arial" charset="0"/>
                </a:rPr>
                <a:t>Centrifugal</a:t>
              </a:r>
              <a:r>
                <a:rPr lang="pl-PL" sz="1400" dirty="0" smtClean="0">
                  <a:solidFill>
                    <a:srgbClr val="000000"/>
                  </a:solidFill>
                  <a:latin typeface="Arial" charset="0"/>
                </a:rPr>
                <a:t> </a:t>
              </a:r>
              <a:r>
                <a:rPr lang="pl-PL" sz="1400" dirty="0" err="1" smtClean="0">
                  <a:solidFill>
                    <a:srgbClr val="000000"/>
                  </a:solidFill>
                  <a:latin typeface="Arial" charset="0"/>
                </a:rPr>
                <a:t>barrier</a:t>
              </a:r>
              <a:endParaRPr lang="pl-PL" sz="1400" dirty="0" smtClean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75" name="Text Box 12"/>
          <p:cNvSpPr txBox="1">
            <a:spLocks noChangeArrowheads="1"/>
          </p:cNvSpPr>
          <p:nvPr/>
        </p:nvSpPr>
        <p:spPr bwMode="auto">
          <a:xfrm>
            <a:off x="5242049" y="5698423"/>
            <a:ext cx="83067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pl-PL" sz="1400" dirty="0" err="1" smtClean="0">
                <a:solidFill>
                  <a:srgbClr val="000000"/>
                </a:solidFill>
                <a:latin typeface="Arial" charset="0"/>
              </a:rPr>
              <a:t>protons</a:t>
            </a:r>
            <a:endParaRPr lang="pl-PL" sz="1400" dirty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6" name="Text Box 12"/>
          <p:cNvSpPr txBox="1">
            <a:spLocks noChangeArrowheads="1"/>
          </p:cNvSpPr>
          <p:nvPr/>
        </p:nvSpPr>
        <p:spPr bwMode="auto">
          <a:xfrm>
            <a:off x="6290560" y="6294710"/>
            <a:ext cx="93006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pl-PL" sz="1400" dirty="0" err="1" smtClean="0">
                <a:solidFill>
                  <a:srgbClr val="000000"/>
                </a:solidFill>
                <a:latin typeface="Arial" charset="0"/>
              </a:rPr>
              <a:t>neutrons</a:t>
            </a:r>
            <a:endParaRPr lang="pl-PL" sz="1400" dirty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8" name="Text Box 12"/>
          <p:cNvSpPr txBox="1">
            <a:spLocks noChangeArrowheads="1"/>
          </p:cNvSpPr>
          <p:nvPr/>
        </p:nvSpPr>
        <p:spPr bwMode="auto">
          <a:xfrm>
            <a:off x="5764490" y="3061625"/>
            <a:ext cx="47481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pl-PL" dirty="0" smtClean="0">
                <a:solidFill>
                  <a:srgbClr val="000000"/>
                </a:solidFill>
                <a:latin typeface="Arial" charset="0"/>
              </a:rPr>
              <a:t>V</a:t>
            </a:r>
          </a:p>
        </p:txBody>
      </p:sp>
      <p:sp>
        <p:nvSpPr>
          <p:cNvPr id="79" name="Text Box 12"/>
          <p:cNvSpPr txBox="1">
            <a:spLocks noChangeArrowheads="1"/>
          </p:cNvSpPr>
          <p:nvPr/>
        </p:nvSpPr>
        <p:spPr bwMode="auto">
          <a:xfrm>
            <a:off x="7979973" y="4850220"/>
            <a:ext cx="121058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pl-PL" sz="2000" dirty="0" err="1" smtClean="0">
                <a:solidFill>
                  <a:srgbClr val="000000"/>
                </a:solidFill>
                <a:latin typeface="Arial" charset="0"/>
              </a:rPr>
              <a:t>distance</a:t>
            </a:r>
            <a:endParaRPr lang="pl-PL" sz="2000" dirty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0" name="Text Box 12"/>
          <p:cNvSpPr txBox="1">
            <a:spLocks noChangeArrowheads="1"/>
          </p:cNvSpPr>
          <p:nvPr/>
        </p:nvSpPr>
        <p:spPr bwMode="auto">
          <a:xfrm>
            <a:off x="2751050" y="4845725"/>
            <a:ext cx="121058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pl-PL" sz="2000" dirty="0" err="1" smtClean="0">
                <a:solidFill>
                  <a:srgbClr val="000000"/>
                </a:solidFill>
                <a:latin typeface="Arial" charset="0"/>
              </a:rPr>
              <a:t>distance</a:t>
            </a:r>
            <a:endParaRPr lang="pl-PL" sz="2000" dirty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7" name="Text Box 12"/>
          <p:cNvSpPr txBox="1">
            <a:spLocks noChangeArrowheads="1"/>
          </p:cNvSpPr>
          <p:nvPr/>
        </p:nvSpPr>
        <p:spPr bwMode="auto">
          <a:xfrm>
            <a:off x="4776306" y="3370195"/>
            <a:ext cx="153920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pl-PL" sz="2000" dirty="0" smtClean="0">
                <a:solidFill>
                  <a:srgbClr val="FF0000"/>
                </a:solidFill>
                <a:latin typeface="Arial" charset="0"/>
              </a:rPr>
              <a:t>Proton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pl-PL" sz="2000" dirty="0" err="1" smtClean="0">
                <a:solidFill>
                  <a:srgbClr val="FF0000"/>
                </a:solidFill>
                <a:latin typeface="Arial" charset="0"/>
              </a:rPr>
              <a:t>radioactivity</a:t>
            </a:r>
            <a:endParaRPr lang="pl-PL" sz="2000" dirty="0" smtClean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50" name="Text Box 12"/>
          <p:cNvSpPr txBox="1">
            <a:spLocks noChangeArrowheads="1"/>
          </p:cNvSpPr>
          <p:nvPr/>
        </p:nvSpPr>
        <p:spPr bwMode="auto">
          <a:xfrm>
            <a:off x="6273272" y="3335952"/>
            <a:ext cx="1609736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pl-PL" sz="2000" dirty="0" smtClean="0">
                <a:solidFill>
                  <a:srgbClr val="00B050"/>
                </a:solidFill>
                <a:latin typeface="Arial" charset="0"/>
              </a:rPr>
              <a:t>Neutron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pl-PL" sz="2000" dirty="0" err="1" smtClean="0">
                <a:solidFill>
                  <a:srgbClr val="00B050"/>
                </a:solidFill>
                <a:latin typeface="Arial" charset="0"/>
              </a:rPr>
              <a:t>radioactivity</a:t>
            </a:r>
            <a:r>
              <a:rPr lang="pl-PL" sz="2000" dirty="0" smtClean="0">
                <a:solidFill>
                  <a:srgbClr val="00B050"/>
                </a:solidFill>
                <a:latin typeface="Arial" charset="0"/>
              </a:rPr>
              <a:t>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pl-PL" sz="2000" dirty="0" smtClean="0">
                <a:solidFill>
                  <a:srgbClr val="00B050"/>
                </a:solidFill>
                <a:latin typeface="Arial" charset="0"/>
              </a:rPr>
              <a:t>(?)</a:t>
            </a:r>
          </a:p>
        </p:txBody>
      </p:sp>
      <p:sp>
        <p:nvSpPr>
          <p:cNvPr id="2" name="Prostokąt 1"/>
          <p:cNvSpPr/>
          <p:nvPr/>
        </p:nvSpPr>
        <p:spPr bwMode="auto">
          <a:xfrm>
            <a:off x="1628991" y="4684865"/>
            <a:ext cx="1269694" cy="307335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l-PL" sz="2400" smtClean="0">
              <a:solidFill>
                <a:srgbClr val="FFFFFF"/>
              </a:solidFill>
            </a:endParaRPr>
          </a:p>
        </p:txBody>
      </p:sp>
      <p:sp>
        <p:nvSpPr>
          <p:cNvPr id="61" name="ZoneTexte 60"/>
          <p:cNvSpPr txBox="1"/>
          <p:nvPr/>
        </p:nvSpPr>
        <p:spPr>
          <a:xfrm>
            <a:off x="385580" y="201529"/>
            <a:ext cx="55255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prstClr val="black"/>
                </a:solidFill>
                <a:latin typeface="Calibri" panose="020F0502020204030204"/>
              </a:rPr>
              <a:t>The </a:t>
            </a:r>
            <a:r>
              <a:rPr lang="fr-FR" sz="2800" b="1" dirty="0" err="1" smtClean="0">
                <a:solidFill>
                  <a:prstClr val="black"/>
                </a:solidFill>
                <a:latin typeface="Calibri" panose="020F0502020204030204"/>
              </a:rPr>
              <a:t>search</a:t>
            </a:r>
            <a:r>
              <a:rPr lang="fr-FR" sz="2800" b="1" dirty="0" smtClean="0">
                <a:solidFill>
                  <a:prstClr val="black"/>
                </a:solidFill>
                <a:latin typeface="Calibri" panose="020F0502020204030204"/>
              </a:rPr>
              <a:t> for neutron </a:t>
            </a:r>
            <a:r>
              <a:rPr lang="fr-FR" sz="2800" b="1" dirty="0" err="1" smtClean="0">
                <a:solidFill>
                  <a:prstClr val="black"/>
                </a:solidFill>
                <a:latin typeface="Calibri" panose="020F0502020204030204"/>
              </a:rPr>
              <a:t>radioactivity</a:t>
            </a:r>
            <a:endParaRPr lang="fr-FR" sz="2800" b="1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020659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7" grpId="1"/>
      <p:bldP spid="50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Łącznik prosty ze strzałką 4"/>
          <p:cNvCxnSpPr/>
          <p:nvPr/>
        </p:nvCxnSpPr>
        <p:spPr bwMode="auto">
          <a:xfrm>
            <a:off x="4741315" y="2664000"/>
            <a:ext cx="0" cy="126000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pole tekstowe 7"/>
          <p:cNvSpPr txBox="1"/>
          <p:nvPr/>
        </p:nvSpPr>
        <p:spPr>
          <a:xfrm>
            <a:off x="4825155" y="3477945"/>
            <a:ext cx="15732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l-PL" sz="3600" dirty="0" smtClean="0">
                <a:solidFill>
                  <a:srgbClr val="FF0000"/>
                </a:solidFill>
                <a:latin typeface="Symbol" panose="05050102010706020507" pitchFamily="18" charset="2"/>
              </a:rPr>
              <a:t>g</a:t>
            </a:r>
            <a:r>
              <a:rPr lang="pl-PL" sz="3600" dirty="0" smtClean="0">
                <a:solidFill>
                  <a:srgbClr val="FF0000"/>
                </a:solidFill>
              </a:rPr>
              <a:t> </a:t>
            </a:r>
            <a:r>
              <a:rPr lang="pl-PL" sz="3600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decay</a:t>
            </a:r>
            <a:endParaRPr lang="pl-PL" sz="36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1705239" y="264540"/>
            <a:ext cx="558772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7030A0"/>
                </a:solidFill>
                <a:latin typeface="Arial" charset="0"/>
              </a:rPr>
              <a:t> </a:t>
            </a:r>
            <a:r>
              <a:rPr lang="pl-PL" sz="2800" b="1" dirty="0" smtClean="0">
                <a:solidFill>
                  <a:srgbClr val="7030A0"/>
                </a:solidFill>
                <a:latin typeface="Arial" charset="0"/>
              </a:rPr>
              <a:t>Neutron </a:t>
            </a:r>
            <a:r>
              <a:rPr lang="pl-PL" sz="2800" b="1" dirty="0" err="1" smtClean="0">
                <a:solidFill>
                  <a:srgbClr val="7030A0"/>
                </a:solidFill>
                <a:latin typeface="Arial" charset="0"/>
              </a:rPr>
              <a:t>radioactivity</a:t>
            </a:r>
            <a:endParaRPr lang="en-US" sz="2800" b="1" dirty="0">
              <a:solidFill>
                <a:srgbClr val="FF0000"/>
              </a:solidFill>
              <a:latin typeface="Arial" charset="0"/>
            </a:endParaRPr>
          </a:p>
        </p:txBody>
      </p:sp>
      <p:cxnSp>
        <p:nvCxnSpPr>
          <p:cNvPr id="7" name="Łącznik prosty 6"/>
          <p:cNvCxnSpPr/>
          <p:nvPr/>
        </p:nvCxnSpPr>
        <p:spPr bwMode="auto">
          <a:xfrm>
            <a:off x="4306436" y="2645490"/>
            <a:ext cx="93019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Łącznik prosty 8"/>
          <p:cNvCxnSpPr/>
          <p:nvPr/>
        </p:nvCxnSpPr>
        <p:spPr bwMode="auto">
          <a:xfrm>
            <a:off x="2411182" y="3368507"/>
            <a:ext cx="93019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Łącznik prosty 9"/>
          <p:cNvCxnSpPr/>
          <p:nvPr/>
        </p:nvCxnSpPr>
        <p:spPr bwMode="auto">
          <a:xfrm>
            <a:off x="4281357" y="3352902"/>
            <a:ext cx="1096615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bg1"/>
            </a:solidFill>
            <a:prstDash val="sysDash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Łącznik prosty 10"/>
          <p:cNvCxnSpPr/>
          <p:nvPr/>
        </p:nvCxnSpPr>
        <p:spPr bwMode="auto">
          <a:xfrm>
            <a:off x="4306436" y="4479061"/>
            <a:ext cx="93019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4909070" y="2345273"/>
            <a:ext cx="293520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7030A0"/>
                </a:solidFill>
                <a:latin typeface="Arial" charset="0"/>
              </a:rPr>
              <a:t> </a:t>
            </a:r>
            <a:r>
              <a:rPr lang="pl-PL" dirty="0" smtClean="0">
                <a:solidFill>
                  <a:srgbClr val="7030A0"/>
                </a:solidFill>
                <a:latin typeface="Arial" charset="0"/>
              </a:rPr>
              <a:t>high-</a:t>
            </a:r>
            <a:r>
              <a:rPr lang="pl-PL" dirty="0" err="1" smtClean="0">
                <a:solidFill>
                  <a:srgbClr val="7030A0"/>
                </a:solidFill>
                <a:latin typeface="Arial" charset="0"/>
              </a:rPr>
              <a:t>spin</a:t>
            </a:r>
            <a:r>
              <a:rPr lang="pl-PL" dirty="0" smtClean="0">
                <a:solidFill>
                  <a:srgbClr val="7030A0"/>
                </a:solidFill>
                <a:latin typeface="Arial" charset="0"/>
              </a:rPr>
              <a:t> </a:t>
            </a:r>
            <a:r>
              <a:rPr lang="pl-PL" dirty="0" err="1" smtClean="0">
                <a:solidFill>
                  <a:srgbClr val="7030A0"/>
                </a:solidFill>
                <a:latin typeface="Arial" charset="0"/>
              </a:rPr>
              <a:t>isomer</a:t>
            </a:r>
            <a:endParaRPr lang="en-US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4667817" y="2960717"/>
            <a:ext cx="340233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7030A0"/>
                </a:solidFill>
                <a:latin typeface="Arial" charset="0"/>
              </a:rPr>
              <a:t> </a:t>
            </a:r>
            <a:r>
              <a:rPr lang="pl-PL" sz="2000" dirty="0" smtClean="0">
                <a:solidFill>
                  <a:srgbClr val="7030A0"/>
                </a:solidFill>
                <a:latin typeface="Arial" charset="0"/>
              </a:rPr>
              <a:t>neutron-</a:t>
            </a:r>
            <a:r>
              <a:rPr lang="pl-PL" sz="2000" dirty="0" err="1" smtClean="0">
                <a:solidFill>
                  <a:srgbClr val="7030A0"/>
                </a:solidFill>
                <a:latin typeface="Arial" charset="0"/>
              </a:rPr>
              <a:t>emission</a:t>
            </a:r>
            <a:r>
              <a:rPr lang="pl-PL" sz="2000" dirty="0" smtClean="0">
                <a:solidFill>
                  <a:srgbClr val="7030A0"/>
                </a:solidFill>
                <a:latin typeface="Arial" charset="0"/>
              </a:rPr>
              <a:t>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pl-PL" sz="2000" dirty="0" err="1" smtClean="0">
                <a:solidFill>
                  <a:srgbClr val="7030A0"/>
                </a:solidFill>
                <a:latin typeface="Arial" charset="0"/>
              </a:rPr>
              <a:t>threshold</a:t>
            </a:r>
            <a:endParaRPr lang="en-US" sz="2000" dirty="0">
              <a:solidFill>
                <a:srgbClr val="FF0000"/>
              </a:solidFill>
              <a:latin typeface="Arial" charset="0"/>
            </a:endParaRPr>
          </a:p>
        </p:txBody>
      </p:sp>
      <p:cxnSp>
        <p:nvCxnSpPr>
          <p:cNvPr id="15" name="Łącznik prosty ze strzałką 14"/>
          <p:cNvCxnSpPr/>
          <p:nvPr/>
        </p:nvCxnSpPr>
        <p:spPr bwMode="auto">
          <a:xfrm flipH="1">
            <a:off x="3341372" y="2645499"/>
            <a:ext cx="953256" cy="73951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B050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5108313" y="4218099"/>
            <a:ext cx="87963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pl-PL" sz="2000" b="1" dirty="0" err="1" smtClean="0">
                <a:solidFill>
                  <a:srgbClr val="7030A0"/>
                </a:solidFill>
                <a:latin typeface="Arial" charset="0"/>
              </a:rPr>
              <a:t>g.s</a:t>
            </a:r>
            <a:r>
              <a:rPr lang="pl-PL" sz="2000" b="1" dirty="0" smtClean="0">
                <a:solidFill>
                  <a:srgbClr val="7030A0"/>
                </a:solidFill>
                <a:latin typeface="Arial" charset="0"/>
              </a:rPr>
              <a:t>.</a:t>
            </a:r>
            <a:endParaRPr lang="en-US" sz="20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246966" y="2256491"/>
            <a:ext cx="87963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pl-PL" sz="2800" b="1" i="1" dirty="0" smtClean="0">
                <a:solidFill>
                  <a:srgbClr val="00B050"/>
                </a:solidFill>
                <a:latin typeface="Arial" charset="0"/>
              </a:rPr>
              <a:t>n</a:t>
            </a:r>
            <a:endParaRPr lang="en-US" sz="2800" b="1" i="1" dirty="0">
              <a:solidFill>
                <a:srgbClr val="00B050"/>
              </a:solidFill>
              <a:latin typeface="Arial" charset="0"/>
            </a:endParaRPr>
          </a:p>
        </p:txBody>
      </p:sp>
      <p:cxnSp>
        <p:nvCxnSpPr>
          <p:cNvPr id="22" name="Łącznik prosty ze strzałką 21"/>
          <p:cNvCxnSpPr/>
          <p:nvPr/>
        </p:nvCxnSpPr>
        <p:spPr bwMode="auto">
          <a:xfrm>
            <a:off x="5236626" y="4479061"/>
            <a:ext cx="751320" cy="65132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" name="Text Box 12"/>
          <p:cNvSpPr txBox="1">
            <a:spLocks noChangeArrowheads="1"/>
          </p:cNvSpPr>
          <p:nvPr/>
        </p:nvSpPr>
        <p:spPr bwMode="auto">
          <a:xfrm>
            <a:off x="1829918" y="3448663"/>
            <a:ext cx="1846527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400" b="1" dirty="0">
                <a:solidFill>
                  <a:srgbClr val="7030A0"/>
                </a:solidFill>
                <a:latin typeface="Arial" charset="0"/>
              </a:rPr>
              <a:t> </a:t>
            </a:r>
            <a:r>
              <a:rPr lang="pl-PL" sz="4400" b="1" baseline="30000" dirty="0" smtClean="0">
                <a:solidFill>
                  <a:srgbClr val="7030A0"/>
                </a:solidFill>
                <a:latin typeface="Arial" charset="0"/>
              </a:rPr>
              <a:t>A-1</a:t>
            </a:r>
            <a:r>
              <a:rPr lang="pl-PL" sz="4400" b="1" dirty="0" smtClean="0">
                <a:solidFill>
                  <a:srgbClr val="7030A0"/>
                </a:solidFill>
                <a:latin typeface="Arial" charset="0"/>
              </a:rPr>
              <a:t>X</a:t>
            </a:r>
            <a:endParaRPr lang="en-US" sz="44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6" name="Text Box 12"/>
          <p:cNvSpPr txBox="1">
            <a:spLocks noChangeArrowheads="1"/>
          </p:cNvSpPr>
          <p:nvPr/>
        </p:nvSpPr>
        <p:spPr bwMode="auto">
          <a:xfrm>
            <a:off x="3744549" y="4531149"/>
            <a:ext cx="1846527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400" b="1" dirty="0">
                <a:solidFill>
                  <a:srgbClr val="7030A0"/>
                </a:solidFill>
                <a:latin typeface="Arial" charset="0"/>
              </a:rPr>
              <a:t> </a:t>
            </a:r>
            <a:r>
              <a:rPr lang="pl-PL" sz="4400" b="1" baseline="30000" dirty="0" smtClean="0">
                <a:solidFill>
                  <a:srgbClr val="7030A0"/>
                </a:solidFill>
                <a:latin typeface="Arial" charset="0"/>
              </a:rPr>
              <a:t>A</a:t>
            </a:r>
            <a:r>
              <a:rPr lang="pl-PL" sz="4400" b="1" dirty="0" smtClean="0">
                <a:solidFill>
                  <a:srgbClr val="7030A0"/>
                </a:solidFill>
                <a:latin typeface="Arial" charset="0"/>
              </a:rPr>
              <a:t>X</a:t>
            </a:r>
            <a:endParaRPr lang="en-US" sz="4400" b="1" dirty="0">
              <a:solidFill>
                <a:srgbClr val="FF0000"/>
              </a:solidFill>
              <a:latin typeface="Arial" charset="0"/>
            </a:endParaRPr>
          </a:p>
        </p:txBody>
      </p:sp>
      <p:cxnSp>
        <p:nvCxnSpPr>
          <p:cNvPr id="19" name="Łącznik prosty 18"/>
          <p:cNvCxnSpPr/>
          <p:nvPr/>
        </p:nvCxnSpPr>
        <p:spPr bwMode="auto">
          <a:xfrm>
            <a:off x="2411182" y="2825020"/>
            <a:ext cx="93019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Łącznik prosty ze strzałką 19"/>
          <p:cNvCxnSpPr/>
          <p:nvPr/>
        </p:nvCxnSpPr>
        <p:spPr bwMode="auto">
          <a:xfrm flipH="1">
            <a:off x="3341372" y="2645490"/>
            <a:ext cx="965064" cy="17953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B050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2" name="Grupa 1"/>
          <p:cNvGrpSpPr/>
          <p:nvPr/>
        </p:nvGrpSpPr>
        <p:grpSpPr>
          <a:xfrm>
            <a:off x="4281360" y="1177643"/>
            <a:ext cx="945771" cy="1440000"/>
            <a:chOff x="4638135" y="1571189"/>
            <a:chExt cx="1024585" cy="1440000"/>
          </a:xfrm>
        </p:grpSpPr>
        <p:cxnSp>
          <p:nvCxnSpPr>
            <p:cNvPr id="24" name="Łącznik prosty ze strzałką 23"/>
            <p:cNvCxnSpPr/>
            <p:nvPr/>
          </p:nvCxnSpPr>
          <p:spPr bwMode="auto">
            <a:xfrm>
              <a:off x="5123329" y="2111189"/>
              <a:ext cx="0" cy="90000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7" name="Łącznik prosty ze strzałką 26"/>
            <p:cNvCxnSpPr/>
            <p:nvPr/>
          </p:nvCxnSpPr>
          <p:spPr bwMode="auto">
            <a:xfrm>
              <a:off x="5119613" y="1571189"/>
              <a:ext cx="0" cy="54000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8" name="Łącznik prosty 27"/>
            <p:cNvCxnSpPr/>
            <p:nvPr/>
          </p:nvCxnSpPr>
          <p:spPr bwMode="auto">
            <a:xfrm>
              <a:off x="4655014" y="2114683"/>
              <a:ext cx="1007706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9" name="Łącznik prosty 28"/>
            <p:cNvCxnSpPr/>
            <p:nvPr/>
          </p:nvCxnSpPr>
          <p:spPr bwMode="auto">
            <a:xfrm>
              <a:off x="4638135" y="1576335"/>
              <a:ext cx="1007706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30" name="Łącznik prosty ze strzałką 29"/>
          <p:cNvCxnSpPr/>
          <p:nvPr/>
        </p:nvCxnSpPr>
        <p:spPr bwMode="auto">
          <a:xfrm>
            <a:off x="2876277" y="2828507"/>
            <a:ext cx="0" cy="5400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677480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a 11"/>
          <p:cNvGrpSpPr/>
          <p:nvPr/>
        </p:nvGrpSpPr>
        <p:grpSpPr>
          <a:xfrm>
            <a:off x="728391" y="420381"/>
            <a:ext cx="8610600" cy="6072187"/>
            <a:chOff x="789090" y="420381"/>
            <a:chExt cx="9328150" cy="6072187"/>
          </a:xfrm>
        </p:grpSpPr>
        <p:sp>
          <p:nvSpPr>
            <p:cNvPr id="55" name="Dowolny kształt 54"/>
            <p:cNvSpPr/>
            <p:nvPr/>
          </p:nvSpPr>
          <p:spPr bwMode="auto">
            <a:xfrm>
              <a:off x="2412000" y="576000"/>
              <a:ext cx="7254960" cy="4891200"/>
            </a:xfrm>
            <a:custGeom>
              <a:avLst/>
              <a:gdLst>
                <a:gd name="connsiteX0" fmla="*/ 0 w 7254960"/>
                <a:gd name="connsiteY0" fmla="*/ 4916384 h 4928259"/>
                <a:gd name="connsiteX1" fmla="*/ 285008 w 7254960"/>
                <a:gd name="connsiteY1" fmla="*/ 4904509 h 4928259"/>
                <a:gd name="connsiteX2" fmla="*/ 356260 w 7254960"/>
                <a:gd name="connsiteY2" fmla="*/ 4857007 h 4928259"/>
                <a:gd name="connsiteX3" fmla="*/ 380011 w 7254960"/>
                <a:gd name="connsiteY3" fmla="*/ 4821381 h 4928259"/>
                <a:gd name="connsiteX4" fmla="*/ 415637 w 7254960"/>
                <a:gd name="connsiteY4" fmla="*/ 4797631 h 4928259"/>
                <a:gd name="connsiteX5" fmla="*/ 451263 w 7254960"/>
                <a:gd name="connsiteY5" fmla="*/ 4785755 h 4928259"/>
                <a:gd name="connsiteX6" fmla="*/ 748146 w 7254960"/>
                <a:gd name="connsiteY6" fmla="*/ 4773880 h 4928259"/>
                <a:gd name="connsiteX7" fmla="*/ 819398 w 7254960"/>
                <a:gd name="connsiteY7" fmla="*/ 4738254 h 4928259"/>
                <a:gd name="connsiteX8" fmla="*/ 843148 w 7254960"/>
                <a:gd name="connsiteY8" fmla="*/ 4702628 h 4928259"/>
                <a:gd name="connsiteX9" fmla="*/ 914400 w 7254960"/>
                <a:gd name="connsiteY9" fmla="*/ 4655127 h 4928259"/>
                <a:gd name="connsiteX10" fmla="*/ 950026 w 7254960"/>
                <a:gd name="connsiteY10" fmla="*/ 4631376 h 4928259"/>
                <a:gd name="connsiteX11" fmla="*/ 1116281 w 7254960"/>
                <a:gd name="connsiteY11" fmla="*/ 4607626 h 4928259"/>
                <a:gd name="connsiteX12" fmla="*/ 1187533 w 7254960"/>
                <a:gd name="connsiteY12" fmla="*/ 4583875 h 4928259"/>
                <a:gd name="connsiteX13" fmla="*/ 1223159 w 7254960"/>
                <a:gd name="connsiteY13" fmla="*/ 4572000 h 4928259"/>
                <a:gd name="connsiteX14" fmla="*/ 1282535 w 7254960"/>
                <a:gd name="connsiteY14" fmla="*/ 4560124 h 4928259"/>
                <a:gd name="connsiteX15" fmla="*/ 1318161 w 7254960"/>
                <a:gd name="connsiteY15" fmla="*/ 4548249 h 4928259"/>
                <a:gd name="connsiteX16" fmla="*/ 1365663 w 7254960"/>
                <a:gd name="connsiteY16" fmla="*/ 4536374 h 4928259"/>
                <a:gd name="connsiteX17" fmla="*/ 1436915 w 7254960"/>
                <a:gd name="connsiteY17" fmla="*/ 4512623 h 4928259"/>
                <a:gd name="connsiteX18" fmla="*/ 1472540 w 7254960"/>
                <a:gd name="connsiteY18" fmla="*/ 4500748 h 4928259"/>
                <a:gd name="connsiteX19" fmla="*/ 1508166 w 7254960"/>
                <a:gd name="connsiteY19" fmla="*/ 4488872 h 4928259"/>
                <a:gd name="connsiteX20" fmla="*/ 1543792 w 7254960"/>
                <a:gd name="connsiteY20" fmla="*/ 4465122 h 4928259"/>
                <a:gd name="connsiteX21" fmla="*/ 1591294 w 7254960"/>
                <a:gd name="connsiteY21" fmla="*/ 4453246 h 4928259"/>
                <a:gd name="connsiteX22" fmla="*/ 1662546 w 7254960"/>
                <a:gd name="connsiteY22" fmla="*/ 4429496 h 4928259"/>
                <a:gd name="connsiteX23" fmla="*/ 1698172 w 7254960"/>
                <a:gd name="connsiteY23" fmla="*/ 4405745 h 4928259"/>
                <a:gd name="connsiteX24" fmla="*/ 1769424 w 7254960"/>
                <a:gd name="connsiteY24" fmla="*/ 4381994 h 4928259"/>
                <a:gd name="connsiteX25" fmla="*/ 1947553 w 7254960"/>
                <a:gd name="connsiteY25" fmla="*/ 4263241 h 4928259"/>
                <a:gd name="connsiteX26" fmla="*/ 2018805 w 7254960"/>
                <a:gd name="connsiteY26" fmla="*/ 4215740 h 4928259"/>
                <a:gd name="connsiteX27" fmla="*/ 2125683 w 7254960"/>
                <a:gd name="connsiteY27" fmla="*/ 4180114 h 4928259"/>
                <a:gd name="connsiteX28" fmla="*/ 2161309 w 7254960"/>
                <a:gd name="connsiteY28" fmla="*/ 4168239 h 4928259"/>
                <a:gd name="connsiteX29" fmla="*/ 2280063 w 7254960"/>
                <a:gd name="connsiteY29" fmla="*/ 4144488 h 4928259"/>
                <a:gd name="connsiteX30" fmla="*/ 2339439 w 7254960"/>
                <a:gd name="connsiteY30" fmla="*/ 4132613 h 4928259"/>
                <a:gd name="connsiteX31" fmla="*/ 2470068 w 7254960"/>
                <a:gd name="connsiteY31" fmla="*/ 4096987 h 4928259"/>
                <a:gd name="connsiteX32" fmla="*/ 2529444 w 7254960"/>
                <a:gd name="connsiteY32" fmla="*/ 4049485 h 4928259"/>
                <a:gd name="connsiteX33" fmla="*/ 2565070 w 7254960"/>
                <a:gd name="connsiteY33" fmla="*/ 4013859 h 4928259"/>
                <a:gd name="connsiteX34" fmla="*/ 2600696 w 7254960"/>
                <a:gd name="connsiteY34" fmla="*/ 3990109 h 4928259"/>
                <a:gd name="connsiteX35" fmla="*/ 2636322 w 7254960"/>
                <a:gd name="connsiteY35" fmla="*/ 3954483 h 4928259"/>
                <a:gd name="connsiteX36" fmla="*/ 2671948 w 7254960"/>
                <a:gd name="connsiteY36" fmla="*/ 3930732 h 4928259"/>
                <a:gd name="connsiteX37" fmla="*/ 2707574 w 7254960"/>
                <a:gd name="connsiteY37" fmla="*/ 3895106 h 4928259"/>
                <a:gd name="connsiteX38" fmla="*/ 2778826 w 7254960"/>
                <a:gd name="connsiteY38" fmla="*/ 3847605 h 4928259"/>
                <a:gd name="connsiteX39" fmla="*/ 2838203 w 7254960"/>
                <a:gd name="connsiteY39" fmla="*/ 3800103 h 4928259"/>
                <a:gd name="connsiteX40" fmla="*/ 2861953 w 7254960"/>
                <a:gd name="connsiteY40" fmla="*/ 3764478 h 4928259"/>
                <a:gd name="connsiteX41" fmla="*/ 2897579 w 7254960"/>
                <a:gd name="connsiteY41" fmla="*/ 3752602 h 4928259"/>
                <a:gd name="connsiteX42" fmla="*/ 2933205 w 7254960"/>
                <a:gd name="connsiteY42" fmla="*/ 3728852 h 4928259"/>
                <a:gd name="connsiteX43" fmla="*/ 3004457 w 7254960"/>
                <a:gd name="connsiteY43" fmla="*/ 3669475 h 4928259"/>
                <a:gd name="connsiteX44" fmla="*/ 3075709 w 7254960"/>
                <a:gd name="connsiteY44" fmla="*/ 3645724 h 4928259"/>
                <a:gd name="connsiteX45" fmla="*/ 3146961 w 7254960"/>
                <a:gd name="connsiteY45" fmla="*/ 3598223 h 4928259"/>
                <a:gd name="connsiteX46" fmla="*/ 3241964 w 7254960"/>
                <a:gd name="connsiteY46" fmla="*/ 3574472 h 4928259"/>
                <a:gd name="connsiteX47" fmla="*/ 3301340 w 7254960"/>
                <a:gd name="connsiteY47" fmla="*/ 3562597 h 4928259"/>
                <a:gd name="connsiteX48" fmla="*/ 3372592 w 7254960"/>
                <a:gd name="connsiteY48" fmla="*/ 3538846 h 4928259"/>
                <a:gd name="connsiteX49" fmla="*/ 3396343 w 7254960"/>
                <a:gd name="connsiteY49" fmla="*/ 3503220 h 4928259"/>
                <a:gd name="connsiteX50" fmla="*/ 3431969 w 7254960"/>
                <a:gd name="connsiteY50" fmla="*/ 3479470 h 4928259"/>
                <a:gd name="connsiteX51" fmla="*/ 3515096 w 7254960"/>
                <a:gd name="connsiteY51" fmla="*/ 3372592 h 4928259"/>
                <a:gd name="connsiteX52" fmla="*/ 3550722 w 7254960"/>
                <a:gd name="connsiteY52" fmla="*/ 3360716 h 4928259"/>
                <a:gd name="connsiteX53" fmla="*/ 3586348 w 7254960"/>
                <a:gd name="connsiteY53" fmla="*/ 3336966 h 4928259"/>
                <a:gd name="connsiteX54" fmla="*/ 3669476 w 7254960"/>
                <a:gd name="connsiteY54" fmla="*/ 3313215 h 4928259"/>
                <a:gd name="connsiteX55" fmla="*/ 3705102 w 7254960"/>
                <a:gd name="connsiteY55" fmla="*/ 3289465 h 4928259"/>
                <a:gd name="connsiteX56" fmla="*/ 3776353 w 7254960"/>
                <a:gd name="connsiteY56" fmla="*/ 3218213 h 4928259"/>
                <a:gd name="connsiteX57" fmla="*/ 3811979 w 7254960"/>
                <a:gd name="connsiteY57" fmla="*/ 3194462 h 4928259"/>
                <a:gd name="connsiteX58" fmla="*/ 3847605 w 7254960"/>
                <a:gd name="connsiteY58" fmla="*/ 3158836 h 4928259"/>
                <a:gd name="connsiteX59" fmla="*/ 3918857 w 7254960"/>
                <a:gd name="connsiteY59" fmla="*/ 3111335 h 4928259"/>
                <a:gd name="connsiteX60" fmla="*/ 3942608 w 7254960"/>
                <a:gd name="connsiteY60" fmla="*/ 3075709 h 4928259"/>
                <a:gd name="connsiteX61" fmla="*/ 3978234 w 7254960"/>
                <a:gd name="connsiteY61" fmla="*/ 3063833 h 4928259"/>
                <a:gd name="connsiteX62" fmla="*/ 4013860 w 7254960"/>
                <a:gd name="connsiteY62" fmla="*/ 3040083 h 4928259"/>
                <a:gd name="connsiteX63" fmla="*/ 4049486 w 7254960"/>
                <a:gd name="connsiteY63" fmla="*/ 3004457 h 4928259"/>
                <a:gd name="connsiteX64" fmla="*/ 4156364 w 7254960"/>
                <a:gd name="connsiteY64" fmla="*/ 2956955 h 4928259"/>
                <a:gd name="connsiteX65" fmla="*/ 4275117 w 7254960"/>
                <a:gd name="connsiteY65" fmla="*/ 2933205 h 4928259"/>
                <a:gd name="connsiteX66" fmla="*/ 4346369 w 7254960"/>
                <a:gd name="connsiteY66" fmla="*/ 2909454 h 4928259"/>
                <a:gd name="connsiteX67" fmla="*/ 4405746 w 7254960"/>
                <a:gd name="connsiteY67" fmla="*/ 2838202 h 4928259"/>
                <a:gd name="connsiteX68" fmla="*/ 4441372 w 7254960"/>
                <a:gd name="connsiteY68" fmla="*/ 2826327 h 4928259"/>
                <a:gd name="connsiteX69" fmla="*/ 4476998 w 7254960"/>
                <a:gd name="connsiteY69" fmla="*/ 2802576 h 4928259"/>
                <a:gd name="connsiteX70" fmla="*/ 4560125 w 7254960"/>
                <a:gd name="connsiteY70" fmla="*/ 2778826 h 4928259"/>
                <a:gd name="connsiteX71" fmla="*/ 4809507 w 7254960"/>
                <a:gd name="connsiteY71" fmla="*/ 2755075 h 4928259"/>
                <a:gd name="connsiteX72" fmla="*/ 4880759 w 7254960"/>
                <a:gd name="connsiteY72" fmla="*/ 2731324 h 4928259"/>
                <a:gd name="connsiteX73" fmla="*/ 4940135 w 7254960"/>
                <a:gd name="connsiteY73" fmla="*/ 2671948 h 4928259"/>
                <a:gd name="connsiteX74" fmla="*/ 4975761 w 7254960"/>
                <a:gd name="connsiteY74" fmla="*/ 2636322 h 4928259"/>
                <a:gd name="connsiteX75" fmla="*/ 4999512 w 7254960"/>
                <a:gd name="connsiteY75" fmla="*/ 2600696 h 4928259"/>
                <a:gd name="connsiteX76" fmla="*/ 5035138 w 7254960"/>
                <a:gd name="connsiteY76" fmla="*/ 2588820 h 4928259"/>
                <a:gd name="connsiteX77" fmla="*/ 5070764 w 7254960"/>
                <a:gd name="connsiteY77" fmla="*/ 2553194 h 4928259"/>
                <a:gd name="connsiteX78" fmla="*/ 5142016 w 7254960"/>
                <a:gd name="connsiteY78" fmla="*/ 2505693 h 4928259"/>
                <a:gd name="connsiteX79" fmla="*/ 5213268 w 7254960"/>
                <a:gd name="connsiteY79" fmla="*/ 2446316 h 4928259"/>
                <a:gd name="connsiteX80" fmla="*/ 5237018 w 7254960"/>
                <a:gd name="connsiteY80" fmla="*/ 2410690 h 4928259"/>
                <a:gd name="connsiteX81" fmla="*/ 5308270 w 7254960"/>
                <a:gd name="connsiteY81" fmla="*/ 2351314 h 4928259"/>
                <a:gd name="connsiteX82" fmla="*/ 5367647 w 7254960"/>
                <a:gd name="connsiteY82" fmla="*/ 2291937 h 4928259"/>
                <a:gd name="connsiteX83" fmla="*/ 5391398 w 7254960"/>
                <a:gd name="connsiteY83" fmla="*/ 2256311 h 4928259"/>
                <a:gd name="connsiteX84" fmla="*/ 5462650 w 7254960"/>
                <a:gd name="connsiteY84" fmla="*/ 2220685 h 4928259"/>
                <a:gd name="connsiteX85" fmla="*/ 5498276 w 7254960"/>
                <a:gd name="connsiteY85" fmla="*/ 2196935 h 4928259"/>
                <a:gd name="connsiteX86" fmla="*/ 5557652 w 7254960"/>
                <a:gd name="connsiteY86" fmla="*/ 2137558 h 4928259"/>
                <a:gd name="connsiteX87" fmla="*/ 5617029 w 7254960"/>
                <a:gd name="connsiteY87" fmla="*/ 2078181 h 4928259"/>
                <a:gd name="connsiteX88" fmla="*/ 5676405 w 7254960"/>
                <a:gd name="connsiteY88" fmla="*/ 2018805 h 4928259"/>
                <a:gd name="connsiteX89" fmla="*/ 5735782 w 7254960"/>
                <a:gd name="connsiteY89" fmla="*/ 1947553 h 4928259"/>
                <a:gd name="connsiteX90" fmla="*/ 5771408 w 7254960"/>
                <a:gd name="connsiteY90" fmla="*/ 1935678 h 4928259"/>
                <a:gd name="connsiteX91" fmla="*/ 5807034 w 7254960"/>
                <a:gd name="connsiteY91" fmla="*/ 1911927 h 4928259"/>
                <a:gd name="connsiteX92" fmla="*/ 5925787 w 7254960"/>
                <a:gd name="connsiteY92" fmla="*/ 1876301 h 4928259"/>
                <a:gd name="connsiteX93" fmla="*/ 5961413 w 7254960"/>
                <a:gd name="connsiteY93" fmla="*/ 1864426 h 4928259"/>
                <a:gd name="connsiteX94" fmla="*/ 6032665 w 7254960"/>
                <a:gd name="connsiteY94" fmla="*/ 1828800 h 4928259"/>
                <a:gd name="connsiteX95" fmla="*/ 6068291 w 7254960"/>
                <a:gd name="connsiteY95" fmla="*/ 1805049 h 4928259"/>
                <a:gd name="connsiteX96" fmla="*/ 6092042 w 7254960"/>
                <a:gd name="connsiteY96" fmla="*/ 1769423 h 4928259"/>
                <a:gd name="connsiteX97" fmla="*/ 6127668 w 7254960"/>
                <a:gd name="connsiteY97" fmla="*/ 1745672 h 4928259"/>
                <a:gd name="connsiteX98" fmla="*/ 6175169 w 7254960"/>
                <a:gd name="connsiteY98" fmla="*/ 1710046 h 4928259"/>
                <a:gd name="connsiteX99" fmla="*/ 6246421 w 7254960"/>
                <a:gd name="connsiteY99" fmla="*/ 1662545 h 4928259"/>
                <a:gd name="connsiteX100" fmla="*/ 6317673 w 7254960"/>
                <a:gd name="connsiteY100" fmla="*/ 1603168 h 4928259"/>
                <a:gd name="connsiteX101" fmla="*/ 6388925 w 7254960"/>
                <a:gd name="connsiteY101" fmla="*/ 1579418 h 4928259"/>
                <a:gd name="connsiteX102" fmla="*/ 6460177 w 7254960"/>
                <a:gd name="connsiteY102" fmla="*/ 1543792 h 4928259"/>
                <a:gd name="connsiteX103" fmla="*/ 6531429 w 7254960"/>
                <a:gd name="connsiteY103" fmla="*/ 1508166 h 4928259"/>
                <a:gd name="connsiteX104" fmla="*/ 6602681 w 7254960"/>
                <a:gd name="connsiteY104" fmla="*/ 1460665 h 4928259"/>
                <a:gd name="connsiteX105" fmla="*/ 6638307 w 7254960"/>
                <a:gd name="connsiteY105" fmla="*/ 1425039 h 4928259"/>
                <a:gd name="connsiteX106" fmla="*/ 6673933 w 7254960"/>
                <a:gd name="connsiteY106" fmla="*/ 1401288 h 4928259"/>
                <a:gd name="connsiteX107" fmla="*/ 6768935 w 7254960"/>
                <a:gd name="connsiteY107" fmla="*/ 1318161 h 4928259"/>
                <a:gd name="connsiteX108" fmla="*/ 6804561 w 7254960"/>
                <a:gd name="connsiteY108" fmla="*/ 1294410 h 4928259"/>
                <a:gd name="connsiteX109" fmla="*/ 6899564 w 7254960"/>
                <a:gd name="connsiteY109" fmla="*/ 1187532 h 4928259"/>
                <a:gd name="connsiteX110" fmla="*/ 6935190 w 7254960"/>
                <a:gd name="connsiteY110" fmla="*/ 1151906 h 4928259"/>
                <a:gd name="connsiteX111" fmla="*/ 7018317 w 7254960"/>
                <a:gd name="connsiteY111" fmla="*/ 1056903 h 4928259"/>
                <a:gd name="connsiteX112" fmla="*/ 7065818 w 7254960"/>
                <a:gd name="connsiteY112" fmla="*/ 985652 h 4928259"/>
                <a:gd name="connsiteX113" fmla="*/ 7089569 w 7254960"/>
                <a:gd name="connsiteY113" fmla="*/ 950026 h 4928259"/>
                <a:gd name="connsiteX114" fmla="*/ 7113320 w 7254960"/>
                <a:gd name="connsiteY114" fmla="*/ 866898 h 4928259"/>
                <a:gd name="connsiteX115" fmla="*/ 7125195 w 7254960"/>
                <a:gd name="connsiteY115" fmla="*/ 665018 h 4928259"/>
                <a:gd name="connsiteX116" fmla="*/ 7196447 w 7254960"/>
                <a:gd name="connsiteY116" fmla="*/ 522514 h 4928259"/>
                <a:gd name="connsiteX117" fmla="*/ 7220198 w 7254960"/>
                <a:gd name="connsiteY117" fmla="*/ 486888 h 4928259"/>
                <a:gd name="connsiteX118" fmla="*/ 7232073 w 7254960"/>
                <a:gd name="connsiteY118" fmla="*/ 95002 h 4928259"/>
                <a:gd name="connsiteX119" fmla="*/ 7196447 w 7254960"/>
                <a:gd name="connsiteY119" fmla="*/ 11875 h 4928259"/>
                <a:gd name="connsiteX120" fmla="*/ 7160821 w 7254960"/>
                <a:gd name="connsiteY120" fmla="*/ 0 h 4928259"/>
                <a:gd name="connsiteX121" fmla="*/ 7089569 w 7254960"/>
                <a:gd name="connsiteY121" fmla="*/ 23750 h 4928259"/>
                <a:gd name="connsiteX122" fmla="*/ 7018317 w 7254960"/>
                <a:gd name="connsiteY122" fmla="*/ 83127 h 4928259"/>
                <a:gd name="connsiteX123" fmla="*/ 6958940 w 7254960"/>
                <a:gd name="connsiteY123" fmla="*/ 142503 h 4928259"/>
                <a:gd name="connsiteX124" fmla="*/ 6935190 w 7254960"/>
                <a:gd name="connsiteY124" fmla="*/ 178129 h 4928259"/>
                <a:gd name="connsiteX125" fmla="*/ 6863938 w 7254960"/>
                <a:gd name="connsiteY125" fmla="*/ 201880 h 4928259"/>
                <a:gd name="connsiteX126" fmla="*/ 6780811 w 7254960"/>
                <a:gd name="connsiteY126" fmla="*/ 296883 h 4928259"/>
                <a:gd name="connsiteX127" fmla="*/ 6709559 w 7254960"/>
                <a:gd name="connsiteY127" fmla="*/ 368135 h 4928259"/>
                <a:gd name="connsiteX128" fmla="*/ 6685808 w 7254960"/>
                <a:gd name="connsiteY128" fmla="*/ 403761 h 4928259"/>
                <a:gd name="connsiteX129" fmla="*/ 6614556 w 7254960"/>
                <a:gd name="connsiteY129" fmla="*/ 439387 h 4928259"/>
                <a:gd name="connsiteX130" fmla="*/ 6543304 w 7254960"/>
                <a:gd name="connsiteY130" fmla="*/ 486888 h 4928259"/>
                <a:gd name="connsiteX131" fmla="*/ 6507678 w 7254960"/>
                <a:gd name="connsiteY131" fmla="*/ 522514 h 4928259"/>
                <a:gd name="connsiteX132" fmla="*/ 6483928 w 7254960"/>
                <a:gd name="connsiteY132" fmla="*/ 558140 h 4928259"/>
                <a:gd name="connsiteX133" fmla="*/ 6448302 w 7254960"/>
                <a:gd name="connsiteY133" fmla="*/ 570015 h 4928259"/>
                <a:gd name="connsiteX134" fmla="*/ 6424551 w 7254960"/>
                <a:gd name="connsiteY134" fmla="*/ 605641 h 4928259"/>
                <a:gd name="connsiteX135" fmla="*/ 6353299 w 7254960"/>
                <a:gd name="connsiteY135" fmla="*/ 641267 h 4928259"/>
                <a:gd name="connsiteX136" fmla="*/ 6293922 w 7254960"/>
                <a:gd name="connsiteY136" fmla="*/ 700644 h 4928259"/>
                <a:gd name="connsiteX137" fmla="*/ 6234546 w 7254960"/>
                <a:gd name="connsiteY137" fmla="*/ 795646 h 4928259"/>
                <a:gd name="connsiteX138" fmla="*/ 6187044 w 7254960"/>
                <a:gd name="connsiteY138" fmla="*/ 866898 h 4928259"/>
                <a:gd name="connsiteX139" fmla="*/ 6115792 w 7254960"/>
                <a:gd name="connsiteY139" fmla="*/ 926275 h 4928259"/>
                <a:gd name="connsiteX140" fmla="*/ 6080166 w 7254960"/>
                <a:gd name="connsiteY140" fmla="*/ 950026 h 4928259"/>
                <a:gd name="connsiteX141" fmla="*/ 5985164 w 7254960"/>
                <a:gd name="connsiteY141" fmla="*/ 1033153 h 4928259"/>
                <a:gd name="connsiteX142" fmla="*/ 5949538 w 7254960"/>
                <a:gd name="connsiteY142" fmla="*/ 1056903 h 4928259"/>
                <a:gd name="connsiteX143" fmla="*/ 5878286 w 7254960"/>
                <a:gd name="connsiteY143" fmla="*/ 1092529 h 4928259"/>
                <a:gd name="connsiteX144" fmla="*/ 5807034 w 7254960"/>
                <a:gd name="connsiteY144" fmla="*/ 1163781 h 4928259"/>
                <a:gd name="connsiteX145" fmla="*/ 5771408 w 7254960"/>
                <a:gd name="connsiteY145" fmla="*/ 1199407 h 4928259"/>
                <a:gd name="connsiteX146" fmla="*/ 5759533 w 7254960"/>
                <a:gd name="connsiteY146" fmla="*/ 1235033 h 4928259"/>
                <a:gd name="connsiteX147" fmla="*/ 5723907 w 7254960"/>
                <a:gd name="connsiteY147" fmla="*/ 1258784 h 4928259"/>
                <a:gd name="connsiteX148" fmla="*/ 5640779 w 7254960"/>
                <a:gd name="connsiteY148" fmla="*/ 1282535 h 4928259"/>
                <a:gd name="connsiteX149" fmla="*/ 5605153 w 7254960"/>
                <a:gd name="connsiteY149" fmla="*/ 1294410 h 4928259"/>
                <a:gd name="connsiteX150" fmla="*/ 5533902 w 7254960"/>
                <a:gd name="connsiteY150" fmla="*/ 1401288 h 4928259"/>
                <a:gd name="connsiteX151" fmla="*/ 5510151 w 7254960"/>
                <a:gd name="connsiteY151" fmla="*/ 1436914 h 4928259"/>
                <a:gd name="connsiteX152" fmla="*/ 5486400 w 7254960"/>
                <a:gd name="connsiteY152" fmla="*/ 1472540 h 4928259"/>
                <a:gd name="connsiteX153" fmla="*/ 5450774 w 7254960"/>
                <a:gd name="connsiteY153" fmla="*/ 1508166 h 4928259"/>
                <a:gd name="connsiteX154" fmla="*/ 5379522 w 7254960"/>
                <a:gd name="connsiteY154" fmla="*/ 1531916 h 4928259"/>
                <a:gd name="connsiteX155" fmla="*/ 5308270 w 7254960"/>
                <a:gd name="connsiteY155" fmla="*/ 1579418 h 4928259"/>
                <a:gd name="connsiteX156" fmla="*/ 5237018 w 7254960"/>
                <a:gd name="connsiteY156" fmla="*/ 1615044 h 4928259"/>
                <a:gd name="connsiteX157" fmla="*/ 5165766 w 7254960"/>
                <a:gd name="connsiteY157" fmla="*/ 1626919 h 4928259"/>
                <a:gd name="connsiteX158" fmla="*/ 5153891 w 7254960"/>
                <a:gd name="connsiteY158" fmla="*/ 1662545 h 4928259"/>
                <a:gd name="connsiteX159" fmla="*/ 5130140 w 7254960"/>
                <a:gd name="connsiteY159" fmla="*/ 1698171 h 4928259"/>
                <a:gd name="connsiteX160" fmla="*/ 5058889 w 7254960"/>
                <a:gd name="connsiteY160" fmla="*/ 1757548 h 4928259"/>
                <a:gd name="connsiteX161" fmla="*/ 5023263 w 7254960"/>
                <a:gd name="connsiteY161" fmla="*/ 1769423 h 4928259"/>
                <a:gd name="connsiteX162" fmla="*/ 4975761 w 7254960"/>
                <a:gd name="connsiteY162" fmla="*/ 1757548 h 4928259"/>
                <a:gd name="connsiteX163" fmla="*/ 4940135 w 7254960"/>
                <a:gd name="connsiteY163" fmla="*/ 1745672 h 4928259"/>
                <a:gd name="connsiteX164" fmla="*/ 4868883 w 7254960"/>
                <a:gd name="connsiteY164" fmla="*/ 1769423 h 4928259"/>
                <a:gd name="connsiteX165" fmla="*/ 4833257 w 7254960"/>
                <a:gd name="connsiteY165" fmla="*/ 1781298 h 4928259"/>
                <a:gd name="connsiteX166" fmla="*/ 4726379 w 7254960"/>
                <a:gd name="connsiteY166" fmla="*/ 1793174 h 4928259"/>
                <a:gd name="connsiteX167" fmla="*/ 4655128 w 7254960"/>
                <a:gd name="connsiteY167" fmla="*/ 1852550 h 4928259"/>
                <a:gd name="connsiteX168" fmla="*/ 4583876 w 7254960"/>
                <a:gd name="connsiteY168" fmla="*/ 1888176 h 4928259"/>
                <a:gd name="connsiteX169" fmla="*/ 4560125 w 7254960"/>
                <a:gd name="connsiteY169" fmla="*/ 1923802 h 4928259"/>
                <a:gd name="connsiteX170" fmla="*/ 4453247 w 7254960"/>
                <a:gd name="connsiteY170" fmla="*/ 1959428 h 4928259"/>
                <a:gd name="connsiteX171" fmla="*/ 4381995 w 7254960"/>
                <a:gd name="connsiteY171" fmla="*/ 1983179 h 4928259"/>
                <a:gd name="connsiteX172" fmla="*/ 4334494 w 7254960"/>
                <a:gd name="connsiteY172" fmla="*/ 2030680 h 4928259"/>
                <a:gd name="connsiteX173" fmla="*/ 4298868 w 7254960"/>
                <a:gd name="connsiteY173" fmla="*/ 2054431 h 4928259"/>
                <a:gd name="connsiteX174" fmla="*/ 4156364 w 7254960"/>
                <a:gd name="connsiteY174" fmla="*/ 2078181 h 4928259"/>
                <a:gd name="connsiteX175" fmla="*/ 4085112 w 7254960"/>
                <a:gd name="connsiteY175" fmla="*/ 2113807 h 4928259"/>
                <a:gd name="connsiteX176" fmla="*/ 4061361 w 7254960"/>
                <a:gd name="connsiteY176" fmla="*/ 2149433 h 4928259"/>
                <a:gd name="connsiteX177" fmla="*/ 4025735 w 7254960"/>
                <a:gd name="connsiteY177" fmla="*/ 2161309 h 4928259"/>
                <a:gd name="connsiteX178" fmla="*/ 3990109 w 7254960"/>
                <a:gd name="connsiteY178" fmla="*/ 2185059 h 4928259"/>
                <a:gd name="connsiteX179" fmla="*/ 3918857 w 7254960"/>
                <a:gd name="connsiteY179" fmla="*/ 2208810 h 4928259"/>
                <a:gd name="connsiteX180" fmla="*/ 3895107 w 7254960"/>
                <a:gd name="connsiteY180" fmla="*/ 2244436 h 4928259"/>
                <a:gd name="connsiteX181" fmla="*/ 3859481 w 7254960"/>
                <a:gd name="connsiteY181" fmla="*/ 2268187 h 4928259"/>
                <a:gd name="connsiteX182" fmla="*/ 3823855 w 7254960"/>
                <a:gd name="connsiteY182" fmla="*/ 2303813 h 4928259"/>
                <a:gd name="connsiteX183" fmla="*/ 3776353 w 7254960"/>
                <a:gd name="connsiteY183" fmla="*/ 2363189 h 4928259"/>
                <a:gd name="connsiteX184" fmla="*/ 3740728 w 7254960"/>
                <a:gd name="connsiteY184" fmla="*/ 2398815 h 4928259"/>
                <a:gd name="connsiteX185" fmla="*/ 3716977 w 7254960"/>
                <a:gd name="connsiteY185" fmla="*/ 2434441 h 4928259"/>
                <a:gd name="connsiteX186" fmla="*/ 3610099 w 7254960"/>
                <a:gd name="connsiteY186" fmla="*/ 2493818 h 4928259"/>
                <a:gd name="connsiteX187" fmla="*/ 3574473 w 7254960"/>
                <a:gd name="connsiteY187" fmla="*/ 2517568 h 4928259"/>
                <a:gd name="connsiteX188" fmla="*/ 3491346 w 7254960"/>
                <a:gd name="connsiteY188" fmla="*/ 2612571 h 4928259"/>
                <a:gd name="connsiteX189" fmla="*/ 3467595 w 7254960"/>
                <a:gd name="connsiteY189" fmla="*/ 2648197 h 4928259"/>
                <a:gd name="connsiteX190" fmla="*/ 3396343 w 7254960"/>
                <a:gd name="connsiteY190" fmla="*/ 2695698 h 4928259"/>
                <a:gd name="connsiteX191" fmla="*/ 3372592 w 7254960"/>
                <a:gd name="connsiteY191" fmla="*/ 2731324 h 4928259"/>
                <a:gd name="connsiteX192" fmla="*/ 3301340 w 7254960"/>
                <a:gd name="connsiteY192" fmla="*/ 2778826 h 4928259"/>
                <a:gd name="connsiteX193" fmla="*/ 3241964 w 7254960"/>
                <a:gd name="connsiteY193" fmla="*/ 2838202 h 4928259"/>
                <a:gd name="connsiteX194" fmla="*/ 3218213 w 7254960"/>
                <a:gd name="connsiteY194" fmla="*/ 2873828 h 4928259"/>
                <a:gd name="connsiteX195" fmla="*/ 3146961 w 7254960"/>
                <a:gd name="connsiteY195" fmla="*/ 2921329 h 4928259"/>
                <a:gd name="connsiteX196" fmla="*/ 3075709 w 7254960"/>
                <a:gd name="connsiteY196" fmla="*/ 2956955 h 4928259"/>
                <a:gd name="connsiteX197" fmla="*/ 3028208 w 7254960"/>
                <a:gd name="connsiteY197" fmla="*/ 3004457 h 4928259"/>
                <a:gd name="connsiteX198" fmla="*/ 2980707 w 7254960"/>
                <a:gd name="connsiteY198" fmla="*/ 3075709 h 4928259"/>
                <a:gd name="connsiteX199" fmla="*/ 2909455 w 7254960"/>
                <a:gd name="connsiteY199" fmla="*/ 3135085 h 4928259"/>
                <a:gd name="connsiteX200" fmla="*/ 2885704 w 7254960"/>
                <a:gd name="connsiteY200" fmla="*/ 3170711 h 4928259"/>
                <a:gd name="connsiteX201" fmla="*/ 2743200 w 7254960"/>
                <a:gd name="connsiteY201" fmla="*/ 3241963 h 4928259"/>
                <a:gd name="connsiteX202" fmla="*/ 2600696 w 7254960"/>
                <a:gd name="connsiteY202" fmla="*/ 3289465 h 4928259"/>
                <a:gd name="connsiteX203" fmla="*/ 2565070 w 7254960"/>
                <a:gd name="connsiteY203" fmla="*/ 3301340 h 4928259"/>
                <a:gd name="connsiteX204" fmla="*/ 2529444 w 7254960"/>
                <a:gd name="connsiteY204" fmla="*/ 3313215 h 4928259"/>
                <a:gd name="connsiteX205" fmla="*/ 2422566 w 7254960"/>
                <a:gd name="connsiteY205" fmla="*/ 3360716 h 4928259"/>
                <a:gd name="connsiteX206" fmla="*/ 2386940 w 7254960"/>
                <a:gd name="connsiteY206" fmla="*/ 3372592 h 4928259"/>
                <a:gd name="connsiteX207" fmla="*/ 2351315 w 7254960"/>
                <a:gd name="connsiteY207" fmla="*/ 3396342 h 4928259"/>
                <a:gd name="connsiteX208" fmla="*/ 2280063 w 7254960"/>
                <a:gd name="connsiteY208" fmla="*/ 3420093 h 4928259"/>
                <a:gd name="connsiteX209" fmla="*/ 2244437 w 7254960"/>
                <a:gd name="connsiteY209" fmla="*/ 3455719 h 4928259"/>
                <a:gd name="connsiteX210" fmla="*/ 2208811 w 7254960"/>
                <a:gd name="connsiteY210" fmla="*/ 3467594 h 4928259"/>
                <a:gd name="connsiteX211" fmla="*/ 2137559 w 7254960"/>
                <a:gd name="connsiteY211" fmla="*/ 3538846 h 4928259"/>
                <a:gd name="connsiteX212" fmla="*/ 2113808 w 7254960"/>
                <a:gd name="connsiteY212" fmla="*/ 3574472 h 4928259"/>
                <a:gd name="connsiteX213" fmla="*/ 2042556 w 7254960"/>
                <a:gd name="connsiteY213" fmla="*/ 3621974 h 4928259"/>
                <a:gd name="connsiteX214" fmla="*/ 1935678 w 7254960"/>
                <a:gd name="connsiteY214" fmla="*/ 3705101 h 4928259"/>
                <a:gd name="connsiteX215" fmla="*/ 1900052 w 7254960"/>
                <a:gd name="connsiteY215" fmla="*/ 3716976 h 4928259"/>
                <a:gd name="connsiteX216" fmla="*/ 1828800 w 7254960"/>
                <a:gd name="connsiteY216" fmla="*/ 3752602 h 4928259"/>
                <a:gd name="connsiteX217" fmla="*/ 1793174 w 7254960"/>
                <a:gd name="connsiteY217" fmla="*/ 3776353 h 4928259"/>
                <a:gd name="connsiteX218" fmla="*/ 1721922 w 7254960"/>
                <a:gd name="connsiteY218" fmla="*/ 3800103 h 4928259"/>
                <a:gd name="connsiteX219" fmla="*/ 1686296 w 7254960"/>
                <a:gd name="connsiteY219" fmla="*/ 3823854 h 4928259"/>
                <a:gd name="connsiteX220" fmla="*/ 1662546 w 7254960"/>
                <a:gd name="connsiteY220" fmla="*/ 3859480 h 4928259"/>
                <a:gd name="connsiteX221" fmla="*/ 1591294 w 7254960"/>
                <a:gd name="connsiteY221" fmla="*/ 3883231 h 4928259"/>
                <a:gd name="connsiteX222" fmla="*/ 1520042 w 7254960"/>
                <a:gd name="connsiteY222" fmla="*/ 3906981 h 4928259"/>
                <a:gd name="connsiteX223" fmla="*/ 1484416 w 7254960"/>
                <a:gd name="connsiteY223" fmla="*/ 3918857 h 4928259"/>
                <a:gd name="connsiteX224" fmla="*/ 1413164 w 7254960"/>
                <a:gd name="connsiteY224" fmla="*/ 3966358 h 4928259"/>
                <a:gd name="connsiteX225" fmla="*/ 1353787 w 7254960"/>
                <a:gd name="connsiteY225" fmla="*/ 4037610 h 4928259"/>
                <a:gd name="connsiteX226" fmla="*/ 1318161 w 7254960"/>
                <a:gd name="connsiteY226" fmla="*/ 4049485 h 4928259"/>
                <a:gd name="connsiteX227" fmla="*/ 1294411 w 7254960"/>
                <a:gd name="connsiteY227" fmla="*/ 4085111 h 4928259"/>
                <a:gd name="connsiteX228" fmla="*/ 1258785 w 7254960"/>
                <a:gd name="connsiteY228" fmla="*/ 4096987 h 4928259"/>
                <a:gd name="connsiteX229" fmla="*/ 1187533 w 7254960"/>
                <a:gd name="connsiteY229" fmla="*/ 4144488 h 4928259"/>
                <a:gd name="connsiteX230" fmla="*/ 1187533 w 7254960"/>
                <a:gd name="connsiteY230" fmla="*/ 4144488 h 4928259"/>
                <a:gd name="connsiteX231" fmla="*/ 1116281 w 7254960"/>
                <a:gd name="connsiteY231" fmla="*/ 4191989 h 4928259"/>
                <a:gd name="connsiteX232" fmla="*/ 961902 w 7254960"/>
                <a:gd name="connsiteY232" fmla="*/ 4203865 h 4928259"/>
                <a:gd name="connsiteX233" fmla="*/ 902525 w 7254960"/>
                <a:gd name="connsiteY233" fmla="*/ 4215740 h 4928259"/>
                <a:gd name="connsiteX234" fmla="*/ 866899 w 7254960"/>
                <a:gd name="connsiteY234" fmla="*/ 4227615 h 4928259"/>
                <a:gd name="connsiteX235" fmla="*/ 855024 w 7254960"/>
                <a:gd name="connsiteY235" fmla="*/ 4263241 h 4928259"/>
                <a:gd name="connsiteX236" fmla="*/ 819398 w 7254960"/>
                <a:gd name="connsiteY236" fmla="*/ 4286992 h 4928259"/>
                <a:gd name="connsiteX237" fmla="*/ 795647 w 7254960"/>
                <a:gd name="connsiteY237" fmla="*/ 4322618 h 4928259"/>
                <a:gd name="connsiteX238" fmla="*/ 724395 w 7254960"/>
                <a:gd name="connsiteY238" fmla="*/ 4370119 h 4928259"/>
                <a:gd name="connsiteX239" fmla="*/ 665018 w 7254960"/>
                <a:gd name="connsiteY239" fmla="*/ 4429496 h 4928259"/>
                <a:gd name="connsiteX240" fmla="*/ 593766 w 7254960"/>
                <a:gd name="connsiteY240" fmla="*/ 4500748 h 4928259"/>
                <a:gd name="connsiteX241" fmla="*/ 486889 w 7254960"/>
                <a:gd name="connsiteY241" fmla="*/ 4572000 h 4928259"/>
                <a:gd name="connsiteX242" fmla="*/ 380011 w 7254960"/>
                <a:gd name="connsiteY242" fmla="*/ 4619501 h 4928259"/>
                <a:gd name="connsiteX243" fmla="*/ 344385 w 7254960"/>
                <a:gd name="connsiteY243" fmla="*/ 4631376 h 4928259"/>
                <a:gd name="connsiteX244" fmla="*/ 273133 w 7254960"/>
                <a:gd name="connsiteY244" fmla="*/ 4678878 h 4928259"/>
                <a:gd name="connsiteX245" fmla="*/ 237507 w 7254960"/>
                <a:gd name="connsiteY245" fmla="*/ 4702628 h 4928259"/>
                <a:gd name="connsiteX246" fmla="*/ 201881 w 7254960"/>
                <a:gd name="connsiteY246" fmla="*/ 4738254 h 4928259"/>
                <a:gd name="connsiteX247" fmla="*/ 130629 w 7254960"/>
                <a:gd name="connsiteY247" fmla="*/ 4785755 h 4928259"/>
                <a:gd name="connsiteX248" fmla="*/ 23751 w 7254960"/>
                <a:gd name="connsiteY248" fmla="*/ 4809506 h 4928259"/>
                <a:gd name="connsiteX249" fmla="*/ 11876 w 7254960"/>
                <a:gd name="connsiteY249" fmla="*/ 4845132 h 4928259"/>
                <a:gd name="connsiteX250" fmla="*/ 47502 w 7254960"/>
                <a:gd name="connsiteY250" fmla="*/ 4916384 h 4928259"/>
                <a:gd name="connsiteX251" fmla="*/ 71252 w 7254960"/>
                <a:gd name="connsiteY251" fmla="*/ 4928259 h 4928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</a:cxnLst>
              <a:rect l="l" t="t" r="r" b="b"/>
              <a:pathLst>
                <a:path w="7254960" h="4928259">
                  <a:moveTo>
                    <a:pt x="0" y="4916384"/>
                  </a:moveTo>
                  <a:cubicBezTo>
                    <a:pt x="95003" y="4912426"/>
                    <a:pt x="191217" y="4920141"/>
                    <a:pt x="285008" y="4904509"/>
                  </a:cubicBezTo>
                  <a:cubicBezTo>
                    <a:pt x="313164" y="4899816"/>
                    <a:pt x="356260" y="4857007"/>
                    <a:pt x="356260" y="4857007"/>
                  </a:cubicBezTo>
                  <a:cubicBezTo>
                    <a:pt x="364177" y="4845132"/>
                    <a:pt x="369919" y="4831473"/>
                    <a:pt x="380011" y="4821381"/>
                  </a:cubicBezTo>
                  <a:cubicBezTo>
                    <a:pt x="390103" y="4811289"/>
                    <a:pt x="402872" y="4804014"/>
                    <a:pt x="415637" y="4797631"/>
                  </a:cubicBezTo>
                  <a:cubicBezTo>
                    <a:pt x="426833" y="4792033"/>
                    <a:pt x="438777" y="4786647"/>
                    <a:pt x="451263" y="4785755"/>
                  </a:cubicBezTo>
                  <a:cubicBezTo>
                    <a:pt x="550051" y="4778699"/>
                    <a:pt x="649185" y="4777838"/>
                    <a:pt x="748146" y="4773880"/>
                  </a:cubicBezTo>
                  <a:cubicBezTo>
                    <a:pt x="777122" y="4764222"/>
                    <a:pt x="796377" y="4761275"/>
                    <a:pt x="819398" y="4738254"/>
                  </a:cubicBezTo>
                  <a:cubicBezTo>
                    <a:pt x="829490" y="4728162"/>
                    <a:pt x="832407" y="4712026"/>
                    <a:pt x="843148" y="4702628"/>
                  </a:cubicBezTo>
                  <a:cubicBezTo>
                    <a:pt x="864630" y="4683831"/>
                    <a:pt x="890649" y="4670961"/>
                    <a:pt x="914400" y="4655127"/>
                  </a:cubicBezTo>
                  <a:cubicBezTo>
                    <a:pt x="926275" y="4647210"/>
                    <a:pt x="936486" y="4635889"/>
                    <a:pt x="950026" y="4631376"/>
                  </a:cubicBezTo>
                  <a:cubicBezTo>
                    <a:pt x="1027131" y="4605675"/>
                    <a:pt x="973186" y="4620634"/>
                    <a:pt x="1116281" y="4607626"/>
                  </a:cubicBezTo>
                  <a:lnTo>
                    <a:pt x="1187533" y="4583875"/>
                  </a:lnTo>
                  <a:cubicBezTo>
                    <a:pt x="1199408" y="4579917"/>
                    <a:pt x="1210884" y="4574455"/>
                    <a:pt x="1223159" y="4572000"/>
                  </a:cubicBezTo>
                  <a:cubicBezTo>
                    <a:pt x="1242951" y="4568041"/>
                    <a:pt x="1262954" y="4565019"/>
                    <a:pt x="1282535" y="4560124"/>
                  </a:cubicBezTo>
                  <a:cubicBezTo>
                    <a:pt x="1294679" y="4557088"/>
                    <a:pt x="1306125" y="4551688"/>
                    <a:pt x="1318161" y="4548249"/>
                  </a:cubicBezTo>
                  <a:cubicBezTo>
                    <a:pt x="1333854" y="4543765"/>
                    <a:pt x="1350030" y="4541064"/>
                    <a:pt x="1365663" y="4536374"/>
                  </a:cubicBezTo>
                  <a:cubicBezTo>
                    <a:pt x="1389643" y="4529180"/>
                    <a:pt x="1413164" y="4520540"/>
                    <a:pt x="1436915" y="4512623"/>
                  </a:cubicBezTo>
                  <a:lnTo>
                    <a:pt x="1472540" y="4500748"/>
                  </a:lnTo>
                  <a:cubicBezTo>
                    <a:pt x="1484415" y="4496789"/>
                    <a:pt x="1497750" y="4495815"/>
                    <a:pt x="1508166" y="4488872"/>
                  </a:cubicBezTo>
                  <a:cubicBezTo>
                    <a:pt x="1520041" y="4480955"/>
                    <a:pt x="1530674" y="4470744"/>
                    <a:pt x="1543792" y="4465122"/>
                  </a:cubicBezTo>
                  <a:cubicBezTo>
                    <a:pt x="1558794" y="4458693"/>
                    <a:pt x="1575661" y="4457936"/>
                    <a:pt x="1591294" y="4453246"/>
                  </a:cubicBezTo>
                  <a:cubicBezTo>
                    <a:pt x="1615274" y="4446052"/>
                    <a:pt x="1662546" y="4429496"/>
                    <a:pt x="1662546" y="4429496"/>
                  </a:cubicBezTo>
                  <a:cubicBezTo>
                    <a:pt x="1674421" y="4421579"/>
                    <a:pt x="1685130" y="4411542"/>
                    <a:pt x="1698172" y="4405745"/>
                  </a:cubicBezTo>
                  <a:cubicBezTo>
                    <a:pt x="1721050" y="4395577"/>
                    <a:pt x="1748593" y="4395881"/>
                    <a:pt x="1769424" y="4381994"/>
                  </a:cubicBezTo>
                  <a:lnTo>
                    <a:pt x="1947553" y="4263241"/>
                  </a:lnTo>
                  <a:lnTo>
                    <a:pt x="2018805" y="4215740"/>
                  </a:lnTo>
                  <a:lnTo>
                    <a:pt x="2125683" y="4180114"/>
                  </a:lnTo>
                  <a:cubicBezTo>
                    <a:pt x="2137558" y="4176156"/>
                    <a:pt x="2148962" y="4170297"/>
                    <a:pt x="2161309" y="4168239"/>
                  </a:cubicBezTo>
                  <a:cubicBezTo>
                    <a:pt x="2300937" y="4144966"/>
                    <a:pt x="2173766" y="4168109"/>
                    <a:pt x="2280063" y="4144488"/>
                  </a:cubicBezTo>
                  <a:cubicBezTo>
                    <a:pt x="2299766" y="4140110"/>
                    <a:pt x="2319772" y="4137152"/>
                    <a:pt x="2339439" y="4132613"/>
                  </a:cubicBezTo>
                  <a:cubicBezTo>
                    <a:pt x="2426492" y="4112524"/>
                    <a:pt x="2411180" y="4116616"/>
                    <a:pt x="2470068" y="4096987"/>
                  </a:cubicBezTo>
                  <a:cubicBezTo>
                    <a:pt x="2523183" y="4017313"/>
                    <a:pt x="2460613" y="4095373"/>
                    <a:pt x="2529444" y="4049485"/>
                  </a:cubicBezTo>
                  <a:cubicBezTo>
                    <a:pt x="2543418" y="4040169"/>
                    <a:pt x="2552168" y="4024610"/>
                    <a:pt x="2565070" y="4013859"/>
                  </a:cubicBezTo>
                  <a:cubicBezTo>
                    <a:pt x="2576034" y="4004722"/>
                    <a:pt x="2589732" y="3999246"/>
                    <a:pt x="2600696" y="3990109"/>
                  </a:cubicBezTo>
                  <a:cubicBezTo>
                    <a:pt x="2613598" y="3979358"/>
                    <a:pt x="2623420" y="3965234"/>
                    <a:pt x="2636322" y="3954483"/>
                  </a:cubicBezTo>
                  <a:cubicBezTo>
                    <a:pt x="2647286" y="3945346"/>
                    <a:pt x="2660984" y="3939869"/>
                    <a:pt x="2671948" y="3930732"/>
                  </a:cubicBezTo>
                  <a:cubicBezTo>
                    <a:pt x="2684850" y="3919981"/>
                    <a:pt x="2694317" y="3905417"/>
                    <a:pt x="2707574" y="3895106"/>
                  </a:cubicBezTo>
                  <a:cubicBezTo>
                    <a:pt x="2730106" y="3877581"/>
                    <a:pt x="2778826" y="3847605"/>
                    <a:pt x="2778826" y="3847605"/>
                  </a:cubicBezTo>
                  <a:cubicBezTo>
                    <a:pt x="2846893" y="3745507"/>
                    <a:pt x="2756260" y="3865658"/>
                    <a:pt x="2838203" y="3800103"/>
                  </a:cubicBezTo>
                  <a:cubicBezTo>
                    <a:pt x="2849348" y="3791187"/>
                    <a:pt x="2850808" y="3773394"/>
                    <a:pt x="2861953" y="3764478"/>
                  </a:cubicBezTo>
                  <a:cubicBezTo>
                    <a:pt x="2871728" y="3756658"/>
                    <a:pt x="2886383" y="3758200"/>
                    <a:pt x="2897579" y="3752602"/>
                  </a:cubicBezTo>
                  <a:cubicBezTo>
                    <a:pt x="2910344" y="3746219"/>
                    <a:pt x="2922241" y="3737989"/>
                    <a:pt x="2933205" y="3728852"/>
                  </a:cubicBezTo>
                  <a:cubicBezTo>
                    <a:pt x="2965166" y="3702218"/>
                    <a:pt x="2966549" y="3686323"/>
                    <a:pt x="3004457" y="3669475"/>
                  </a:cubicBezTo>
                  <a:cubicBezTo>
                    <a:pt x="3027335" y="3659307"/>
                    <a:pt x="3054878" y="3659611"/>
                    <a:pt x="3075709" y="3645724"/>
                  </a:cubicBezTo>
                  <a:cubicBezTo>
                    <a:pt x="3099460" y="3629890"/>
                    <a:pt x="3119269" y="3605146"/>
                    <a:pt x="3146961" y="3598223"/>
                  </a:cubicBezTo>
                  <a:cubicBezTo>
                    <a:pt x="3178629" y="3590306"/>
                    <a:pt x="3209956" y="3580874"/>
                    <a:pt x="3241964" y="3574472"/>
                  </a:cubicBezTo>
                  <a:cubicBezTo>
                    <a:pt x="3261756" y="3570514"/>
                    <a:pt x="3281867" y="3567908"/>
                    <a:pt x="3301340" y="3562597"/>
                  </a:cubicBezTo>
                  <a:cubicBezTo>
                    <a:pt x="3325493" y="3556010"/>
                    <a:pt x="3372592" y="3538846"/>
                    <a:pt x="3372592" y="3538846"/>
                  </a:cubicBezTo>
                  <a:cubicBezTo>
                    <a:pt x="3380509" y="3526971"/>
                    <a:pt x="3386251" y="3513312"/>
                    <a:pt x="3396343" y="3503220"/>
                  </a:cubicBezTo>
                  <a:cubicBezTo>
                    <a:pt x="3406435" y="3493128"/>
                    <a:pt x="3422571" y="3490211"/>
                    <a:pt x="3431969" y="3479470"/>
                  </a:cubicBezTo>
                  <a:cubicBezTo>
                    <a:pt x="3465000" y="3441720"/>
                    <a:pt x="3473280" y="3400470"/>
                    <a:pt x="3515096" y="3372592"/>
                  </a:cubicBezTo>
                  <a:cubicBezTo>
                    <a:pt x="3525511" y="3365648"/>
                    <a:pt x="3539526" y="3366314"/>
                    <a:pt x="3550722" y="3360716"/>
                  </a:cubicBezTo>
                  <a:cubicBezTo>
                    <a:pt x="3563487" y="3354333"/>
                    <a:pt x="3573583" y="3343349"/>
                    <a:pt x="3586348" y="3336966"/>
                  </a:cubicBezTo>
                  <a:cubicBezTo>
                    <a:pt x="3603390" y="3328445"/>
                    <a:pt x="3654249" y="3317022"/>
                    <a:pt x="3669476" y="3313215"/>
                  </a:cubicBezTo>
                  <a:cubicBezTo>
                    <a:pt x="3681351" y="3305298"/>
                    <a:pt x="3694435" y="3298947"/>
                    <a:pt x="3705102" y="3289465"/>
                  </a:cubicBezTo>
                  <a:cubicBezTo>
                    <a:pt x="3730206" y="3267150"/>
                    <a:pt x="3748406" y="3236845"/>
                    <a:pt x="3776353" y="3218213"/>
                  </a:cubicBezTo>
                  <a:cubicBezTo>
                    <a:pt x="3788228" y="3210296"/>
                    <a:pt x="3801015" y="3203599"/>
                    <a:pt x="3811979" y="3194462"/>
                  </a:cubicBezTo>
                  <a:cubicBezTo>
                    <a:pt x="3824881" y="3183711"/>
                    <a:pt x="3834348" y="3169147"/>
                    <a:pt x="3847605" y="3158836"/>
                  </a:cubicBezTo>
                  <a:cubicBezTo>
                    <a:pt x="3870137" y="3141311"/>
                    <a:pt x="3918857" y="3111335"/>
                    <a:pt x="3918857" y="3111335"/>
                  </a:cubicBezTo>
                  <a:cubicBezTo>
                    <a:pt x="3926774" y="3099460"/>
                    <a:pt x="3931463" y="3084625"/>
                    <a:pt x="3942608" y="3075709"/>
                  </a:cubicBezTo>
                  <a:cubicBezTo>
                    <a:pt x="3952383" y="3067889"/>
                    <a:pt x="3967038" y="3069431"/>
                    <a:pt x="3978234" y="3063833"/>
                  </a:cubicBezTo>
                  <a:cubicBezTo>
                    <a:pt x="3990999" y="3057450"/>
                    <a:pt x="4002896" y="3049220"/>
                    <a:pt x="4013860" y="3040083"/>
                  </a:cubicBezTo>
                  <a:cubicBezTo>
                    <a:pt x="4026762" y="3029332"/>
                    <a:pt x="4036584" y="3015208"/>
                    <a:pt x="4049486" y="3004457"/>
                  </a:cubicBezTo>
                  <a:cubicBezTo>
                    <a:pt x="4080909" y="2978271"/>
                    <a:pt x="4115484" y="2965131"/>
                    <a:pt x="4156364" y="2956955"/>
                  </a:cubicBezTo>
                  <a:cubicBezTo>
                    <a:pt x="4195948" y="2949038"/>
                    <a:pt x="4236820" y="2945971"/>
                    <a:pt x="4275117" y="2933205"/>
                  </a:cubicBezTo>
                  <a:lnTo>
                    <a:pt x="4346369" y="2909454"/>
                  </a:lnTo>
                  <a:cubicBezTo>
                    <a:pt x="4363894" y="2883167"/>
                    <a:pt x="4378316" y="2856489"/>
                    <a:pt x="4405746" y="2838202"/>
                  </a:cubicBezTo>
                  <a:cubicBezTo>
                    <a:pt x="4416161" y="2831258"/>
                    <a:pt x="4429497" y="2830285"/>
                    <a:pt x="4441372" y="2826327"/>
                  </a:cubicBezTo>
                  <a:cubicBezTo>
                    <a:pt x="4453247" y="2818410"/>
                    <a:pt x="4464232" y="2808959"/>
                    <a:pt x="4476998" y="2802576"/>
                  </a:cubicBezTo>
                  <a:cubicBezTo>
                    <a:pt x="4490041" y="2796055"/>
                    <a:pt x="4550113" y="2780027"/>
                    <a:pt x="4560125" y="2778826"/>
                  </a:cubicBezTo>
                  <a:cubicBezTo>
                    <a:pt x="4643034" y="2768877"/>
                    <a:pt x="4809507" y="2755075"/>
                    <a:pt x="4809507" y="2755075"/>
                  </a:cubicBezTo>
                  <a:cubicBezTo>
                    <a:pt x="4833258" y="2747158"/>
                    <a:pt x="4866872" y="2752155"/>
                    <a:pt x="4880759" y="2731324"/>
                  </a:cubicBezTo>
                  <a:cubicBezTo>
                    <a:pt x="4924301" y="2666010"/>
                    <a:pt x="4880759" y="2721428"/>
                    <a:pt x="4940135" y="2671948"/>
                  </a:cubicBezTo>
                  <a:cubicBezTo>
                    <a:pt x="4953037" y="2661197"/>
                    <a:pt x="4965010" y="2649224"/>
                    <a:pt x="4975761" y="2636322"/>
                  </a:cubicBezTo>
                  <a:cubicBezTo>
                    <a:pt x="4984898" y="2625358"/>
                    <a:pt x="4988367" y="2609612"/>
                    <a:pt x="4999512" y="2600696"/>
                  </a:cubicBezTo>
                  <a:cubicBezTo>
                    <a:pt x="5009287" y="2592876"/>
                    <a:pt x="5023263" y="2592779"/>
                    <a:pt x="5035138" y="2588820"/>
                  </a:cubicBezTo>
                  <a:cubicBezTo>
                    <a:pt x="5047013" y="2576945"/>
                    <a:pt x="5057507" y="2563505"/>
                    <a:pt x="5070764" y="2553194"/>
                  </a:cubicBezTo>
                  <a:cubicBezTo>
                    <a:pt x="5093296" y="2535669"/>
                    <a:pt x="5121832" y="2525877"/>
                    <a:pt x="5142016" y="2505693"/>
                  </a:cubicBezTo>
                  <a:cubicBezTo>
                    <a:pt x="5187734" y="2459975"/>
                    <a:pt x="5163668" y="2479383"/>
                    <a:pt x="5213268" y="2446316"/>
                  </a:cubicBezTo>
                  <a:cubicBezTo>
                    <a:pt x="5221185" y="2434441"/>
                    <a:pt x="5227881" y="2421654"/>
                    <a:pt x="5237018" y="2410690"/>
                  </a:cubicBezTo>
                  <a:cubicBezTo>
                    <a:pt x="5265589" y="2376404"/>
                    <a:pt x="5273243" y="2374666"/>
                    <a:pt x="5308270" y="2351314"/>
                  </a:cubicBezTo>
                  <a:cubicBezTo>
                    <a:pt x="5371606" y="2256311"/>
                    <a:pt x="5288478" y="2371106"/>
                    <a:pt x="5367647" y="2291937"/>
                  </a:cubicBezTo>
                  <a:cubicBezTo>
                    <a:pt x="5377739" y="2281845"/>
                    <a:pt x="5381306" y="2266403"/>
                    <a:pt x="5391398" y="2256311"/>
                  </a:cubicBezTo>
                  <a:cubicBezTo>
                    <a:pt x="5425428" y="2222281"/>
                    <a:pt x="5424019" y="2240000"/>
                    <a:pt x="5462650" y="2220685"/>
                  </a:cubicBezTo>
                  <a:cubicBezTo>
                    <a:pt x="5475415" y="2214302"/>
                    <a:pt x="5486401" y="2204852"/>
                    <a:pt x="5498276" y="2196935"/>
                  </a:cubicBezTo>
                  <a:cubicBezTo>
                    <a:pt x="5561606" y="2101937"/>
                    <a:pt x="5478487" y="2216723"/>
                    <a:pt x="5557652" y="2137558"/>
                  </a:cubicBezTo>
                  <a:cubicBezTo>
                    <a:pt x="5636821" y="2058389"/>
                    <a:pt x="5522026" y="2141517"/>
                    <a:pt x="5617029" y="2078181"/>
                  </a:cubicBezTo>
                  <a:cubicBezTo>
                    <a:pt x="5680360" y="1983182"/>
                    <a:pt x="5597240" y="2097969"/>
                    <a:pt x="5676405" y="2018805"/>
                  </a:cubicBezTo>
                  <a:cubicBezTo>
                    <a:pt x="5720218" y="1974992"/>
                    <a:pt x="5677418" y="1986462"/>
                    <a:pt x="5735782" y="1947553"/>
                  </a:cubicBezTo>
                  <a:cubicBezTo>
                    <a:pt x="5746197" y="1940609"/>
                    <a:pt x="5759533" y="1939636"/>
                    <a:pt x="5771408" y="1935678"/>
                  </a:cubicBezTo>
                  <a:cubicBezTo>
                    <a:pt x="5783283" y="1927761"/>
                    <a:pt x="5793992" y="1917724"/>
                    <a:pt x="5807034" y="1911927"/>
                  </a:cubicBezTo>
                  <a:cubicBezTo>
                    <a:pt x="5857833" y="1889349"/>
                    <a:pt x="5877426" y="1890118"/>
                    <a:pt x="5925787" y="1876301"/>
                  </a:cubicBezTo>
                  <a:cubicBezTo>
                    <a:pt x="5937823" y="1872862"/>
                    <a:pt x="5949538" y="1868384"/>
                    <a:pt x="5961413" y="1864426"/>
                  </a:cubicBezTo>
                  <a:cubicBezTo>
                    <a:pt x="6063513" y="1796359"/>
                    <a:pt x="5934333" y="1877966"/>
                    <a:pt x="6032665" y="1828800"/>
                  </a:cubicBezTo>
                  <a:cubicBezTo>
                    <a:pt x="6045431" y="1822417"/>
                    <a:pt x="6056416" y="1812966"/>
                    <a:pt x="6068291" y="1805049"/>
                  </a:cubicBezTo>
                  <a:cubicBezTo>
                    <a:pt x="6076208" y="1793174"/>
                    <a:pt x="6081950" y="1779515"/>
                    <a:pt x="6092042" y="1769423"/>
                  </a:cubicBezTo>
                  <a:cubicBezTo>
                    <a:pt x="6102134" y="1759331"/>
                    <a:pt x="6116054" y="1753968"/>
                    <a:pt x="6127668" y="1745672"/>
                  </a:cubicBezTo>
                  <a:cubicBezTo>
                    <a:pt x="6143773" y="1734168"/>
                    <a:pt x="6160142" y="1722927"/>
                    <a:pt x="6175169" y="1710046"/>
                  </a:cubicBezTo>
                  <a:cubicBezTo>
                    <a:pt x="6231776" y="1661526"/>
                    <a:pt x="6185822" y="1682744"/>
                    <a:pt x="6246421" y="1662545"/>
                  </a:cubicBezTo>
                  <a:cubicBezTo>
                    <a:pt x="6268793" y="1640173"/>
                    <a:pt x="6287914" y="1616394"/>
                    <a:pt x="6317673" y="1603168"/>
                  </a:cubicBezTo>
                  <a:cubicBezTo>
                    <a:pt x="6340551" y="1593000"/>
                    <a:pt x="6388925" y="1579418"/>
                    <a:pt x="6388925" y="1579418"/>
                  </a:cubicBezTo>
                  <a:cubicBezTo>
                    <a:pt x="6491025" y="1511351"/>
                    <a:pt x="6361845" y="1592958"/>
                    <a:pt x="6460177" y="1543792"/>
                  </a:cubicBezTo>
                  <a:cubicBezTo>
                    <a:pt x="6552260" y="1497751"/>
                    <a:pt x="6441882" y="1538014"/>
                    <a:pt x="6531429" y="1508166"/>
                  </a:cubicBezTo>
                  <a:cubicBezTo>
                    <a:pt x="6645079" y="1394516"/>
                    <a:pt x="6499564" y="1529409"/>
                    <a:pt x="6602681" y="1460665"/>
                  </a:cubicBezTo>
                  <a:cubicBezTo>
                    <a:pt x="6616655" y="1451349"/>
                    <a:pt x="6625405" y="1435790"/>
                    <a:pt x="6638307" y="1425039"/>
                  </a:cubicBezTo>
                  <a:cubicBezTo>
                    <a:pt x="6649271" y="1415902"/>
                    <a:pt x="6662058" y="1409205"/>
                    <a:pt x="6673933" y="1401288"/>
                  </a:cubicBezTo>
                  <a:cubicBezTo>
                    <a:pt x="6713517" y="1341911"/>
                    <a:pt x="6685807" y="1373579"/>
                    <a:pt x="6768935" y="1318161"/>
                  </a:cubicBezTo>
                  <a:lnTo>
                    <a:pt x="6804561" y="1294410"/>
                  </a:lnTo>
                  <a:cubicBezTo>
                    <a:pt x="6846944" y="1230837"/>
                    <a:pt x="6818220" y="1268876"/>
                    <a:pt x="6899564" y="1187532"/>
                  </a:cubicBezTo>
                  <a:cubicBezTo>
                    <a:pt x="6911439" y="1175657"/>
                    <a:pt x="6925874" y="1165880"/>
                    <a:pt x="6935190" y="1151906"/>
                  </a:cubicBezTo>
                  <a:cubicBezTo>
                    <a:pt x="6990608" y="1068779"/>
                    <a:pt x="6958940" y="1096488"/>
                    <a:pt x="7018317" y="1056903"/>
                  </a:cubicBezTo>
                  <a:lnTo>
                    <a:pt x="7065818" y="985652"/>
                  </a:lnTo>
                  <a:lnTo>
                    <a:pt x="7089569" y="950026"/>
                  </a:lnTo>
                  <a:cubicBezTo>
                    <a:pt x="7096693" y="928654"/>
                    <a:pt x="7111332" y="887770"/>
                    <a:pt x="7113320" y="866898"/>
                  </a:cubicBezTo>
                  <a:cubicBezTo>
                    <a:pt x="7119711" y="799792"/>
                    <a:pt x="7116476" y="731861"/>
                    <a:pt x="7125195" y="665018"/>
                  </a:cubicBezTo>
                  <a:cubicBezTo>
                    <a:pt x="7133168" y="603894"/>
                    <a:pt x="7163341" y="572173"/>
                    <a:pt x="7196447" y="522514"/>
                  </a:cubicBezTo>
                  <a:lnTo>
                    <a:pt x="7220198" y="486888"/>
                  </a:lnTo>
                  <a:cubicBezTo>
                    <a:pt x="7275905" y="319761"/>
                    <a:pt x="7252832" y="416780"/>
                    <a:pt x="7232073" y="95002"/>
                  </a:cubicBezTo>
                  <a:cubicBezTo>
                    <a:pt x="7230521" y="70940"/>
                    <a:pt x="7217197" y="28475"/>
                    <a:pt x="7196447" y="11875"/>
                  </a:cubicBezTo>
                  <a:cubicBezTo>
                    <a:pt x="7186672" y="4055"/>
                    <a:pt x="7172696" y="3958"/>
                    <a:pt x="7160821" y="0"/>
                  </a:cubicBezTo>
                  <a:cubicBezTo>
                    <a:pt x="7137070" y="7917"/>
                    <a:pt x="7107272" y="6047"/>
                    <a:pt x="7089569" y="23750"/>
                  </a:cubicBezTo>
                  <a:cubicBezTo>
                    <a:pt x="7043851" y="69468"/>
                    <a:pt x="7067917" y="50060"/>
                    <a:pt x="7018317" y="83127"/>
                  </a:cubicBezTo>
                  <a:cubicBezTo>
                    <a:pt x="6954978" y="178134"/>
                    <a:pt x="7038112" y="63331"/>
                    <a:pt x="6958940" y="142503"/>
                  </a:cubicBezTo>
                  <a:cubicBezTo>
                    <a:pt x="6948848" y="152595"/>
                    <a:pt x="6947293" y="170565"/>
                    <a:pt x="6935190" y="178129"/>
                  </a:cubicBezTo>
                  <a:cubicBezTo>
                    <a:pt x="6913960" y="191398"/>
                    <a:pt x="6863938" y="201880"/>
                    <a:pt x="6863938" y="201880"/>
                  </a:cubicBezTo>
                  <a:cubicBezTo>
                    <a:pt x="6762996" y="269176"/>
                    <a:pt x="6919360" y="158334"/>
                    <a:pt x="6780811" y="296883"/>
                  </a:cubicBezTo>
                  <a:cubicBezTo>
                    <a:pt x="6757060" y="320634"/>
                    <a:pt x="6728191" y="340188"/>
                    <a:pt x="6709559" y="368135"/>
                  </a:cubicBezTo>
                  <a:cubicBezTo>
                    <a:pt x="6701642" y="380010"/>
                    <a:pt x="6695900" y="393669"/>
                    <a:pt x="6685808" y="403761"/>
                  </a:cubicBezTo>
                  <a:cubicBezTo>
                    <a:pt x="6646272" y="443297"/>
                    <a:pt x="6658016" y="415242"/>
                    <a:pt x="6614556" y="439387"/>
                  </a:cubicBezTo>
                  <a:cubicBezTo>
                    <a:pt x="6589603" y="453250"/>
                    <a:pt x="6563488" y="466704"/>
                    <a:pt x="6543304" y="486888"/>
                  </a:cubicBezTo>
                  <a:cubicBezTo>
                    <a:pt x="6531429" y="498763"/>
                    <a:pt x="6518429" y="509612"/>
                    <a:pt x="6507678" y="522514"/>
                  </a:cubicBezTo>
                  <a:cubicBezTo>
                    <a:pt x="6498541" y="533478"/>
                    <a:pt x="6495073" y="549224"/>
                    <a:pt x="6483928" y="558140"/>
                  </a:cubicBezTo>
                  <a:cubicBezTo>
                    <a:pt x="6474153" y="565960"/>
                    <a:pt x="6460177" y="566057"/>
                    <a:pt x="6448302" y="570015"/>
                  </a:cubicBezTo>
                  <a:cubicBezTo>
                    <a:pt x="6440385" y="581890"/>
                    <a:pt x="6434643" y="595549"/>
                    <a:pt x="6424551" y="605641"/>
                  </a:cubicBezTo>
                  <a:cubicBezTo>
                    <a:pt x="6401529" y="628663"/>
                    <a:pt x="6382276" y="631608"/>
                    <a:pt x="6353299" y="641267"/>
                  </a:cubicBezTo>
                  <a:cubicBezTo>
                    <a:pt x="6320799" y="662934"/>
                    <a:pt x="6310589" y="663144"/>
                    <a:pt x="6293922" y="700644"/>
                  </a:cubicBezTo>
                  <a:cubicBezTo>
                    <a:pt x="6252270" y="794361"/>
                    <a:pt x="6298636" y="752921"/>
                    <a:pt x="6234546" y="795646"/>
                  </a:cubicBezTo>
                  <a:cubicBezTo>
                    <a:pt x="6218712" y="819397"/>
                    <a:pt x="6210795" y="851064"/>
                    <a:pt x="6187044" y="866898"/>
                  </a:cubicBezTo>
                  <a:cubicBezTo>
                    <a:pt x="6098591" y="925867"/>
                    <a:pt x="6207228" y="850078"/>
                    <a:pt x="6115792" y="926275"/>
                  </a:cubicBezTo>
                  <a:cubicBezTo>
                    <a:pt x="6104828" y="935412"/>
                    <a:pt x="6092041" y="942109"/>
                    <a:pt x="6080166" y="950026"/>
                  </a:cubicBezTo>
                  <a:cubicBezTo>
                    <a:pt x="6040583" y="1009402"/>
                    <a:pt x="6068291" y="977736"/>
                    <a:pt x="5985164" y="1033153"/>
                  </a:cubicBezTo>
                  <a:cubicBezTo>
                    <a:pt x="5973289" y="1041070"/>
                    <a:pt x="5963078" y="1052389"/>
                    <a:pt x="5949538" y="1056903"/>
                  </a:cubicBezTo>
                  <a:cubicBezTo>
                    <a:pt x="5916527" y="1067907"/>
                    <a:pt x="5905909" y="1067975"/>
                    <a:pt x="5878286" y="1092529"/>
                  </a:cubicBezTo>
                  <a:cubicBezTo>
                    <a:pt x="5853182" y="1114844"/>
                    <a:pt x="5830785" y="1140030"/>
                    <a:pt x="5807034" y="1163781"/>
                  </a:cubicBezTo>
                  <a:lnTo>
                    <a:pt x="5771408" y="1199407"/>
                  </a:lnTo>
                  <a:cubicBezTo>
                    <a:pt x="5767450" y="1211282"/>
                    <a:pt x="5767353" y="1225258"/>
                    <a:pt x="5759533" y="1235033"/>
                  </a:cubicBezTo>
                  <a:cubicBezTo>
                    <a:pt x="5750617" y="1246178"/>
                    <a:pt x="5736673" y="1252401"/>
                    <a:pt x="5723907" y="1258784"/>
                  </a:cubicBezTo>
                  <a:cubicBezTo>
                    <a:pt x="5704929" y="1268273"/>
                    <a:pt x="5658529" y="1277464"/>
                    <a:pt x="5640779" y="1282535"/>
                  </a:cubicBezTo>
                  <a:cubicBezTo>
                    <a:pt x="5628743" y="1285974"/>
                    <a:pt x="5617028" y="1290452"/>
                    <a:pt x="5605153" y="1294410"/>
                  </a:cubicBezTo>
                  <a:lnTo>
                    <a:pt x="5533902" y="1401288"/>
                  </a:lnTo>
                  <a:lnTo>
                    <a:pt x="5510151" y="1436914"/>
                  </a:lnTo>
                  <a:cubicBezTo>
                    <a:pt x="5502234" y="1448789"/>
                    <a:pt x="5496492" y="1462448"/>
                    <a:pt x="5486400" y="1472540"/>
                  </a:cubicBezTo>
                  <a:cubicBezTo>
                    <a:pt x="5474525" y="1484415"/>
                    <a:pt x="5465455" y="1500010"/>
                    <a:pt x="5450774" y="1508166"/>
                  </a:cubicBezTo>
                  <a:cubicBezTo>
                    <a:pt x="5428889" y="1520324"/>
                    <a:pt x="5379522" y="1531916"/>
                    <a:pt x="5379522" y="1531916"/>
                  </a:cubicBezTo>
                  <a:lnTo>
                    <a:pt x="5308270" y="1579418"/>
                  </a:lnTo>
                  <a:cubicBezTo>
                    <a:pt x="5276247" y="1600767"/>
                    <a:pt x="5273889" y="1606850"/>
                    <a:pt x="5237018" y="1615044"/>
                  </a:cubicBezTo>
                  <a:cubicBezTo>
                    <a:pt x="5213513" y="1620267"/>
                    <a:pt x="5189517" y="1622961"/>
                    <a:pt x="5165766" y="1626919"/>
                  </a:cubicBezTo>
                  <a:cubicBezTo>
                    <a:pt x="5161808" y="1638794"/>
                    <a:pt x="5159489" y="1651349"/>
                    <a:pt x="5153891" y="1662545"/>
                  </a:cubicBezTo>
                  <a:cubicBezTo>
                    <a:pt x="5147508" y="1675311"/>
                    <a:pt x="5139277" y="1687207"/>
                    <a:pt x="5130140" y="1698171"/>
                  </a:cubicBezTo>
                  <a:cubicBezTo>
                    <a:pt x="5111380" y="1720683"/>
                    <a:pt x="5085579" y="1744203"/>
                    <a:pt x="5058889" y="1757548"/>
                  </a:cubicBezTo>
                  <a:cubicBezTo>
                    <a:pt x="5047693" y="1763146"/>
                    <a:pt x="5035138" y="1765465"/>
                    <a:pt x="5023263" y="1769423"/>
                  </a:cubicBezTo>
                  <a:cubicBezTo>
                    <a:pt x="5007429" y="1765465"/>
                    <a:pt x="4991454" y="1762032"/>
                    <a:pt x="4975761" y="1757548"/>
                  </a:cubicBezTo>
                  <a:cubicBezTo>
                    <a:pt x="4963725" y="1754109"/>
                    <a:pt x="4952576" y="1744290"/>
                    <a:pt x="4940135" y="1745672"/>
                  </a:cubicBezTo>
                  <a:cubicBezTo>
                    <a:pt x="4915253" y="1748437"/>
                    <a:pt x="4892634" y="1761506"/>
                    <a:pt x="4868883" y="1769423"/>
                  </a:cubicBezTo>
                  <a:cubicBezTo>
                    <a:pt x="4857008" y="1773381"/>
                    <a:pt x="4845698" y="1779916"/>
                    <a:pt x="4833257" y="1781298"/>
                  </a:cubicBezTo>
                  <a:lnTo>
                    <a:pt x="4726379" y="1793174"/>
                  </a:lnTo>
                  <a:cubicBezTo>
                    <a:pt x="4700115" y="1819438"/>
                    <a:pt x="4688194" y="1836017"/>
                    <a:pt x="4655128" y="1852550"/>
                  </a:cubicBezTo>
                  <a:cubicBezTo>
                    <a:pt x="4556792" y="1901719"/>
                    <a:pt x="4685979" y="1820109"/>
                    <a:pt x="4583876" y="1888176"/>
                  </a:cubicBezTo>
                  <a:cubicBezTo>
                    <a:pt x="4575959" y="1900051"/>
                    <a:pt x="4570217" y="1913710"/>
                    <a:pt x="4560125" y="1923802"/>
                  </a:cubicBezTo>
                  <a:cubicBezTo>
                    <a:pt x="4523582" y="1960345"/>
                    <a:pt x="4506326" y="1946158"/>
                    <a:pt x="4453247" y="1959428"/>
                  </a:cubicBezTo>
                  <a:cubicBezTo>
                    <a:pt x="4428959" y="1965500"/>
                    <a:pt x="4381995" y="1983179"/>
                    <a:pt x="4381995" y="1983179"/>
                  </a:cubicBezTo>
                  <a:cubicBezTo>
                    <a:pt x="4362995" y="2040181"/>
                    <a:pt x="4385162" y="2005346"/>
                    <a:pt x="4334494" y="2030680"/>
                  </a:cubicBezTo>
                  <a:cubicBezTo>
                    <a:pt x="4321728" y="2037063"/>
                    <a:pt x="4312659" y="2050754"/>
                    <a:pt x="4298868" y="2054431"/>
                  </a:cubicBezTo>
                  <a:cubicBezTo>
                    <a:pt x="4252337" y="2066839"/>
                    <a:pt x="4156364" y="2078181"/>
                    <a:pt x="4156364" y="2078181"/>
                  </a:cubicBezTo>
                  <a:cubicBezTo>
                    <a:pt x="4127390" y="2087839"/>
                    <a:pt x="4108131" y="2090788"/>
                    <a:pt x="4085112" y="2113807"/>
                  </a:cubicBezTo>
                  <a:cubicBezTo>
                    <a:pt x="4075020" y="2123899"/>
                    <a:pt x="4072506" y="2140517"/>
                    <a:pt x="4061361" y="2149433"/>
                  </a:cubicBezTo>
                  <a:cubicBezTo>
                    <a:pt x="4051586" y="2157253"/>
                    <a:pt x="4036931" y="2155711"/>
                    <a:pt x="4025735" y="2161309"/>
                  </a:cubicBezTo>
                  <a:cubicBezTo>
                    <a:pt x="4012970" y="2167692"/>
                    <a:pt x="4003151" y="2179263"/>
                    <a:pt x="3990109" y="2185059"/>
                  </a:cubicBezTo>
                  <a:cubicBezTo>
                    <a:pt x="3967231" y="2195227"/>
                    <a:pt x="3918857" y="2208810"/>
                    <a:pt x="3918857" y="2208810"/>
                  </a:cubicBezTo>
                  <a:cubicBezTo>
                    <a:pt x="3910940" y="2220685"/>
                    <a:pt x="3905199" y="2234344"/>
                    <a:pt x="3895107" y="2244436"/>
                  </a:cubicBezTo>
                  <a:cubicBezTo>
                    <a:pt x="3885015" y="2254528"/>
                    <a:pt x="3870445" y="2259050"/>
                    <a:pt x="3859481" y="2268187"/>
                  </a:cubicBezTo>
                  <a:cubicBezTo>
                    <a:pt x="3846579" y="2278938"/>
                    <a:pt x="3835730" y="2291938"/>
                    <a:pt x="3823855" y="2303813"/>
                  </a:cubicBezTo>
                  <a:cubicBezTo>
                    <a:pt x="3804359" y="2362299"/>
                    <a:pt x="3825937" y="2321869"/>
                    <a:pt x="3776353" y="2363189"/>
                  </a:cubicBezTo>
                  <a:cubicBezTo>
                    <a:pt x="3763451" y="2373940"/>
                    <a:pt x="3751479" y="2385913"/>
                    <a:pt x="3740728" y="2398815"/>
                  </a:cubicBezTo>
                  <a:cubicBezTo>
                    <a:pt x="3731591" y="2409779"/>
                    <a:pt x="3727718" y="2425043"/>
                    <a:pt x="3716977" y="2434441"/>
                  </a:cubicBezTo>
                  <a:cubicBezTo>
                    <a:pt x="3617136" y="2521801"/>
                    <a:pt x="3680775" y="2458480"/>
                    <a:pt x="3610099" y="2493818"/>
                  </a:cubicBezTo>
                  <a:cubicBezTo>
                    <a:pt x="3597334" y="2500201"/>
                    <a:pt x="3586348" y="2509651"/>
                    <a:pt x="3574473" y="2517568"/>
                  </a:cubicBezTo>
                  <a:cubicBezTo>
                    <a:pt x="3519055" y="2600695"/>
                    <a:pt x="3550723" y="2572986"/>
                    <a:pt x="3491346" y="2612571"/>
                  </a:cubicBezTo>
                  <a:cubicBezTo>
                    <a:pt x="3483429" y="2624446"/>
                    <a:pt x="3478336" y="2638799"/>
                    <a:pt x="3467595" y="2648197"/>
                  </a:cubicBezTo>
                  <a:cubicBezTo>
                    <a:pt x="3446113" y="2666994"/>
                    <a:pt x="3396343" y="2695698"/>
                    <a:pt x="3396343" y="2695698"/>
                  </a:cubicBezTo>
                  <a:cubicBezTo>
                    <a:pt x="3388426" y="2707573"/>
                    <a:pt x="3383333" y="2721926"/>
                    <a:pt x="3372592" y="2731324"/>
                  </a:cubicBezTo>
                  <a:cubicBezTo>
                    <a:pt x="3351110" y="2750121"/>
                    <a:pt x="3301340" y="2778826"/>
                    <a:pt x="3301340" y="2778826"/>
                  </a:cubicBezTo>
                  <a:cubicBezTo>
                    <a:pt x="3238009" y="2873825"/>
                    <a:pt x="3321129" y="2759038"/>
                    <a:pt x="3241964" y="2838202"/>
                  </a:cubicBezTo>
                  <a:cubicBezTo>
                    <a:pt x="3231872" y="2848294"/>
                    <a:pt x="3228954" y="2864430"/>
                    <a:pt x="3218213" y="2873828"/>
                  </a:cubicBezTo>
                  <a:cubicBezTo>
                    <a:pt x="3196731" y="2892625"/>
                    <a:pt x="3170712" y="2905495"/>
                    <a:pt x="3146961" y="2921329"/>
                  </a:cubicBezTo>
                  <a:cubicBezTo>
                    <a:pt x="3100918" y="2952024"/>
                    <a:pt x="3124876" y="2940566"/>
                    <a:pt x="3075709" y="2956955"/>
                  </a:cubicBezTo>
                  <a:cubicBezTo>
                    <a:pt x="3044043" y="3051956"/>
                    <a:pt x="3091542" y="2941122"/>
                    <a:pt x="3028208" y="3004457"/>
                  </a:cubicBezTo>
                  <a:cubicBezTo>
                    <a:pt x="3008024" y="3024641"/>
                    <a:pt x="3004458" y="3059876"/>
                    <a:pt x="2980707" y="3075709"/>
                  </a:cubicBezTo>
                  <a:cubicBezTo>
                    <a:pt x="2945676" y="3099062"/>
                    <a:pt x="2938030" y="3100796"/>
                    <a:pt x="2909455" y="3135085"/>
                  </a:cubicBezTo>
                  <a:cubicBezTo>
                    <a:pt x="2900318" y="3146049"/>
                    <a:pt x="2896445" y="3161313"/>
                    <a:pt x="2885704" y="3170711"/>
                  </a:cubicBezTo>
                  <a:cubicBezTo>
                    <a:pt x="2829035" y="3220297"/>
                    <a:pt x="2810473" y="3219539"/>
                    <a:pt x="2743200" y="3241963"/>
                  </a:cubicBezTo>
                  <a:lnTo>
                    <a:pt x="2600696" y="3289465"/>
                  </a:lnTo>
                  <a:lnTo>
                    <a:pt x="2565070" y="3301340"/>
                  </a:lnTo>
                  <a:lnTo>
                    <a:pt x="2529444" y="3313215"/>
                  </a:lnTo>
                  <a:cubicBezTo>
                    <a:pt x="2472986" y="3350854"/>
                    <a:pt x="2507360" y="3332451"/>
                    <a:pt x="2422566" y="3360716"/>
                  </a:cubicBezTo>
                  <a:cubicBezTo>
                    <a:pt x="2410691" y="3364674"/>
                    <a:pt x="2397355" y="3365648"/>
                    <a:pt x="2386940" y="3372592"/>
                  </a:cubicBezTo>
                  <a:cubicBezTo>
                    <a:pt x="2375065" y="3380509"/>
                    <a:pt x="2364357" y="3390546"/>
                    <a:pt x="2351315" y="3396342"/>
                  </a:cubicBezTo>
                  <a:cubicBezTo>
                    <a:pt x="2328437" y="3406510"/>
                    <a:pt x="2280063" y="3420093"/>
                    <a:pt x="2280063" y="3420093"/>
                  </a:cubicBezTo>
                  <a:cubicBezTo>
                    <a:pt x="2268188" y="3431968"/>
                    <a:pt x="2258411" y="3446403"/>
                    <a:pt x="2244437" y="3455719"/>
                  </a:cubicBezTo>
                  <a:cubicBezTo>
                    <a:pt x="2234022" y="3462663"/>
                    <a:pt x="2218692" y="3459909"/>
                    <a:pt x="2208811" y="3467594"/>
                  </a:cubicBezTo>
                  <a:cubicBezTo>
                    <a:pt x="2182298" y="3488215"/>
                    <a:pt x="2156191" y="3510899"/>
                    <a:pt x="2137559" y="3538846"/>
                  </a:cubicBezTo>
                  <a:cubicBezTo>
                    <a:pt x="2129642" y="3550721"/>
                    <a:pt x="2124549" y="3565074"/>
                    <a:pt x="2113808" y="3574472"/>
                  </a:cubicBezTo>
                  <a:cubicBezTo>
                    <a:pt x="2092326" y="3593269"/>
                    <a:pt x="2062740" y="3601790"/>
                    <a:pt x="2042556" y="3621974"/>
                  </a:cubicBezTo>
                  <a:cubicBezTo>
                    <a:pt x="2011817" y="3652713"/>
                    <a:pt x="1978291" y="3690897"/>
                    <a:pt x="1935678" y="3705101"/>
                  </a:cubicBezTo>
                  <a:lnTo>
                    <a:pt x="1900052" y="3716976"/>
                  </a:lnTo>
                  <a:cubicBezTo>
                    <a:pt x="1797952" y="3785043"/>
                    <a:pt x="1927132" y="3703436"/>
                    <a:pt x="1828800" y="3752602"/>
                  </a:cubicBezTo>
                  <a:cubicBezTo>
                    <a:pt x="1816034" y="3758985"/>
                    <a:pt x="1806216" y="3770556"/>
                    <a:pt x="1793174" y="3776353"/>
                  </a:cubicBezTo>
                  <a:cubicBezTo>
                    <a:pt x="1770296" y="3786521"/>
                    <a:pt x="1721922" y="3800103"/>
                    <a:pt x="1721922" y="3800103"/>
                  </a:cubicBezTo>
                  <a:cubicBezTo>
                    <a:pt x="1710047" y="3808020"/>
                    <a:pt x="1696388" y="3813762"/>
                    <a:pt x="1686296" y="3823854"/>
                  </a:cubicBezTo>
                  <a:cubicBezTo>
                    <a:pt x="1676204" y="3833946"/>
                    <a:pt x="1674649" y="3851916"/>
                    <a:pt x="1662546" y="3859480"/>
                  </a:cubicBezTo>
                  <a:cubicBezTo>
                    <a:pt x="1641316" y="3872749"/>
                    <a:pt x="1615045" y="3875314"/>
                    <a:pt x="1591294" y="3883231"/>
                  </a:cubicBezTo>
                  <a:lnTo>
                    <a:pt x="1520042" y="3906981"/>
                  </a:lnTo>
                  <a:cubicBezTo>
                    <a:pt x="1508167" y="3910940"/>
                    <a:pt x="1494831" y="3911913"/>
                    <a:pt x="1484416" y="3918857"/>
                  </a:cubicBezTo>
                  <a:lnTo>
                    <a:pt x="1413164" y="3966358"/>
                  </a:lnTo>
                  <a:cubicBezTo>
                    <a:pt x="1395639" y="3992645"/>
                    <a:pt x="1381217" y="4019323"/>
                    <a:pt x="1353787" y="4037610"/>
                  </a:cubicBezTo>
                  <a:cubicBezTo>
                    <a:pt x="1343372" y="4044554"/>
                    <a:pt x="1330036" y="4045527"/>
                    <a:pt x="1318161" y="4049485"/>
                  </a:cubicBezTo>
                  <a:cubicBezTo>
                    <a:pt x="1310244" y="4061360"/>
                    <a:pt x="1305556" y="4076195"/>
                    <a:pt x="1294411" y="4085111"/>
                  </a:cubicBezTo>
                  <a:cubicBezTo>
                    <a:pt x="1284636" y="4092931"/>
                    <a:pt x="1269727" y="4090908"/>
                    <a:pt x="1258785" y="4096987"/>
                  </a:cubicBezTo>
                  <a:cubicBezTo>
                    <a:pt x="1233832" y="4110850"/>
                    <a:pt x="1211284" y="4128654"/>
                    <a:pt x="1187533" y="4144488"/>
                  </a:cubicBezTo>
                  <a:lnTo>
                    <a:pt x="1187533" y="4144488"/>
                  </a:lnTo>
                  <a:cubicBezTo>
                    <a:pt x="1159525" y="4172496"/>
                    <a:pt x="1155564" y="4187079"/>
                    <a:pt x="1116281" y="4191989"/>
                  </a:cubicBezTo>
                  <a:cubicBezTo>
                    <a:pt x="1065068" y="4198391"/>
                    <a:pt x="1013362" y="4199906"/>
                    <a:pt x="961902" y="4203865"/>
                  </a:cubicBezTo>
                  <a:cubicBezTo>
                    <a:pt x="942110" y="4207823"/>
                    <a:pt x="922107" y="4210845"/>
                    <a:pt x="902525" y="4215740"/>
                  </a:cubicBezTo>
                  <a:cubicBezTo>
                    <a:pt x="890381" y="4218776"/>
                    <a:pt x="875750" y="4218764"/>
                    <a:pt x="866899" y="4227615"/>
                  </a:cubicBezTo>
                  <a:cubicBezTo>
                    <a:pt x="858048" y="4236466"/>
                    <a:pt x="862844" y="4253466"/>
                    <a:pt x="855024" y="4263241"/>
                  </a:cubicBezTo>
                  <a:cubicBezTo>
                    <a:pt x="846108" y="4274386"/>
                    <a:pt x="831273" y="4279075"/>
                    <a:pt x="819398" y="4286992"/>
                  </a:cubicBezTo>
                  <a:cubicBezTo>
                    <a:pt x="811481" y="4298867"/>
                    <a:pt x="806388" y="4313220"/>
                    <a:pt x="795647" y="4322618"/>
                  </a:cubicBezTo>
                  <a:cubicBezTo>
                    <a:pt x="774165" y="4341415"/>
                    <a:pt x="724395" y="4370119"/>
                    <a:pt x="724395" y="4370119"/>
                  </a:cubicBezTo>
                  <a:cubicBezTo>
                    <a:pt x="675454" y="4443530"/>
                    <a:pt x="729793" y="4371918"/>
                    <a:pt x="665018" y="4429496"/>
                  </a:cubicBezTo>
                  <a:cubicBezTo>
                    <a:pt x="639914" y="4451811"/>
                    <a:pt x="621713" y="4482116"/>
                    <a:pt x="593766" y="4500748"/>
                  </a:cubicBezTo>
                  <a:lnTo>
                    <a:pt x="486889" y="4572000"/>
                  </a:lnTo>
                  <a:cubicBezTo>
                    <a:pt x="430435" y="4609636"/>
                    <a:pt x="464797" y="4591239"/>
                    <a:pt x="380011" y="4619501"/>
                  </a:cubicBezTo>
                  <a:lnTo>
                    <a:pt x="344385" y="4631376"/>
                  </a:lnTo>
                  <a:lnTo>
                    <a:pt x="273133" y="4678878"/>
                  </a:lnTo>
                  <a:cubicBezTo>
                    <a:pt x="261258" y="4686795"/>
                    <a:pt x="247599" y="4692536"/>
                    <a:pt x="237507" y="4702628"/>
                  </a:cubicBezTo>
                  <a:cubicBezTo>
                    <a:pt x="225632" y="4714503"/>
                    <a:pt x="215138" y="4727943"/>
                    <a:pt x="201881" y="4738254"/>
                  </a:cubicBezTo>
                  <a:cubicBezTo>
                    <a:pt x="179349" y="4755779"/>
                    <a:pt x="158785" y="4781062"/>
                    <a:pt x="130629" y="4785755"/>
                  </a:cubicBezTo>
                  <a:cubicBezTo>
                    <a:pt x="47030" y="4799689"/>
                    <a:pt x="82220" y="4790017"/>
                    <a:pt x="23751" y="4809506"/>
                  </a:cubicBezTo>
                  <a:cubicBezTo>
                    <a:pt x="19793" y="4821381"/>
                    <a:pt x="11876" y="4832614"/>
                    <a:pt x="11876" y="4845132"/>
                  </a:cubicBezTo>
                  <a:cubicBezTo>
                    <a:pt x="11876" y="4864450"/>
                    <a:pt x="35493" y="4904375"/>
                    <a:pt x="47502" y="4916384"/>
                  </a:cubicBezTo>
                  <a:cubicBezTo>
                    <a:pt x="53761" y="4922643"/>
                    <a:pt x="63335" y="4924301"/>
                    <a:pt x="71252" y="4928259"/>
                  </a:cubicBezTo>
                </a:path>
              </a:pathLst>
            </a:custGeom>
            <a:gradFill>
              <a:gsLst>
                <a:gs pos="21000">
                  <a:srgbClr val="080808"/>
                </a:gs>
                <a:gs pos="70000">
                  <a:schemeClr val="tx1"/>
                </a:gs>
              </a:gsLst>
              <a:lin ang="2700000" scaled="0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l-PL" sz="2400" smtClean="0">
                <a:solidFill>
                  <a:srgbClr val="FFFFFF"/>
                </a:solidFill>
              </a:endParaRPr>
            </a:p>
          </p:txBody>
        </p:sp>
        <p:pic>
          <p:nvPicPr>
            <p:cNvPr id="5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8695" l="327" r="96732">
                          <a14:foregroundMark x1="1634" y1="89157" x2="2157" y2="84538"/>
                          <a14:foregroundMark x1="2288" y1="84438" x2="3791" y2="83434"/>
                          <a14:foregroundMark x1="3791" y1="83434" x2="5686" y2="81727"/>
                          <a14:foregroundMark x1="5686" y1="81727" x2="6928" y2="80221"/>
                          <a14:foregroundMark x1="6667" y1="80422" x2="5490" y2="78414"/>
                          <a14:foregroundMark x1="5425" y1="78414" x2="6471" y2="76004"/>
                          <a14:foregroundMark x1="6471" y1="76004" x2="7908" y2="76104"/>
                          <a14:foregroundMark x1="7843" y1="76205" x2="9608" y2="76606"/>
                          <a14:foregroundMark x1="9542" y1="76807" x2="10980" y2="75000"/>
                          <a14:foregroundMark x1="11176" y1="75000" x2="9542" y2="72791"/>
                          <a14:foregroundMark x1="9477" y1="72289" x2="8954" y2="70382"/>
                          <a14:foregroundMark x1="8954" y1="70382" x2="11046" y2="69076"/>
                          <a14:foregroundMark x1="11046" y1="69076" x2="12680" y2="68173"/>
                          <a14:foregroundMark x1="12745" y1="68273" x2="15033" y2="67169"/>
                          <a14:foregroundMark x1="15033" y1="67169" x2="16536" y2="65763"/>
                          <a14:foregroundMark x1="16536" y1="65763" x2="18170" y2="63353"/>
                          <a14:foregroundMark x1="18170" y1="63353" x2="19020" y2="64759"/>
                          <a14:foregroundMark x1="19020" y1="64558" x2="21634" y2="61546"/>
                          <a14:foregroundMark x1="21634" y1="61546" x2="24314" y2="58032"/>
                          <a14:foregroundMark x1="24379" y1="57831" x2="25294" y2="56827"/>
                          <a14:foregroundMark x1="25294" y1="56627" x2="23268" y2="55924"/>
                          <a14:foregroundMark x1="23464" y1="55924" x2="23595" y2="52610"/>
                          <a14:foregroundMark x1="23529" y1="52410" x2="26078" y2="52209"/>
                          <a14:foregroundMark x1="26144" y1="52209" x2="27712" y2="51506"/>
                          <a14:foregroundMark x1="27712" y1="51506" x2="29869" y2="51004"/>
                          <a14:foregroundMark x1="29804" y1="51004" x2="31765" y2="48795"/>
                          <a14:foregroundMark x1="31830" y1="48795" x2="35948" y2="43976"/>
                          <a14:foregroundMark x1="35948" y1="44076" x2="39869" y2="39659"/>
                          <a14:foregroundMark x1="39869" y1="39659" x2="43268" y2="36245"/>
                          <a14:foregroundMark x1="43464" y1="36345" x2="44379" y2="34036"/>
                          <a14:foregroundMark x1="44379" y1="34036" x2="45556" y2="33635"/>
                          <a14:foregroundMark x1="45556" y1="33635" x2="46928" y2="32631"/>
                          <a14:foregroundMark x1="46928" y1="32631" x2="48366" y2="31426"/>
                          <a14:foregroundMark x1="48366" y1="31426" x2="47647" y2="28916"/>
                          <a14:foregroundMark x1="47647" y1="29016" x2="48366" y2="27008"/>
                          <a14:foregroundMark x1="48366" y1="27008" x2="50719" y2="26908"/>
                          <a14:foregroundMark x1="50719" y1="26908" x2="53464" y2="26908"/>
                          <a14:foregroundMark x1="53660" y1="27008" x2="56536" y2="26104"/>
                          <a14:foregroundMark x1="56536" y1="26104" x2="59412" y2="24900"/>
                          <a14:foregroundMark x1="59412" y1="24900" x2="62680" y2="22791"/>
                          <a14:foregroundMark x1="62680" y1="22791" x2="66144" y2="20281"/>
                          <a14:foregroundMark x1="66144" y1="20181" x2="67190" y2="18072"/>
                          <a14:foregroundMark x1="67320" y1="18273" x2="69216" y2="18072"/>
                          <a14:foregroundMark x1="69150" y1="18173" x2="69150" y2="19679"/>
                          <a14:foregroundMark x1="69412" y1="19578" x2="70523" y2="19578"/>
                          <a14:foregroundMark x1="70784" y1="19578" x2="72941" y2="16466"/>
                          <a14:foregroundMark x1="72941" y1="16466" x2="75033" y2="13855"/>
                          <a14:foregroundMark x1="74837" y1="13755" x2="77582" y2="11948"/>
                          <a14:foregroundMark x1="77582" y1="11948" x2="80131" y2="9739"/>
                          <a14:foregroundMark x1="80131" y1="9739" x2="82026" y2="7831"/>
                          <a14:foregroundMark x1="82026" y1="7831" x2="83529" y2="6124"/>
                          <a14:foregroundMark x1="83529" y1="6124" x2="86078" y2="5221"/>
                          <a14:foregroundMark x1="86078" y1="5221" x2="88301" y2="3815"/>
                          <a14:foregroundMark x1="88497" y1="3514" x2="89542" y2="3414"/>
                          <a14:foregroundMark x1="89673" y1="3514" x2="90523" y2="3313"/>
                          <a14:foregroundMark x1="90523" y1="3213" x2="91111" y2="2610"/>
                          <a14:foregroundMark x1="76013" y1="30321" x2="71176" y2="33032"/>
                          <a14:foregroundMark x1="71176" y1="33032" x2="69216" y2="34237"/>
                          <a14:foregroundMark x1="69477" y1="34237" x2="69542" y2="38755"/>
                          <a14:foregroundMark x1="69542" y1="38855" x2="69216" y2="39859"/>
                          <a14:foregroundMark x1="69346" y1="39659" x2="66993" y2="40261"/>
                          <a14:foregroundMark x1="66993" y1="40261" x2="65359" y2="39558"/>
                          <a14:foregroundMark x1="65425" y1="39357" x2="63529" y2="37751"/>
                          <a14:foregroundMark x1="63464" y1="37851" x2="61111" y2="39759"/>
                          <a14:foregroundMark x1="47778" y1="57028" x2="46601" y2="60141"/>
                          <a14:foregroundMark x1="46667" y1="60241" x2="46536" y2="63454"/>
                          <a14:foregroundMark x1="46536" y1="63855" x2="44837" y2="64458"/>
                          <a14:foregroundMark x1="44837" y1="64458" x2="43203" y2="63454"/>
                          <a14:foregroundMark x1="43268" y1="63253" x2="42418" y2="61044"/>
                          <a14:foregroundMark x1="31242" y1="72289" x2="30392" y2="75904"/>
                          <a14:foregroundMark x1="30392" y1="76004" x2="30392" y2="76004"/>
                          <a14:foregroundMark x1="30392" y1="76004" x2="30000" y2="77912"/>
                          <a14:foregroundMark x1="30000" y1="78213" x2="28627" y2="78213"/>
                          <a14:foregroundMark x1="28627" y1="78213" x2="27124" y2="77610"/>
                          <a14:foregroundMark x1="27059" y1="77410" x2="26340" y2="75301"/>
                          <a14:foregroundMark x1="18954" y1="85141" x2="18889" y2="88454"/>
                          <a14:foregroundMark x1="18824" y1="88755" x2="18954" y2="89558"/>
                          <a14:foregroundMark x1="18954" y1="89759" x2="16928" y2="90060"/>
                          <a14:foregroundMark x1="16863" y1="90261" x2="15556" y2="91667"/>
                          <a14:foregroundMark x1="15556" y1="91767" x2="13856" y2="93072"/>
                          <a14:foregroundMark x1="13856" y1="93072" x2="12222" y2="92771"/>
                          <a14:foregroundMark x1="12288" y1="92771" x2="11438" y2="89960"/>
                          <a14:foregroundMark x1="9477" y1="92068" x2="8627" y2="95984"/>
                          <a14:foregroundMark x1="8627" y1="96285" x2="7582" y2="97892"/>
                          <a14:foregroundMark x1="7582" y1="98092" x2="5686" y2="97992"/>
                          <a14:foregroundMark x1="5621" y1="98092" x2="3007" y2="98092"/>
                          <a14:foregroundMark x1="3137" y1="98092" x2="1961" y2="95382"/>
                          <a14:foregroundMark x1="1961" y1="95482" x2="1111" y2="93574"/>
                          <a14:foregroundMark x1="1111" y1="93373" x2="719" y2="91064"/>
                          <a14:foregroundMark x1="850" y1="91165" x2="1699" y2="88855"/>
                          <a14:backgroundMark x1="85882" y1="2410" x2="89935" y2="1506"/>
                          <a14:backgroundMark x1="719" y1="88153" x2="719" y2="88153"/>
                          <a14:backgroundMark x1="784" y1="90361" x2="784" y2="90361"/>
                          <a14:backgroundMark x1="588" y1="93574" x2="588" y2="93574"/>
                          <a14:backgroundMark x1="588" y1="91566" x2="588" y2="91566"/>
                          <a14:backgroundMark x1="588" y1="94177" x2="588" y2="94177"/>
                          <a14:backgroundMark x1="784" y1="94478" x2="1765" y2="96586"/>
                          <a14:backgroundMark x1="1961" y1="96586" x2="3529" y2="987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090" y="420381"/>
              <a:ext cx="9328150" cy="60721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57" name="Grupa 56"/>
            <p:cNvGrpSpPr/>
            <p:nvPr/>
          </p:nvGrpSpPr>
          <p:grpSpPr>
            <a:xfrm>
              <a:off x="2800796" y="468000"/>
              <a:ext cx="6746378" cy="4705100"/>
              <a:chOff x="2800796" y="468000"/>
              <a:chExt cx="6746378" cy="4705100"/>
            </a:xfrm>
          </p:grpSpPr>
          <p:sp>
            <p:nvSpPr>
              <p:cNvPr id="58" name="Dowolny kształt 57"/>
              <p:cNvSpPr/>
              <p:nvPr/>
            </p:nvSpPr>
            <p:spPr bwMode="auto">
              <a:xfrm>
                <a:off x="6336000" y="468000"/>
                <a:ext cx="3211174" cy="1506726"/>
              </a:xfrm>
              <a:custGeom>
                <a:avLst/>
                <a:gdLst>
                  <a:gd name="connsiteX0" fmla="*/ 0 w 3211174"/>
                  <a:gd name="connsiteY0" fmla="*/ 1496291 h 1506726"/>
                  <a:gd name="connsiteX1" fmla="*/ 118753 w 3211174"/>
                  <a:gd name="connsiteY1" fmla="*/ 1413164 h 1506726"/>
                  <a:gd name="connsiteX2" fmla="*/ 154379 w 3211174"/>
                  <a:gd name="connsiteY2" fmla="*/ 1401288 h 1506726"/>
                  <a:gd name="connsiteX3" fmla="*/ 190005 w 3211174"/>
                  <a:gd name="connsiteY3" fmla="*/ 1389413 h 1506726"/>
                  <a:gd name="connsiteX4" fmla="*/ 201880 w 3211174"/>
                  <a:gd name="connsiteY4" fmla="*/ 1353787 h 1506726"/>
                  <a:gd name="connsiteX5" fmla="*/ 273132 w 3211174"/>
                  <a:gd name="connsiteY5" fmla="*/ 1306286 h 1506726"/>
                  <a:gd name="connsiteX6" fmla="*/ 308758 w 3211174"/>
                  <a:gd name="connsiteY6" fmla="*/ 1270660 h 1506726"/>
                  <a:gd name="connsiteX7" fmla="*/ 320634 w 3211174"/>
                  <a:gd name="connsiteY7" fmla="*/ 1235034 h 1506726"/>
                  <a:gd name="connsiteX8" fmla="*/ 391885 w 3211174"/>
                  <a:gd name="connsiteY8" fmla="*/ 1211283 h 1506726"/>
                  <a:gd name="connsiteX9" fmla="*/ 522514 w 3211174"/>
                  <a:gd name="connsiteY9" fmla="*/ 1187532 h 1506726"/>
                  <a:gd name="connsiteX10" fmla="*/ 581891 w 3211174"/>
                  <a:gd name="connsiteY10" fmla="*/ 1140031 h 1506726"/>
                  <a:gd name="connsiteX11" fmla="*/ 617517 w 3211174"/>
                  <a:gd name="connsiteY11" fmla="*/ 1128156 h 1506726"/>
                  <a:gd name="connsiteX12" fmla="*/ 688769 w 3211174"/>
                  <a:gd name="connsiteY12" fmla="*/ 1080655 h 1506726"/>
                  <a:gd name="connsiteX13" fmla="*/ 724395 w 3211174"/>
                  <a:gd name="connsiteY13" fmla="*/ 1056904 h 1506726"/>
                  <a:gd name="connsiteX14" fmla="*/ 760021 w 3211174"/>
                  <a:gd name="connsiteY14" fmla="*/ 1045029 h 1506726"/>
                  <a:gd name="connsiteX15" fmla="*/ 819397 w 3211174"/>
                  <a:gd name="connsiteY15" fmla="*/ 997527 h 1506726"/>
                  <a:gd name="connsiteX16" fmla="*/ 855023 w 3211174"/>
                  <a:gd name="connsiteY16" fmla="*/ 961901 h 1506726"/>
                  <a:gd name="connsiteX17" fmla="*/ 961901 w 3211174"/>
                  <a:gd name="connsiteY17" fmla="*/ 902525 h 1506726"/>
                  <a:gd name="connsiteX18" fmla="*/ 997527 w 3211174"/>
                  <a:gd name="connsiteY18" fmla="*/ 878774 h 1506726"/>
                  <a:gd name="connsiteX19" fmla="*/ 1045028 w 3211174"/>
                  <a:gd name="connsiteY19" fmla="*/ 807522 h 1506726"/>
                  <a:gd name="connsiteX20" fmla="*/ 1116280 w 3211174"/>
                  <a:gd name="connsiteY20" fmla="*/ 771896 h 1506726"/>
                  <a:gd name="connsiteX21" fmla="*/ 1223158 w 3211174"/>
                  <a:gd name="connsiteY21" fmla="*/ 724395 h 1506726"/>
                  <a:gd name="connsiteX22" fmla="*/ 1258784 w 3211174"/>
                  <a:gd name="connsiteY22" fmla="*/ 712519 h 1506726"/>
                  <a:gd name="connsiteX23" fmla="*/ 1330036 w 3211174"/>
                  <a:gd name="connsiteY23" fmla="*/ 665018 h 1506726"/>
                  <a:gd name="connsiteX24" fmla="*/ 1389413 w 3211174"/>
                  <a:gd name="connsiteY24" fmla="*/ 605642 h 1506726"/>
                  <a:gd name="connsiteX25" fmla="*/ 1496291 w 3211174"/>
                  <a:gd name="connsiteY25" fmla="*/ 570016 h 1506726"/>
                  <a:gd name="connsiteX26" fmla="*/ 1531917 w 3211174"/>
                  <a:gd name="connsiteY26" fmla="*/ 558140 h 1506726"/>
                  <a:gd name="connsiteX27" fmla="*/ 1638795 w 3211174"/>
                  <a:gd name="connsiteY27" fmla="*/ 510639 h 1506726"/>
                  <a:gd name="connsiteX28" fmla="*/ 1698171 w 3211174"/>
                  <a:gd name="connsiteY28" fmla="*/ 498764 h 1506726"/>
                  <a:gd name="connsiteX29" fmla="*/ 1769423 w 3211174"/>
                  <a:gd name="connsiteY29" fmla="*/ 475013 h 1506726"/>
                  <a:gd name="connsiteX30" fmla="*/ 1828800 w 3211174"/>
                  <a:gd name="connsiteY30" fmla="*/ 415636 h 1506726"/>
                  <a:gd name="connsiteX31" fmla="*/ 1864426 w 3211174"/>
                  <a:gd name="connsiteY31" fmla="*/ 380010 h 1506726"/>
                  <a:gd name="connsiteX32" fmla="*/ 2030680 w 3211174"/>
                  <a:gd name="connsiteY32" fmla="*/ 344384 h 1506726"/>
                  <a:gd name="connsiteX33" fmla="*/ 2113808 w 3211174"/>
                  <a:gd name="connsiteY33" fmla="*/ 332509 h 1506726"/>
                  <a:gd name="connsiteX34" fmla="*/ 2232561 w 3211174"/>
                  <a:gd name="connsiteY34" fmla="*/ 296883 h 1506726"/>
                  <a:gd name="connsiteX35" fmla="*/ 2268187 w 3211174"/>
                  <a:gd name="connsiteY35" fmla="*/ 285008 h 1506726"/>
                  <a:gd name="connsiteX36" fmla="*/ 2303813 w 3211174"/>
                  <a:gd name="connsiteY36" fmla="*/ 261257 h 1506726"/>
                  <a:gd name="connsiteX37" fmla="*/ 2339439 w 3211174"/>
                  <a:gd name="connsiteY37" fmla="*/ 249382 h 1506726"/>
                  <a:gd name="connsiteX38" fmla="*/ 2375065 w 3211174"/>
                  <a:gd name="connsiteY38" fmla="*/ 213756 h 1506726"/>
                  <a:gd name="connsiteX39" fmla="*/ 2446317 w 3211174"/>
                  <a:gd name="connsiteY39" fmla="*/ 178130 h 1506726"/>
                  <a:gd name="connsiteX40" fmla="*/ 2481943 w 3211174"/>
                  <a:gd name="connsiteY40" fmla="*/ 154379 h 1506726"/>
                  <a:gd name="connsiteX41" fmla="*/ 2517569 w 3211174"/>
                  <a:gd name="connsiteY41" fmla="*/ 142504 h 1506726"/>
                  <a:gd name="connsiteX42" fmla="*/ 2588821 w 3211174"/>
                  <a:gd name="connsiteY42" fmla="*/ 95003 h 1506726"/>
                  <a:gd name="connsiteX43" fmla="*/ 2624447 w 3211174"/>
                  <a:gd name="connsiteY43" fmla="*/ 71252 h 1506726"/>
                  <a:gd name="connsiteX44" fmla="*/ 2826327 w 3211174"/>
                  <a:gd name="connsiteY44" fmla="*/ 35626 h 1506726"/>
                  <a:gd name="connsiteX45" fmla="*/ 3040083 w 3211174"/>
                  <a:gd name="connsiteY45" fmla="*/ 11875 h 1506726"/>
                  <a:gd name="connsiteX46" fmla="*/ 3099459 w 3211174"/>
                  <a:gd name="connsiteY46" fmla="*/ 0 h 1506726"/>
                  <a:gd name="connsiteX47" fmla="*/ 3194462 w 3211174"/>
                  <a:gd name="connsiteY47" fmla="*/ 11875 h 1506726"/>
                  <a:gd name="connsiteX48" fmla="*/ 3170711 w 3211174"/>
                  <a:gd name="connsiteY48" fmla="*/ 83127 h 1506726"/>
                  <a:gd name="connsiteX49" fmla="*/ 3135085 w 3211174"/>
                  <a:gd name="connsiteY49" fmla="*/ 95003 h 1506726"/>
                  <a:gd name="connsiteX50" fmla="*/ 3051958 w 3211174"/>
                  <a:gd name="connsiteY50" fmla="*/ 118753 h 1506726"/>
                  <a:gd name="connsiteX51" fmla="*/ 2980706 w 3211174"/>
                  <a:gd name="connsiteY51" fmla="*/ 178130 h 1506726"/>
                  <a:gd name="connsiteX52" fmla="*/ 2909454 w 3211174"/>
                  <a:gd name="connsiteY52" fmla="*/ 190005 h 1506726"/>
                  <a:gd name="connsiteX53" fmla="*/ 2660072 w 3211174"/>
                  <a:gd name="connsiteY53" fmla="*/ 249382 h 1506726"/>
                  <a:gd name="connsiteX54" fmla="*/ 2612571 w 3211174"/>
                  <a:gd name="connsiteY54" fmla="*/ 296883 h 1506726"/>
                  <a:gd name="connsiteX55" fmla="*/ 2576945 w 3211174"/>
                  <a:gd name="connsiteY55" fmla="*/ 332509 h 1506726"/>
                  <a:gd name="connsiteX56" fmla="*/ 2541319 w 3211174"/>
                  <a:gd name="connsiteY56" fmla="*/ 344384 h 1506726"/>
                  <a:gd name="connsiteX57" fmla="*/ 2398815 w 3211174"/>
                  <a:gd name="connsiteY57" fmla="*/ 356260 h 1506726"/>
                  <a:gd name="connsiteX58" fmla="*/ 2327563 w 3211174"/>
                  <a:gd name="connsiteY58" fmla="*/ 391886 h 1506726"/>
                  <a:gd name="connsiteX59" fmla="*/ 2256311 w 3211174"/>
                  <a:gd name="connsiteY59" fmla="*/ 415636 h 1506726"/>
                  <a:gd name="connsiteX60" fmla="*/ 2220685 w 3211174"/>
                  <a:gd name="connsiteY60" fmla="*/ 427512 h 1506726"/>
                  <a:gd name="connsiteX61" fmla="*/ 2185059 w 3211174"/>
                  <a:gd name="connsiteY61" fmla="*/ 451262 h 1506726"/>
                  <a:gd name="connsiteX62" fmla="*/ 2173184 w 3211174"/>
                  <a:gd name="connsiteY62" fmla="*/ 486888 h 1506726"/>
                  <a:gd name="connsiteX63" fmla="*/ 2161309 w 3211174"/>
                  <a:gd name="connsiteY63" fmla="*/ 534390 h 1506726"/>
                  <a:gd name="connsiteX64" fmla="*/ 2090057 w 3211174"/>
                  <a:gd name="connsiteY64" fmla="*/ 558140 h 1506726"/>
                  <a:gd name="connsiteX65" fmla="*/ 2006930 w 3211174"/>
                  <a:gd name="connsiteY65" fmla="*/ 581891 h 1506726"/>
                  <a:gd name="connsiteX66" fmla="*/ 1959428 w 3211174"/>
                  <a:gd name="connsiteY66" fmla="*/ 653143 h 1506726"/>
                  <a:gd name="connsiteX67" fmla="*/ 1888176 w 3211174"/>
                  <a:gd name="connsiteY67" fmla="*/ 676893 h 1506726"/>
                  <a:gd name="connsiteX68" fmla="*/ 1852550 w 3211174"/>
                  <a:gd name="connsiteY68" fmla="*/ 688769 h 1506726"/>
                  <a:gd name="connsiteX69" fmla="*/ 1840675 w 3211174"/>
                  <a:gd name="connsiteY69" fmla="*/ 724395 h 1506726"/>
                  <a:gd name="connsiteX70" fmla="*/ 1805049 w 3211174"/>
                  <a:gd name="connsiteY70" fmla="*/ 748145 h 1506726"/>
                  <a:gd name="connsiteX71" fmla="*/ 1721922 w 3211174"/>
                  <a:gd name="connsiteY71" fmla="*/ 771896 h 1506726"/>
                  <a:gd name="connsiteX72" fmla="*/ 1686296 w 3211174"/>
                  <a:gd name="connsiteY72" fmla="*/ 783771 h 1506726"/>
                  <a:gd name="connsiteX73" fmla="*/ 1626919 w 3211174"/>
                  <a:gd name="connsiteY73" fmla="*/ 831273 h 1506726"/>
                  <a:gd name="connsiteX74" fmla="*/ 1567543 w 3211174"/>
                  <a:gd name="connsiteY74" fmla="*/ 878774 h 1506726"/>
                  <a:gd name="connsiteX75" fmla="*/ 1531917 w 3211174"/>
                  <a:gd name="connsiteY75" fmla="*/ 902525 h 1506726"/>
                  <a:gd name="connsiteX76" fmla="*/ 1508166 w 3211174"/>
                  <a:gd name="connsiteY76" fmla="*/ 938151 h 1506726"/>
                  <a:gd name="connsiteX77" fmla="*/ 1436914 w 3211174"/>
                  <a:gd name="connsiteY77" fmla="*/ 961901 h 1506726"/>
                  <a:gd name="connsiteX78" fmla="*/ 1365662 w 3211174"/>
                  <a:gd name="connsiteY78" fmla="*/ 1009403 h 1506726"/>
                  <a:gd name="connsiteX79" fmla="*/ 1306285 w 3211174"/>
                  <a:gd name="connsiteY79" fmla="*/ 1080655 h 1506726"/>
                  <a:gd name="connsiteX80" fmla="*/ 1294410 w 3211174"/>
                  <a:gd name="connsiteY80" fmla="*/ 1116281 h 1506726"/>
                  <a:gd name="connsiteX81" fmla="*/ 1175657 w 3211174"/>
                  <a:gd name="connsiteY81" fmla="*/ 1151906 h 1506726"/>
                  <a:gd name="connsiteX82" fmla="*/ 1104405 w 3211174"/>
                  <a:gd name="connsiteY82" fmla="*/ 1175657 h 1506726"/>
                  <a:gd name="connsiteX83" fmla="*/ 1068779 w 3211174"/>
                  <a:gd name="connsiteY83" fmla="*/ 1187532 h 1506726"/>
                  <a:gd name="connsiteX84" fmla="*/ 1033153 w 3211174"/>
                  <a:gd name="connsiteY84" fmla="*/ 1211283 h 1506726"/>
                  <a:gd name="connsiteX85" fmla="*/ 878774 w 3211174"/>
                  <a:gd name="connsiteY85" fmla="*/ 1246909 h 1506726"/>
                  <a:gd name="connsiteX86" fmla="*/ 831272 w 3211174"/>
                  <a:gd name="connsiteY86" fmla="*/ 1258784 h 1506726"/>
                  <a:gd name="connsiteX87" fmla="*/ 771896 w 3211174"/>
                  <a:gd name="connsiteY87" fmla="*/ 1270660 h 1506726"/>
                  <a:gd name="connsiteX88" fmla="*/ 736270 w 3211174"/>
                  <a:gd name="connsiteY88" fmla="*/ 1282535 h 1506726"/>
                  <a:gd name="connsiteX89" fmla="*/ 593766 w 3211174"/>
                  <a:gd name="connsiteY89" fmla="*/ 1294410 h 1506726"/>
                  <a:gd name="connsiteX90" fmla="*/ 486888 w 3211174"/>
                  <a:gd name="connsiteY90" fmla="*/ 1353787 h 1506726"/>
                  <a:gd name="connsiteX91" fmla="*/ 451262 w 3211174"/>
                  <a:gd name="connsiteY91" fmla="*/ 1377538 h 1506726"/>
                  <a:gd name="connsiteX92" fmla="*/ 368135 w 3211174"/>
                  <a:gd name="connsiteY92" fmla="*/ 1401288 h 1506726"/>
                  <a:gd name="connsiteX93" fmla="*/ 273132 w 3211174"/>
                  <a:gd name="connsiteY93" fmla="*/ 1425039 h 1506726"/>
                  <a:gd name="connsiteX94" fmla="*/ 201880 w 3211174"/>
                  <a:gd name="connsiteY94" fmla="*/ 1496291 h 1506726"/>
                  <a:gd name="connsiteX95" fmla="*/ 0 w 3211174"/>
                  <a:gd name="connsiteY95" fmla="*/ 1496291 h 1506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</a:cxnLst>
                <a:rect l="l" t="t" r="r" b="b"/>
                <a:pathLst>
                  <a:path w="3211174" h="1506726">
                    <a:moveTo>
                      <a:pt x="0" y="1496291"/>
                    </a:moveTo>
                    <a:cubicBezTo>
                      <a:pt x="63141" y="1417363"/>
                      <a:pt x="23454" y="1444930"/>
                      <a:pt x="118753" y="1413164"/>
                    </a:cubicBezTo>
                    <a:lnTo>
                      <a:pt x="154379" y="1401288"/>
                    </a:lnTo>
                    <a:lnTo>
                      <a:pt x="190005" y="1389413"/>
                    </a:lnTo>
                    <a:cubicBezTo>
                      <a:pt x="193963" y="1377538"/>
                      <a:pt x="193029" y="1362638"/>
                      <a:pt x="201880" y="1353787"/>
                    </a:cubicBezTo>
                    <a:cubicBezTo>
                      <a:pt x="222064" y="1333603"/>
                      <a:pt x="252948" y="1326470"/>
                      <a:pt x="273132" y="1306286"/>
                    </a:cubicBezTo>
                    <a:lnTo>
                      <a:pt x="308758" y="1270660"/>
                    </a:lnTo>
                    <a:cubicBezTo>
                      <a:pt x="312717" y="1258785"/>
                      <a:pt x="310448" y="1242310"/>
                      <a:pt x="320634" y="1235034"/>
                    </a:cubicBezTo>
                    <a:cubicBezTo>
                      <a:pt x="341006" y="1220483"/>
                      <a:pt x="368135" y="1219200"/>
                      <a:pt x="391885" y="1211283"/>
                    </a:cubicBezTo>
                    <a:cubicBezTo>
                      <a:pt x="457784" y="1189317"/>
                      <a:pt x="415100" y="1200959"/>
                      <a:pt x="522514" y="1187532"/>
                    </a:cubicBezTo>
                    <a:cubicBezTo>
                      <a:pt x="612061" y="1157684"/>
                      <a:pt x="505155" y="1201419"/>
                      <a:pt x="581891" y="1140031"/>
                    </a:cubicBezTo>
                    <a:cubicBezTo>
                      <a:pt x="591666" y="1132211"/>
                      <a:pt x="605642" y="1132114"/>
                      <a:pt x="617517" y="1128156"/>
                    </a:cubicBezTo>
                    <a:lnTo>
                      <a:pt x="688769" y="1080655"/>
                    </a:lnTo>
                    <a:cubicBezTo>
                      <a:pt x="700644" y="1072738"/>
                      <a:pt x="710855" y="1061417"/>
                      <a:pt x="724395" y="1056904"/>
                    </a:cubicBezTo>
                    <a:lnTo>
                      <a:pt x="760021" y="1045029"/>
                    </a:lnTo>
                    <a:cubicBezTo>
                      <a:pt x="813136" y="965355"/>
                      <a:pt x="750566" y="1043415"/>
                      <a:pt x="819397" y="997527"/>
                    </a:cubicBezTo>
                    <a:cubicBezTo>
                      <a:pt x="833371" y="988211"/>
                      <a:pt x="841766" y="972212"/>
                      <a:pt x="855023" y="961901"/>
                    </a:cubicBezTo>
                    <a:cubicBezTo>
                      <a:pt x="916274" y="914262"/>
                      <a:pt x="908148" y="920442"/>
                      <a:pt x="961901" y="902525"/>
                    </a:cubicBezTo>
                    <a:cubicBezTo>
                      <a:pt x="973776" y="894608"/>
                      <a:pt x="988129" y="889515"/>
                      <a:pt x="997527" y="878774"/>
                    </a:cubicBezTo>
                    <a:cubicBezTo>
                      <a:pt x="1016324" y="857292"/>
                      <a:pt x="1021277" y="823356"/>
                      <a:pt x="1045028" y="807522"/>
                    </a:cubicBezTo>
                    <a:cubicBezTo>
                      <a:pt x="1091069" y="776827"/>
                      <a:pt x="1067114" y="788284"/>
                      <a:pt x="1116280" y="771896"/>
                    </a:cubicBezTo>
                    <a:cubicBezTo>
                      <a:pt x="1172738" y="734257"/>
                      <a:pt x="1138364" y="752660"/>
                      <a:pt x="1223158" y="724395"/>
                    </a:cubicBezTo>
                    <a:cubicBezTo>
                      <a:pt x="1235033" y="720437"/>
                      <a:pt x="1248369" y="719463"/>
                      <a:pt x="1258784" y="712519"/>
                    </a:cubicBezTo>
                    <a:lnTo>
                      <a:pt x="1330036" y="665018"/>
                    </a:lnTo>
                    <a:cubicBezTo>
                      <a:pt x="1351704" y="632516"/>
                      <a:pt x="1351911" y="622309"/>
                      <a:pt x="1389413" y="605642"/>
                    </a:cubicBezTo>
                    <a:cubicBezTo>
                      <a:pt x="1389428" y="605635"/>
                      <a:pt x="1478470" y="575956"/>
                      <a:pt x="1496291" y="570016"/>
                    </a:cubicBezTo>
                    <a:cubicBezTo>
                      <a:pt x="1508166" y="566057"/>
                      <a:pt x="1521501" y="565083"/>
                      <a:pt x="1531917" y="558140"/>
                    </a:cubicBezTo>
                    <a:cubicBezTo>
                      <a:pt x="1574562" y="529711"/>
                      <a:pt x="1578232" y="522751"/>
                      <a:pt x="1638795" y="510639"/>
                    </a:cubicBezTo>
                    <a:cubicBezTo>
                      <a:pt x="1658587" y="506681"/>
                      <a:pt x="1678698" y="504075"/>
                      <a:pt x="1698171" y="498764"/>
                    </a:cubicBezTo>
                    <a:cubicBezTo>
                      <a:pt x="1722324" y="492177"/>
                      <a:pt x="1769423" y="475013"/>
                      <a:pt x="1769423" y="475013"/>
                    </a:cubicBezTo>
                    <a:cubicBezTo>
                      <a:pt x="1812966" y="409699"/>
                      <a:pt x="1769423" y="465117"/>
                      <a:pt x="1828800" y="415636"/>
                    </a:cubicBezTo>
                    <a:cubicBezTo>
                      <a:pt x="1841702" y="404885"/>
                      <a:pt x="1849745" y="388166"/>
                      <a:pt x="1864426" y="380010"/>
                    </a:cubicBezTo>
                    <a:cubicBezTo>
                      <a:pt x="1914371" y="352263"/>
                      <a:pt x="1976592" y="351596"/>
                      <a:pt x="2030680" y="344384"/>
                    </a:cubicBezTo>
                    <a:cubicBezTo>
                      <a:pt x="2058425" y="340685"/>
                      <a:pt x="2086269" y="337516"/>
                      <a:pt x="2113808" y="332509"/>
                    </a:cubicBezTo>
                    <a:cubicBezTo>
                      <a:pt x="2153295" y="325330"/>
                      <a:pt x="2195375" y="309278"/>
                      <a:pt x="2232561" y="296883"/>
                    </a:cubicBezTo>
                    <a:lnTo>
                      <a:pt x="2268187" y="285008"/>
                    </a:lnTo>
                    <a:cubicBezTo>
                      <a:pt x="2280062" y="277091"/>
                      <a:pt x="2291047" y="267640"/>
                      <a:pt x="2303813" y="261257"/>
                    </a:cubicBezTo>
                    <a:cubicBezTo>
                      <a:pt x="2315009" y="255659"/>
                      <a:pt x="2329024" y="256326"/>
                      <a:pt x="2339439" y="249382"/>
                    </a:cubicBezTo>
                    <a:cubicBezTo>
                      <a:pt x="2353413" y="240066"/>
                      <a:pt x="2362163" y="224507"/>
                      <a:pt x="2375065" y="213756"/>
                    </a:cubicBezTo>
                    <a:cubicBezTo>
                      <a:pt x="2405760" y="188177"/>
                      <a:pt x="2410610" y="190032"/>
                      <a:pt x="2446317" y="178130"/>
                    </a:cubicBezTo>
                    <a:cubicBezTo>
                      <a:pt x="2458192" y="170213"/>
                      <a:pt x="2469177" y="160762"/>
                      <a:pt x="2481943" y="154379"/>
                    </a:cubicBezTo>
                    <a:cubicBezTo>
                      <a:pt x="2493139" y="148781"/>
                      <a:pt x="2507154" y="149448"/>
                      <a:pt x="2517569" y="142504"/>
                    </a:cubicBezTo>
                    <a:cubicBezTo>
                      <a:pt x="2606524" y="83201"/>
                      <a:pt x="2504111" y="123239"/>
                      <a:pt x="2588821" y="95003"/>
                    </a:cubicBezTo>
                    <a:cubicBezTo>
                      <a:pt x="2600696" y="87086"/>
                      <a:pt x="2611405" y="77049"/>
                      <a:pt x="2624447" y="71252"/>
                    </a:cubicBezTo>
                    <a:cubicBezTo>
                      <a:pt x="2701748" y="36895"/>
                      <a:pt x="2732639" y="44143"/>
                      <a:pt x="2826327" y="35626"/>
                    </a:cubicBezTo>
                    <a:cubicBezTo>
                      <a:pt x="2924136" y="3024"/>
                      <a:pt x="2822232" y="33660"/>
                      <a:pt x="3040083" y="11875"/>
                    </a:cubicBezTo>
                    <a:cubicBezTo>
                      <a:pt x="3060167" y="9867"/>
                      <a:pt x="3079667" y="3958"/>
                      <a:pt x="3099459" y="0"/>
                    </a:cubicBezTo>
                    <a:cubicBezTo>
                      <a:pt x="3131127" y="3958"/>
                      <a:pt x="3165298" y="-1086"/>
                      <a:pt x="3194462" y="11875"/>
                    </a:cubicBezTo>
                    <a:cubicBezTo>
                      <a:pt x="3241231" y="32661"/>
                      <a:pt x="3175498" y="79935"/>
                      <a:pt x="3170711" y="83127"/>
                    </a:cubicBezTo>
                    <a:cubicBezTo>
                      <a:pt x="3160296" y="90071"/>
                      <a:pt x="3147121" y="91564"/>
                      <a:pt x="3135085" y="95003"/>
                    </a:cubicBezTo>
                    <a:cubicBezTo>
                      <a:pt x="3030680" y="124834"/>
                      <a:pt x="3137397" y="90274"/>
                      <a:pt x="3051958" y="118753"/>
                    </a:cubicBezTo>
                    <a:cubicBezTo>
                      <a:pt x="3035422" y="135289"/>
                      <a:pt x="3005505" y="169864"/>
                      <a:pt x="2980706" y="178130"/>
                    </a:cubicBezTo>
                    <a:cubicBezTo>
                      <a:pt x="2957863" y="185744"/>
                      <a:pt x="2933205" y="186047"/>
                      <a:pt x="2909454" y="190005"/>
                    </a:cubicBezTo>
                    <a:cubicBezTo>
                      <a:pt x="2788688" y="270515"/>
                      <a:pt x="2866683" y="235607"/>
                      <a:pt x="2660072" y="249382"/>
                    </a:cubicBezTo>
                    <a:cubicBezTo>
                      <a:pt x="2637453" y="317241"/>
                      <a:pt x="2666858" y="260692"/>
                      <a:pt x="2612571" y="296883"/>
                    </a:cubicBezTo>
                    <a:cubicBezTo>
                      <a:pt x="2598597" y="306199"/>
                      <a:pt x="2590919" y="323193"/>
                      <a:pt x="2576945" y="332509"/>
                    </a:cubicBezTo>
                    <a:cubicBezTo>
                      <a:pt x="2566530" y="339453"/>
                      <a:pt x="2553727" y="342730"/>
                      <a:pt x="2541319" y="344384"/>
                    </a:cubicBezTo>
                    <a:cubicBezTo>
                      <a:pt x="2494071" y="350684"/>
                      <a:pt x="2446316" y="352301"/>
                      <a:pt x="2398815" y="356260"/>
                    </a:cubicBezTo>
                    <a:cubicBezTo>
                      <a:pt x="2268888" y="399568"/>
                      <a:pt x="2465687" y="330498"/>
                      <a:pt x="2327563" y="391886"/>
                    </a:cubicBezTo>
                    <a:cubicBezTo>
                      <a:pt x="2304685" y="402054"/>
                      <a:pt x="2280062" y="407719"/>
                      <a:pt x="2256311" y="415636"/>
                    </a:cubicBezTo>
                    <a:cubicBezTo>
                      <a:pt x="2244436" y="419594"/>
                      <a:pt x="2231101" y="420569"/>
                      <a:pt x="2220685" y="427512"/>
                    </a:cubicBezTo>
                    <a:lnTo>
                      <a:pt x="2185059" y="451262"/>
                    </a:lnTo>
                    <a:cubicBezTo>
                      <a:pt x="2181101" y="463137"/>
                      <a:pt x="2176623" y="474852"/>
                      <a:pt x="2173184" y="486888"/>
                    </a:cubicBezTo>
                    <a:cubicBezTo>
                      <a:pt x="2168700" y="502581"/>
                      <a:pt x="2173701" y="523768"/>
                      <a:pt x="2161309" y="534390"/>
                    </a:cubicBezTo>
                    <a:cubicBezTo>
                      <a:pt x="2142301" y="550683"/>
                      <a:pt x="2114345" y="552068"/>
                      <a:pt x="2090057" y="558140"/>
                    </a:cubicBezTo>
                    <a:cubicBezTo>
                      <a:pt x="2030412" y="573052"/>
                      <a:pt x="2058040" y="564855"/>
                      <a:pt x="2006930" y="581891"/>
                    </a:cubicBezTo>
                    <a:cubicBezTo>
                      <a:pt x="1991096" y="605642"/>
                      <a:pt x="1986508" y="644117"/>
                      <a:pt x="1959428" y="653143"/>
                    </a:cubicBezTo>
                    <a:lnTo>
                      <a:pt x="1888176" y="676893"/>
                    </a:lnTo>
                    <a:lnTo>
                      <a:pt x="1852550" y="688769"/>
                    </a:lnTo>
                    <a:cubicBezTo>
                      <a:pt x="1848592" y="700644"/>
                      <a:pt x="1848495" y="714620"/>
                      <a:pt x="1840675" y="724395"/>
                    </a:cubicBezTo>
                    <a:cubicBezTo>
                      <a:pt x="1831759" y="735540"/>
                      <a:pt x="1817814" y="741762"/>
                      <a:pt x="1805049" y="748145"/>
                    </a:cubicBezTo>
                    <a:cubicBezTo>
                      <a:pt x="1786062" y="757639"/>
                      <a:pt x="1739685" y="766821"/>
                      <a:pt x="1721922" y="771896"/>
                    </a:cubicBezTo>
                    <a:cubicBezTo>
                      <a:pt x="1709886" y="775335"/>
                      <a:pt x="1698171" y="779813"/>
                      <a:pt x="1686296" y="783771"/>
                    </a:cubicBezTo>
                    <a:cubicBezTo>
                      <a:pt x="1618227" y="885873"/>
                      <a:pt x="1708864" y="765715"/>
                      <a:pt x="1626919" y="831273"/>
                    </a:cubicBezTo>
                    <a:cubicBezTo>
                      <a:pt x="1550187" y="892660"/>
                      <a:pt x="1657088" y="848927"/>
                      <a:pt x="1567543" y="878774"/>
                    </a:cubicBezTo>
                    <a:cubicBezTo>
                      <a:pt x="1555668" y="886691"/>
                      <a:pt x="1542009" y="892433"/>
                      <a:pt x="1531917" y="902525"/>
                    </a:cubicBezTo>
                    <a:cubicBezTo>
                      <a:pt x="1521825" y="912617"/>
                      <a:pt x="1520269" y="930587"/>
                      <a:pt x="1508166" y="938151"/>
                    </a:cubicBezTo>
                    <a:cubicBezTo>
                      <a:pt x="1486936" y="951420"/>
                      <a:pt x="1436914" y="961901"/>
                      <a:pt x="1436914" y="961901"/>
                    </a:cubicBezTo>
                    <a:cubicBezTo>
                      <a:pt x="1413163" y="977735"/>
                      <a:pt x="1381496" y="985652"/>
                      <a:pt x="1365662" y="1009403"/>
                    </a:cubicBezTo>
                    <a:cubicBezTo>
                      <a:pt x="1332595" y="1059003"/>
                      <a:pt x="1352003" y="1034937"/>
                      <a:pt x="1306285" y="1080655"/>
                    </a:cubicBezTo>
                    <a:cubicBezTo>
                      <a:pt x="1302327" y="1092530"/>
                      <a:pt x="1304596" y="1109005"/>
                      <a:pt x="1294410" y="1116281"/>
                    </a:cubicBezTo>
                    <a:cubicBezTo>
                      <a:pt x="1274141" y="1130759"/>
                      <a:pt x="1204115" y="1143369"/>
                      <a:pt x="1175657" y="1151906"/>
                    </a:cubicBezTo>
                    <a:cubicBezTo>
                      <a:pt x="1151677" y="1159100"/>
                      <a:pt x="1128156" y="1167740"/>
                      <a:pt x="1104405" y="1175657"/>
                    </a:cubicBezTo>
                    <a:lnTo>
                      <a:pt x="1068779" y="1187532"/>
                    </a:lnTo>
                    <a:cubicBezTo>
                      <a:pt x="1056904" y="1195449"/>
                      <a:pt x="1046195" y="1205486"/>
                      <a:pt x="1033153" y="1211283"/>
                    </a:cubicBezTo>
                    <a:cubicBezTo>
                      <a:pt x="962408" y="1242726"/>
                      <a:pt x="956430" y="1232790"/>
                      <a:pt x="878774" y="1246909"/>
                    </a:cubicBezTo>
                    <a:cubicBezTo>
                      <a:pt x="862716" y="1249829"/>
                      <a:pt x="847205" y="1255243"/>
                      <a:pt x="831272" y="1258784"/>
                    </a:cubicBezTo>
                    <a:cubicBezTo>
                      <a:pt x="811569" y="1263163"/>
                      <a:pt x="791477" y="1265765"/>
                      <a:pt x="771896" y="1270660"/>
                    </a:cubicBezTo>
                    <a:cubicBezTo>
                      <a:pt x="759752" y="1273696"/>
                      <a:pt x="748678" y="1280881"/>
                      <a:pt x="736270" y="1282535"/>
                    </a:cubicBezTo>
                    <a:cubicBezTo>
                      <a:pt x="689022" y="1288835"/>
                      <a:pt x="641267" y="1290452"/>
                      <a:pt x="593766" y="1294410"/>
                    </a:cubicBezTo>
                    <a:cubicBezTo>
                      <a:pt x="531061" y="1315313"/>
                      <a:pt x="568554" y="1299343"/>
                      <a:pt x="486888" y="1353787"/>
                    </a:cubicBezTo>
                    <a:cubicBezTo>
                      <a:pt x="475013" y="1361704"/>
                      <a:pt x="464802" y="1373025"/>
                      <a:pt x="451262" y="1377538"/>
                    </a:cubicBezTo>
                    <a:cubicBezTo>
                      <a:pt x="411587" y="1390763"/>
                      <a:pt x="412872" y="1391346"/>
                      <a:pt x="368135" y="1401288"/>
                    </a:cubicBezTo>
                    <a:cubicBezTo>
                      <a:pt x="282156" y="1420395"/>
                      <a:pt x="336792" y="1403820"/>
                      <a:pt x="273132" y="1425039"/>
                    </a:cubicBezTo>
                    <a:cubicBezTo>
                      <a:pt x="249381" y="1448790"/>
                      <a:pt x="235302" y="1492949"/>
                      <a:pt x="201880" y="1496291"/>
                    </a:cubicBezTo>
                    <a:cubicBezTo>
                      <a:pt x="43739" y="1512105"/>
                      <a:pt x="122909" y="1508166"/>
                      <a:pt x="0" y="1496291"/>
                    </a:cubicBezTo>
                    <a:close/>
                  </a:path>
                </a:pathLst>
              </a:custGeom>
              <a:gradFill>
                <a:gsLst>
                  <a:gs pos="12000">
                    <a:srgbClr val="080808"/>
                  </a:gs>
                  <a:gs pos="70000">
                    <a:schemeClr val="tx1"/>
                  </a:gs>
                </a:gsLst>
                <a:lin ang="15000000" scaled="0"/>
              </a:gra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l-PL" sz="2400" smtClean="0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59" name="Grupa 58"/>
              <p:cNvGrpSpPr/>
              <p:nvPr/>
            </p:nvGrpSpPr>
            <p:grpSpPr>
              <a:xfrm>
                <a:off x="2800796" y="2190939"/>
                <a:ext cx="5105897" cy="2982161"/>
                <a:chOff x="2800796" y="2190939"/>
                <a:chExt cx="5105897" cy="2982161"/>
              </a:xfrm>
            </p:grpSpPr>
            <p:sp>
              <p:nvSpPr>
                <p:cNvPr id="61" name="Prostokąt 60"/>
                <p:cNvSpPr/>
                <p:nvPr/>
              </p:nvSpPr>
              <p:spPr bwMode="auto">
                <a:xfrm>
                  <a:off x="5871600" y="2476534"/>
                  <a:ext cx="54000" cy="54000"/>
                </a:xfrm>
                <a:prstGeom prst="rect">
                  <a:avLst/>
                </a:prstGeom>
                <a:solidFill>
                  <a:srgbClr val="04D4EA"/>
                </a:solidFill>
                <a:ln w="6350" cap="flat" cmpd="sng" algn="ctr">
                  <a:solidFill>
                    <a:srgbClr val="EAEAEA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l-PL" sz="2400" smtClean="0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62" name="Grupa 61"/>
                <p:cNvGrpSpPr/>
                <p:nvPr/>
              </p:nvGrpSpPr>
              <p:grpSpPr>
                <a:xfrm>
                  <a:off x="3194935" y="2190939"/>
                  <a:ext cx="4711758" cy="2982161"/>
                  <a:chOff x="3194935" y="2190939"/>
                  <a:chExt cx="4711758" cy="2982161"/>
                </a:xfrm>
              </p:grpSpPr>
              <p:sp>
                <p:nvSpPr>
                  <p:cNvPr id="63" name="Dowolny kształt 62"/>
                  <p:cNvSpPr/>
                  <p:nvPr/>
                </p:nvSpPr>
                <p:spPr bwMode="auto">
                  <a:xfrm>
                    <a:off x="4684662" y="3772883"/>
                    <a:ext cx="602614" cy="605233"/>
                  </a:xfrm>
                  <a:custGeom>
                    <a:avLst/>
                    <a:gdLst>
                      <a:gd name="connsiteX0" fmla="*/ 0 w 602614"/>
                      <a:gd name="connsiteY0" fmla="*/ 330127 h 605233"/>
                      <a:gd name="connsiteX1" fmla="*/ 49782 w 602614"/>
                      <a:gd name="connsiteY1" fmla="*/ 411349 h 605233"/>
                      <a:gd name="connsiteX2" fmla="*/ 99563 w 602614"/>
                      <a:gd name="connsiteY2" fmla="*/ 458510 h 605233"/>
                      <a:gd name="connsiteX3" fmla="*/ 120523 w 602614"/>
                      <a:gd name="connsiteY3" fmla="*/ 544971 h 605233"/>
                      <a:gd name="connsiteX4" fmla="*/ 227945 w 602614"/>
                      <a:gd name="connsiteY4" fmla="*/ 579032 h 605233"/>
                      <a:gd name="connsiteX5" fmla="*/ 311787 w 602614"/>
                      <a:gd name="connsiteY5" fmla="*/ 605233 h 605233"/>
                      <a:gd name="connsiteX6" fmla="*/ 379909 w 602614"/>
                      <a:gd name="connsiteY6" fmla="*/ 594753 h 605233"/>
                      <a:gd name="connsiteX7" fmla="*/ 463751 w 602614"/>
                      <a:gd name="connsiteY7" fmla="*/ 560692 h 605233"/>
                      <a:gd name="connsiteX8" fmla="*/ 489951 w 602614"/>
                      <a:gd name="connsiteY8" fmla="*/ 516151 h 605233"/>
                      <a:gd name="connsiteX9" fmla="*/ 489951 w 602614"/>
                      <a:gd name="connsiteY9" fmla="*/ 450649 h 605233"/>
                      <a:gd name="connsiteX10" fmla="*/ 497811 w 602614"/>
                      <a:gd name="connsiteY10" fmla="*/ 369428 h 605233"/>
                      <a:gd name="connsiteX11" fmla="*/ 505672 w 602614"/>
                      <a:gd name="connsiteY11" fmla="*/ 311786 h 605233"/>
                      <a:gd name="connsiteX12" fmla="*/ 542352 w 602614"/>
                      <a:gd name="connsiteY12" fmla="*/ 227945 h 605233"/>
                      <a:gd name="connsiteX13" fmla="*/ 602614 w 602614"/>
                      <a:gd name="connsiteY13" fmla="*/ 125762 h 605233"/>
                      <a:gd name="connsiteX14" fmla="*/ 579033 w 602614"/>
                      <a:gd name="connsiteY14" fmla="*/ 60261 h 605233"/>
                      <a:gd name="connsiteX15" fmla="*/ 558073 w 602614"/>
                      <a:gd name="connsiteY15" fmla="*/ 23580 h 605233"/>
                      <a:gd name="connsiteX16" fmla="*/ 550212 w 602614"/>
                      <a:gd name="connsiteY16" fmla="*/ 0 h 605233"/>
                      <a:gd name="connsiteX17" fmla="*/ 529252 w 602614"/>
                      <a:gd name="connsiteY17" fmla="*/ 2620 h 605233"/>
                      <a:gd name="connsiteX18" fmla="*/ 524012 w 602614"/>
                      <a:gd name="connsiteY18" fmla="*/ 39300 h 605233"/>
                      <a:gd name="connsiteX19" fmla="*/ 479471 w 602614"/>
                      <a:gd name="connsiteY19" fmla="*/ 36680 h 605233"/>
                      <a:gd name="connsiteX20" fmla="*/ 479471 w 602614"/>
                      <a:gd name="connsiteY20" fmla="*/ 83841 h 605233"/>
                      <a:gd name="connsiteX21" fmla="*/ 382529 w 602614"/>
                      <a:gd name="connsiteY21" fmla="*/ 86461 h 605233"/>
                      <a:gd name="connsiteX22" fmla="*/ 382529 w 602614"/>
                      <a:gd name="connsiteY22" fmla="*/ 133622 h 605233"/>
                      <a:gd name="connsiteX23" fmla="*/ 343228 w 602614"/>
                      <a:gd name="connsiteY23" fmla="*/ 131002 h 605233"/>
                      <a:gd name="connsiteX24" fmla="*/ 340608 w 602614"/>
                      <a:gd name="connsiteY24" fmla="*/ 180783 h 605233"/>
                      <a:gd name="connsiteX25" fmla="*/ 290827 w 602614"/>
                      <a:gd name="connsiteY25" fmla="*/ 180783 h 605233"/>
                      <a:gd name="connsiteX26" fmla="*/ 282967 w 602614"/>
                      <a:gd name="connsiteY26" fmla="*/ 230565 h 605233"/>
                      <a:gd name="connsiteX27" fmla="*/ 241046 w 602614"/>
                      <a:gd name="connsiteY27" fmla="*/ 227945 h 605233"/>
                      <a:gd name="connsiteX28" fmla="*/ 238426 w 602614"/>
                      <a:gd name="connsiteY28" fmla="*/ 272485 h 605233"/>
                      <a:gd name="connsiteX29" fmla="*/ 96943 w 602614"/>
                      <a:gd name="connsiteY29" fmla="*/ 277726 h 605233"/>
                      <a:gd name="connsiteX30" fmla="*/ 96943 w 602614"/>
                      <a:gd name="connsiteY30" fmla="*/ 322267 h 605233"/>
                      <a:gd name="connsiteX31" fmla="*/ 0 w 602614"/>
                      <a:gd name="connsiteY31" fmla="*/ 330127 h 6052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602614" h="605233">
                        <a:moveTo>
                          <a:pt x="0" y="330127"/>
                        </a:moveTo>
                        <a:lnTo>
                          <a:pt x="49782" y="411349"/>
                        </a:lnTo>
                        <a:lnTo>
                          <a:pt x="99563" y="458510"/>
                        </a:lnTo>
                        <a:lnTo>
                          <a:pt x="120523" y="544971"/>
                        </a:lnTo>
                        <a:lnTo>
                          <a:pt x="227945" y="579032"/>
                        </a:lnTo>
                        <a:lnTo>
                          <a:pt x="311787" y="605233"/>
                        </a:lnTo>
                        <a:lnTo>
                          <a:pt x="379909" y="594753"/>
                        </a:lnTo>
                        <a:lnTo>
                          <a:pt x="463751" y="560692"/>
                        </a:lnTo>
                        <a:lnTo>
                          <a:pt x="489951" y="516151"/>
                        </a:lnTo>
                        <a:lnTo>
                          <a:pt x="489951" y="450649"/>
                        </a:lnTo>
                        <a:lnTo>
                          <a:pt x="497811" y="369428"/>
                        </a:lnTo>
                        <a:lnTo>
                          <a:pt x="505672" y="311786"/>
                        </a:lnTo>
                        <a:lnTo>
                          <a:pt x="542352" y="227945"/>
                        </a:lnTo>
                        <a:lnTo>
                          <a:pt x="602614" y="125762"/>
                        </a:lnTo>
                        <a:lnTo>
                          <a:pt x="579033" y="60261"/>
                        </a:lnTo>
                        <a:lnTo>
                          <a:pt x="558073" y="23580"/>
                        </a:lnTo>
                        <a:lnTo>
                          <a:pt x="550212" y="0"/>
                        </a:lnTo>
                        <a:lnTo>
                          <a:pt x="529252" y="2620"/>
                        </a:lnTo>
                        <a:lnTo>
                          <a:pt x="524012" y="39300"/>
                        </a:lnTo>
                        <a:lnTo>
                          <a:pt x="479471" y="36680"/>
                        </a:lnTo>
                        <a:lnTo>
                          <a:pt x="479471" y="83841"/>
                        </a:lnTo>
                        <a:lnTo>
                          <a:pt x="382529" y="86461"/>
                        </a:lnTo>
                        <a:lnTo>
                          <a:pt x="382529" y="133622"/>
                        </a:lnTo>
                        <a:lnTo>
                          <a:pt x="343228" y="131002"/>
                        </a:lnTo>
                        <a:lnTo>
                          <a:pt x="340608" y="180783"/>
                        </a:lnTo>
                        <a:lnTo>
                          <a:pt x="290827" y="180783"/>
                        </a:lnTo>
                        <a:lnTo>
                          <a:pt x="282967" y="230565"/>
                        </a:lnTo>
                        <a:lnTo>
                          <a:pt x="241046" y="227945"/>
                        </a:lnTo>
                        <a:lnTo>
                          <a:pt x="238426" y="272485"/>
                        </a:lnTo>
                        <a:lnTo>
                          <a:pt x="96943" y="277726"/>
                        </a:lnTo>
                        <a:lnTo>
                          <a:pt x="96943" y="322267"/>
                        </a:lnTo>
                        <a:lnTo>
                          <a:pt x="0" y="330127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8C8C8C"/>
                      </a:gs>
                      <a:gs pos="44000">
                        <a:srgbClr val="969696"/>
                      </a:gs>
                      <a:gs pos="100000">
                        <a:schemeClr val="accent4">
                          <a:lumMod val="90000"/>
                        </a:schemeClr>
                      </a:gs>
                    </a:gsLst>
                    <a:lin ang="2700000" scaled="1"/>
                    <a:tileRect/>
                  </a:gradFill>
                  <a:ln w="9525" cap="flat" cmpd="sng" algn="ctr">
                    <a:noFill/>
                    <a:prstDash val="solid"/>
                    <a:miter lim="800000"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l-PL" sz="2400" smtClean="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64" name="pole tekstowe 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814477" y="3926462"/>
                    <a:ext cx="518200" cy="30777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fontAlgn="base" hangingPunct="1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pl-PL" sz="1400" b="1" dirty="0">
                        <a:solidFill>
                          <a:srgbClr val="000000"/>
                        </a:solidFill>
                      </a:rPr>
                      <a:t>82</a:t>
                    </a:r>
                  </a:p>
                </p:txBody>
              </p:sp>
              <p:sp>
                <p:nvSpPr>
                  <p:cNvPr id="65" name="Dowolny kształt 64"/>
                  <p:cNvSpPr/>
                  <p:nvPr/>
                </p:nvSpPr>
                <p:spPr bwMode="auto">
                  <a:xfrm>
                    <a:off x="3194935" y="4746865"/>
                    <a:ext cx="550098" cy="426235"/>
                  </a:xfrm>
                  <a:custGeom>
                    <a:avLst/>
                    <a:gdLst>
                      <a:gd name="connsiteX0" fmla="*/ 0 w 550098"/>
                      <a:gd name="connsiteY0" fmla="*/ 251369 h 426235"/>
                      <a:gd name="connsiteX1" fmla="*/ 51003 w 550098"/>
                      <a:gd name="connsiteY1" fmla="*/ 298729 h 426235"/>
                      <a:gd name="connsiteX2" fmla="*/ 83790 w 550098"/>
                      <a:gd name="connsiteY2" fmla="*/ 382518 h 426235"/>
                      <a:gd name="connsiteX3" fmla="*/ 138436 w 550098"/>
                      <a:gd name="connsiteY3" fmla="*/ 426235 h 426235"/>
                      <a:gd name="connsiteX4" fmla="*/ 207653 w 550098"/>
                      <a:gd name="connsiteY4" fmla="*/ 418949 h 426235"/>
                      <a:gd name="connsiteX5" fmla="*/ 291443 w 550098"/>
                      <a:gd name="connsiteY5" fmla="*/ 404376 h 426235"/>
                      <a:gd name="connsiteX6" fmla="*/ 375232 w 550098"/>
                      <a:gd name="connsiteY6" fmla="*/ 389804 h 426235"/>
                      <a:gd name="connsiteX7" fmla="*/ 422592 w 550098"/>
                      <a:gd name="connsiteY7" fmla="*/ 364303 h 426235"/>
                      <a:gd name="connsiteX8" fmla="*/ 455379 w 550098"/>
                      <a:gd name="connsiteY8" fmla="*/ 338802 h 426235"/>
                      <a:gd name="connsiteX9" fmla="*/ 499095 w 550098"/>
                      <a:gd name="connsiteY9" fmla="*/ 200367 h 426235"/>
                      <a:gd name="connsiteX10" fmla="*/ 531883 w 550098"/>
                      <a:gd name="connsiteY10" fmla="*/ 120220 h 426235"/>
                      <a:gd name="connsiteX11" fmla="*/ 546455 w 550098"/>
                      <a:gd name="connsiteY11" fmla="*/ 72861 h 426235"/>
                      <a:gd name="connsiteX12" fmla="*/ 550098 w 550098"/>
                      <a:gd name="connsiteY12" fmla="*/ 29145 h 426235"/>
                      <a:gd name="connsiteX13" fmla="*/ 506381 w 550098"/>
                      <a:gd name="connsiteY13" fmla="*/ 18215 h 426235"/>
                      <a:gd name="connsiteX14" fmla="*/ 491809 w 550098"/>
                      <a:gd name="connsiteY14" fmla="*/ 0 h 426235"/>
                      <a:gd name="connsiteX15" fmla="*/ 440807 w 550098"/>
                      <a:gd name="connsiteY15" fmla="*/ 7286 h 426235"/>
                      <a:gd name="connsiteX16" fmla="*/ 346088 w 550098"/>
                      <a:gd name="connsiteY16" fmla="*/ 18215 h 426235"/>
                      <a:gd name="connsiteX17" fmla="*/ 342445 w 550098"/>
                      <a:gd name="connsiteY17" fmla="*/ 58289 h 426235"/>
                      <a:gd name="connsiteX18" fmla="*/ 255012 w 550098"/>
                      <a:gd name="connsiteY18" fmla="*/ 65575 h 426235"/>
                      <a:gd name="connsiteX19" fmla="*/ 255012 w 550098"/>
                      <a:gd name="connsiteY19" fmla="*/ 112934 h 426235"/>
                      <a:gd name="connsiteX20" fmla="*/ 204010 w 550098"/>
                      <a:gd name="connsiteY20" fmla="*/ 112934 h 426235"/>
                      <a:gd name="connsiteX21" fmla="*/ 204010 w 550098"/>
                      <a:gd name="connsiteY21" fmla="*/ 156651 h 426235"/>
                      <a:gd name="connsiteX22" fmla="*/ 112934 w 550098"/>
                      <a:gd name="connsiteY22" fmla="*/ 156651 h 426235"/>
                      <a:gd name="connsiteX23" fmla="*/ 105648 w 550098"/>
                      <a:gd name="connsiteY23" fmla="*/ 204010 h 426235"/>
                      <a:gd name="connsiteX24" fmla="*/ 18216 w 550098"/>
                      <a:gd name="connsiteY24" fmla="*/ 204010 h 426235"/>
                      <a:gd name="connsiteX25" fmla="*/ 0 w 550098"/>
                      <a:gd name="connsiteY25" fmla="*/ 251369 h 426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550098" h="426235">
                        <a:moveTo>
                          <a:pt x="0" y="251369"/>
                        </a:moveTo>
                        <a:lnTo>
                          <a:pt x="51003" y="298729"/>
                        </a:lnTo>
                        <a:lnTo>
                          <a:pt x="83790" y="382518"/>
                        </a:lnTo>
                        <a:lnTo>
                          <a:pt x="138436" y="426235"/>
                        </a:lnTo>
                        <a:lnTo>
                          <a:pt x="207653" y="418949"/>
                        </a:lnTo>
                        <a:lnTo>
                          <a:pt x="291443" y="404376"/>
                        </a:lnTo>
                        <a:lnTo>
                          <a:pt x="375232" y="389804"/>
                        </a:lnTo>
                        <a:lnTo>
                          <a:pt x="422592" y="364303"/>
                        </a:lnTo>
                        <a:lnTo>
                          <a:pt x="455379" y="338802"/>
                        </a:lnTo>
                        <a:lnTo>
                          <a:pt x="499095" y="200367"/>
                        </a:lnTo>
                        <a:lnTo>
                          <a:pt x="531883" y="120220"/>
                        </a:lnTo>
                        <a:lnTo>
                          <a:pt x="546455" y="72861"/>
                        </a:lnTo>
                        <a:lnTo>
                          <a:pt x="550098" y="29145"/>
                        </a:lnTo>
                        <a:lnTo>
                          <a:pt x="506381" y="18215"/>
                        </a:lnTo>
                        <a:lnTo>
                          <a:pt x="491809" y="0"/>
                        </a:lnTo>
                        <a:lnTo>
                          <a:pt x="440807" y="7286"/>
                        </a:lnTo>
                        <a:lnTo>
                          <a:pt x="346088" y="18215"/>
                        </a:lnTo>
                        <a:lnTo>
                          <a:pt x="342445" y="58289"/>
                        </a:lnTo>
                        <a:lnTo>
                          <a:pt x="255012" y="65575"/>
                        </a:lnTo>
                        <a:lnTo>
                          <a:pt x="255012" y="112934"/>
                        </a:lnTo>
                        <a:lnTo>
                          <a:pt x="204010" y="112934"/>
                        </a:lnTo>
                        <a:lnTo>
                          <a:pt x="204010" y="156651"/>
                        </a:lnTo>
                        <a:lnTo>
                          <a:pt x="112934" y="156651"/>
                        </a:lnTo>
                        <a:lnTo>
                          <a:pt x="105648" y="204010"/>
                        </a:lnTo>
                        <a:lnTo>
                          <a:pt x="18216" y="204010"/>
                        </a:lnTo>
                        <a:lnTo>
                          <a:pt x="0" y="251369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848484"/>
                      </a:gs>
                      <a:gs pos="50000">
                        <a:srgbClr val="8E8E8E">
                          <a:shade val="67500"/>
                          <a:satMod val="115000"/>
                        </a:srgbClr>
                      </a:gs>
                      <a:gs pos="100000">
                        <a:srgbClr val="8E8E8E">
                          <a:shade val="100000"/>
                          <a:satMod val="115000"/>
                        </a:srgbClr>
                      </a:gs>
                    </a:gsLst>
                    <a:lin ang="18900000" scaled="1"/>
                    <a:tileRect/>
                  </a:gradFill>
                  <a:ln w="9525" cap="flat" cmpd="sng" algn="ctr">
                    <a:noFill/>
                    <a:prstDash val="solid"/>
                    <a:miter lim="800000"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l-PL" sz="2400" smtClean="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67" name="pole tekstowe 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278275" y="4852586"/>
                    <a:ext cx="415391" cy="30777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fontAlgn="base" hangingPunct="1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pl-PL" sz="1400" b="1" dirty="0">
                        <a:solidFill>
                          <a:srgbClr val="000000"/>
                        </a:solidFill>
                      </a:rPr>
                      <a:t>50</a:t>
                    </a:r>
                  </a:p>
                </p:txBody>
              </p:sp>
              <p:sp>
                <p:nvSpPr>
                  <p:cNvPr id="68" name="Dowolny kształt 67"/>
                  <p:cNvSpPr/>
                  <p:nvPr/>
                </p:nvSpPr>
                <p:spPr bwMode="auto">
                  <a:xfrm>
                    <a:off x="6394764" y="2190939"/>
                    <a:ext cx="1511929" cy="703152"/>
                  </a:xfrm>
                  <a:custGeom>
                    <a:avLst/>
                    <a:gdLst>
                      <a:gd name="connsiteX0" fmla="*/ 0 w 1511929"/>
                      <a:gd name="connsiteY0" fmla="*/ 579421 h 703152"/>
                      <a:gd name="connsiteX1" fmla="*/ 42250 w 1511929"/>
                      <a:gd name="connsiteY1" fmla="*/ 648831 h 703152"/>
                      <a:gd name="connsiteX2" fmla="*/ 108642 w 1511929"/>
                      <a:gd name="connsiteY2" fmla="*/ 669956 h 703152"/>
                      <a:gd name="connsiteX3" fmla="*/ 168998 w 1511929"/>
                      <a:gd name="connsiteY3" fmla="*/ 648831 h 703152"/>
                      <a:gd name="connsiteX4" fmla="*/ 223319 w 1511929"/>
                      <a:gd name="connsiteY4" fmla="*/ 621671 h 703152"/>
                      <a:gd name="connsiteX5" fmla="*/ 301783 w 1511929"/>
                      <a:gd name="connsiteY5" fmla="*/ 615635 h 703152"/>
                      <a:gd name="connsiteX6" fmla="*/ 380246 w 1511929"/>
                      <a:gd name="connsiteY6" fmla="*/ 621671 h 703152"/>
                      <a:gd name="connsiteX7" fmla="*/ 437585 w 1511929"/>
                      <a:gd name="connsiteY7" fmla="*/ 645813 h 703152"/>
                      <a:gd name="connsiteX8" fmla="*/ 494923 w 1511929"/>
                      <a:gd name="connsiteY8" fmla="*/ 666938 h 703152"/>
                      <a:gd name="connsiteX9" fmla="*/ 570369 w 1511929"/>
                      <a:gd name="connsiteY9" fmla="*/ 688063 h 703152"/>
                      <a:gd name="connsiteX10" fmla="*/ 679010 w 1511929"/>
                      <a:gd name="connsiteY10" fmla="*/ 703152 h 703152"/>
                      <a:gd name="connsiteX11" fmla="*/ 814812 w 1511929"/>
                      <a:gd name="connsiteY11" fmla="*/ 688063 h 703152"/>
                      <a:gd name="connsiteX12" fmla="*/ 869133 w 1511929"/>
                      <a:gd name="connsiteY12" fmla="*/ 679010 h 703152"/>
                      <a:gd name="connsiteX13" fmla="*/ 917418 w 1511929"/>
                      <a:gd name="connsiteY13" fmla="*/ 648831 h 703152"/>
                      <a:gd name="connsiteX14" fmla="*/ 923454 w 1511929"/>
                      <a:gd name="connsiteY14" fmla="*/ 573386 h 703152"/>
                      <a:gd name="connsiteX15" fmla="*/ 923454 w 1511929"/>
                      <a:gd name="connsiteY15" fmla="*/ 485869 h 703152"/>
                      <a:gd name="connsiteX16" fmla="*/ 923454 w 1511929"/>
                      <a:gd name="connsiteY16" fmla="*/ 404388 h 703152"/>
                      <a:gd name="connsiteX17" fmla="*/ 992864 w 1511929"/>
                      <a:gd name="connsiteY17" fmla="*/ 295746 h 703152"/>
                      <a:gd name="connsiteX18" fmla="*/ 1119612 w 1511929"/>
                      <a:gd name="connsiteY18" fmla="*/ 247461 h 703152"/>
                      <a:gd name="connsiteX19" fmla="*/ 1279557 w 1511929"/>
                      <a:gd name="connsiteY19" fmla="*/ 190122 h 703152"/>
                      <a:gd name="connsiteX20" fmla="*/ 1382163 w 1511929"/>
                      <a:gd name="connsiteY20" fmla="*/ 144855 h 703152"/>
                      <a:gd name="connsiteX21" fmla="*/ 1496840 w 1511929"/>
                      <a:gd name="connsiteY21" fmla="*/ 111659 h 703152"/>
                      <a:gd name="connsiteX22" fmla="*/ 1511929 w 1511929"/>
                      <a:gd name="connsiteY22" fmla="*/ 42249 h 703152"/>
                      <a:gd name="connsiteX23" fmla="*/ 1472697 w 1511929"/>
                      <a:gd name="connsiteY23" fmla="*/ 12071 h 703152"/>
                      <a:gd name="connsiteX24" fmla="*/ 1427430 w 1511929"/>
                      <a:gd name="connsiteY24" fmla="*/ 0 h 703152"/>
                      <a:gd name="connsiteX25" fmla="*/ 1297664 w 1511929"/>
                      <a:gd name="connsiteY25" fmla="*/ 6035 h 703152"/>
                      <a:gd name="connsiteX26" fmla="*/ 1297664 w 1511929"/>
                      <a:gd name="connsiteY26" fmla="*/ 54320 h 703152"/>
                      <a:gd name="connsiteX27" fmla="*/ 1149790 w 1511929"/>
                      <a:gd name="connsiteY27" fmla="*/ 54320 h 703152"/>
                      <a:gd name="connsiteX28" fmla="*/ 1149790 w 1511929"/>
                      <a:gd name="connsiteY28" fmla="*/ 135802 h 703152"/>
                      <a:gd name="connsiteX29" fmla="*/ 956650 w 1511929"/>
                      <a:gd name="connsiteY29" fmla="*/ 144855 h 703152"/>
                      <a:gd name="connsiteX30" fmla="*/ 956650 w 1511929"/>
                      <a:gd name="connsiteY30" fmla="*/ 193140 h 703152"/>
                      <a:gd name="connsiteX31" fmla="*/ 763509 w 1511929"/>
                      <a:gd name="connsiteY31" fmla="*/ 190122 h 703152"/>
                      <a:gd name="connsiteX32" fmla="*/ 763509 w 1511929"/>
                      <a:gd name="connsiteY32" fmla="*/ 286693 h 703152"/>
                      <a:gd name="connsiteX33" fmla="*/ 727295 w 1511929"/>
                      <a:gd name="connsiteY33" fmla="*/ 286693 h 703152"/>
                      <a:gd name="connsiteX34" fmla="*/ 724278 w 1511929"/>
                      <a:gd name="connsiteY34" fmla="*/ 331960 h 703152"/>
                      <a:gd name="connsiteX35" fmla="*/ 479834 w 1511929"/>
                      <a:gd name="connsiteY35" fmla="*/ 337996 h 703152"/>
                      <a:gd name="connsiteX36" fmla="*/ 479834 w 1511929"/>
                      <a:gd name="connsiteY36" fmla="*/ 383263 h 703152"/>
                      <a:gd name="connsiteX37" fmla="*/ 434567 w 1511929"/>
                      <a:gd name="connsiteY37" fmla="*/ 386281 h 703152"/>
                      <a:gd name="connsiteX38" fmla="*/ 428531 w 1511929"/>
                      <a:gd name="connsiteY38" fmla="*/ 431548 h 703152"/>
                      <a:gd name="connsiteX39" fmla="*/ 386282 w 1511929"/>
                      <a:gd name="connsiteY39" fmla="*/ 434566 h 703152"/>
                      <a:gd name="connsiteX40" fmla="*/ 386282 w 1511929"/>
                      <a:gd name="connsiteY40" fmla="*/ 476815 h 703152"/>
                      <a:gd name="connsiteX41" fmla="*/ 286693 w 1511929"/>
                      <a:gd name="connsiteY41" fmla="*/ 482851 h 703152"/>
                      <a:gd name="connsiteX42" fmla="*/ 286693 w 1511929"/>
                      <a:gd name="connsiteY42" fmla="*/ 525101 h 703152"/>
                      <a:gd name="connsiteX43" fmla="*/ 96571 w 1511929"/>
                      <a:gd name="connsiteY43" fmla="*/ 525101 h 703152"/>
                      <a:gd name="connsiteX44" fmla="*/ 99588 w 1511929"/>
                      <a:gd name="connsiteY44" fmla="*/ 576404 h 703152"/>
                      <a:gd name="connsiteX45" fmla="*/ 0 w 1511929"/>
                      <a:gd name="connsiteY45" fmla="*/ 579421 h 7031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</a:cxnLst>
                    <a:rect l="l" t="t" r="r" b="b"/>
                    <a:pathLst>
                      <a:path w="1511929" h="703152">
                        <a:moveTo>
                          <a:pt x="0" y="579421"/>
                        </a:moveTo>
                        <a:lnTo>
                          <a:pt x="42250" y="648831"/>
                        </a:lnTo>
                        <a:lnTo>
                          <a:pt x="108642" y="669956"/>
                        </a:lnTo>
                        <a:lnTo>
                          <a:pt x="168998" y="648831"/>
                        </a:lnTo>
                        <a:lnTo>
                          <a:pt x="223319" y="621671"/>
                        </a:lnTo>
                        <a:lnTo>
                          <a:pt x="301783" y="615635"/>
                        </a:lnTo>
                        <a:lnTo>
                          <a:pt x="380246" y="621671"/>
                        </a:lnTo>
                        <a:lnTo>
                          <a:pt x="437585" y="645813"/>
                        </a:lnTo>
                        <a:lnTo>
                          <a:pt x="494923" y="666938"/>
                        </a:lnTo>
                        <a:lnTo>
                          <a:pt x="570369" y="688063"/>
                        </a:lnTo>
                        <a:lnTo>
                          <a:pt x="679010" y="703152"/>
                        </a:lnTo>
                        <a:lnTo>
                          <a:pt x="814812" y="688063"/>
                        </a:lnTo>
                        <a:lnTo>
                          <a:pt x="869133" y="679010"/>
                        </a:lnTo>
                        <a:lnTo>
                          <a:pt x="917418" y="648831"/>
                        </a:lnTo>
                        <a:lnTo>
                          <a:pt x="923454" y="573386"/>
                        </a:lnTo>
                        <a:lnTo>
                          <a:pt x="923454" y="485869"/>
                        </a:lnTo>
                        <a:lnTo>
                          <a:pt x="923454" y="404388"/>
                        </a:lnTo>
                        <a:lnTo>
                          <a:pt x="992864" y="295746"/>
                        </a:lnTo>
                        <a:lnTo>
                          <a:pt x="1119612" y="247461"/>
                        </a:lnTo>
                        <a:lnTo>
                          <a:pt x="1279557" y="190122"/>
                        </a:lnTo>
                        <a:lnTo>
                          <a:pt x="1382163" y="144855"/>
                        </a:lnTo>
                        <a:lnTo>
                          <a:pt x="1496840" y="111659"/>
                        </a:lnTo>
                        <a:lnTo>
                          <a:pt x="1511929" y="42249"/>
                        </a:lnTo>
                        <a:lnTo>
                          <a:pt x="1472697" y="12071"/>
                        </a:lnTo>
                        <a:lnTo>
                          <a:pt x="1427430" y="0"/>
                        </a:lnTo>
                        <a:lnTo>
                          <a:pt x="1297664" y="6035"/>
                        </a:lnTo>
                        <a:lnTo>
                          <a:pt x="1297664" y="54320"/>
                        </a:lnTo>
                        <a:lnTo>
                          <a:pt x="1149790" y="54320"/>
                        </a:lnTo>
                        <a:lnTo>
                          <a:pt x="1149790" y="135802"/>
                        </a:lnTo>
                        <a:lnTo>
                          <a:pt x="956650" y="144855"/>
                        </a:lnTo>
                        <a:lnTo>
                          <a:pt x="956650" y="193140"/>
                        </a:lnTo>
                        <a:lnTo>
                          <a:pt x="763509" y="190122"/>
                        </a:lnTo>
                        <a:lnTo>
                          <a:pt x="763509" y="286693"/>
                        </a:lnTo>
                        <a:lnTo>
                          <a:pt x="727295" y="286693"/>
                        </a:lnTo>
                        <a:lnTo>
                          <a:pt x="724278" y="331960"/>
                        </a:lnTo>
                        <a:lnTo>
                          <a:pt x="479834" y="337996"/>
                        </a:lnTo>
                        <a:lnTo>
                          <a:pt x="479834" y="383263"/>
                        </a:lnTo>
                        <a:lnTo>
                          <a:pt x="434567" y="386281"/>
                        </a:lnTo>
                        <a:lnTo>
                          <a:pt x="428531" y="431548"/>
                        </a:lnTo>
                        <a:lnTo>
                          <a:pt x="386282" y="434566"/>
                        </a:lnTo>
                        <a:lnTo>
                          <a:pt x="386282" y="476815"/>
                        </a:lnTo>
                        <a:lnTo>
                          <a:pt x="286693" y="482851"/>
                        </a:lnTo>
                        <a:lnTo>
                          <a:pt x="286693" y="525101"/>
                        </a:lnTo>
                        <a:lnTo>
                          <a:pt x="96571" y="525101"/>
                        </a:lnTo>
                        <a:lnTo>
                          <a:pt x="99588" y="576404"/>
                        </a:lnTo>
                        <a:lnTo>
                          <a:pt x="0" y="579421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chemeClr val="accent4">
                          <a:lumMod val="75000"/>
                        </a:schemeClr>
                      </a:gs>
                      <a:gs pos="52000">
                        <a:schemeClr val="accent4">
                          <a:lumMod val="90000"/>
                        </a:schemeClr>
                      </a:gs>
                    </a:gsLst>
                    <a:lin ang="0" scaled="1"/>
                    <a:tileRect/>
                  </a:gradFill>
                  <a:ln w="9525" cap="flat" cmpd="sng" algn="ctr">
                    <a:noFill/>
                    <a:prstDash val="solid"/>
                    <a:miter lim="800000"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l-PL" sz="2400" smtClean="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69" name="pole tekstowe 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824224" y="2553251"/>
                    <a:ext cx="523059" cy="30777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fontAlgn="base" hangingPunct="1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pl-PL" sz="1400" b="1" dirty="0">
                        <a:solidFill>
                          <a:srgbClr val="000000"/>
                        </a:solidFill>
                      </a:rPr>
                      <a:t>126</a:t>
                    </a:r>
                  </a:p>
                </p:txBody>
              </p:sp>
            </p:grpSp>
            <p:sp>
              <p:nvSpPr>
                <p:cNvPr id="60" name="Prostokąt 59"/>
                <p:cNvSpPr/>
                <p:nvPr/>
              </p:nvSpPr>
              <p:spPr>
                <a:xfrm rot="19864051">
                  <a:off x="2800796" y="3923142"/>
                  <a:ext cx="3509775" cy="573873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prstTxWarp prst="textArchDown">
                    <a:avLst>
                      <a:gd name="adj" fmla="val 323855"/>
                    </a:avLst>
                  </a:prstTxWarp>
                  <a:spAutoFit/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pl-PL" sz="2000" b="1" dirty="0">
                      <a:ln w="10541" cmpd="sng">
                        <a:noFill/>
                        <a:prstDash val="solid"/>
                      </a:ln>
                      <a:solidFill>
                        <a:srgbClr val="DADADA">
                          <a:lumMod val="50000"/>
                        </a:srgbClr>
                      </a:solidFill>
                      <a:latin typeface="Arial" pitchFamily="34" charset="0"/>
                      <a:cs typeface="Arial" pitchFamily="34" charset="0"/>
                    </a:rPr>
                    <a:t>t</a:t>
                  </a:r>
                  <a:r>
                    <a:rPr lang="pl-PL" sz="2000" b="1" dirty="0" smtClean="0">
                      <a:ln w="10541" cmpd="sng">
                        <a:noFill/>
                        <a:prstDash val="solid"/>
                      </a:ln>
                      <a:solidFill>
                        <a:srgbClr val="DADADA">
                          <a:lumMod val="50000"/>
                        </a:srgbClr>
                      </a:solidFill>
                      <a:latin typeface="Arial" pitchFamily="34" charset="0"/>
                      <a:cs typeface="Arial" pitchFamily="34" charset="0"/>
                    </a:rPr>
                    <a:t>erra </a:t>
                  </a:r>
                  <a:r>
                    <a:rPr lang="pl-PL" sz="2000" b="1" dirty="0" err="1" smtClean="0">
                      <a:ln w="10541" cmpd="sng">
                        <a:noFill/>
                        <a:prstDash val="solid"/>
                      </a:ln>
                      <a:solidFill>
                        <a:srgbClr val="DADADA">
                          <a:lumMod val="50000"/>
                        </a:srgbClr>
                      </a:solidFill>
                      <a:latin typeface="Arial" pitchFamily="34" charset="0"/>
                      <a:cs typeface="Arial" pitchFamily="34" charset="0"/>
                    </a:rPr>
                    <a:t>incognita</a:t>
                  </a:r>
                  <a:endParaRPr lang="pl-PL" sz="2000" b="1" dirty="0">
                    <a:ln w="10541" cmpd="sng">
                      <a:noFill/>
                      <a:prstDash val="solid"/>
                    </a:ln>
                    <a:solidFill>
                      <a:srgbClr val="DADADA">
                        <a:lumMod val="50000"/>
                      </a:srgbClr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</p:grpSp>
      </p:grpSp>
      <p:sp>
        <p:nvSpPr>
          <p:cNvPr id="70" name="Elipsa 69"/>
          <p:cNvSpPr>
            <a:spLocks noChangeAspect="1"/>
          </p:cNvSpPr>
          <p:nvPr/>
        </p:nvSpPr>
        <p:spPr bwMode="auto">
          <a:xfrm>
            <a:off x="4434331" y="3552923"/>
            <a:ext cx="143621" cy="150913"/>
          </a:xfrm>
          <a:prstGeom prst="ellipse">
            <a:avLst/>
          </a:prstGeom>
          <a:solidFill>
            <a:srgbClr val="FF6743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l-PL" sz="2400" smtClean="0">
              <a:solidFill>
                <a:srgbClr val="FFFFFF"/>
              </a:solidFill>
            </a:endParaRPr>
          </a:p>
        </p:txBody>
      </p:sp>
      <p:sp>
        <p:nvSpPr>
          <p:cNvPr id="4" name="Prostokąt 3"/>
          <p:cNvSpPr/>
          <p:nvPr/>
        </p:nvSpPr>
        <p:spPr bwMode="auto">
          <a:xfrm>
            <a:off x="5419939" y="2476534"/>
            <a:ext cx="49846" cy="54000"/>
          </a:xfrm>
          <a:prstGeom prst="rect">
            <a:avLst/>
          </a:prstGeom>
          <a:solidFill>
            <a:srgbClr val="04D4EA"/>
          </a:solidFill>
          <a:ln w="6350" cap="flat" cmpd="sng" algn="ctr">
            <a:solidFill>
              <a:srgbClr val="EAEAEA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l-PL" sz="2400" smtClean="0">
              <a:solidFill>
                <a:srgbClr val="FFFFFF"/>
              </a:solidFill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8802" y="3552920"/>
            <a:ext cx="2030072" cy="3386978"/>
          </a:xfrm>
          <a:prstGeom prst="rect">
            <a:avLst/>
          </a:prstGeom>
        </p:spPr>
      </p:pic>
      <p:grpSp>
        <p:nvGrpSpPr>
          <p:cNvPr id="66" name="Grupa 65"/>
          <p:cNvGrpSpPr/>
          <p:nvPr/>
        </p:nvGrpSpPr>
        <p:grpSpPr>
          <a:xfrm>
            <a:off x="6389140" y="-31663"/>
            <a:ext cx="2864202" cy="6684628"/>
            <a:chOff x="6921552" y="-31663"/>
            <a:chExt cx="3102877" cy="6684628"/>
          </a:xfrm>
        </p:grpSpPr>
        <p:grpSp>
          <p:nvGrpSpPr>
            <p:cNvPr id="42" name="Grupa 41"/>
            <p:cNvGrpSpPr/>
            <p:nvPr/>
          </p:nvGrpSpPr>
          <p:grpSpPr>
            <a:xfrm>
              <a:off x="6921552" y="-31663"/>
              <a:ext cx="3102877" cy="6684628"/>
              <a:chOff x="6921552" y="-31663"/>
              <a:chExt cx="3102877" cy="6684628"/>
            </a:xfrm>
          </p:grpSpPr>
          <p:sp>
            <p:nvSpPr>
              <p:cNvPr id="22" name="Prostokąt 21"/>
              <p:cNvSpPr/>
              <p:nvPr/>
            </p:nvSpPr>
            <p:spPr bwMode="auto">
              <a:xfrm>
                <a:off x="7210121" y="-31663"/>
                <a:ext cx="2636888" cy="3922349"/>
              </a:xfrm>
              <a:prstGeom prst="rect">
                <a:avLst/>
              </a:prstGeom>
              <a:solidFill>
                <a:schemeClr val="tx1"/>
              </a:solidFill>
              <a:ln w="2857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l-PL" sz="2400" smtClean="0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15" name="Łącznik prosty 14"/>
              <p:cNvCxnSpPr/>
              <p:nvPr/>
            </p:nvCxnSpPr>
            <p:spPr bwMode="auto">
              <a:xfrm flipV="1">
                <a:off x="9720000" y="108000"/>
                <a:ext cx="14274" cy="637200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2"/>
                </a:solidFill>
                <a:prstDash val="solid"/>
                <a:miter lim="800000"/>
                <a:headEnd type="non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7" name="Łącznik prosty 16"/>
              <p:cNvCxnSpPr/>
              <p:nvPr/>
            </p:nvCxnSpPr>
            <p:spPr bwMode="auto">
              <a:xfrm flipV="1">
                <a:off x="9666960" y="5771661"/>
                <a:ext cx="62632" cy="1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2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9" name="Łącznik prosty 98"/>
              <p:cNvCxnSpPr/>
              <p:nvPr/>
            </p:nvCxnSpPr>
            <p:spPr bwMode="auto">
              <a:xfrm flipV="1">
                <a:off x="9663052" y="6492567"/>
                <a:ext cx="62632" cy="1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2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0" name="Łącznik prosty 99"/>
              <p:cNvCxnSpPr/>
              <p:nvPr/>
            </p:nvCxnSpPr>
            <p:spPr bwMode="auto">
              <a:xfrm flipV="1">
                <a:off x="9668946" y="5160365"/>
                <a:ext cx="62632" cy="1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2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1" name="Łącznik prosty 100"/>
              <p:cNvCxnSpPr/>
              <p:nvPr/>
            </p:nvCxnSpPr>
            <p:spPr bwMode="auto">
              <a:xfrm flipV="1">
                <a:off x="9670932" y="4506081"/>
                <a:ext cx="62632" cy="1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2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2" name="Łącznik prosty 101"/>
              <p:cNvCxnSpPr/>
              <p:nvPr/>
            </p:nvCxnSpPr>
            <p:spPr bwMode="auto">
              <a:xfrm flipV="1">
                <a:off x="9672918" y="3828349"/>
                <a:ext cx="62632" cy="1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2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4" name="Łącznik prosty 103"/>
              <p:cNvCxnSpPr/>
              <p:nvPr/>
            </p:nvCxnSpPr>
            <p:spPr bwMode="auto">
              <a:xfrm flipV="1">
                <a:off x="9660180" y="3105589"/>
                <a:ext cx="62632" cy="1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2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5" name="Łącznik prosty 104"/>
              <p:cNvCxnSpPr/>
              <p:nvPr/>
            </p:nvCxnSpPr>
            <p:spPr bwMode="auto">
              <a:xfrm flipV="1">
                <a:off x="9668953" y="2488939"/>
                <a:ext cx="62632" cy="1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2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6" name="Łącznik prosty 105"/>
              <p:cNvCxnSpPr/>
              <p:nvPr/>
            </p:nvCxnSpPr>
            <p:spPr bwMode="auto">
              <a:xfrm flipV="1">
                <a:off x="9677726" y="1817578"/>
                <a:ext cx="62632" cy="1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2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21" name="pole tekstowe 20"/>
              <p:cNvSpPr txBox="1"/>
              <p:nvPr/>
            </p:nvSpPr>
            <p:spPr>
              <a:xfrm>
                <a:off x="9660180" y="4917089"/>
                <a:ext cx="34071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pl-PL" sz="2000" dirty="0" smtClean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2</a:t>
                </a:r>
                <a:endParaRPr lang="pl-PL" sz="20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13" name="pole tekstowe 112"/>
              <p:cNvSpPr txBox="1"/>
              <p:nvPr/>
            </p:nvSpPr>
            <p:spPr>
              <a:xfrm>
                <a:off x="9667841" y="3647000"/>
                <a:ext cx="34071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pl-PL" sz="200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4</a:t>
                </a:r>
              </a:p>
            </p:txBody>
          </p:sp>
          <p:sp>
            <p:nvSpPr>
              <p:cNvPr id="114" name="pole tekstowe 113"/>
              <p:cNvSpPr txBox="1"/>
              <p:nvPr/>
            </p:nvSpPr>
            <p:spPr>
              <a:xfrm>
                <a:off x="9675777" y="2312573"/>
                <a:ext cx="34071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pl-PL" sz="200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6</a:t>
                </a:r>
              </a:p>
            </p:txBody>
          </p:sp>
          <p:sp>
            <p:nvSpPr>
              <p:cNvPr id="116" name="pole tekstowe 115"/>
              <p:cNvSpPr txBox="1"/>
              <p:nvPr/>
            </p:nvSpPr>
            <p:spPr>
              <a:xfrm>
                <a:off x="9667841" y="6252855"/>
                <a:ext cx="34071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pl-PL" sz="200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0</a:t>
                </a:r>
              </a:p>
            </p:txBody>
          </p:sp>
          <p:cxnSp>
            <p:nvCxnSpPr>
              <p:cNvPr id="123" name="Łącznik prosty 122"/>
              <p:cNvCxnSpPr/>
              <p:nvPr/>
            </p:nvCxnSpPr>
            <p:spPr bwMode="auto">
              <a:xfrm flipV="1">
                <a:off x="9305052" y="1105320"/>
                <a:ext cx="504000" cy="1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00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0" name="Łącznik prosty 109"/>
              <p:cNvCxnSpPr/>
              <p:nvPr/>
            </p:nvCxnSpPr>
            <p:spPr bwMode="auto">
              <a:xfrm flipV="1">
                <a:off x="9686499" y="1161847"/>
                <a:ext cx="62632" cy="1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2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1" name="Łącznik prosty 110"/>
              <p:cNvCxnSpPr/>
              <p:nvPr/>
            </p:nvCxnSpPr>
            <p:spPr bwMode="auto">
              <a:xfrm flipV="1">
                <a:off x="9670932" y="551999"/>
                <a:ext cx="62632" cy="1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2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15" name="pole tekstowe 114"/>
              <p:cNvSpPr txBox="1"/>
              <p:nvPr/>
            </p:nvSpPr>
            <p:spPr>
              <a:xfrm>
                <a:off x="9683711" y="1033901"/>
                <a:ext cx="34071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pl-PL" sz="2000" dirty="0" smtClean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8</a:t>
                </a:r>
                <a:endParaRPr lang="pl-PL" sz="20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4" name="pole tekstowe 123"/>
              <p:cNvSpPr txBox="1"/>
              <p:nvPr/>
            </p:nvSpPr>
            <p:spPr>
              <a:xfrm>
                <a:off x="6921552" y="751353"/>
                <a:ext cx="2371963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pl-PL" sz="200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n</a:t>
                </a:r>
                <a:r>
                  <a:rPr lang="pl-PL" sz="2000" dirty="0" smtClean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eutron </a:t>
                </a:r>
                <a:r>
                  <a:rPr lang="pl-PL" sz="2000" dirty="0" err="1" smtClean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separation</a:t>
                </a:r>
                <a:endParaRPr lang="pl-PL" sz="2000" dirty="0" smtClean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  <a:p>
                <a:pPr algn="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pl-PL" sz="2000" dirty="0" err="1" smtClean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energy</a:t>
                </a:r>
                <a:endParaRPr lang="pl-PL" sz="20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117" name="pole tekstowe 116"/>
            <p:cNvSpPr txBox="1"/>
            <p:nvPr/>
          </p:nvSpPr>
          <p:spPr>
            <a:xfrm>
              <a:off x="8956423" y="4113"/>
              <a:ext cx="73492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pl-PL" sz="2000" dirty="0" err="1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MeV</a:t>
              </a:r>
              <a:endParaRPr lang="pl-PL" sz="20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10" name="Grupa 9"/>
          <p:cNvGrpSpPr/>
          <p:nvPr/>
        </p:nvGrpSpPr>
        <p:grpSpPr>
          <a:xfrm>
            <a:off x="-49690" y="-667"/>
            <a:ext cx="2738308" cy="6965341"/>
            <a:chOff x="-53831" y="-667"/>
            <a:chExt cx="2966500" cy="6965341"/>
          </a:xfrm>
        </p:grpSpPr>
        <p:pic>
          <p:nvPicPr>
            <p:cNvPr id="44" name="Obraz 4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6313" y="3577696"/>
              <a:ext cx="2199245" cy="3386978"/>
            </a:xfrm>
            <a:prstGeom prst="rect">
              <a:avLst/>
            </a:prstGeom>
          </p:spPr>
        </p:pic>
        <p:sp>
          <p:nvSpPr>
            <p:cNvPr id="48" name="Prostokąt 47"/>
            <p:cNvSpPr/>
            <p:nvPr/>
          </p:nvSpPr>
          <p:spPr bwMode="auto">
            <a:xfrm>
              <a:off x="-12546" y="264696"/>
              <a:ext cx="2636888" cy="6584162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l-PL" sz="2400" smtClean="0">
                <a:solidFill>
                  <a:srgbClr val="FFFFFF"/>
                </a:solidFill>
              </a:endParaRPr>
            </a:p>
          </p:txBody>
        </p:sp>
        <p:cxnSp>
          <p:nvCxnSpPr>
            <p:cNvPr id="49" name="Łącznik prosty 48"/>
            <p:cNvCxnSpPr/>
            <p:nvPr/>
          </p:nvCxnSpPr>
          <p:spPr bwMode="auto">
            <a:xfrm flipV="1">
              <a:off x="294854" y="-667"/>
              <a:ext cx="14274" cy="63720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2"/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0" name="Łącznik prosty 49"/>
            <p:cNvCxnSpPr/>
            <p:nvPr/>
          </p:nvCxnSpPr>
          <p:spPr bwMode="auto">
            <a:xfrm flipV="1">
              <a:off x="241814" y="5631998"/>
              <a:ext cx="62632" cy="1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2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1" name="Łącznik prosty 50"/>
            <p:cNvCxnSpPr/>
            <p:nvPr/>
          </p:nvCxnSpPr>
          <p:spPr bwMode="auto">
            <a:xfrm flipV="1">
              <a:off x="237906" y="6352904"/>
              <a:ext cx="62632" cy="1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2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2" name="Łącznik prosty 51"/>
            <p:cNvCxnSpPr/>
            <p:nvPr/>
          </p:nvCxnSpPr>
          <p:spPr bwMode="auto">
            <a:xfrm flipV="1">
              <a:off x="243800" y="5020702"/>
              <a:ext cx="62632" cy="1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2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3" name="Łącznik prosty 52"/>
            <p:cNvCxnSpPr/>
            <p:nvPr/>
          </p:nvCxnSpPr>
          <p:spPr bwMode="auto">
            <a:xfrm flipV="1">
              <a:off x="245786" y="4366418"/>
              <a:ext cx="62632" cy="1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2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4" name="Łącznik prosty 53"/>
            <p:cNvCxnSpPr/>
            <p:nvPr/>
          </p:nvCxnSpPr>
          <p:spPr bwMode="auto">
            <a:xfrm flipV="1">
              <a:off x="247772" y="3688686"/>
              <a:ext cx="62632" cy="1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2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1" name="Łącznik prosty 70"/>
            <p:cNvCxnSpPr/>
            <p:nvPr/>
          </p:nvCxnSpPr>
          <p:spPr bwMode="auto">
            <a:xfrm flipV="1">
              <a:off x="235034" y="2965926"/>
              <a:ext cx="62632" cy="1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2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2" name="Łącznik prosty 71"/>
            <p:cNvCxnSpPr/>
            <p:nvPr/>
          </p:nvCxnSpPr>
          <p:spPr bwMode="auto">
            <a:xfrm flipV="1">
              <a:off x="243807" y="2349276"/>
              <a:ext cx="62632" cy="1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2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3" name="Łącznik prosty 72"/>
            <p:cNvCxnSpPr/>
            <p:nvPr/>
          </p:nvCxnSpPr>
          <p:spPr bwMode="auto">
            <a:xfrm flipV="1">
              <a:off x="252580" y="1677915"/>
              <a:ext cx="62632" cy="1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2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74" name="pole tekstowe 73"/>
            <p:cNvSpPr txBox="1"/>
            <p:nvPr/>
          </p:nvSpPr>
          <p:spPr>
            <a:xfrm>
              <a:off x="-53831" y="4832785"/>
              <a:ext cx="34071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pl-PL" sz="20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2</a:t>
              </a:r>
              <a:endParaRPr lang="pl-PL" sz="20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5" name="pole tekstowe 74"/>
            <p:cNvSpPr txBox="1"/>
            <p:nvPr/>
          </p:nvSpPr>
          <p:spPr>
            <a:xfrm>
              <a:off x="-46176" y="3513151"/>
              <a:ext cx="34071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pl-PL" sz="2000" dirty="0">
                  <a:solidFill>
                    <a:srgbClr val="000000"/>
                  </a:solidFill>
                  <a:latin typeface="Calibri" panose="020F0502020204030204" pitchFamily="34" charset="0"/>
                </a:rPr>
                <a:t>4</a:t>
              </a:r>
            </a:p>
          </p:txBody>
        </p:sp>
        <p:sp>
          <p:nvSpPr>
            <p:cNvPr id="76" name="pole tekstowe 75"/>
            <p:cNvSpPr txBox="1"/>
            <p:nvPr/>
          </p:nvSpPr>
          <p:spPr>
            <a:xfrm>
              <a:off x="-38144" y="2153141"/>
              <a:ext cx="34071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pl-PL" sz="2000" dirty="0">
                  <a:solidFill>
                    <a:srgbClr val="000000"/>
                  </a:solidFill>
                  <a:latin typeface="Calibri" panose="020F0502020204030204" pitchFamily="34" charset="0"/>
                </a:rPr>
                <a:t>6</a:t>
              </a:r>
            </a:p>
          </p:txBody>
        </p:sp>
        <p:sp>
          <p:nvSpPr>
            <p:cNvPr id="77" name="pole tekstowe 76"/>
            <p:cNvSpPr txBox="1"/>
            <p:nvPr/>
          </p:nvSpPr>
          <p:spPr>
            <a:xfrm>
              <a:off x="193827" y="6357497"/>
              <a:ext cx="34071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pl-PL" sz="2000" dirty="0">
                  <a:solidFill>
                    <a:srgbClr val="000000"/>
                  </a:solidFill>
                  <a:latin typeface="Calibri" panose="020F0502020204030204" pitchFamily="34" charset="0"/>
                </a:rPr>
                <a:t>0</a:t>
              </a:r>
            </a:p>
          </p:txBody>
        </p:sp>
        <p:cxnSp>
          <p:nvCxnSpPr>
            <p:cNvPr id="78" name="Łącznik prosty 77"/>
            <p:cNvCxnSpPr/>
            <p:nvPr/>
          </p:nvCxnSpPr>
          <p:spPr bwMode="auto">
            <a:xfrm flipV="1">
              <a:off x="272138" y="2561830"/>
              <a:ext cx="504000" cy="1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9" name="Łącznik prosty 78"/>
            <p:cNvCxnSpPr/>
            <p:nvPr/>
          </p:nvCxnSpPr>
          <p:spPr bwMode="auto">
            <a:xfrm flipV="1">
              <a:off x="261353" y="1022184"/>
              <a:ext cx="62632" cy="1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2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0" name="Łącznik prosty 79"/>
            <p:cNvCxnSpPr/>
            <p:nvPr/>
          </p:nvCxnSpPr>
          <p:spPr bwMode="auto">
            <a:xfrm flipV="1">
              <a:off x="245786" y="412336"/>
              <a:ext cx="62632" cy="1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2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1" name="pole tekstowe 80"/>
            <p:cNvSpPr txBox="1"/>
            <p:nvPr/>
          </p:nvSpPr>
          <p:spPr>
            <a:xfrm>
              <a:off x="-18760" y="851172"/>
              <a:ext cx="34071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pl-PL" sz="20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8</a:t>
              </a:r>
              <a:endParaRPr lang="pl-PL" sz="20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2" name="pole tekstowe 81"/>
            <p:cNvSpPr txBox="1"/>
            <p:nvPr/>
          </p:nvSpPr>
          <p:spPr>
            <a:xfrm>
              <a:off x="540700" y="2190303"/>
              <a:ext cx="237196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pl-PL" sz="2000" dirty="0">
                  <a:solidFill>
                    <a:srgbClr val="000000"/>
                  </a:solidFill>
                  <a:latin typeface="Calibri" panose="020F0502020204030204" pitchFamily="34" charset="0"/>
                </a:rPr>
                <a:t>n</a:t>
              </a:r>
              <a:r>
                <a:rPr lang="pl-PL" sz="20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eutron </a:t>
              </a:r>
              <a:r>
                <a:rPr lang="pl-PL" sz="2000" dirty="0" err="1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separation</a:t>
              </a:r>
              <a:endParaRPr lang="pl-PL" sz="2000" dirty="0" smtClean="0">
                <a:solidFill>
                  <a:srgbClr val="000000"/>
                </a:solidFill>
                <a:latin typeface="Calibri" panose="020F0502020204030204" pitchFamily="34" charset="0"/>
              </a:endParaRPr>
            </a:p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pl-PL" sz="2000" dirty="0" err="1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energy</a:t>
              </a:r>
              <a:endParaRPr lang="pl-PL" sz="20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7" name="pole tekstowe 46"/>
            <p:cNvSpPr txBox="1"/>
            <p:nvPr/>
          </p:nvSpPr>
          <p:spPr>
            <a:xfrm>
              <a:off x="397136" y="67890"/>
              <a:ext cx="73492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pl-PL" sz="2000" dirty="0" err="1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MeV</a:t>
              </a:r>
              <a:endParaRPr lang="pl-PL" sz="20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3" name="Obraz 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978" y="4290584"/>
              <a:ext cx="2111888" cy="2549169"/>
            </a:xfrm>
            <a:prstGeom prst="rect">
              <a:avLst/>
            </a:prstGeom>
          </p:spPr>
        </p:pic>
      </p:grpSp>
      <p:sp>
        <p:nvSpPr>
          <p:cNvPr id="83" name="Elipsa 82"/>
          <p:cNvSpPr>
            <a:spLocks noChangeAspect="1"/>
          </p:cNvSpPr>
          <p:nvPr/>
        </p:nvSpPr>
        <p:spPr bwMode="auto">
          <a:xfrm>
            <a:off x="3435210" y="4184017"/>
            <a:ext cx="143621" cy="150913"/>
          </a:xfrm>
          <a:prstGeom prst="ellipse">
            <a:avLst/>
          </a:prstGeom>
          <a:solidFill>
            <a:srgbClr val="FF6743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l-PL" sz="2400" smtClean="0">
              <a:solidFill>
                <a:srgbClr val="FFFFFF"/>
              </a:solidFill>
            </a:endParaRPr>
          </a:p>
        </p:txBody>
      </p:sp>
      <p:sp>
        <p:nvSpPr>
          <p:cNvPr id="5" name="Dowolny kształt 4"/>
          <p:cNvSpPr/>
          <p:nvPr/>
        </p:nvSpPr>
        <p:spPr bwMode="auto">
          <a:xfrm>
            <a:off x="4577965" y="3704095"/>
            <a:ext cx="2374817" cy="1208868"/>
          </a:xfrm>
          <a:custGeom>
            <a:avLst/>
            <a:gdLst>
              <a:gd name="connsiteX0" fmla="*/ 0 w 2572718"/>
              <a:gd name="connsiteY0" fmla="*/ 0 h 1208868"/>
              <a:gd name="connsiteX1" fmla="*/ 464949 w 2572718"/>
              <a:gd name="connsiteY1" fmla="*/ 139485 h 1208868"/>
              <a:gd name="connsiteX2" fmla="*/ 743918 w 2572718"/>
              <a:gd name="connsiteY2" fmla="*/ 309966 h 1208868"/>
              <a:gd name="connsiteX3" fmla="*/ 1053884 w 2572718"/>
              <a:gd name="connsiteY3" fmla="*/ 743919 h 1208868"/>
              <a:gd name="connsiteX4" fmla="*/ 1379349 w 2572718"/>
              <a:gd name="connsiteY4" fmla="*/ 1007390 h 1208868"/>
              <a:gd name="connsiteX5" fmla="*/ 1844298 w 2572718"/>
              <a:gd name="connsiteY5" fmla="*/ 1131376 h 1208868"/>
              <a:gd name="connsiteX6" fmla="*/ 2572718 w 2572718"/>
              <a:gd name="connsiteY6" fmla="*/ 1208868 h 1208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72718" h="1208868">
                <a:moveTo>
                  <a:pt x="0" y="0"/>
                </a:moveTo>
                <a:cubicBezTo>
                  <a:pt x="170481" y="43912"/>
                  <a:pt x="340963" y="87824"/>
                  <a:pt x="464949" y="139485"/>
                </a:cubicBezTo>
                <a:cubicBezTo>
                  <a:pt x="588935" y="191146"/>
                  <a:pt x="645762" y="209227"/>
                  <a:pt x="743918" y="309966"/>
                </a:cubicBezTo>
                <a:cubicBezTo>
                  <a:pt x="842074" y="410705"/>
                  <a:pt x="947979" y="627682"/>
                  <a:pt x="1053884" y="743919"/>
                </a:cubicBezTo>
                <a:cubicBezTo>
                  <a:pt x="1159789" y="860156"/>
                  <a:pt x="1247613" y="942814"/>
                  <a:pt x="1379349" y="1007390"/>
                </a:cubicBezTo>
                <a:cubicBezTo>
                  <a:pt x="1511085" y="1071966"/>
                  <a:pt x="1645403" y="1097796"/>
                  <a:pt x="1844298" y="1131376"/>
                </a:cubicBezTo>
                <a:cubicBezTo>
                  <a:pt x="2043193" y="1164956"/>
                  <a:pt x="2307955" y="1186912"/>
                  <a:pt x="2572718" y="1208868"/>
                </a:cubicBezTo>
              </a:path>
            </a:pathLst>
          </a:custGeom>
          <a:noFill/>
          <a:ln w="19050" cap="flat" cmpd="sng" algn="ctr">
            <a:solidFill>
              <a:srgbClr val="FF9933"/>
            </a:solidFill>
            <a:prstDash val="solid"/>
            <a:miter lim="800000"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l-PL" sz="2400" smtClean="0">
              <a:solidFill>
                <a:srgbClr val="FFFFFF"/>
              </a:solidFill>
            </a:endParaRPr>
          </a:p>
        </p:txBody>
      </p:sp>
      <p:sp>
        <p:nvSpPr>
          <p:cNvPr id="8" name="Dowolny kształt 7"/>
          <p:cNvSpPr/>
          <p:nvPr/>
        </p:nvSpPr>
        <p:spPr bwMode="auto">
          <a:xfrm>
            <a:off x="2157440" y="4355024"/>
            <a:ext cx="1318953" cy="955156"/>
          </a:xfrm>
          <a:custGeom>
            <a:avLst/>
            <a:gdLst>
              <a:gd name="connsiteX0" fmla="*/ 1317356 w 1317356"/>
              <a:gd name="connsiteY0" fmla="*/ 0 h 929898"/>
              <a:gd name="connsiteX1" fmla="*/ 1162373 w 1317356"/>
              <a:gd name="connsiteY1" fmla="*/ 309966 h 929898"/>
              <a:gd name="connsiteX2" fmla="*/ 759417 w 1317356"/>
              <a:gd name="connsiteY2" fmla="*/ 681925 h 929898"/>
              <a:gd name="connsiteX3" fmla="*/ 0 w 1317356"/>
              <a:gd name="connsiteY3" fmla="*/ 929898 h 929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7356" h="929898">
                <a:moveTo>
                  <a:pt x="1317356" y="0"/>
                </a:moveTo>
                <a:cubicBezTo>
                  <a:pt x="1286359" y="98156"/>
                  <a:pt x="1255363" y="196312"/>
                  <a:pt x="1162373" y="309966"/>
                </a:cubicBezTo>
                <a:cubicBezTo>
                  <a:pt x="1069383" y="423620"/>
                  <a:pt x="953146" y="578603"/>
                  <a:pt x="759417" y="681925"/>
                </a:cubicBezTo>
                <a:cubicBezTo>
                  <a:pt x="565688" y="785247"/>
                  <a:pt x="282844" y="857572"/>
                  <a:pt x="0" y="929898"/>
                </a:cubicBezTo>
              </a:path>
            </a:pathLst>
          </a:custGeom>
          <a:noFill/>
          <a:ln w="38100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miter lim="800000"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l-PL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2615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93" y="398161"/>
            <a:ext cx="9072000" cy="6421255"/>
          </a:xfrm>
          <a:prstGeom prst="rect">
            <a:avLst/>
          </a:prstGeom>
        </p:spPr>
      </p:pic>
      <p:sp>
        <p:nvSpPr>
          <p:cNvPr id="5" name="Dowolny kształt 4"/>
          <p:cNvSpPr/>
          <p:nvPr/>
        </p:nvSpPr>
        <p:spPr bwMode="auto">
          <a:xfrm>
            <a:off x="788409" y="693336"/>
            <a:ext cx="7902642" cy="5466304"/>
          </a:xfrm>
          <a:custGeom>
            <a:avLst/>
            <a:gdLst>
              <a:gd name="connsiteX0" fmla="*/ 0 w 8561195"/>
              <a:gd name="connsiteY0" fmla="*/ 5456255 h 5466304"/>
              <a:gd name="connsiteX1" fmla="*/ 70338 w 8561195"/>
              <a:gd name="connsiteY1" fmla="*/ 5245240 h 5466304"/>
              <a:gd name="connsiteX2" fmla="*/ 190919 w 8561195"/>
              <a:gd name="connsiteY2" fmla="*/ 5084466 h 5466304"/>
              <a:gd name="connsiteX3" fmla="*/ 301450 w 8561195"/>
              <a:gd name="connsiteY3" fmla="*/ 4963886 h 5466304"/>
              <a:gd name="connsiteX4" fmla="*/ 381837 w 8561195"/>
              <a:gd name="connsiteY4" fmla="*/ 4863402 h 5466304"/>
              <a:gd name="connsiteX5" fmla="*/ 482321 w 8561195"/>
              <a:gd name="connsiteY5" fmla="*/ 4752871 h 5466304"/>
              <a:gd name="connsiteX6" fmla="*/ 683288 w 8561195"/>
              <a:gd name="connsiteY6" fmla="*/ 4582049 h 5466304"/>
              <a:gd name="connsiteX7" fmla="*/ 813916 w 8561195"/>
              <a:gd name="connsiteY7" fmla="*/ 4461468 h 5466304"/>
              <a:gd name="connsiteX8" fmla="*/ 894303 w 8561195"/>
              <a:gd name="connsiteY8" fmla="*/ 4320791 h 5466304"/>
              <a:gd name="connsiteX9" fmla="*/ 954593 w 8561195"/>
              <a:gd name="connsiteY9" fmla="*/ 4190163 h 5466304"/>
              <a:gd name="connsiteX10" fmla="*/ 994787 w 8561195"/>
              <a:gd name="connsiteY10" fmla="*/ 4149969 h 5466304"/>
              <a:gd name="connsiteX11" fmla="*/ 1105319 w 8561195"/>
              <a:gd name="connsiteY11" fmla="*/ 4129873 h 5466304"/>
              <a:gd name="connsiteX12" fmla="*/ 1195754 w 8561195"/>
              <a:gd name="connsiteY12" fmla="*/ 4059534 h 5466304"/>
              <a:gd name="connsiteX13" fmla="*/ 1296237 w 8561195"/>
              <a:gd name="connsiteY13" fmla="*/ 3979148 h 5466304"/>
              <a:gd name="connsiteX14" fmla="*/ 1406769 w 8561195"/>
              <a:gd name="connsiteY14" fmla="*/ 3898761 h 5466304"/>
              <a:gd name="connsiteX15" fmla="*/ 1587639 w 8561195"/>
              <a:gd name="connsiteY15" fmla="*/ 3798277 h 5466304"/>
              <a:gd name="connsiteX16" fmla="*/ 1818752 w 8561195"/>
              <a:gd name="connsiteY16" fmla="*/ 3657600 h 5466304"/>
              <a:gd name="connsiteX17" fmla="*/ 1919235 w 8561195"/>
              <a:gd name="connsiteY17" fmla="*/ 3547068 h 5466304"/>
              <a:gd name="connsiteX18" fmla="*/ 2049864 w 8561195"/>
              <a:gd name="connsiteY18" fmla="*/ 3426488 h 5466304"/>
              <a:gd name="connsiteX19" fmla="*/ 2180492 w 8561195"/>
              <a:gd name="connsiteY19" fmla="*/ 3295860 h 5466304"/>
              <a:gd name="connsiteX20" fmla="*/ 2311121 w 8561195"/>
              <a:gd name="connsiteY20" fmla="*/ 3225521 h 5466304"/>
              <a:gd name="connsiteX21" fmla="*/ 2351314 w 8561195"/>
              <a:gd name="connsiteY21" fmla="*/ 3135086 h 5466304"/>
              <a:gd name="connsiteX22" fmla="*/ 2461846 w 8561195"/>
              <a:gd name="connsiteY22" fmla="*/ 3125038 h 5466304"/>
              <a:gd name="connsiteX23" fmla="*/ 2552281 w 8561195"/>
              <a:gd name="connsiteY23" fmla="*/ 3084844 h 5466304"/>
              <a:gd name="connsiteX24" fmla="*/ 2652765 w 8561195"/>
              <a:gd name="connsiteY24" fmla="*/ 3054699 h 5466304"/>
              <a:gd name="connsiteX25" fmla="*/ 2733152 w 8561195"/>
              <a:gd name="connsiteY25" fmla="*/ 2984361 h 5466304"/>
              <a:gd name="connsiteX26" fmla="*/ 2783393 w 8561195"/>
              <a:gd name="connsiteY26" fmla="*/ 2903974 h 5466304"/>
              <a:gd name="connsiteX27" fmla="*/ 2914022 w 8561195"/>
              <a:gd name="connsiteY27" fmla="*/ 2753249 h 5466304"/>
              <a:gd name="connsiteX28" fmla="*/ 3084844 w 8561195"/>
              <a:gd name="connsiteY28" fmla="*/ 2662813 h 5466304"/>
              <a:gd name="connsiteX29" fmla="*/ 3205424 w 8561195"/>
              <a:gd name="connsiteY29" fmla="*/ 2612572 h 5466304"/>
              <a:gd name="connsiteX30" fmla="*/ 3305908 w 8561195"/>
              <a:gd name="connsiteY30" fmla="*/ 2532185 h 5466304"/>
              <a:gd name="connsiteX31" fmla="*/ 3426488 w 8561195"/>
              <a:gd name="connsiteY31" fmla="*/ 2471895 h 5466304"/>
              <a:gd name="connsiteX32" fmla="*/ 3526971 w 8561195"/>
              <a:gd name="connsiteY32" fmla="*/ 2381460 h 5466304"/>
              <a:gd name="connsiteX33" fmla="*/ 3667648 w 8561195"/>
              <a:gd name="connsiteY33" fmla="*/ 2321169 h 5466304"/>
              <a:gd name="connsiteX34" fmla="*/ 3758083 w 8561195"/>
              <a:gd name="connsiteY34" fmla="*/ 2220686 h 5466304"/>
              <a:gd name="connsiteX35" fmla="*/ 3878664 w 8561195"/>
              <a:gd name="connsiteY35" fmla="*/ 2160396 h 5466304"/>
              <a:gd name="connsiteX36" fmla="*/ 3999244 w 8561195"/>
              <a:gd name="connsiteY36" fmla="*/ 2049864 h 5466304"/>
              <a:gd name="connsiteX37" fmla="*/ 4129872 w 8561195"/>
              <a:gd name="connsiteY37" fmla="*/ 1949380 h 5466304"/>
              <a:gd name="connsiteX38" fmla="*/ 4210259 w 8561195"/>
              <a:gd name="connsiteY38" fmla="*/ 1889090 h 5466304"/>
              <a:gd name="connsiteX39" fmla="*/ 4280598 w 8561195"/>
              <a:gd name="connsiteY39" fmla="*/ 1838849 h 5466304"/>
              <a:gd name="connsiteX40" fmla="*/ 4441371 w 8561195"/>
              <a:gd name="connsiteY40" fmla="*/ 1758462 h 5466304"/>
              <a:gd name="connsiteX41" fmla="*/ 4541855 w 8561195"/>
              <a:gd name="connsiteY41" fmla="*/ 1708220 h 5466304"/>
              <a:gd name="connsiteX42" fmla="*/ 4632290 w 8561195"/>
              <a:gd name="connsiteY42" fmla="*/ 1657978 h 5466304"/>
              <a:gd name="connsiteX43" fmla="*/ 4702628 w 8561195"/>
              <a:gd name="connsiteY43" fmla="*/ 1637882 h 5466304"/>
              <a:gd name="connsiteX44" fmla="*/ 4883499 w 8561195"/>
              <a:gd name="connsiteY44" fmla="*/ 1637882 h 5466304"/>
              <a:gd name="connsiteX45" fmla="*/ 4973934 w 8561195"/>
              <a:gd name="connsiteY45" fmla="*/ 1617785 h 5466304"/>
              <a:gd name="connsiteX46" fmla="*/ 5044272 w 8561195"/>
              <a:gd name="connsiteY46" fmla="*/ 1577591 h 5466304"/>
              <a:gd name="connsiteX47" fmla="*/ 5094514 w 8561195"/>
              <a:gd name="connsiteY47" fmla="*/ 1537398 h 5466304"/>
              <a:gd name="connsiteX48" fmla="*/ 5144756 w 8561195"/>
              <a:gd name="connsiteY48" fmla="*/ 1517301 h 5466304"/>
              <a:gd name="connsiteX49" fmla="*/ 5194998 w 8561195"/>
              <a:gd name="connsiteY49" fmla="*/ 1507253 h 5466304"/>
              <a:gd name="connsiteX50" fmla="*/ 5245239 w 8561195"/>
              <a:gd name="connsiteY50" fmla="*/ 1507253 h 5466304"/>
              <a:gd name="connsiteX51" fmla="*/ 5335675 w 8561195"/>
              <a:gd name="connsiteY51" fmla="*/ 1487156 h 5466304"/>
              <a:gd name="connsiteX52" fmla="*/ 5385916 w 8561195"/>
              <a:gd name="connsiteY52" fmla="*/ 1477108 h 5466304"/>
              <a:gd name="connsiteX53" fmla="*/ 5446206 w 8561195"/>
              <a:gd name="connsiteY53" fmla="*/ 1446963 h 5466304"/>
              <a:gd name="connsiteX54" fmla="*/ 5496448 w 8561195"/>
              <a:gd name="connsiteY54" fmla="*/ 1416818 h 5466304"/>
              <a:gd name="connsiteX55" fmla="*/ 5566787 w 8561195"/>
              <a:gd name="connsiteY55" fmla="*/ 1406769 h 5466304"/>
              <a:gd name="connsiteX56" fmla="*/ 5647174 w 8561195"/>
              <a:gd name="connsiteY56" fmla="*/ 1386673 h 5466304"/>
              <a:gd name="connsiteX57" fmla="*/ 5777802 w 8561195"/>
              <a:gd name="connsiteY57" fmla="*/ 1326383 h 5466304"/>
              <a:gd name="connsiteX58" fmla="*/ 5817995 w 8561195"/>
              <a:gd name="connsiteY58" fmla="*/ 1286189 h 5466304"/>
              <a:gd name="connsiteX59" fmla="*/ 5878286 w 8561195"/>
              <a:gd name="connsiteY59" fmla="*/ 1276141 h 5466304"/>
              <a:gd name="connsiteX60" fmla="*/ 5968721 w 8561195"/>
              <a:gd name="connsiteY60" fmla="*/ 1235948 h 5466304"/>
              <a:gd name="connsiteX61" fmla="*/ 6069204 w 8561195"/>
              <a:gd name="connsiteY61" fmla="*/ 1235948 h 5466304"/>
              <a:gd name="connsiteX62" fmla="*/ 6159639 w 8561195"/>
              <a:gd name="connsiteY62" fmla="*/ 1235948 h 5466304"/>
              <a:gd name="connsiteX63" fmla="*/ 6260123 w 8561195"/>
              <a:gd name="connsiteY63" fmla="*/ 1235948 h 5466304"/>
              <a:gd name="connsiteX64" fmla="*/ 6290268 w 8561195"/>
              <a:gd name="connsiteY64" fmla="*/ 1185706 h 5466304"/>
              <a:gd name="connsiteX65" fmla="*/ 6420897 w 8561195"/>
              <a:gd name="connsiteY65" fmla="*/ 1115367 h 5466304"/>
              <a:gd name="connsiteX66" fmla="*/ 6501283 w 8561195"/>
              <a:gd name="connsiteY66" fmla="*/ 1095271 h 5466304"/>
              <a:gd name="connsiteX67" fmla="*/ 6611815 w 8561195"/>
              <a:gd name="connsiteY67" fmla="*/ 1034980 h 5466304"/>
              <a:gd name="connsiteX68" fmla="*/ 6682154 w 8561195"/>
              <a:gd name="connsiteY68" fmla="*/ 964642 h 5466304"/>
              <a:gd name="connsiteX69" fmla="*/ 6762541 w 8561195"/>
              <a:gd name="connsiteY69" fmla="*/ 904352 h 5466304"/>
              <a:gd name="connsiteX70" fmla="*/ 6852976 w 8561195"/>
              <a:gd name="connsiteY70" fmla="*/ 844062 h 5466304"/>
              <a:gd name="connsiteX71" fmla="*/ 6993653 w 8561195"/>
              <a:gd name="connsiteY71" fmla="*/ 753627 h 5466304"/>
              <a:gd name="connsiteX72" fmla="*/ 7104185 w 8561195"/>
              <a:gd name="connsiteY72" fmla="*/ 713433 h 5466304"/>
              <a:gd name="connsiteX73" fmla="*/ 7154426 w 8561195"/>
              <a:gd name="connsiteY73" fmla="*/ 673240 h 5466304"/>
              <a:gd name="connsiteX74" fmla="*/ 7214716 w 8561195"/>
              <a:gd name="connsiteY74" fmla="*/ 612950 h 5466304"/>
              <a:gd name="connsiteX75" fmla="*/ 7305152 w 8561195"/>
              <a:gd name="connsiteY75" fmla="*/ 582805 h 5466304"/>
              <a:gd name="connsiteX76" fmla="*/ 7395587 w 8561195"/>
              <a:gd name="connsiteY76" fmla="*/ 512466 h 5466304"/>
              <a:gd name="connsiteX77" fmla="*/ 7496070 w 8561195"/>
              <a:gd name="connsiteY77" fmla="*/ 472273 h 5466304"/>
              <a:gd name="connsiteX78" fmla="*/ 7556360 w 8561195"/>
              <a:gd name="connsiteY78" fmla="*/ 452176 h 5466304"/>
              <a:gd name="connsiteX79" fmla="*/ 7556360 w 8561195"/>
              <a:gd name="connsiteY79" fmla="*/ 432079 h 5466304"/>
              <a:gd name="connsiteX80" fmla="*/ 7596554 w 8561195"/>
              <a:gd name="connsiteY80" fmla="*/ 371789 h 5466304"/>
              <a:gd name="connsiteX81" fmla="*/ 7666892 w 8561195"/>
              <a:gd name="connsiteY81" fmla="*/ 351693 h 5466304"/>
              <a:gd name="connsiteX82" fmla="*/ 7757327 w 8561195"/>
              <a:gd name="connsiteY82" fmla="*/ 341644 h 5466304"/>
              <a:gd name="connsiteX83" fmla="*/ 7807569 w 8561195"/>
              <a:gd name="connsiteY83" fmla="*/ 311499 h 5466304"/>
              <a:gd name="connsiteX84" fmla="*/ 7908053 w 8561195"/>
              <a:gd name="connsiteY84" fmla="*/ 271306 h 5466304"/>
              <a:gd name="connsiteX85" fmla="*/ 7998488 w 8561195"/>
              <a:gd name="connsiteY85" fmla="*/ 231112 h 5466304"/>
              <a:gd name="connsiteX86" fmla="*/ 8058778 w 8561195"/>
              <a:gd name="connsiteY86" fmla="*/ 200967 h 5466304"/>
              <a:gd name="connsiteX87" fmla="*/ 8109020 w 8561195"/>
              <a:gd name="connsiteY87" fmla="*/ 170822 h 5466304"/>
              <a:gd name="connsiteX88" fmla="*/ 8199455 w 8561195"/>
              <a:gd name="connsiteY88" fmla="*/ 160774 h 5466304"/>
              <a:gd name="connsiteX89" fmla="*/ 8299938 w 8561195"/>
              <a:gd name="connsiteY89" fmla="*/ 130629 h 5466304"/>
              <a:gd name="connsiteX90" fmla="*/ 8440615 w 8561195"/>
              <a:gd name="connsiteY90" fmla="*/ 110532 h 5466304"/>
              <a:gd name="connsiteX91" fmla="*/ 8500905 w 8561195"/>
              <a:gd name="connsiteY91" fmla="*/ 50242 h 5466304"/>
              <a:gd name="connsiteX92" fmla="*/ 8551147 w 8561195"/>
              <a:gd name="connsiteY92" fmla="*/ 0 h 5466304"/>
              <a:gd name="connsiteX93" fmla="*/ 8561195 w 8561195"/>
              <a:gd name="connsiteY93" fmla="*/ 60290 h 5466304"/>
              <a:gd name="connsiteX94" fmla="*/ 8531050 w 8561195"/>
              <a:gd name="connsiteY94" fmla="*/ 150726 h 5466304"/>
              <a:gd name="connsiteX95" fmla="*/ 8460712 w 8561195"/>
              <a:gd name="connsiteY95" fmla="*/ 221064 h 5466304"/>
              <a:gd name="connsiteX96" fmla="*/ 8360228 w 8561195"/>
              <a:gd name="connsiteY96" fmla="*/ 291402 h 5466304"/>
              <a:gd name="connsiteX97" fmla="*/ 8269793 w 8561195"/>
              <a:gd name="connsiteY97" fmla="*/ 361741 h 5466304"/>
              <a:gd name="connsiteX98" fmla="*/ 8189406 w 8561195"/>
              <a:gd name="connsiteY98" fmla="*/ 432079 h 5466304"/>
              <a:gd name="connsiteX99" fmla="*/ 8078875 w 8561195"/>
              <a:gd name="connsiteY99" fmla="*/ 552660 h 5466304"/>
              <a:gd name="connsiteX100" fmla="*/ 7968343 w 8561195"/>
              <a:gd name="connsiteY100" fmla="*/ 633046 h 5466304"/>
              <a:gd name="connsiteX101" fmla="*/ 7887956 w 8561195"/>
              <a:gd name="connsiteY101" fmla="*/ 693337 h 5466304"/>
              <a:gd name="connsiteX102" fmla="*/ 7807569 w 8561195"/>
              <a:gd name="connsiteY102" fmla="*/ 743578 h 5466304"/>
              <a:gd name="connsiteX103" fmla="*/ 7697037 w 8561195"/>
              <a:gd name="connsiteY103" fmla="*/ 864159 h 5466304"/>
              <a:gd name="connsiteX104" fmla="*/ 7656844 w 8561195"/>
              <a:gd name="connsiteY104" fmla="*/ 924449 h 5466304"/>
              <a:gd name="connsiteX105" fmla="*/ 7556360 w 8561195"/>
              <a:gd name="connsiteY105" fmla="*/ 964642 h 5466304"/>
              <a:gd name="connsiteX106" fmla="*/ 7496070 w 8561195"/>
              <a:gd name="connsiteY106" fmla="*/ 1034980 h 5466304"/>
              <a:gd name="connsiteX107" fmla="*/ 7435780 w 8561195"/>
              <a:gd name="connsiteY107" fmla="*/ 1085222 h 5466304"/>
              <a:gd name="connsiteX108" fmla="*/ 7365442 w 8561195"/>
              <a:gd name="connsiteY108" fmla="*/ 1175657 h 5466304"/>
              <a:gd name="connsiteX109" fmla="*/ 7214716 w 8561195"/>
              <a:gd name="connsiteY109" fmla="*/ 1276141 h 5466304"/>
              <a:gd name="connsiteX110" fmla="*/ 7154426 w 8561195"/>
              <a:gd name="connsiteY110" fmla="*/ 1336431 h 5466304"/>
              <a:gd name="connsiteX111" fmla="*/ 7074039 w 8561195"/>
              <a:gd name="connsiteY111" fmla="*/ 1396721 h 5466304"/>
              <a:gd name="connsiteX112" fmla="*/ 7023798 w 8561195"/>
              <a:gd name="connsiteY112" fmla="*/ 1467060 h 5466304"/>
              <a:gd name="connsiteX113" fmla="*/ 6983604 w 8561195"/>
              <a:gd name="connsiteY113" fmla="*/ 1557495 h 5466304"/>
              <a:gd name="connsiteX114" fmla="*/ 6903217 w 8561195"/>
              <a:gd name="connsiteY114" fmla="*/ 1607737 h 5466304"/>
              <a:gd name="connsiteX115" fmla="*/ 6802734 w 8561195"/>
              <a:gd name="connsiteY115" fmla="*/ 1627833 h 5466304"/>
              <a:gd name="connsiteX116" fmla="*/ 6722347 w 8561195"/>
              <a:gd name="connsiteY116" fmla="*/ 1678075 h 5466304"/>
              <a:gd name="connsiteX117" fmla="*/ 6591719 w 8561195"/>
              <a:gd name="connsiteY117" fmla="*/ 1718268 h 5466304"/>
              <a:gd name="connsiteX118" fmla="*/ 6461090 w 8561195"/>
              <a:gd name="connsiteY118" fmla="*/ 1758462 h 5466304"/>
              <a:gd name="connsiteX119" fmla="*/ 6310365 w 8561195"/>
              <a:gd name="connsiteY119" fmla="*/ 1818752 h 5466304"/>
              <a:gd name="connsiteX120" fmla="*/ 6159639 w 8561195"/>
              <a:gd name="connsiteY120" fmla="*/ 1858945 h 5466304"/>
              <a:gd name="connsiteX121" fmla="*/ 6079253 w 8561195"/>
              <a:gd name="connsiteY121" fmla="*/ 1919235 h 5466304"/>
              <a:gd name="connsiteX122" fmla="*/ 6029011 w 8561195"/>
              <a:gd name="connsiteY122" fmla="*/ 1969477 h 5466304"/>
              <a:gd name="connsiteX123" fmla="*/ 5928527 w 8561195"/>
              <a:gd name="connsiteY123" fmla="*/ 1989574 h 5466304"/>
              <a:gd name="connsiteX124" fmla="*/ 5817995 w 8561195"/>
              <a:gd name="connsiteY124" fmla="*/ 2029767 h 5466304"/>
              <a:gd name="connsiteX125" fmla="*/ 5767754 w 8561195"/>
              <a:gd name="connsiteY125" fmla="*/ 2090057 h 5466304"/>
              <a:gd name="connsiteX126" fmla="*/ 5647174 w 8561195"/>
              <a:gd name="connsiteY126" fmla="*/ 2120202 h 5466304"/>
              <a:gd name="connsiteX127" fmla="*/ 5536642 w 8561195"/>
              <a:gd name="connsiteY127" fmla="*/ 2170444 h 5466304"/>
              <a:gd name="connsiteX128" fmla="*/ 5335675 w 8561195"/>
              <a:gd name="connsiteY128" fmla="*/ 2260879 h 5466304"/>
              <a:gd name="connsiteX129" fmla="*/ 5255288 w 8561195"/>
              <a:gd name="connsiteY129" fmla="*/ 2351315 h 5466304"/>
              <a:gd name="connsiteX130" fmla="*/ 5174901 w 8561195"/>
              <a:gd name="connsiteY130" fmla="*/ 2441750 h 5466304"/>
              <a:gd name="connsiteX131" fmla="*/ 5084466 w 8561195"/>
              <a:gd name="connsiteY131" fmla="*/ 2522137 h 5466304"/>
              <a:gd name="connsiteX132" fmla="*/ 5004079 w 8561195"/>
              <a:gd name="connsiteY132" fmla="*/ 2602523 h 5466304"/>
              <a:gd name="connsiteX133" fmla="*/ 4883499 w 8561195"/>
              <a:gd name="connsiteY133" fmla="*/ 2682910 h 5466304"/>
              <a:gd name="connsiteX134" fmla="*/ 4793064 w 8561195"/>
              <a:gd name="connsiteY134" fmla="*/ 2803490 h 5466304"/>
              <a:gd name="connsiteX135" fmla="*/ 4762919 w 8561195"/>
              <a:gd name="connsiteY135" fmla="*/ 2863780 h 5466304"/>
              <a:gd name="connsiteX136" fmla="*/ 4682532 w 8561195"/>
              <a:gd name="connsiteY136" fmla="*/ 2893926 h 5466304"/>
              <a:gd name="connsiteX137" fmla="*/ 4592097 w 8561195"/>
              <a:gd name="connsiteY137" fmla="*/ 2914022 h 5466304"/>
              <a:gd name="connsiteX138" fmla="*/ 4582048 w 8561195"/>
              <a:gd name="connsiteY138" fmla="*/ 2974312 h 5466304"/>
              <a:gd name="connsiteX139" fmla="*/ 4491613 w 8561195"/>
              <a:gd name="connsiteY139" fmla="*/ 3024554 h 5466304"/>
              <a:gd name="connsiteX140" fmla="*/ 4441371 w 8561195"/>
              <a:gd name="connsiteY140" fmla="*/ 3074796 h 5466304"/>
              <a:gd name="connsiteX141" fmla="*/ 4391130 w 8561195"/>
              <a:gd name="connsiteY141" fmla="*/ 3104941 h 5466304"/>
              <a:gd name="connsiteX142" fmla="*/ 4300694 w 8561195"/>
              <a:gd name="connsiteY142" fmla="*/ 3155183 h 5466304"/>
              <a:gd name="connsiteX143" fmla="*/ 4230356 w 8561195"/>
              <a:gd name="connsiteY143" fmla="*/ 3185328 h 5466304"/>
              <a:gd name="connsiteX144" fmla="*/ 4079631 w 8561195"/>
              <a:gd name="connsiteY144" fmla="*/ 3285811 h 5466304"/>
              <a:gd name="connsiteX145" fmla="*/ 3969099 w 8561195"/>
              <a:gd name="connsiteY145" fmla="*/ 3376246 h 5466304"/>
              <a:gd name="connsiteX146" fmla="*/ 3908809 w 8561195"/>
              <a:gd name="connsiteY146" fmla="*/ 3416440 h 5466304"/>
              <a:gd name="connsiteX147" fmla="*/ 3848519 w 8561195"/>
              <a:gd name="connsiteY147" fmla="*/ 3476730 h 5466304"/>
              <a:gd name="connsiteX148" fmla="*/ 3748035 w 8561195"/>
              <a:gd name="connsiteY148" fmla="*/ 3496827 h 5466304"/>
              <a:gd name="connsiteX149" fmla="*/ 3687745 w 8561195"/>
              <a:gd name="connsiteY149" fmla="*/ 3547068 h 5466304"/>
              <a:gd name="connsiteX150" fmla="*/ 3607358 w 8561195"/>
              <a:gd name="connsiteY150" fmla="*/ 3597310 h 5466304"/>
              <a:gd name="connsiteX151" fmla="*/ 3567165 w 8561195"/>
              <a:gd name="connsiteY151" fmla="*/ 3627455 h 5466304"/>
              <a:gd name="connsiteX152" fmla="*/ 3496826 w 8561195"/>
              <a:gd name="connsiteY152" fmla="*/ 3667649 h 5466304"/>
              <a:gd name="connsiteX153" fmla="*/ 3416439 w 8561195"/>
              <a:gd name="connsiteY153" fmla="*/ 3687745 h 5466304"/>
              <a:gd name="connsiteX154" fmla="*/ 3336053 w 8561195"/>
              <a:gd name="connsiteY154" fmla="*/ 3758084 h 5466304"/>
              <a:gd name="connsiteX155" fmla="*/ 3245617 w 8561195"/>
              <a:gd name="connsiteY155" fmla="*/ 3788229 h 5466304"/>
              <a:gd name="connsiteX156" fmla="*/ 3175279 w 8561195"/>
              <a:gd name="connsiteY156" fmla="*/ 3828422 h 5466304"/>
              <a:gd name="connsiteX157" fmla="*/ 3084844 w 8561195"/>
              <a:gd name="connsiteY157" fmla="*/ 3878664 h 5466304"/>
              <a:gd name="connsiteX158" fmla="*/ 3014505 w 8561195"/>
              <a:gd name="connsiteY158" fmla="*/ 3928906 h 5466304"/>
              <a:gd name="connsiteX159" fmla="*/ 2863780 w 8561195"/>
              <a:gd name="connsiteY159" fmla="*/ 4009293 h 5466304"/>
              <a:gd name="connsiteX160" fmla="*/ 2763297 w 8561195"/>
              <a:gd name="connsiteY160" fmla="*/ 4069583 h 5466304"/>
              <a:gd name="connsiteX161" fmla="*/ 2642716 w 8561195"/>
              <a:gd name="connsiteY161" fmla="*/ 4119824 h 5466304"/>
              <a:gd name="connsiteX162" fmla="*/ 2592475 w 8561195"/>
              <a:gd name="connsiteY162" fmla="*/ 4149969 h 5466304"/>
              <a:gd name="connsiteX163" fmla="*/ 2522136 w 8561195"/>
              <a:gd name="connsiteY163" fmla="*/ 4200211 h 5466304"/>
              <a:gd name="connsiteX164" fmla="*/ 2431701 w 8561195"/>
              <a:gd name="connsiteY164" fmla="*/ 4260501 h 5466304"/>
              <a:gd name="connsiteX165" fmla="*/ 2401556 w 8561195"/>
              <a:gd name="connsiteY165" fmla="*/ 4290646 h 5466304"/>
              <a:gd name="connsiteX166" fmla="*/ 2311121 w 8561195"/>
              <a:gd name="connsiteY166" fmla="*/ 4340888 h 5466304"/>
              <a:gd name="connsiteX167" fmla="*/ 2230734 w 8561195"/>
              <a:gd name="connsiteY167" fmla="*/ 4381082 h 5466304"/>
              <a:gd name="connsiteX168" fmla="*/ 2170444 w 8561195"/>
              <a:gd name="connsiteY168" fmla="*/ 4411227 h 5466304"/>
              <a:gd name="connsiteX169" fmla="*/ 2080009 w 8561195"/>
              <a:gd name="connsiteY169" fmla="*/ 4471517 h 5466304"/>
              <a:gd name="connsiteX170" fmla="*/ 1989574 w 8561195"/>
              <a:gd name="connsiteY170" fmla="*/ 4501662 h 5466304"/>
              <a:gd name="connsiteX171" fmla="*/ 1989574 w 8561195"/>
              <a:gd name="connsiteY171" fmla="*/ 4501662 h 5466304"/>
              <a:gd name="connsiteX172" fmla="*/ 1889090 w 8561195"/>
              <a:gd name="connsiteY172" fmla="*/ 4582049 h 5466304"/>
              <a:gd name="connsiteX173" fmla="*/ 1808703 w 8561195"/>
              <a:gd name="connsiteY173" fmla="*/ 4612194 h 5466304"/>
              <a:gd name="connsiteX174" fmla="*/ 1758461 w 8561195"/>
              <a:gd name="connsiteY174" fmla="*/ 4652387 h 5466304"/>
              <a:gd name="connsiteX175" fmla="*/ 1698171 w 8561195"/>
              <a:gd name="connsiteY175" fmla="*/ 4732774 h 5466304"/>
              <a:gd name="connsiteX176" fmla="*/ 1627833 w 8561195"/>
              <a:gd name="connsiteY176" fmla="*/ 4772967 h 5466304"/>
              <a:gd name="connsiteX177" fmla="*/ 1527349 w 8561195"/>
              <a:gd name="connsiteY177" fmla="*/ 4833257 h 5466304"/>
              <a:gd name="connsiteX178" fmla="*/ 1467059 w 8561195"/>
              <a:gd name="connsiteY178" fmla="*/ 4893548 h 5466304"/>
              <a:gd name="connsiteX179" fmla="*/ 1436914 w 8561195"/>
              <a:gd name="connsiteY179" fmla="*/ 4913644 h 5466304"/>
              <a:gd name="connsiteX180" fmla="*/ 1406769 w 8561195"/>
              <a:gd name="connsiteY180" fmla="*/ 4953838 h 5466304"/>
              <a:gd name="connsiteX181" fmla="*/ 1336431 w 8561195"/>
              <a:gd name="connsiteY181" fmla="*/ 5004079 h 5466304"/>
              <a:gd name="connsiteX182" fmla="*/ 1215850 w 8561195"/>
              <a:gd name="connsiteY182" fmla="*/ 5064369 h 5466304"/>
              <a:gd name="connsiteX183" fmla="*/ 1085222 w 8561195"/>
              <a:gd name="connsiteY183" fmla="*/ 5104563 h 5466304"/>
              <a:gd name="connsiteX184" fmla="*/ 964642 w 8561195"/>
              <a:gd name="connsiteY184" fmla="*/ 5144756 h 5466304"/>
              <a:gd name="connsiteX185" fmla="*/ 864158 w 8561195"/>
              <a:gd name="connsiteY185" fmla="*/ 5194998 h 5466304"/>
              <a:gd name="connsiteX186" fmla="*/ 743578 w 8561195"/>
              <a:gd name="connsiteY186" fmla="*/ 5245240 h 5466304"/>
              <a:gd name="connsiteX187" fmla="*/ 622998 w 8561195"/>
              <a:gd name="connsiteY187" fmla="*/ 5285433 h 5466304"/>
              <a:gd name="connsiteX188" fmla="*/ 552659 w 8561195"/>
              <a:gd name="connsiteY188" fmla="*/ 5335675 h 5466304"/>
              <a:gd name="connsiteX189" fmla="*/ 472272 w 8561195"/>
              <a:gd name="connsiteY189" fmla="*/ 5365820 h 5466304"/>
              <a:gd name="connsiteX190" fmla="*/ 381837 w 8561195"/>
              <a:gd name="connsiteY190" fmla="*/ 5395965 h 5466304"/>
              <a:gd name="connsiteX191" fmla="*/ 361741 w 8561195"/>
              <a:gd name="connsiteY191" fmla="*/ 5466304 h 5466304"/>
              <a:gd name="connsiteX192" fmla="*/ 180870 w 8561195"/>
              <a:gd name="connsiteY192" fmla="*/ 5466304 h 5466304"/>
              <a:gd name="connsiteX193" fmla="*/ 0 w 8561195"/>
              <a:gd name="connsiteY193" fmla="*/ 5456255 h 5466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8561195" h="5466304">
                <a:moveTo>
                  <a:pt x="0" y="5456255"/>
                </a:moveTo>
                <a:lnTo>
                  <a:pt x="70338" y="5245240"/>
                </a:lnTo>
                <a:lnTo>
                  <a:pt x="190919" y="5084466"/>
                </a:lnTo>
                <a:lnTo>
                  <a:pt x="301450" y="4963886"/>
                </a:lnTo>
                <a:lnTo>
                  <a:pt x="381837" y="4863402"/>
                </a:lnTo>
                <a:lnTo>
                  <a:pt x="482321" y="4752871"/>
                </a:lnTo>
                <a:lnTo>
                  <a:pt x="683288" y="4582049"/>
                </a:lnTo>
                <a:lnTo>
                  <a:pt x="813916" y="4461468"/>
                </a:lnTo>
                <a:lnTo>
                  <a:pt x="894303" y="4320791"/>
                </a:lnTo>
                <a:lnTo>
                  <a:pt x="954593" y="4190163"/>
                </a:lnTo>
                <a:lnTo>
                  <a:pt x="994787" y="4149969"/>
                </a:lnTo>
                <a:lnTo>
                  <a:pt x="1105319" y="4129873"/>
                </a:lnTo>
                <a:lnTo>
                  <a:pt x="1195754" y="4059534"/>
                </a:lnTo>
                <a:lnTo>
                  <a:pt x="1296237" y="3979148"/>
                </a:lnTo>
                <a:lnTo>
                  <a:pt x="1406769" y="3898761"/>
                </a:lnTo>
                <a:lnTo>
                  <a:pt x="1587639" y="3798277"/>
                </a:lnTo>
                <a:lnTo>
                  <a:pt x="1818752" y="3657600"/>
                </a:lnTo>
                <a:lnTo>
                  <a:pt x="1919235" y="3547068"/>
                </a:lnTo>
                <a:lnTo>
                  <a:pt x="2049864" y="3426488"/>
                </a:lnTo>
                <a:lnTo>
                  <a:pt x="2180492" y="3295860"/>
                </a:lnTo>
                <a:lnTo>
                  <a:pt x="2311121" y="3225521"/>
                </a:lnTo>
                <a:lnTo>
                  <a:pt x="2351314" y="3135086"/>
                </a:lnTo>
                <a:lnTo>
                  <a:pt x="2461846" y="3125038"/>
                </a:lnTo>
                <a:lnTo>
                  <a:pt x="2552281" y="3084844"/>
                </a:lnTo>
                <a:lnTo>
                  <a:pt x="2652765" y="3054699"/>
                </a:lnTo>
                <a:lnTo>
                  <a:pt x="2733152" y="2984361"/>
                </a:lnTo>
                <a:lnTo>
                  <a:pt x="2783393" y="2903974"/>
                </a:lnTo>
                <a:lnTo>
                  <a:pt x="2914022" y="2753249"/>
                </a:lnTo>
                <a:lnTo>
                  <a:pt x="3084844" y="2662813"/>
                </a:lnTo>
                <a:lnTo>
                  <a:pt x="3205424" y="2612572"/>
                </a:lnTo>
                <a:lnTo>
                  <a:pt x="3305908" y="2532185"/>
                </a:lnTo>
                <a:lnTo>
                  <a:pt x="3426488" y="2471895"/>
                </a:lnTo>
                <a:lnTo>
                  <a:pt x="3526971" y="2381460"/>
                </a:lnTo>
                <a:lnTo>
                  <a:pt x="3667648" y="2321169"/>
                </a:lnTo>
                <a:lnTo>
                  <a:pt x="3758083" y="2220686"/>
                </a:lnTo>
                <a:lnTo>
                  <a:pt x="3878664" y="2160396"/>
                </a:lnTo>
                <a:lnTo>
                  <a:pt x="3999244" y="2049864"/>
                </a:lnTo>
                <a:lnTo>
                  <a:pt x="4129872" y="1949380"/>
                </a:lnTo>
                <a:lnTo>
                  <a:pt x="4210259" y="1889090"/>
                </a:lnTo>
                <a:lnTo>
                  <a:pt x="4280598" y="1838849"/>
                </a:lnTo>
                <a:lnTo>
                  <a:pt x="4441371" y="1758462"/>
                </a:lnTo>
                <a:lnTo>
                  <a:pt x="4541855" y="1708220"/>
                </a:lnTo>
                <a:lnTo>
                  <a:pt x="4632290" y="1657978"/>
                </a:lnTo>
                <a:lnTo>
                  <a:pt x="4702628" y="1637882"/>
                </a:lnTo>
                <a:lnTo>
                  <a:pt x="4883499" y="1637882"/>
                </a:lnTo>
                <a:lnTo>
                  <a:pt x="4973934" y="1617785"/>
                </a:lnTo>
                <a:lnTo>
                  <a:pt x="5044272" y="1577591"/>
                </a:lnTo>
                <a:lnTo>
                  <a:pt x="5094514" y="1537398"/>
                </a:lnTo>
                <a:lnTo>
                  <a:pt x="5144756" y="1517301"/>
                </a:lnTo>
                <a:lnTo>
                  <a:pt x="5194998" y="1507253"/>
                </a:lnTo>
                <a:lnTo>
                  <a:pt x="5245239" y="1507253"/>
                </a:lnTo>
                <a:lnTo>
                  <a:pt x="5335675" y="1487156"/>
                </a:lnTo>
                <a:lnTo>
                  <a:pt x="5385916" y="1477108"/>
                </a:lnTo>
                <a:lnTo>
                  <a:pt x="5446206" y="1446963"/>
                </a:lnTo>
                <a:lnTo>
                  <a:pt x="5496448" y="1416818"/>
                </a:lnTo>
                <a:lnTo>
                  <a:pt x="5566787" y="1406769"/>
                </a:lnTo>
                <a:lnTo>
                  <a:pt x="5647174" y="1386673"/>
                </a:lnTo>
                <a:lnTo>
                  <a:pt x="5777802" y="1326383"/>
                </a:lnTo>
                <a:lnTo>
                  <a:pt x="5817995" y="1286189"/>
                </a:lnTo>
                <a:lnTo>
                  <a:pt x="5878286" y="1276141"/>
                </a:lnTo>
                <a:lnTo>
                  <a:pt x="5968721" y="1235948"/>
                </a:lnTo>
                <a:lnTo>
                  <a:pt x="6069204" y="1235948"/>
                </a:lnTo>
                <a:lnTo>
                  <a:pt x="6159639" y="1235948"/>
                </a:lnTo>
                <a:lnTo>
                  <a:pt x="6260123" y="1235948"/>
                </a:lnTo>
                <a:lnTo>
                  <a:pt x="6290268" y="1185706"/>
                </a:lnTo>
                <a:lnTo>
                  <a:pt x="6420897" y="1115367"/>
                </a:lnTo>
                <a:lnTo>
                  <a:pt x="6501283" y="1095271"/>
                </a:lnTo>
                <a:lnTo>
                  <a:pt x="6611815" y="1034980"/>
                </a:lnTo>
                <a:lnTo>
                  <a:pt x="6682154" y="964642"/>
                </a:lnTo>
                <a:lnTo>
                  <a:pt x="6762541" y="904352"/>
                </a:lnTo>
                <a:lnTo>
                  <a:pt x="6852976" y="844062"/>
                </a:lnTo>
                <a:lnTo>
                  <a:pt x="6993653" y="753627"/>
                </a:lnTo>
                <a:lnTo>
                  <a:pt x="7104185" y="713433"/>
                </a:lnTo>
                <a:lnTo>
                  <a:pt x="7154426" y="673240"/>
                </a:lnTo>
                <a:lnTo>
                  <a:pt x="7214716" y="612950"/>
                </a:lnTo>
                <a:lnTo>
                  <a:pt x="7305152" y="582805"/>
                </a:lnTo>
                <a:lnTo>
                  <a:pt x="7395587" y="512466"/>
                </a:lnTo>
                <a:lnTo>
                  <a:pt x="7496070" y="472273"/>
                </a:lnTo>
                <a:lnTo>
                  <a:pt x="7556360" y="452176"/>
                </a:lnTo>
                <a:lnTo>
                  <a:pt x="7556360" y="432079"/>
                </a:lnTo>
                <a:lnTo>
                  <a:pt x="7596554" y="371789"/>
                </a:lnTo>
                <a:lnTo>
                  <a:pt x="7666892" y="351693"/>
                </a:lnTo>
                <a:lnTo>
                  <a:pt x="7757327" y="341644"/>
                </a:lnTo>
                <a:lnTo>
                  <a:pt x="7807569" y="311499"/>
                </a:lnTo>
                <a:lnTo>
                  <a:pt x="7908053" y="271306"/>
                </a:lnTo>
                <a:lnTo>
                  <a:pt x="7998488" y="231112"/>
                </a:lnTo>
                <a:lnTo>
                  <a:pt x="8058778" y="200967"/>
                </a:lnTo>
                <a:lnTo>
                  <a:pt x="8109020" y="170822"/>
                </a:lnTo>
                <a:lnTo>
                  <a:pt x="8199455" y="160774"/>
                </a:lnTo>
                <a:lnTo>
                  <a:pt x="8299938" y="130629"/>
                </a:lnTo>
                <a:lnTo>
                  <a:pt x="8440615" y="110532"/>
                </a:lnTo>
                <a:lnTo>
                  <a:pt x="8500905" y="50242"/>
                </a:lnTo>
                <a:lnTo>
                  <a:pt x="8551147" y="0"/>
                </a:lnTo>
                <a:lnTo>
                  <a:pt x="8561195" y="60290"/>
                </a:lnTo>
                <a:lnTo>
                  <a:pt x="8531050" y="150726"/>
                </a:lnTo>
                <a:lnTo>
                  <a:pt x="8460712" y="221064"/>
                </a:lnTo>
                <a:lnTo>
                  <a:pt x="8360228" y="291402"/>
                </a:lnTo>
                <a:lnTo>
                  <a:pt x="8269793" y="361741"/>
                </a:lnTo>
                <a:lnTo>
                  <a:pt x="8189406" y="432079"/>
                </a:lnTo>
                <a:lnTo>
                  <a:pt x="8078875" y="552660"/>
                </a:lnTo>
                <a:lnTo>
                  <a:pt x="7968343" y="633046"/>
                </a:lnTo>
                <a:lnTo>
                  <a:pt x="7887956" y="693337"/>
                </a:lnTo>
                <a:lnTo>
                  <a:pt x="7807569" y="743578"/>
                </a:lnTo>
                <a:lnTo>
                  <a:pt x="7697037" y="864159"/>
                </a:lnTo>
                <a:lnTo>
                  <a:pt x="7656844" y="924449"/>
                </a:lnTo>
                <a:lnTo>
                  <a:pt x="7556360" y="964642"/>
                </a:lnTo>
                <a:lnTo>
                  <a:pt x="7496070" y="1034980"/>
                </a:lnTo>
                <a:lnTo>
                  <a:pt x="7435780" y="1085222"/>
                </a:lnTo>
                <a:lnTo>
                  <a:pt x="7365442" y="1175657"/>
                </a:lnTo>
                <a:lnTo>
                  <a:pt x="7214716" y="1276141"/>
                </a:lnTo>
                <a:lnTo>
                  <a:pt x="7154426" y="1336431"/>
                </a:lnTo>
                <a:lnTo>
                  <a:pt x="7074039" y="1396721"/>
                </a:lnTo>
                <a:lnTo>
                  <a:pt x="7023798" y="1467060"/>
                </a:lnTo>
                <a:lnTo>
                  <a:pt x="6983604" y="1557495"/>
                </a:lnTo>
                <a:lnTo>
                  <a:pt x="6903217" y="1607737"/>
                </a:lnTo>
                <a:lnTo>
                  <a:pt x="6802734" y="1627833"/>
                </a:lnTo>
                <a:lnTo>
                  <a:pt x="6722347" y="1678075"/>
                </a:lnTo>
                <a:lnTo>
                  <a:pt x="6591719" y="1718268"/>
                </a:lnTo>
                <a:lnTo>
                  <a:pt x="6461090" y="1758462"/>
                </a:lnTo>
                <a:lnTo>
                  <a:pt x="6310365" y="1818752"/>
                </a:lnTo>
                <a:lnTo>
                  <a:pt x="6159639" y="1858945"/>
                </a:lnTo>
                <a:lnTo>
                  <a:pt x="6079253" y="1919235"/>
                </a:lnTo>
                <a:lnTo>
                  <a:pt x="6029011" y="1969477"/>
                </a:lnTo>
                <a:lnTo>
                  <a:pt x="5928527" y="1989574"/>
                </a:lnTo>
                <a:lnTo>
                  <a:pt x="5817995" y="2029767"/>
                </a:lnTo>
                <a:lnTo>
                  <a:pt x="5767754" y="2090057"/>
                </a:lnTo>
                <a:lnTo>
                  <a:pt x="5647174" y="2120202"/>
                </a:lnTo>
                <a:lnTo>
                  <a:pt x="5536642" y="2170444"/>
                </a:lnTo>
                <a:lnTo>
                  <a:pt x="5335675" y="2260879"/>
                </a:lnTo>
                <a:lnTo>
                  <a:pt x="5255288" y="2351315"/>
                </a:lnTo>
                <a:lnTo>
                  <a:pt x="5174901" y="2441750"/>
                </a:lnTo>
                <a:lnTo>
                  <a:pt x="5084466" y="2522137"/>
                </a:lnTo>
                <a:lnTo>
                  <a:pt x="5004079" y="2602523"/>
                </a:lnTo>
                <a:lnTo>
                  <a:pt x="4883499" y="2682910"/>
                </a:lnTo>
                <a:lnTo>
                  <a:pt x="4793064" y="2803490"/>
                </a:lnTo>
                <a:lnTo>
                  <a:pt x="4762919" y="2863780"/>
                </a:lnTo>
                <a:lnTo>
                  <a:pt x="4682532" y="2893926"/>
                </a:lnTo>
                <a:lnTo>
                  <a:pt x="4592097" y="2914022"/>
                </a:lnTo>
                <a:lnTo>
                  <a:pt x="4582048" y="2974312"/>
                </a:lnTo>
                <a:lnTo>
                  <a:pt x="4491613" y="3024554"/>
                </a:lnTo>
                <a:lnTo>
                  <a:pt x="4441371" y="3074796"/>
                </a:lnTo>
                <a:lnTo>
                  <a:pt x="4391130" y="3104941"/>
                </a:lnTo>
                <a:lnTo>
                  <a:pt x="4300694" y="3155183"/>
                </a:lnTo>
                <a:lnTo>
                  <a:pt x="4230356" y="3185328"/>
                </a:lnTo>
                <a:lnTo>
                  <a:pt x="4079631" y="3285811"/>
                </a:lnTo>
                <a:lnTo>
                  <a:pt x="3969099" y="3376246"/>
                </a:lnTo>
                <a:lnTo>
                  <a:pt x="3908809" y="3416440"/>
                </a:lnTo>
                <a:lnTo>
                  <a:pt x="3848519" y="3476730"/>
                </a:lnTo>
                <a:lnTo>
                  <a:pt x="3748035" y="3496827"/>
                </a:lnTo>
                <a:lnTo>
                  <a:pt x="3687745" y="3547068"/>
                </a:lnTo>
                <a:lnTo>
                  <a:pt x="3607358" y="3597310"/>
                </a:lnTo>
                <a:lnTo>
                  <a:pt x="3567165" y="3627455"/>
                </a:lnTo>
                <a:lnTo>
                  <a:pt x="3496826" y="3667649"/>
                </a:lnTo>
                <a:lnTo>
                  <a:pt x="3416439" y="3687745"/>
                </a:lnTo>
                <a:lnTo>
                  <a:pt x="3336053" y="3758084"/>
                </a:lnTo>
                <a:lnTo>
                  <a:pt x="3245617" y="3788229"/>
                </a:lnTo>
                <a:lnTo>
                  <a:pt x="3175279" y="3828422"/>
                </a:lnTo>
                <a:lnTo>
                  <a:pt x="3084844" y="3878664"/>
                </a:lnTo>
                <a:lnTo>
                  <a:pt x="3014505" y="3928906"/>
                </a:lnTo>
                <a:lnTo>
                  <a:pt x="2863780" y="4009293"/>
                </a:lnTo>
                <a:lnTo>
                  <a:pt x="2763297" y="4069583"/>
                </a:lnTo>
                <a:lnTo>
                  <a:pt x="2642716" y="4119824"/>
                </a:lnTo>
                <a:lnTo>
                  <a:pt x="2592475" y="4149969"/>
                </a:lnTo>
                <a:lnTo>
                  <a:pt x="2522136" y="4200211"/>
                </a:lnTo>
                <a:lnTo>
                  <a:pt x="2431701" y="4260501"/>
                </a:lnTo>
                <a:lnTo>
                  <a:pt x="2401556" y="4290646"/>
                </a:lnTo>
                <a:lnTo>
                  <a:pt x="2311121" y="4340888"/>
                </a:lnTo>
                <a:lnTo>
                  <a:pt x="2230734" y="4381082"/>
                </a:lnTo>
                <a:lnTo>
                  <a:pt x="2170444" y="4411227"/>
                </a:lnTo>
                <a:lnTo>
                  <a:pt x="2080009" y="4471517"/>
                </a:lnTo>
                <a:lnTo>
                  <a:pt x="1989574" y="4501662"/>
                </a:lnTo>
                <a:lnTo>
                  <a:pt x="1989574" y="4501662"/>
                </a:lnTo>
                <a:lnTo>
                  <a:pt x="1889090" y="4582049"/>
                </a:lnTo>
                <a:lnTo>
                  <a:pt x="1808703" y="4612194"/>
                </a:lnTo>
                <a:lnTo>
                  <a:pt x="1758461" y="4652387"/>
                </a:lnTo>
                <a:lnTo>
                  <a:pt x="1698171" y="4732774"/>
                </a:lnTo>
                <a:lnTo>
                  <a:pt x="1627833" y="4772967"/>
                </a:lnTo>
                <a:lnTo>
                  <a:pt x="1527349" y="4833257"/>
                </a:lnTo>
                <a:lnTo>
                  <a:pt x="1467059" y="4893548"/>
                </a:lnTo>
                <a:lnTo>
                  <a:pt x="1436914" y="4913644"/>
                </a:lnTo>
                <a:lnTo>
                  <a:pt x="1406769" y="4953838"/>
                </a:lnTo>
                <a:lnTo>
                  <a:pt x="1336431" y="5004079"/>
                </a:lnTo>
                <a:lnTo>
                  <a:pt x="1215850" y="5064369"/>
                </a:lnTo>
                <a:lnTo>
                  <a:pt x="1085222" y="5104563"/>
                </a:lnTo>
                <a:lnTo>
                  <a:pt x="964642" y="5144756"/>
                </a:lnTo>
                <a:lnTo>
                  <a:pt x="864158" y="5194998"/>
                </a:lnTo>
                <a:lnTo>
                  <a:pt x="743578" y="5245240"/>
                </a:lnTo>
                <a:lnTo>
                  <a:pt x="622998" y="5285433"/>
                </a:lnTo>
                <a:lnTo>
                  <a:pt x="552659" y="5335675"/>
                </a:lnTo>
                <a:lnTo>
                  <a:pt x="472272" y="5365820"/>
                </a:lnTo>
                <a:lnTo>
                  <a:pt x="381837" y="5395965"/>
                </a:lnTo>
                <a:lnTo>
                  <a:pt x="361741" y="5466304"/>
                </a:lnTo>
                <a:lnTo>
                  <a:pt x="180870" y="5466304"/>
                </a:lnTo>
                <a:lnTo>
                  <a:pt x="0" y="5456255"/>
                </a:lnTo>
                <a:close/>
              </a:path>
            </a:pathLst>
          </a:custGeom>
          <a:noFill/>
          <a:ln w="38100" cap="flat" cmpd="sng" algn="ctr">
            <a:solidFill>
              <a:srgbClr val="FF9900"/>
            </a:solidFill>
            <a:prstDash val="solid"/>
            <a:miter lim="800000"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l-PL" sz="2400" smtClean="0">
              <a:solidFill>
                <a:srgbClr val="FFFFFF"/>
              </a:solidFill>
            </a:endParaRPr>
          </a:p>
        </p:txBody>
      </p:sp>
      <p:cxnSp>
        <p:nvCxnSpPr>
          <p:cNvPr id="19" name="Łącznik prosty 18"/>
          <p:cNvCxnSpPr/>
          <p:nvPr/>
        </p:nvCxnSpPr>
        <p:spPr bwMode="auto">
          <a:xfrm>
            <a:off x="788409" y="4901596"/>
            <a:ext cx="7902642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2"/>
            </a:solidFill>
            <a:prstDash val="dash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Prostokąt 19"/>
          <p:cNvSpPr/>
          <p:nvPr/>
        </p:nvSpPr>
        <p:spPr bwMode="auto">
          <a:xfrm>
            <a:off x="3788465" y="2711309"/>
            <a:ext cx="323885" cy="233917"/>
          </a:xfrm>
          <a:prstGeom prst="rect">
            <a:avLst/>
          </a:prstGeom>
          <a:solidFill>
            <a:schemeClr val="tx1"/>
          </a:solidFill>
          <a:ln w="38100" cap="flat" cmpd="sng" algn="ctr">
            <a:noFill/>
            <a:prstDash val="solid"/>
            <a:miter lim="800000"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l-PL" sz="2400" smtClean="0">
              <a:solidFill>
                <a:srgbClr val="FFFFFF"/>
              </a:solidFill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1121885" y="1265054"/>
            <a:ext cx="4726294" cy="83099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l-PL" sz="2400" b="1" dirty="0" err="1" smtClean="0">
                <a:solidFill>
                  <a:srgbClr val="7030A0"/>
                </a:solidFill>
                <a:latin typeface="Calibri" panose="020F0502020204030204" pitchFamily="34" charset="0"/>
              </a:rPr>
              <a:t>Occurrence</a:t>
            </a:r>
            <a:r>
              <a:rPr lang="pl-PL" sz="2400" b="1" dirty="0" smtClean="0">
                <a:solidFill>
                  <a:srgbClr val="7030A0"/>
                </a:solidFill>
                <a:latin typeface="Calibri" panose="020F0502020204030204" pitchFamily="34" charset="0"/>
              </a:rPr>
              <a:t> of </a:t>
            </a:r>
            <a:r>
              <a:rPr lang="pl-PL" sz="2400" b="1" dirty="0" err="1" smtClean="0">
                <a:solidFill>
                  <a:srgbClr val="7030A0"/>
                </a:solidFill>
                <a:latin typeface="Calibri" panose="020F0502020204030204" pitchFamily="34" charset="0"/>
              </a:rPr>
              <a:t>microsecond</a:t>
            </a:r>
            <a:r>
              <a:rPr lang="pl-PL" sz="2400" b="1" dirty="0" smtClean="0">
                <a:solidFill>
                  <a:srgbClr val="7030A0"/>
                </a:solidFill>
                <a:latin typeface="Calibri" panose="020F0502020204030204" pitchFamily="34" charset="0"/>
              </a:rPr>
              <a:t> </a:t>
            </a:r>
            <a:r>
              <a:rPr lang="pl-PL" sz="2400" b="1" dirty="0" err="1" smtClean="0">
                <a:solidFill>
                  <a:srgbClr val="7030A0"/>
                </a:solidFill>
                <a:latin typeface="Calibri" panose="020F0502020204030204" pitchFamily="34" charset="0"/>
              </a:rPr>
              <a:t>isomers</a:t>
            </a:r>
            <a:endParaRPr lang="pl-PL" sz="2400" b="1" dirty="0" smtClean="0">
              <a:solidFill>
                <a:srgbClr val="7030A0"/>
              </a:solidFill>
              <a:latin typeface="Calibri" panose="020F0502020204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l-PL" sz="2400" b="1" dirty="0">
                <a:solidFill>
                  <a:srgbClr val="7030A0"/>
                </a:solidFill>
                <a:latin typeface="Calibri" panose="020F0502020204030204" pitchFamily="34" charset="0"/>
              </a:rPr>
              <a:t>i</a:t>
            </a:r>
            <a:r>
              <a:rPr lang="pl-PL" sz="2400" b="1" dirty="0" smtClean="0">
                <a:solidFill>
                  <a:srgbClr val="7030A0"/>
                </a:solidFill>
                <a:latin typeface="Calibri" panose="020F0502020204030204" pitchFamily="34" charset="0"/>
              </a:rPr>
              <a:t>n the </a:t>
            </a:r>
            <a:r>
              <a:rPr lang="pl-PL" sz="2400" b="1" dirty="0" err="1" smtClean="0">
                <a:solidFill>
                  <a:srgbClr val="7030A0"/>
                </a:solidFill>
                <a:latin typeface="Calibri" panose="020F0502020204030204" pitchFamily="34" charset="0"/>
              </a:rPr>
              <a:t>known</a:t>
            </a:r>
            <a:r>
              <a:rPr lang="pl-PL" sz="2400" b="1" dirty="0" smtClean="0">
                <a:solidFill>
                  <a:srgbClr val="7030A0"/>
                </a:solidFill>
                <a:latin typeface="Calibri" panose="020F0502020204030204" pitchFamily="34" charset="0"/>
              </a:rPr>
              <a:t> </a:t>
            </a:r>
            <a:r>
              <a:rPr lang="pl-PL" sz="2400" b="1" dirty="0" err="1" smtClean="0">
                <a:solidFill>
                  <a:srgbClr val="7030A0"/>
                </a:solidFill>
                <a:latin typeface="Calibri" panose="020F0502020204030204" pitchFamily="34" charset="0"/>
              </a:rPr>
              <a:t>nuclei</a:t>
            </a:r>
            <a:endParaRPr lang="pl-PL" sz="2400" b="1" dirty="0">
              <a:solidFill>
                <a:srgbClr val="7030A0"/>
              </a:solidFill>
              <a:latin typeface="Calibri" panose="020F0502020204030204" pitchFamily="34" charset="0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3430508" y="6514474"/>
            <a:ext cx="22509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l-PL" sz="20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Neutron </a:t>
            </a:r>
            <a:r>
              <a:rPr lang="pl-PL" sz="20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number</a:t>
            </a:r>
            <a:r>
              <a:rPr lang="pl-PL" sz="20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pl-PL" sz="20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pole tekstowe 8"/>
          <p:cNvSpPr txBox="1"/>
          <p:nvPr/>
        </p:nvSpPr>
        <p:spPr>
          <a:xfrm rot="16200000">
            <a:off x="-862254" y="3721113"/>
            <a:ext cx="20938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l-PL" sz="20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Proton </a:t>
            </a:r>
            <a:r>
              <a:rPr lang="pl-PL" sz="20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number</a:t>
            </a:r>
            <a:r>
              <a:rPr lang="pl-PL" sz="20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pl-PL" sz="20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0" name="Grupa 9"/>
          <p:cNvGrpSpPr/>
          <p:nvPr/>
        </p:nvGrpSpPr>
        <p:grpSpPr>
          <a:xfrm>
            <a:off x="2889669" y="2275113"/>
            <a:ext cx="4640992" cy="3203468"/>
            <a:chOff x="3130471" y="2275113"/>
            <a:chExt cx="5027741" cy="3203468"/>
          </a:xfrm>
        </p:grpSpPr>
        <p:sp>
          <p:nvSpPr>
            <p:cNvPr id="11" name="Elipsa 10"/>
            <p:cNvSpPr/>
            <p:nvPr/>
          </p:nvSpPr>
          <p:spPr bwMode="auto">
            <a:xfrm>
              <a:off x="6803572" y="2275113"/>
              <a:ext cx="217714" cy="206829"/>
            </a:xfrm>
            <a:prstGeom prst="ellipse">
              <a:avLst/>
            </a:prstGeom>
            <a:solidFill>
              <a:srgbClr val="FF66FF"/>
            </a:solidFill>
            <a:ln w="9525" cap="flat" cmpd="sng" algn="ctr">
              <a:solidFill>
                <a:schemeClr val="bg2"/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l-PL" sz="2400" smtClean="0">
                <a:solidFill>
                  <a:srgbClr val="FFFFFF"/>
                </a:solidFill>
              </a:endParaRPr>
            </a:p>
          </p:txBody>
        </p:sp>
        <p:sp>
          <p:nvSpPr>
            <p:cNvPr id="12" name="Elipsa 11"/>
            <p:cNvSpPr/>
            <p:nvPr/>
          </p:nvSpPr>
          <p:spPr bwMode="auto">
            <a:xfrm>
              <a:off x="4665357" y="3733912"/>
              <a:ext cx="217714" cy="206829"/>
            </a:xfrm>
            <a:prstGeom prst="ellipse">
              <a:avLst/>
            </a:prstGeom>
            <a:solidFill>
              <a:srgbClr val="FF66FF"/>
            </a:solidFill>
            <a:ln w="9525" cap="flat" cmpd="sng" algn="ctr">
              <a:solidFill>
                <a:schemeClr val="bg2"/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l-PL" sz="2400" smtClean="0">
                <a:solidFill>
                  <a:srgbClr val="FFFFFF"/>
                </a:solidFill>
              </a:endParaRPr>
            </a:p>
          </p:txBody>
        </p:sp>
        <p:sp>
          <p:nvSpPr>
            <p:cNvPr id="13" name="Elipsa 12"/>
            <p:cNvSpPr/>
            <p:nvPr/>
          </p:nvSpPr>
          <p:spPr bwMode="auto">
            <a:xfrm>
              <a:off x="3130471" y="4790638"/>
              <a:ext cx="217714" cy="206829"/>
            </a:xfrm>
            <a:prstGeom prst="ellipse">
              <a:avLst/>
            </a:prstGeom>
            <a:solidFill>
              <a:srgbClr val="FF66FF"/>
            </a:solidFill>
            <a:ln w="9525" cap="flat" cmpd="sng" algn="ctr">
              <a:solidFill>
                <a:schemeClr val="bg2"/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l-PL" sz="2400" smtClean="0">
                <a:solidFill>
                  <a:srgbClr val="FFFFFF"/>
                </a:solidFill>
              </a:endParaRPr>
            </a:p>
          </p:txBody>
        </p:sp>
        <p:sp>
          <p:nvSpPr>
            <p:cNvPr id="14" name="pole tekstowe 13"/>
            <p:cNvSpPr txBox="1"/>
            <p:nvPr/>
          </p:nvSpPr>
          <p:spPr>
            <a:xfrm>
              <a:off x="7162801" y="2711302"/>
              <a:ext cx="9954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pl-PL" sz="2400" b="1" baseline="30000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208</a:t>
              </a:r>
              <a:r>
                <a:rPr lang="pl-PL" sz="2400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Pb</a:t>
              </a:r>
              <a:endParaRPr lang="pl-PL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pole tekstowe 14"/>
            <p:cNvSpPr txBox="1"/>
            <p:nvPr/>
          </p:nvSpPr>
          <p:spPr>
            <a:xfrm>
              <a:off x="3578522" y="5016916"/>
              <a:ext cx="780075" cy="461665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pl-PL" sz="2400" b="1" baseline="30000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78</a:t>
              </a:r>
              <a:r>
                <a:rPr lang="pl-PL" sz="2400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Ni</a:t>
              </a:r>
              <a:endParaRPr lang="pl-PL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pole tekstowe 15"/>
            <p:cNvSpPr txBox="1"/>
            <p:nvPr/>
          </p:nvSpPr>
          <p:spPr>
            <a:xfrm>
              <a:off x="5009651" y="4190336"/>
              <a:ext cx="9954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pl-PL" sz="2400" b="1" baseline="30000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132</a:t>
              </a:r>
              <a:r>
                <a:rPr lang="pl-PL" sz="2400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Sn</a:t>
              </a:r>
              <a:endParaRPr lang="pl-PL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Dowolny kształt 16"/>
            <p:cNvSpPr/>
            <p:nvPr/>
          </p:nvSpPr>
          <p:spPr bwMode="auto">
            <a:xfrm>
              <a:off x="6980152" y="2528800"/>
              <a:ext cx="250372" cy="283029"/>
            </a:xfrm>
            <a:custGeom>
              <a:avLst/>
              <a:gdLst>
                <a:gd name="connsiteX0" fmla="*/ 250372 w 250372"/>
                <a:gd name="connsiteY0" fmla="*/ 283029 h 283029"/>
                <a:gd name="connsiteX1" fmla="*/ 108858 w 250372"/>
                <a:gd name="connsiteY1" fmla="*/ 195943 h 283029"/>
                <a:gd name="connsiteX2" fmla="*/ 0 w 250372"/>
                <a:gd name="connsiteY2" fmla="*/ 0 h 283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0372" h="283029">
                  <a:moveTo>
                    <a:pt x="250372" y="283029"/>
                  </a:moveTo>
                  <a:cubicBezTo>
                    <a:pt x="200479" y="263071"/>
                    <a:pt x="150587" y="243114"/>
                    <a:pt x="108858" y="195943"/>
                  </a:cubicBezTo>
                  <a:cubicBezTo>
                    <a:pt x="67129" y="148772"/>
                    <a:pt x="33564" y="74386"/>
                    <a:pt x="0" y="0"/>
                  </a:cubicBezTo>
                </a:path>
              </a:pathLst>
            </a:custGeom>
            <a:noFill/>
            <a:ln w="38100" cap="flat" cmpd="sng" algn="ctr">
              <a:solidFill>
                <a:srgbClr val="848484"/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pl-PL" sz="2400">
                <a:solidFill>
                  <a:srgbClr val="FFFFFF"/>
                </a:solidFill>
              </a:endParaRPr>
            </a:p>
          </p:txBody>
        </p:sp>
        <p:sp>
          <p:nvSpPr>
            <p:cNvPr id="18" name="Dowolny kształt 17"/>
            <p:cNvSpPr/>
            <p:nvPr/>
          </p:nvSpPr>
          <p:spPr bwMode="auto">
            <a:xfrm>
              <a:off x="4850415" y="3969072"/>
              <a:ext cx="250372" cy="283029"/>
            </a:xfrm>
            <a:custGeom>
              <a:avLst/>
              <a:gdLst>
                <a:gd name="connsiteX0" fmla="*/ 250372 w 250372"/>
                <a:gd name="connsiteY0" fmla="*/ 283029 h 283029"/>
                <a:gd name="connsiteX1" fmla="*/ 108858 w 250372"/>
                <a:gd name="connsiteY1" fmla="*/ 195943 h 283029"/>
                <a:gd name="connsiteX2" fmla="*/ 0 w 250372"/>
                <a:gd name="connsiteY2" fmla="*/ 0 h 283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0372" h="283029">
                  <a:moveTo>
                    <a:pt x="250372" y="283029"/>
                  </a:moveTo>
                  <a:cubicBezTo>
                    <a:pt x="200479" y="263071"/>
                    <a:pt x="150587" y="243114"/>
                    <a:pt x="108858" y="195943"/>
                  </a:cubicBezTo>
                  <a:cubicBezTo>
                    <a:pt x="67129" y="148772"/>
                    <a:pt x="33564" y="74386"/>
                    <a:pt x="0" y="0"/>
                  </a:cubicBezTo>
                </a:path>
              </a:pathLst>
            </a:custGeom>
            <a:noFill/>
            <a:ln w="38100" cap="flat" cmpd="sng" algn="ctr">
              <a:solidFill>
                <a:srgbClr val="848484"/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pl-PL" sz="2400">
                <a:solidFill>
                  <a:srgbClr val="FFFFFF"/>
                </a:solidFill>
              </a:endParaRPr>
            </a:p>
          </p:txBody>
        </p:sp>
        <p:sp>
          <p:nvSpPr>
            <p:cNvPr id="21" name="Dowolny kształt 20"/>
            <p:cNvSpPr/>
            <p:nvPr/>
          </p:nvSpPr>
          <p:spPr bwMode="auto">
            <a:xfrm rot="20882366">
              <a:off x="3367781" y="4956265"/>
              <a:ext cx="250372" cy="283029"/>
            </a:xfrm>
            <a:custGeom>
              <a:avLst/>
              <a:gdLst>
                <a:gd name="connsiteX0" fmla="*/ 250372 w 250372"/>
                <a:gd name="connsiteY0" fmla="*/ 283029 h 283029"/>
                <a:gd name="connsiteX1" fmla="*/ 108858 w 250372"/>
                <a:gd name="connsiteY1" fmla="*/ 195943 h 283029"/>
                <a:gd name="connsiteX2" fmla="*/ 0 w 250372"/>
                <a:gd name="connsiteY2" fmla="*/ 0 h 283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0372" h="283029">
                  <a:moveTo>
                    <a:pt x="250372" y="283029"/>
                  </a:moveTo>
                  <a:cubicBezTo>
                    <a:pt x="200479" y="263071"/>
                    <a:pt x="150587" y="243114"/>
                    <a:pt x="108858" y="195943"/>
                  </a:cubicBezTo>
                  <a:cubicBezTo>
                    <a:pt x="67129" y="148772"/>
                    <a:pt x="33564" y="74386"/>
                    <a:pt x="0" y="0"/>
                  </a:cubicBezTo>
                </a:path>
              </a:pathLst>
            </a:custGeom>
            <a:noFill/>
            <a:ln w="38100" cap="flat" cmpd="sng" algn="ctr">
              <a:solidFill>
                <a:srgbClr val="848484"/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pl-PL" sz="2400">
                <a:solidFill>
                  <a:srgbClr val="FFFFFF"/>
                </a:solidFill>
              </a:endParaRPr>
            </a:p>
          </p:txBody>
        </p:sp>
      </p:grpSp>
      <p:sp>
        <p:nvSpPr>
          <p:cNvPr id="23" name="pole tekstowe 25"/>
          <p:cNvSpPr txBox="1"/>
          <p:nvPr/>
        </p:nvSpPr>
        <p:spPr bwMode="auto">
          <a:xfrm>
            <a:off x="3898416" y="-6144"/>
            <a:ext cx="5165549" cy="107721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l-PL" sz="1600" dirty="0" smtClean="0">
                <a:solidFill>
                  <a:srgbClr val="7030A0"/>
                </a:solidFill>
                <a:latin typeface="Arial" charset="0"/>
              </a:rPr>
              <a:t>A.K. </a:t>
            </a:r>
            <a:r>
              <a:rPr lang="pl-PL" sz="1600" dirty="0" err="1" smtClean="0">
                <a:solidFill>
                  <a:srgbClr val="7030A0"/>
                </a:solidFill>
                <a:latin typeface="Arial" charset="0"/>
              </a:rPr>
              <a:t>Jain</a:t>
            </a:r>
            <a:r>
              <a:rPr lang="pl-PL" sz="1600" dirty="0" smtClean="0">
                <a:solidFill>
                  <a:srgbClr val="7030A0"/>
                </a:solidFill>
                <a:latin typeface="Arial" charset="0"/>
              </a:rPr>
              <a:t>, B. </a:t>
            </a:r>
            <a:r>
              <a:rPr lang="pl-PL" sz="1600" dirty="0" err="1" smtClean="0">
                <a:solidFill>
                  <a:srgbClr val="7030A0"/>
                </a:solidFill>
                <a:latin typeface="Arial" charset="0"/>
              </a:rPr>
              <a:t>Maheshwari</a:t>
            </a:r>
            <a:r>
              <a:rPr lang="pl-PL" sz="1600" dirty="0" smtClean="0">
                <a:solidFill>
                  <a:srgbClr val="7030A0"/>
                </a:solidFill>
                <a:latin typeface="Arial" charset="0"/>
              </a:rPr>
              <a:t>, S. </a:t>
            </a:r>
            <a:r>
              <a:rPr lang="pl-PL" sz="1600" dirty="0" err="1" smtClean="0">
                <a:solidFill>
                  <a:srgbClr val="7030A0"/>
                </a:solidFill>
                <a:latin typeface="Arial" charset="0"/>
              </a:rPr>
              <a:t>Garg</a:t>
            </a:r>
            <a:r>
              <a:rPr lang="pl-PL" sz="1600" dirty="0" smtClean="0">
                <a:solidFill>
                  <a:srgbClr val="7030A0"/>
                </a:solidFill>
                <a:latin typeface="Arial" charset="0"/>
              </a:rPr>
              <a:t>, M. </a:t>
            </a:r>
            <a:r>
              <a:rPr lang="pl-PL" sz="1600" dirty="0" err="1">
                <a:solidFill>
                  <a:srgbClr val="7030A0"/>
                </a:solidFill>
                <a:latin typeface="Arial" charset="0"/>
              </a:rPr>
              <a:t>Patial</a:t>
            </a:r>
            <a:r>
              <a:rPr lang="pl-PL" sz="1600" dirty="0" smtClean="0">
                <a:solidFill>
                  <a:srgbClr val="7030A0"/>
                </a:solidFill>
                <a:latin typeface="Arial" charset="0"/>
              </a:rPr>
              <a:t>, </a:t>
            </a:r>
            <a:r>
              <a:rPr lang="pl-PL" sz="1600" dirty="0">
                <a:solidFill>
                  <a:srgbClr val="7030A0"/>
                </a:solidFill>
                <a:latin typeface="Arial" charset="0"/>
              </a:rPr>
              <a:t>and </a:t>
            </a:r>
            <a:r>
              <a:rPr lang="pl-PL" sz="1600" dirty="0" smtClean="0">
                <a:solidFill>
                  <a:srgbClr val="7030A0"/>
                </a:solidFill>
                <a:latin typeface="Arial" charset="0"/>
              </a:rPr>
              <a:t>B. Singh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i="1" dirty="0">
                <a:solidFill>
                  <a:srgbClr val="7030A0"/>
                </a:solidFill>
                <a:latin typeface="Arial" charset="0"/>
              </a:rPr>
              <a:t>ATLAS OF NUCLEAR </a:t>
            </a:r>
            <a:r>
              <a:rPr lang="en-US" sz="1600" i="1" dirty="0" smtClean="0">
                <a:solidFill>
                  <a:srgbClr val="7030A0"/>
                </a:solidFill>
                <a:latin typeface="Arial" charset="0"/>
              </a:rPr>
              <a:t>ISOMERS</a:t>
            </a:r>
            <a:endParaRPr lang="pl-PL" sz="1600" i="1" dirty="0" smtClean="0">
              <a:solidFill>
                <a:srgbClr val="7030A0"/>
              </a:solidFill>
              <a:latin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7030A0"/>
                </a:solidFill>
                <a:latin typeface="Arial" charset="0"/>
              </a:rPr>
              <a:t>Nuclear Data Sheets 128 (2015) </a:t>
            </a:r>
            <a:r>
              <a:rPr lang="en-US" sz="1600" dirty="0" smtClean="0">
                <a:solidFill>
                  <a:srgbClr val="7030A0"/>
                </a:solidFill>
                <a:latin typeface="Arial" charset="0"/>
              </a:rPr>
              <a:t>1–130</a:t>
            </a:r>
            <a:endParaRPr lang="pl-PL" sz="1600" dirty="0">
              <a:solidFill>
                <a:srgbClr val="7030A0"/>
              </a:solidFill>
              <a:latin typeface="Arial" charset="0"/>
            </a:endParaRPr>
          </a:p>
        </p:txBody>
      </p:sp>
      <p:grpSp>
        <p:nvGrpSpPr>
          <p:cNvPr id="4" name="Grupa 3"/>
          <p:cNvGrpSpPr/>
          <p:nvPr/>
        </p:nvGrpSpPr>
        <p:grpSpPr>
          <a:xfrm>
            <a:off x="2982435" y="4652001"/>
            <a:ext cx="5805594" cy="773462"/>
            <a:chOff x="3230971" y="4652001"/>
            <a:chExt cx="6289394" cy="773462"/>
          </a:xfrm>
        </p:grpSpPr>
        <p:sp>
          <p:nvSpPr>
            <p:cNvPr id="22" name="pole tekstowe 120"/>
            <p:cNvSpPr txBox="1"/>
            <p:nvPr/>
          </p:nvSpPr>
          <p:spPr>
            <a:xfrm>
              <a:off x="4626880" y="4717577"/>
              <a:ext cx="4893485" cy="707886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pl-PL" sz="2000" b="1" dirty="0" err="1" smtClean="0">
                  <a:solidFill>
                    <a:srgbClr val="008F00"/>
                  </a:solidFill>
                  <a:latin typeface="Calibri" panose="020F0502020204030204" pitchFamily="34" charset="0"/>
                </a:rPr>
                <a:t>Potential</a:t>
              </a:r>
              <a:r>
                <a:rPr lang="pl-PL" sz="2000" b="1" dirty="0" smtClean="0">
                  <a:solidFill>
                    <a:srgbClr val="008F00"/>
                  </a:solidFill>
                  <a:latin typeface="Calibri" panose="020F0502020204030204" pitchFamily="34" charset="0"/>
                </a:rPr>
                <a:t> </a:t>
              </a:r>
              <a:r>
                <a:rPr lang="pl-PL" sz="2000" b="1" dirty="0" err="1" smtClean="0">
                  <a:solidFill>
                    <a:srgbClr val="008F00"/>
                  </a:solidFill>
                  <a:latin typeface="Calibri" panose="020F0502020204030204" pitchFamily="34" charset="0"/>
                </a:rPr>
                <a:t>existence</a:t>
              </a:r>
              <a:r>
                <a:rPr lang="pl-PL" sz="2000" b="1" dirty="0" smtClean="0">
                  <a:solidFill>
                    <a:srgbClr val="008F00"/>
                  </a:solidFill>
                  <a:latin typeface="Calibri" panose="020F0502020204030204" pitchFamily="34" charset="0"/>
                </a:rPr>
                <a:t> of </a:t>
              </a:r>
              <a:r>
                <a:rPr lang="pl-PL" sz="2000" b="1" dirty="0" err="1" smtClean="0">
                  <a:solidFill>
                    <a:srgbClr val="008F00"/>
                  </a:solidFill>
                  <a:latin typeface="Calibri" panose="020F0502020204030204" pitchFamily="34" charset="0"/>
                </a:rPr>
                <a:t>isomers</a:t>
              </a:r>
              <a:endParaRPr lang="pl-PL" sz="2000" b="1" dirty="0" smtClean="0">
                <a:solidFill>
                  <a:srgbClr val="008F00"/>
                </a:solidFill>
                <a:latin typeface="Calibri" panose="020F0502020204030204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pl-PL" sz="2000" b="1" dirty="0" err="1">
                  <a:solidFill>
                    <a:srgbClr val="008F00"/>
                  </a:solidFill>
                  <a:latin typeface="Calibri" panose="020F0502020204030204" pitchFamily="34" charset="0"/>
                </a:rPr>
                <a:t>l</a:t>
              </a:r>
              <a:r>
                <a:rPr lang="pl-PL" sz="2000" b="1" dirty="0" err="1" smtClean="0">
                  <a:solidFill>
                    <a:srgbClr val="008F00"/>
                  </a:solidFill>
                  <a:latin typeface="Calibri" panose="020F0502020204030204" pitchFamily="34" charset="0"/>
                </a:rPr>
                <a:t>ying</a:t>
              </a:r>
              <a:r>
                <a:rPr lang="pl-PL" sz="2000" b="1" dirty="0" smtClean="0">
                  <a:solidFill>
                    <a:srgbClr val="008F00"/>
                  </a:solidFill>
                  <a:latin typeface="Calibri" panose="020F0502020204030204" pitchFamily="34" charset="0"/>
                </a:rPr>
                <a:t> </a:t>
              </a:r>
              <a:r>
                <a:rPr lang="pl-PL" sz="2000" b="1" dirty="0" err="1" smtClean="0">
                  <a:solidFill>
                    <a:srgbClr val="008F00"/>
                  </a:solidFill>
                  <a:latin typeface="Calibri" panose="020F0502020204030204" pitchFamily="34" charset="0"/>
                </a:rPr>
                <a:t>above</a:t>
              </a:r>
              <a:r>
                <a:rPr lang="pl-PL" sz="2000" b="1" dirty="0" smtClean="0">
                  <a:solidFill>
                    <a:srgbClr val="008F00"/>
                  </a:solidFill>
                  <a:latin typeface="Calibri" panose="020F0502020204030204" pitchFamily="34" charset="0"/>
                </a:rPr>
                <a:t> neutron-</a:t>
              </a:r>
              <a:r>
                <a:rPr lang="pl-PL" sz="2000" b="1" dirty="0" err="1" smtClean="0">
                  <a:solidFill>
                    <a:srgbClr val="008F00"/>
                  </a:solidFill>
                  <a:latin typeface="Calibri" panose="020F0502020204030204" pitchFamily="34" charset="0"/>
                </a:rPr>
                <a:t>separation</a:t>
              </a:r>
              <a:r>
                <a:rPr lang="pl-PL" sz="2000" b="1" dirty="0" smtClean="0">
                  <a:solidFill>
                    <a:srgbClr val="008F00"/>
                  </a:solidFill>
                  <a:latin typeface="Calibri" panose="020F0502020204030204" pitchFamily="34" charset="0"/>
                </a:rPr>
                <a:t> </a:t>
              </a:r>
              <a:r>
                <a:rPr lang="pl-PL" sz="2000" b="1" dirty="0" err="1" smtClean="0">
                  <a:solidFill>
                    <a:srgbClr val="008F00"/>
                  </a:solidFill>
                  <a:latin typeface="Calibri" panose="020F0502020204030204" pitchFamily="34" charset="0"/>
                </a:rPr>
                <a:t>energy</a:t>
              </a:r>
              <a:r>
                <a:rPr lang="pl-PL" sz="2000" b="1" dirty="0" smtClean="0">
                  <a:solidFill>
                    <a:srgbClr val="008F00"/>
                  </a:solidFill>
                  <a:latin typeface="Calibri" panose="020F0502020204030204" pitchFamily="34" charset="0"/>
                </a:rPr>
                <a:t> </a:t>
              </a:r>
            </a:p>
          </p:txBody>
        </p:sp>
        <p:sp>
          <p:nvSpPr>
            <p:cNvPr id="25" name="Prostokąt 24"/>
            <p:cNvSpPr/>
            <p:nvPr/>
          </p:nvSpPr>
          <p:spPr bwMode="auto">
            <a:xfrm>
              <a:off x="3230971" y="4652001"/>
              <a:ext cx="212865" cy="232100"/>
            </a:xfrm>
            <a:prstGeom prst="rect">
              <a:avLst/>
            </a:prstGeom>
            <a:noFill/>
            <a:ln w="57150" cap="flat" cmpd="sng" algn="ctr">
              <a:solidFill>
                <a:srgbClr val="008F00">
                  <a:alpha val="61176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pl-PL" sz="2400" smtClean="0">
                <a:solidFill>
                  <a:srgbClr val="FFFFFF"/>
                </a:solidFill>
              </a:endParaRPr>
            </a:p>
          </p:txBody>
        </p:sp>
        <p:sp>
          <p:nvSpPr>
            <p:cNvPr id="3" name="Dowolny kształt 2"/>
            <p:cNvSpPr/>
            <p:nvPr/>
          </p:nvSpPr>
          <p:spPr bwMode="auto">
            <a:xfrm>
              <a:off x="3446231" y="4774179"/>
              <a:ext cx="1219126" cy="242737"/>
            </a:xfrm>
            <a:custGeom>
              <a:avLst/>
              <a:gdLst>
                <a:gd name="connsiteX0" fmla="*/ 1327948 w 1327948"/>
                <a:gd name="connsiteY0" fmla="*/ 280293 h 280293"/>
                <a:gd name="connsiteX1" fmla="*/ 1029275 w 1327948"/>
                <a:gd name="connsiteY1" fmla="*/ 124064 h 280293"/>
                <a:gd name="connsiteX2" fmla="*/ 716816 w 1327948"/>
                <a:gd name="connsiteY2" fmla="*/ 55140 h 280293"/>
                <a:gd name="connsiteX3" fmla="*/ 344623 w 1327948"/>
                <a:gd name="connsiteY3" fmla="*/ 22975 h 280293"/>
                <a:gd name="connsiteX4" fmla="*/ 0 w 1327948"/>
                <a:gd name="connsiteY4" fmla="*/ 0 h 280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7948" h="280293">
                  <a:moveTo>
                    <a:pt x="1327948" y="280293"/>
                  </a:moveTo>
                  <a:cubicBezTo>
                    <a:pt x="1229539" y="220941"/>
                    <a:pt x="1131130" y="161589"/>
                    <a:pt x="1029275" y="124064"/>
                  </a:cubicBezTo>
                  <a:cubicBezTo>
                    <a:pt x="927420" y="86539"/>
                    <a:pt x="830924" y="71988"/>
                    <a:pt x="716816" y="55140"/>
                  </a:cubicBezTo>
                  <a:cubicBezTo>
                    <a:pt x="602708" y="38292"/>
                    <a:pt x="464092" y="32165"/>
                    <a:pt x="344623" y="22975"/>
                  </a:cubicBezTo>
                  <a:cubicBezTo>
                    <a:pt x="225154" y="13785"/>
                    <a:pt x="0" y="0"/>
                    <a:pt x="0" y="0"/>
                  </a:cubicBezTo>
                </a:path>
              </a:pathLst>
            </a:custGeom>
            <a:noFill/>
            <a:ln w="38100" cap="flat" cmpd="sng" algn="ctr">
              <a:solidFill>
                <a:srgbClr val="8EFA00"/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pl-PL" sz="240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08185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a 6"/>
          <p:cNvGrpSpPr/>
          <p:nvPr/>
        </p:nvGrpSpPr>
        <p:grpSpPr>
          <a:xfrm>
            <a:off x="3365070" y="306964"/>
            <a:ext cx="8610600" cy="6072187"/>
            <a:chOff x="3645493" y="306957"/>
            <a:chExt cx="9328150" cy="6072187"/>
          </a:xfrm>
        </p:grpSpPr>
        <p:grpSp>
          <p:nvGrpSpPr>
            <p:cNvPr id="28" name="Grupa 27"/>
            <p:cNvGrpSpPr/>
            <p:nvPr/>
          </p:nvGrpSpPr>
          <p:grpSpPr>
            <a:xfrm>
              <a:off x="3645493" y="306957"/>
              <a:ext cx="9328150" cy="6072187"/>
              <a:chOff x="789090" y="420381"/>
              <a:chExt cx="9328150" cy="6072187"/>
            </a:xfrm>
          </p:grpSpPr>
          <p:pic>
            <p:nvPicPr>
              <p:cNvPr id="29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98695" l="327" r="96732">
                            <a14:foregroundMark x1="1634" y1="89157" x2="2157" y2="84538"/>
                            <a14:foregroundMark x1="2288" y1="84438" x2="3791" y2="83434"/>
                            <a14:foregroundMark x1="3791" y1="83434" x2="5686" y2="81727"/>
                            <a14:foregroundMark x1="5686" y1="81727" x2="6928" y2="80221"/>
                            <a14:foregroundMark x1="6667" y1="80422" x2="5490" y2="78414"/>
                            <a14:foregroundMark x1="5425" y1="78414" x2="6471" y2="76004"/>
                            <a14:foregroundMark x1="6471" y1="76004" x2="7908" y2="76104"/>
                            <a14:foregroundMark x1="7843" y1="76205" x2="9608" y2="76606"/>
                            <a14:foregroundMark x1="9542" y1="76807" x2="10980" y2="75000"/>
                            <a14:foregroundMark x1="11176" y1="75000" x2="9542" y2="72791"/>
                            <a14:foregroundMark x1="9477" y1="72289" x2="8954" y2="70382"/>
                            <a14:foregroundMark x1="8954" y1="70382" x2="11046" y2="69076"/>
                            <a14:foregroundMark x1="11046" y1="69076" x2="12680" y2="68173"/>
                            <a14:foregroundMark x1="12745" y1="68273" x2="15033" y2="67169"/>
                            <a14:foregroundMark x1="15033" y1="67169" x2="16536" y2="65763"/>
                            <a14:foregroundMark x1="16536" y1="65763" x2="18170" y2="63353"/>
                            <a14:foregroundMark x1="18170" y1="63353" x2="19020" y2="64759"/>
                            <a14:foregroundMark x1="19020" y1="64558" x2="21634" y2="61546"/>
                            <a14:foregroundMark x1="21634" y1="61546" x2="24314" y2="58032"/>
                            <a14:foregroundMark x1="24379" y1="57831" x2="25294" y2="56827"/>
                            <a14:foregroundMark x1="25294" y1="56627" x2="23268" y2="55924"/>
                            <a14:foregroundMark x1="23464" y1="55924" x2="23595" y2="52610"/>
                            <a14:foregroundMark x1="23529" y1="52410" x2="26078" y2="52209"/>
                            <a14:foregroundMark x1="26144" y1="52209" x2="27712" y2="51506"/>
                            <a14:foregroundMark x1="27712" y1="51506" x2="29869" y2="51004"/>
                            <a14:foregroundMark x1="29804" y1="51004" x2="31765" y2="48795"/>
                            <a14:foregroundMark x1="31830" y1="48795" x2="35948" y2="43976"/>
                            <a14:foregroundMark x1="35948" y1="44076" x2="39869" y2="39659"/>
                            <a14:foregroundMark x1="39869" y1="39659" x2="43268" y2="36245"/>
                            <a14:foregroundMark x1="43464" y1="36345" x2="44379" y2="34036"/>
                            <a14:foregroundMark x1="44379" y1="34036" x2="45556" y2="33635"/>
                            <a14:foregroundMark x1="45556" y1="33635" x2="46928" y2="32631"/>
                            <a14:foregroundMark x1="46928" y1="32631" x2="48366" y2="31426"/>
                            <a14:foregroundMark x1="48366" y1="31426" x2="47647" y2="28916"/>
                            <a14:foregroundMark x1="47647" y1="29016" x2="48366" y2="27008"/>
                            <a14:foregroundMark x1="48366" y1="27008" x2="50719" y2="26908"/>
                            <a14:foregroundMark x1="50719" y1="26908" x2="53464" y2="26908"/>
                            <a14:foregroundMark x1="53660" y1="27008" x2="56536" y2="26104"/>
                            <a14:foregroundMark x1="56536" y1="26104" x2="59412" y2="24900"/>
                            <a14:foregroundMark x1="59412" y1="24900" x2="62680" y2="22791"/>
                            <a14:foregroundMark x1="62680" y1="22791" x2="66144" y2="20281"/>
                            <a14:foregroundMark x1="66144" y1="20181" x2="67190" y2="18072"/>
                            <a14:foregroundMark x1="67320" y1="18273" x2="69216" y2="18072"/>
                            <a14:foregroundMark x1="69150" y1="18173" x2="69150" y2="19679"/>
                            <a14:foregroundMark x1="69412" y1="19578" x2="70523" y2="19578"/>
                            <a14:foregroundMark x1="70784" y1="19578" x2="72941" y2="16466"/>
                            <a14:foregroundMark x1="72941" y1="16466" x2="75033" y2="13855"/>
                            <a14:foregroundMark x1="74837" y1="13755" x2="77582" y2="11948"/>
                            <a14:foregroundMark x1="77582" y1="11948" x2="80131" y2="9739"/>
                            <a14:foregroundMark x1="80131" y1="9739" x2="82026" y2="7831"/>
                            <a14:foregroundMark x1="82026" y1="7831" x2="83529" y2="6124"/>
                            <a14:foregroundMark x1="83529" y1="6124" x2="86078" y2="5221"/>
                            <a14:foregroundMark x1="86078" y1="5221" x2="88301" y2="3815"/>
                            <a14:foregroundMark x1="88497" y1="3514" x2="89542" y2="3414"/>
                            <a14:foregroundMark x1="89673" y1="3514" x2="90523" y2="3313"/>
                            <a14:foregroundMark x1="90523" y1="3213" x2="91111" y2="2610"/>
                            <a14:foregroundMark x1="76013" y1="30321" x2="71176" y2="33032"/>
                            <a14:foregroundMark x1="71176" y1="33032" x2="69216" y2="34237"/>
                            <a14:foregroundMark x1="69477" y1="34237" x2="69542" y2="38755"/>
                            <a14:foregroundMark x1="69542" y1="38855" x2="69216" y2="39859"/>
                            <a14:foregroundMark x1="69346" y1="39659" x2="66993" y2="40261"/>
                            <a14:foregroundMark x1="66993" y1="40261" x2="65359" y2="39558"/>
                            <a14:foregroundMark x1="65425" y1="39357" x2="63529" y2="37751"/>
                            <a14:foregroundMark x1="63464" y1="37851" x2="61111" y2="39759"/>
                            <a14:foregroundMark x1="47778" y1="57028" x2="46601" y2="60141"/>
                            <a14:foregroundMark x1="46667" y1="60241" x2="46536" y2="63454"/>
                            <a14:foregroundMark x1="46536" y1="63855" x2="44837" y2="64458"/>
                            <a14:foregroundMark x1="44837" y1="64458" x2="43203" y2="63454"/>
                            <a14:foregroundMark x1="43268" y1="63253" x2="42418" y2="61044"/>
                            <a14:foregroundMark x1="31242" y1="72289" x2="30392" y2="75904"/>
                            <a14:foregroundMark x1="30392" y1="76004" x2="30392" y2="76004"/>
                            <a14:foregroundMark x1="30392" y1="76004" x2="30000" y2="77912"/>
                            <a14:foregroundMark x1="30000" y1="78213" x2="28627" y2="78213"/>
                            <a14:foregroundMark x1="28627" y1="78213" x2="27124" y2="77610"/>
                            <a14:foregroundMark x1="27059" y1="77410" x2="26340" y2="75301"/>
                            <a14:foregroundMark x1="18954" y1="85141" x2="18889" y2="88454"/>
                            <a14:foregroundMark x1="18824" y1="88755" x2="18954" y2="89558"/>
                            <a14:foregroundMark x1="18954" y1="89759" x2="16928" y2="90060"/>
                            <a14:foregroundMark x1="16863" y1="90261" x2="15556" y2="91667"/>
                            <a14:foregroundMark x1="15556" y1="91767" x2="13856" y2="93072"/>
                            <a14:foregroundMark x1="13856" y1="93072" x2="12222" y2="92771"/>
                            <a14:foregroundMark x1="12288" y1="92771" x2="11438" y2="89960"/>
                            <a14:foregroundMark x1="9477" y1="92068" x2="8627" y2="95984"/>
                            <a14:foregroundMark x1="8627" y1="96285" x2="7582" y2="97892"/>
                            <a14:foregroundMark x1="7582" y1="98092" x2="5686" y2="97992"/>
                            <a14:foregroundMark x1="5621" y1="98092" x2="3007" y2="98092"/>
                            <a14:foregroundMark x1="3137" y1="98092" x2="1961" y2="95382"/>
                            <a14:foregroundMark x1="1961" y1="95482" x2="1111" y2="93574"/>
                            <a14:foregroundMark x1="1111" y1="93373" x2="719" y2="91064"/>
                            <a14:foregroundMark x1="850" y1="91165" x2="1699" y2="88855"/>
                            <a14:backgroundMark x1="85882" y1="2410" x2="89935" y2="1506"/>
                            <a14:backgroundMark x1="719" y1="88153" x2="719" y2="88153"/>
                            <a14:backgroundMark x1="784" y1="90361" x2="784" y2="90361"/>
                            <a14:backgroundMark x1="588" y1="93574" x2="588" y2="93574"/>
                            <a14:backgroundMark x1="588" y1="91566" x2="588" y2="91566"/>
                            <a14:backgroundMark x1="588" y1="94177" x2="588" y2="94177"/>
                            <a14:backgroundMark x1="784" y1="94478" x2="1765" y2="96586"/>
                            <a14:backgroundMark x1="1961" y1="96586" x2="3529" y2="9879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9090" y="420381"/>
                <a:ext cx="9328150" cy="60721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0" name="Immagine 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96815" y="2806091"/>
                <a:ext cx="3240000" cy="2183004"/>
              </a:xfrm>
              <a:prstGeom prst="rect">
                <a:avLst/>
              </a:prstGeom>
            </p:spPr>
          </p:pic>
          <p:sp>
            <p:nvSpPr>
              <p:cNvPr id="32" name="Dowolny kształt 31"/>
              <p:cNvSpPr/>
              <p:nvPr/>
            </p:nvSpPr>
            <p:spPr bwMode="auto">
              <a:xfrm>
                <a:off x="3777916" y="3858126"/>
                <a:ext cx="725905" cy="489285"/>
              </a:xfrm>
              <a:custGeom>
                <a:avLst/>
                <a:gdLst>
                  <a:gd name="connsiteX0" fmla="*/ 28073 w 725905"/>
                  <a:gd name="connsiteY0" fmla="*/ 316832 h 489285"/>
                  <a:gd name="connsiteX1" fmla="*/ 0 w 725905"/>
                  <a:gd name="connsiteY1" fmla="*/ 401053 h 489285"/>
                  <a:gd name="connsiteX2" fmla="*/ 104273 w 725905"/>
                  <a:gd name="connsiteY2" fmla="*/ 489285 h 489285"/>
                  <a:gd name="connsiteX3" fmla="*/ 332873 w 725905"/>
                  <a:gd name="connsiteY3" fmla="*/ 405063 h 489285"/>
                  <a:gd name="connsiteX4" fmla="*/ 565484 w 725905"/>
                  <a:gd name="connsiteY4" fmla="*/ 232611 h 489285"/>
                  <a:gd name="connsiteX5" fmla="*/ 725905 w 725905"/>
                  <a:gd name="connsiteY5" fmla="*/ 96253 h 489285"/>
                  <a:gd name="connsiteX6" fmla="*/ 633663 w 725905"/>
                  <a:gd name="connsiteY6" fmla="*/ 16042 h 489285"/>
                  <a:gd name="connsiteX7" fmla="*/ 517358 w 725905"/>
                  <a:gd name="connsiteY7" fmla="*/ 0 h 489285"/>
                  <a:gd name="connsiteX8" fmla="*/ 352926 w 725905"/>
                  <a:gd name="connsiteY8" fmla="*/ 56148 h 489285"/>
                  <a:gd name="connsiteX9" fmla="*/ 248652 w 725905"/>
                  <a:gd name="connsiteY9" fmla="*/ 148390 h 489285"/>
                  <a:gd name="connsiteX10" fmla="*/ 76200 w 725905"/>
                  <a:gd name="connsiteY10" fmla="*/ 272716 h 489285"/>
                  <a:gd name="connsiteX11" fmla="*/ 28073 w 725905"/>
                  <a:gd name="connsiteY11" fmla="*/ 316832 h 489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25905" h="489285">
                    <a:moveTo>
                      <a:pt x="28073" y="316832"/>
                    </a:moveTo>
                    <a:lnTo>
                      <a:pt x="0" y="401053"/>
                    </a:lnTo>
                    <a:lnTo>
                      <a:pt x="104273" y="489285"/>
                    </a:lnTo>
                    <a:lnTo>
                      <a:pt x="332873" y="405063"/>
                    </a:lnTo>
                    <a:lnTo>
                      <a:pt x="565484" y="232611"/>
                    </a:lnTo>
                    <a:lnTo>
                      <a:pt x="725905" y="96253"/>
                    </a:lnTo>
                    <a:lnTo>
                      <a:pt x="633663" y="16042"/>
                    </a:lnTo>
                    <a:lnTo>
                      <a:pt x="517358" y="0"/>
                    </a:lnTo>
                    <a:lnTo>
                      <a:pt x="352926" y="56148"/>
                    </a:lnTo>
                    <a:lnTo>
                      <a:pt x="248652" y="148390"/>
                    </a:lnTo>
                    <a:lnTo>
                      <a:pt x="76200" y="272716"/>
                    </a:lnTo>
                    <a:lnTo>
                      <a:pt x="28073" y="316832"/>
                    </a:lnTo>
                    <a:close/>
                  </a:path>
                </a:pathLst>
              </a:custGeom>
              <a:noFill/>
              <a:ln w="9525" cap="flat" cmpd="sng" algn="ctr">
                <a:solidFill>
                  <a:schemeClr val="bg2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l-PL" sz="2400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3" name="Dowolny kształt 32"/>
              <p:cNvSpPr/>
              <p:nvPr/>
            </p:nvSpPr>
            <p:spPr bwMode="auto">
              <a:xfrm>
                <a:off x="4904874" y="3236495"/>
                <a:ext cx="661737" cy="533400"/>
              </a:xfrm>
              <a:custGeom>
                <a:avLst/>
                <a:gdLst>
                  <a:gd name="connsiteX0" fmla="*/ 8021 w 661737"/>
                  <a:gd name="connsiteY0" fmla="*/ 344905 h 533400"/>
                  <a:gd name="connsiteX1" fmla="*/ 0 w 661737"/>
                  <a:gd name="connsiteY1" fmla="*/ 449179 h 533400"/>
                  <a:gd name="connsiteX2" fmla="*/ 12031 w 661737"/>
                  <a:gd name="connsiteY2" fmla="*/ 529389 h 533400"/>
                  <a:gd name="connsiteX3" fmla="*/ 92242 w 661737"/>
                  <a:gd name="connsiteY3" fmla="*/ 533400 h 533400"/>
                  <a:gd name="connsiteX4" fmla="*/ 188494 w 661737"/>
                  <a:gd name="connsiteY4" fmla="*/ 477252 h 533400"/>
                  <a:gd name="connsiteX5" fmla="*/ 332873 w 661737"/>
                  <a:gd name="connsiteY5" fmla="*/ 381000 h 533400"/>
                  <a:gd name="connsiteX6" fmla="*/ 477252 w 661737"/>
                  <a:gd name="connsiteY6" fmla="*/ 272716 h 533400"/>
                  <a:gd name="connsiteX7" fmla="*/ 629652 w 661737"/>
                  <a:gd name="connsiteY7" fmla="*/ 148389 h 533400"/>
                  <a:gd name="connsiteX8" fmla="*/ 661737 w 661737"/>
                  <a:gd name="connsiteY8" fmla="*/ 56147 h 533400"/>
                  <a:gd name="connsiteX9" fmla="*/ 601579 w 661737"/>
                  <a:gd name="connsiteY9" fmla="*/ 0 h 533400"/>
                  <a:gd name="connsiteX10" fmla="*/ 453189 w 661737"/>
                  <a:gd name="connsiteY10" fmla="*/ 20052 h 533400"/>
                  <a:gd name="connsiteX11" fmla="*/ 372979 w 661737"/>
                  <a:gd name="connsiteY11" fmla="*/ 96252 h 533400"/>
                  <a:gd name="connsiteX12" fmla="*/ 272715 w 661737"/>
                  <a:gd name="connsiteY12" fmla="*/ 144379 h 533400"/>
                  <a:gd name="connsiteX13" fmla="*/ 204537 w 661737"/>
                  <a:gd name="connsiteY13" fmla="*/ 200526 h 533400"/>
                  <a:gd name="connsiteX14" fmla="*/ 164431 w 661737"/>
                  <a:gd name="connsiteY14" fmla="*/ 244642 h 533400"/>
                  <a:gd name="connsiteX15" fmla="*/ 132347 w 661737"/>
                  <a:gd name="connsiteY15" fmla="*/ 264694 h 533400"/>
                  <a:gd name="connsiteX16" fmla="*/ 68179 w 661737"/>
                  <a:gd name="connsiteY16" fmla="*/ 316831 h 533400"/>
                  <a:gd name="connsiteX17" fmla="*/ 8021 w 661737"/>
                  <a:gd name="connsiteY17" fmla="*/ 344905 h 533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661737" h="533400">
                    <a:moveTo>
                      <a:pt x="8021" y="344905"/>
                    </a:moveTo>
                    <a:lnTo>
                      <a:pt x="0" y="449179"/>
                    </a:lnTo>
                    <a:lnTo>
                      <a:pt x="12031" y="529389"/>
                    </a:lnTo>
                    <a:lnTo>
                      <a:pt x="92242" y="533400"/>
                    </a:lnTo>
                    <a:lnTo>
                      <a:pt x="188494" y="477252"/>
                    </a:lnTo>
                    <a:lnTo>
                      <a:pt x="332873" y="381000"/>
                    </a:lnTo>
                    <a:lnTo>
                      <a:pt x="477252" y="272716"/>
                    </a:lnTo>
                    <a:lnTo>
                      <a:pt x="629652" y="148389"/>
                    </a:lnTo>
                    <a:lnTo>
                      <a:pt x="661737" y="56147"/>
                    </a:lnTo>
                    <a:lnTo>
                      <a:pt x="601579" y="0"/>
                    </a:lnTo>
                    <a:lnTo>
                      <a:pt x="453189" y="20052"/>
                    </a:lnTo>
                    <a:lnTo>
                      <a:pt x="372979" y="96252"/>
                    </a:lnTo>
                    <a:lnTo>
                      <a:pt x="272715" y="144379"/>
                    </a:lnTo>
                    <a:lnTo>
                      <a:pt x="204537" y="200526"/>
                    </a:lnTo>
                    <a:lnTo>
                      <a:pt x="164431" y="244642"/>
                    </a:lnTo>
                    <a:lnTo>
                      <a:pt x="132347" y="264694"/>
                    </a:lnTo>
                    <a:lnTo>
                      <a:pt x="68179" y="316831"/>
                    </a:lnTo>
                    <a:lnTo>
                      <a:pt x="8021" y="344905"/>
                    </a:lnTo>
                    <a:close/>
                  </a:path>
                </a:pathLst>
              </a:custGeom>
              <a:noFill/>
              <a:ln w="9525" cap="flat" cmpd="sng" algn="ctr">
                <a:solidFill>
                  <a:schemeClr val="bg2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l-PL" sz="2400" smtClean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36" name="Text Box 12"/>
            <p:cNvSpPr txBox="1">
              <a:spLocks noChangeArrowheads="1"/>
            </p:cNvSpPr>
            <p:nvPr/>
          </p:nvSpPr>
          <p:spPr bwMode="auto">
            <a:xfrm>
              <a:off x="7407194" y="4233987"/>
              <a:ext cx="2319213" cy="584775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FF66FF"/>
              </a:solidFill>
            </a:ln>
            <a:effectLst/>
            <a:extLst/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pl-PL" sz="1600" b="1" dirty="0" err="1" smtClean="0">
                  <a:solidFill>
                    <a:srgbClr val="7030A0"/>
                  </a:solidFill>
                  <a:latin typeface="Arial" charset="0"/>
                </a:rPr>
                <a:t>Spontaneous</a:t>
              </a:r>
              <a:r>
                <a:rPr lang="pl-PL" sz="1600" b="1" dirty="0" smtClean="0">
                  <a:solidFill>
                    <a:srgbClr val="7030A0"/>
                  </a:solidFill>
                  <a:latin typeface="Arial" charset="0"/>
                </a:rPr>
                <a:t> </a:t>
              </a:r>
              <a:r>
                <a:rPr lang="en-US" sz="1600" b="1" dirty="0" smtClean="0">
                  <a:solidFill>
                    <a:srgbClr val="7030A0"/>
                  </a:solidFill>
                  <a:latin typeface="Arial" charset="0"/>
                </a:rPr>
                <a:t>fission </a:t>
              </a:r>
              <a:r>
                <a:rPr lang="en-US" sz="1600" b="1" dirty="0">
                  <a:solidFill>
                    <a:srgbClr val="7030A0"/>
                  </a:solidFill>
                  <a:latin typeface="Arial" charset="0"/>
                </a:rPr>
                <a:t>of </a:t>
              </a:r>
              <a:r>
                <a:rPr lang="en-US" sz="1600" b="1" baseline="30000" dirty="0" smtClean="0">
                  <a:solidFill>
                    <a:srgbClr val="7030A0"/>
                  </a:solidFill>
                  <a:latin typeface="Arial" charset="0"/>
                </a:rPr>
                <a:t>2</a:t>
              </a:r>
              <a:r>
                <a:rPr lang="pl-PL" sz="1600" b="1" baseline="30000" dirty="0" smtClean="0">
                  <a:solidFill>
                    <a:srgbClr val="7030A0"/>
                  </a:solidFill>
                  <a:latin typeface="Arial" charset="0"/>
                </a:rPr>
                <a:t>48</a:t>
              </a:r>
              <a:r>
                <a:rPr lang="pl-PL" sz="1600" b="1" dirty="0" smtClean="0">
                  <a:solidFill>
                    <a:srgbClr val="7030A0"/>
                  </a:solidFill>
                  <a:latin typeface="Arial" charset="0"/>
                </a:rPr>
                <a:t>Cm</a:t>
              </a:r>
              <a:endParaRPr lang="en-US" sz="1600" b="1" dirty="0">
                <a:solidFill>
                  <a:srgbClr val="FF0000"/>
                </a:solidFill>
                <a:latin typeface="Arial" charset="0"/>
              </a:endParaRPr>
            </a:p>
          </p:txBody>
        </p:sp>
      </p:grpSp>
      <p:grpSp>
        <p:nvGrpSpPr>
          <p:cNvPr id="5" name="Grupa 4"/>
          <p:cNvGrpSpPr/>
          <p:nvPr/>
        </p:nvGrpSpPr>
        <p:grpSpPr>
          <a:xfrm>
            <a:off x="780606" y="324259"/>
            <a:ext cx="8610600" cy="6072187"/>
            <a:chOff x="845657" y="324252"/>
            <a:chExt cx="9328150" cy="6072187"/>
          </a:xfrm>
        </p:grpSpPr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8695" l="327" r="96732">
                          <a14:foregroundMark x1="1634" y1="89157" x2="2157" y2="84538"/>
                          <a14:foregroundMark x1="2288" y1="84438" x2="3791" y2="83434"/>
                          <a14:foregroundMark x1="3791" y1="83434" x2="5686" y2="81727"/>
                          <a14:foregroundMark x1="5686" y1="81727" x2="6928" y2="80221"/>
                          <a14:foregroundMark x1="6667" y1="80422" x2="5490" y2="78414"/>
                          <a14:foregroundMark x1="5425" y1="78414" x2="6471" y2="76004"/>
                          <a14:foregroundMark x1="6471" y1="76004" x2="7908" y2="76104"/>
                          <a14:foregroundMark x1="7843" y1="76205" x2="9608" y2="76606"/>
                          <a14:foregroundMark x1="9542" y1="76807" x2="10980" y2="75000"/>
                          <a14:foregroundMark x1="11176" y1="75000" x2="9542" y2="72791"/>
                          <a14:foregroundMark x1="9477" y1="72289" x2="8954" y2="70382"/>
                          <a14:foregroundMark x1="8954" y1="70382" x2="11046" y2="69076"/>
                          <a14:foregroundMark x1="11046" y1="69076" x2="12680" y2="68173"/>
                          <a14:foregroundMark x1="12745" y1="68273" x2="15033" y2="67169"/>
                          <a14:foregroundMark x1="15033" y1="67169" x2="16536" y2="65763"/>
                          <a14:foregroundMark x1="16536" y1="65763" x2="18170" y2="63353"/>
                          <a14:foregroundMark x1="18170" y1="63353" x2="19020" y2="64759"/>
                          <a14:foregroundMark x1="19020" y1="64558" x2="21634" y2="61546"/>
                          <a14:foregroundMark x1="21634" y1="61546" x2="24314" y2="58032"/>
                          <a14:foregroundMark x1="24379" y1="57831" x2="25294" y2="56827"/>
                          <a14:foregroundMark x1="25294" y1="56627" x2="23268" y2="55924"/>
                          <a14:foregroundMark x1="23464" y1="55924" x2="23595" y2="52610"/>
                          <a14:foregroundMark x1="23529" y1="52410" x2="26078" y2="52209"/>
                          <a14:foregroundMark x1="26144" y1="52209" x2="27712" y2="51506"/>
                          <a14:foregroundMark x1="27712" y1="51506" x2="29869" y2="51004"/>
                          <a14:foregroundMark x1="29804" y1="51004" x2="31765" y2="48795"/>
                          <a14:foregroundMark x1="31830" y1="48795" x2="35948" y2="43976"/>
                          <a14:foregroundMark x1="35948" y1="44076" x2="39869" y2="39659"/>
                          <a14:foregroundMark x1="39869" y1="39659" x2="43268" y2="36245"/>
                          <a14:foregroundMark x1="43464" y1="36345" x2="44379" y2="34036"/>
                          <a14:foregroundMark x1="44379" y1="34036" x2="45556" y2="33635"/>
                          <a14:foregroundMark x1="45556" y1="33635" x2="46928" y2="32631"/>
                          <a14:foregroundMark x1="46928" y1="32631" x2="48366" y2="31426"/>
                          <a14:foregroundMark x1="48366" y1="31426" x2="47647" y2="28916"/>
                          <a14:foregroundMark x1="47647" y1="29016" x2="48366" y2="27008"/>
                          <a14:foregroundMark x1="48366" y1="27008" x2="50719" y2="26908"/>
                          <a14:foregroundMark x1="50719" y1="26908" x2="53464" y2="26908"/>
                          <a14:foregroundMark x1="53660" y1="27008" x2="56536" y2="26104"/>
                          <a14:foregroundMark x1="56536" y1="26104" x2="59412" y2="24900"/>
                          <a14:foregroundMark x1="59412" y1="24900" x2="62680" y2="22791"/>
                          <a14:foregroundMark x1="62680" y1="22791" x2="66144" y2="20281"/>
                          <a14:foregroundMark x1="66144" y1="20181" x2="67190" y2="18072"/>
                          <a14:foregroundMark x1="67320" y1="18273" x2="69216" y2="18072"/>
                          <a14:foregroundMark x1="69150" y1="18173" x2="69150" y2="19679"/>
                          <a14:foregroundMark x1="69412" y1="19578" x2="70523" y2="19578"/>
                          <a14:foregroundMark x1="70784" y1="19578" x2="72941" y2="16466"/>
                          <a14:foregroundMark x1="72941" y1="16466" x2="75033" y2="13855"/>
                          <a14:foregroundMark x1="74837" y1="13755" x2="77582" y2="11948"/>
                          <a14:foregroundMark x1="77582" y1="11948" x2="80131" y2="9739"/>
                          <a14:foregroundMark x1="80131" y1="9739" x2="82026" y2="7831"/>
                          <a14:foregroundMark x1="82026" y1="7831" x2="83529" y2="6124"/>
                          <a14:foregroundMark x1="83529" y1="6124" x2="86078" y2="5221"/>
                          <a14:foregroundMark x1="86078" y1="5221" x2="88301" y2="3815"/>
                          <a14:foregroundMark x1="88497" y1="3514" x2="89542" y2="3414"/>
                          <a14:foregroundMark x1="89673" y1="3514" x2="90523" y2="3313"/>
                          <a14:foregroundMark x1="90523" y1="3213" x2="91111" y2="2610"/>
                          <a14:foregroundMark x1="76013" y1="30321" x2="71176" y2="33032"/>
                          <a14:foregroundMark x1="71176" y1="33032" x2="69216" y2="34237"/>
                          <a14:foregroundMark x1="69477" y1="34237" x2="69542" y2="38755"/>
                          <a14:foregroundMark x1="69542" y1="38855" x2="69216" y2="39859"/>
                          <a14:foregroundMark x1="69346" y1="39659" x2="66993" y2="40261"/>
                          <a14:foregroundMark x1="66993" y1="40261" x2="65359" y2="39558"/>
                          <a14:foregroundMark x1="65425" y1="39357" x2="63529" y2="37751"/>
                          <a14:foregroundMark x1="63464" y1="37851" x2="61111" y2="39759"/>
                          <a14:foregroundMark x1="47778" y1="57028" x2="46601" y2="60141"/>
                          <a14:foregroundMark x1="46667" y1="60241" x2="46536" y2="63454"/>
                          <a14:foregroundMark x1="46536" y1="63855" x2="44837" y2="64458"/>
                          <a14:foregroundMark x1="44837" y1="64458" x2="43203" y2="63454"/>
                          <a14:foregroundMark x1="43268" y1="63253" x2="42418" y2="61044"/>
                          <a14:foregroundMark x1="31242" y1="72289" x2="30392" y2="75904"/>
                          <a14:foregroundMark x1="30392" y1="76004" x2="30392" y2="76004"/>
                          <a14:foregroundMark x1="30392" y1="76004" x2="30000" y2="77912"/>
                          <a14:foregroundMark x1="30000" y1="78213" x2="28627" y2="78213"/>
                          <a14:foregroundMark x1="28627" y1="78213" x2="27124" y2="77610"/>
                          <a14:foregroundMark x1="27059" y1="77410" x2="26340" y2="75301"/>
                          <a14:foregroundMark x1="18954" y1="85141" x2="18889" y2="88454"/>
                          <a14:foregroundMark x1="18824" y1="88755" x2="18954" y2="89558"/>
                          <a14:foregroundMark x1="18954" y1="89759" x2="16928" y2="90060"/>
                          <a14:foregroundMark x1="16863" y1="90261" x2="15556" y2="91667"/>
                          <a14:foregroundMark x1="15556" y1="91767" x2="13856" y2="93072"/>
                          <a14:foregroundMark x1="13856" y1="93072" x2="12222" y2="92771"/>
                          <a14:foregroundMark x1="12288" y1="92771" x2="11438" y2="89960"/>
                          <a14:foregroundMark x1="9477" y1="92068" x2="8627" y2="95984"/>
                          <a14:foregroundMark x1="8627" y1="96285" x2="7582" y2="97892"/>
                          <a14:foregroundMark x1="7582" y1="98092" x2="5686" y2="97992"/>
                          <a14:foregroundMark x1="5621" y1="98092" x2="3007" y2="98092"/>
                          <a14:foregroundMark x1="3137" y1="98092" x2="1961" y2="95382"/>
                          <a14:foregroundMark x1="1961" y1="95482" x2="1111" y2="93574"/>
                          <a14:foregroundMark x1="1111" y1="93373" x2="719" y2="91064"/>
                          <a14:foregroundMark x1="850" y1="91165" x2="1699" y2="88855"/>
                          <a14:backgroundMark x1="85882" y1="2410" x2="89935" y2="1506"/>
                          <a14:backgroundMark x1="719" y1="88153" x2="719" y2="88153"/>
                          <a14:backgroundMark x1="784" y1="90361" x2="784" y2="90361"/>
                          <a14:backgroundMark x1="588" y1="93574" x2="588" y2="93574"/>
                          <a14:backgroundMark x1="588" y1="91566" x2="588" y2="91566"/>
                          <a14:backgroundMark x1="588" y1="94177" x2="588" y2="94177"/>
                          <a14:backgroundMark x1="784" y1="94478" x2="1765" y2="96586"/>
                          <a14:backgroundMark x1="1961" y1="96586" x2="3529" y2="987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5657" y="324252"/>
              <a:ext cx="9328150" cy="60721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Text Box 12"/>
            <p:cNvSpPr txBox="1">
              <a:spLocks noChangeArrowheads="1"/>
            </p:cNvSpPr>
            <p:nvPr/>
          </p:nvSpPr>
          <p:spPr bwMode="auto">
            <a:xfrm>
              <a:off x="5509732" y="1676185"/>
              <a:ext cx="2319213" cy="830997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FF00FF"/>
              </a:solidFill>
            </a:ln>
            <a:effectLst/>
            <a:extLst/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pl-PL" sz="1600" b="1" dirty="0">
                  <a:solidFill>
                    <a:srgbClr val="7030A0"/>
                  </a:solidFill>
                  <a:latin typeface="Arial" charset="0"/>
                </a:rPr>
                <a:t>T</a:t>
              </a:r>
              <a:r>
                <a:rPr lang="en-US" sz="1600" b="1" dirty="0" err="1" smtClean="0">
                  <a:solidFill>
                    <a:srgbClr val="7030A0"/>
                  </a:solidFill>
                  <a:latin typeface="Arial" charset="0"/>
                </a:rPr>
                <a:t>hermal</a:t>
              </a:r>
              <a:r>
                <a:rPr lang="en-US" sz="1600" b="1" dirty="0" smtClean="0">
                  <a:solidFill>
                    <a:srgbClr val="7030A0"/>
                  </a:solidFill>
                  <a:latin typeface="Arial" charset="0"/>
                </a:rPr>
                <a:t> </a:t>
              </a:r>
              <a:r>
                <a:rPr lang="en-US" sz="1600" b="1" dirty="0">
                  <a:solidFill>
                    <a:srgbClr val="7030A0"/>
                  </a:solidFill>
                  <a:latin typeface="Arial" charset="0"/>
                </a:rPr>
                <a:t>neutron induced fission </a:t>
              </a:r>
              <a:endParaRPr lang="pl-PL" sz="1600" b="1" dirty="0" smtClean="0">
                <a:solidFill>
                  <a:srgbClr val="7030A0"/>
                </a:solidFill>
                <a:latin typeface="Arial" charset="0"/>
              </a:endParaRP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 smtClean="0">
                  <a:solidFill>
                    <a:srgbClr val="7030A0"/>
                  </a:solidFill>
                  <a:latin typeface="Arial" charset="0"/>
                </a:rPr>
                <a:t>of </a:t>
              </a:r>
              <a:r>
                <a:rPr lang="en-US" sz="1600" b="1" baseline="30000" dirty="0" smtClean="0">
                  <a:solidFill>
                    <a:srgbClr val="7030A0"/>
                  </a:solidFill>
                  <a:latin typeface="Arial" charset="0"/>
                </a:rPr>
                <a:t>235</a:t>
              </a:r>
              <a:r>
                <a:rPr lang="en-US" sz="1600" b="1" dirty="0" smtClean="0">
                  <a:solidFill>
                    <a:srgbClr val="7030A0"/>
                  </a:solidFill>
                  <a:latin typeface="Arial" charset="0"/>
                </a:rPr>
                <a:t>U</a:t>
              </a:r>
              <a:endParaRPr lang="en-US" sz="1600" b="1" dirty="0">
                <a:solidFill>
                  <a:srgbClr val="FF0000"/>
                </a:solidFill>
                <a:latin typeface="Arial" charset="0"/>
              </a:endParaRPr>
            </a:p>
          </p:txBody>
        </p:sp>
        <p:grpSp>
          <p:nvGrpSpPr>
            <p:cNvPr id="4" name="Grupa 3"/>
            <p:cNvGrpSpPr/>
            <p:nvPr/>
          </p:nvGrpSpPr>
          <p:grpSpPr>
            <a:xfrm>
              <a:off x="2902456" y="2795940"/>
              <a:ext cx="3340345" cy="2112056"/>
              <a:chOff x="1980452" y="2875461"/>
              <a:chExt cx="3340345" cy="2112056"/>
            </a:xfrm>
          </p:grpSpPr>
          <p:pic>
            <p:nvPicPr>
              <p:cNvPr id="38" name="Picture 2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980452" y="2875461"/>
                <a:ext cx="3340345" cy="2112056"/>
              </a:xfrm>
              <a:prstGeom prst="rect">
                <a:avLst/>
              </a:prstGeom>
            </p:spPr>
          </p:pic>
          <p:sp>
            <p:nvSpPr>
              <p:cNvPr id="39" name="Dowolny kształt 38"/>
              <p:cNvSpPr/>
              <p:nvPr/>
            </p:nvSpPr>
            <p:spPr bwMode="auto">
              <a:xfrm>
                <a:off x="2621784" y="4047312"/>
                <a:ext cx="725905" cy="489285"/>
              </a:xfrm>
              <a:custGeom>
                <a:avLst/>
                <a:gdLst>
                  <a:gd name="connsiteX0" fmla="*/ 28073 w 725905"/>
                  <a:gd name="connsiteY0" fmla="*/ 316832 h 489285"/>
                  <a:gd name="connsiteX1" fmla="*/ 0 w 725905"/>
                  <a:gd name="connsiteY1" fmla="*/ 401053 h 489285"/>
                  <a:gd name="connsiteX2" fmla="*/ 104273 w 725905"/>
                  <a:gd name="connsiteY2" fmla="*/ 489285 h 489285"/>
                  <a:gd name="connsiteX3" fmla="*/ 332873 w 725905"/>
                  <a:gd name="connsiteY3" fmla="*/ 405063 h 489285"/>
                  <a:gd name="connsiteX4" fmla="*/ 565484 w 725905"/>
                  <a:gd name="connsiteY4" fmla="*/ 232611 h 489285"/>
                  <a:gd name="connsiteX5" fmla="*/ 725905 w 725905"/>
                  <a:gd name="connsiteY5" fmla="*/ 96253 h 489285"/>
                  <a:gd name="connsiteX6" fmla="*/ 633663 w 725905"/>
                  <a:gd name="connsiteY6" fmla="*/ 16042 h 489285"/>
                  <a:gd name="connsiteX7" fmla="*/ 517358 w 725905"/>
                  <a:gd name="connsiteY7" fmla="*/ 0 h 489285"/>
                  <a:gd name="connsiteX8" fmla="*/ 352926 w 725905"/>
                  <a:gd name="connsiteY8" fmla="*/ 56148 h 489285"/>
                  <a:gd name="connsiteX9" fmla="*/ 248652 w 725905"/>
                  <a:gd name="connsiteY9" fmla="*/ 148390 h 489285"/>
                  <a:gd name="connsiteX10" fmla="*/ 76200 w 725905"/>
                  <a:gd name="connsiteY10" fmla="*/ 272716 h 489285"/>
                  <a:gd name="connsiteX11" fmla="*/ 28073 w 725905"/>
                  <a:gd name="connsiteY11" fmla="*/ 316832 h 489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25905" h="489285">
                    <a:moveTo>
                      <a:pt x="28073" y="316832"/>
                    </a:moveTo>
                    <a:lnTo>
                      <a:pt x="0" y="401053"/>
                    </a:lnTo>
                    <a:lnTo>
                      <a:pt x="104273" y="489285"/>
                    </a:lnTo>
                    <a:lnTo>
                      <a:pt x="332873" y="405063"/>
                    </a:lnTo>
                    <a:lnTo>
                      <a:pt x="565484" y="232611"/>
                    </a:lnTo>
                    <a:lnTo>
                      <a:pt x="725905" y="96253"/>
                    </a:lnTo>
                    <a:lnTo>
                      <a:pt x="633663" y="16042"/>
                    </a:lnTo>
                    <a:lnTo>
                      <a:pt x="517358" y="0"/>
                    </a:lnTo>
                    <a:lnTo>
                      <a:pt x="352926" y="56148"/>
                    </a:lnTo>
                    <a:lnTo>
                      <a:pt x="248652" y="148390"/>
                    </a:lnTo>
                    <a:lnTo>
                      <a:pt x="76200" y="272716"/>
                    </a:lnTo>
                    <a:lnTo>
                      <a:pt x="28073" y="316832"/>
                    </a:lnTo>
                    <a:close/>
                  </a:path>
                </a:pathLst>
              </a:custGeom>
              <a:noFill/>
              <a:ln w="9525" cap="flat" cmpd="sng" algn="ctr">
                <a:solidFill>
                  <a:schemeClr val="bg2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l-PL" sz="2400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0" name="Dowolny kształt 39"/>
              <p:cNvSpPr/>
              <p:nvPr/>
            </p:nvSpPr>
            <p:spPr bwMode="auto">
              <a:xfrm>
                <a:off x="4038622" y="3208612"/>
                <a:ext cx="661737" cy="533400"/>
              </a:xfrm>
              <a:custGeom>
                <a:avLst/>
                <a:gdLst>
                  <a:gd name="connsiteX0" fmla="*/ 8021 w 661737"/>
                  <a:gd name="connsiteY0" fmla="*/ 344905 h 533400"/>
                  <a:gd name="connsiteX1" fmla="*/ 0 w 661737"/>
                  <a:gd name="connsiteY1" fmla="*/ 449179 h 533400"/>
                  <a:gd name="connsiteX2" fmla="*/ 12031 w 661737"/>
                  <a:gd name="connsiteY2" fmla="*/ 529389 h 533400"/>
                  <a:gd name="connsiteX3" fmla="*/ 92242 w 661737"/>
                  <a:gd name="connsiteY3" fmla="*/ 533400 h 533400"/>
                  <a:gd name="connsiteX4" fmla="*/ 188494 w 661737"/>
                  <a:gd name="connsiteY4" fmla="*/ 477252 h 533400"/>
                  <a:gd name="connsiteX5" fmla="*/ 332873 w 661737"/>
                  <a:gd name="connsiteY5" fmla="*/ 381000 h 533400"/>
                  <a:gd name="connsiteX6" fmla="*/ 477252 w 661737"/>
                  <a:gd name="connsiteY6" fmla="*/ 272716 h 533400"/>
                  <a:gd name="connsiteX7" fmla="*/ 629652 w 661737"/>
                  <a:gd name="connsiteY7" fmla="*/ 148389 h 533400"/>
                  <a:gd name="connsiteX8" fmla="*/ 661737 w 661737"/>
                  <a:gd name="connsiteY8" fmla="*/ 56147 h 533400"/>
                  <a:gd name="connsiteX9" fmla="*/ 601579 w 661737"/>
                  <a:gd name="connsiteY9" fmla="*/ 0 h 533400"/>
                  <a:gd name="connsiteX10" fmla="*/ 453189 w 661737"/>
                  <a:gd name="connsiteY10" fmla="*/ 20052 h 533400"/>
                  <a:gd name="connsiteX11" fmla="*/ 372979 w 661737"/>
                  <a:gd name="connsiteY11" fmla="*/ 96252 h 533400"/>
                  <a:gd name="connsiteX12" fmla="*/ 272715 w 661737"/>
                  <a:gd name="connsiteY12" fmla="*/ 144379 h 533400"/>
                  <a:gd name="connsiteX13" fmla="*/ 204537 w 661737"/>
                  <a:gd name="connsiteY13" fmla="*/ 200526 h 533400"/>
                  <a:gd name="connsiteX14" fmla="*/ 164431 w 661737"/>
                  <a:gd name="connsiteY14" fmla="*/ 244642 h 533400"/>
                  <a:gd name="connsiteX15" fmla="*/ 132347 w 661737"/>
                  <a:gd name="connsiteY15" fmla="*/ 264694 h 533400"/>
                  <a:gd name="connsiteX16" fmla="*/ 68179 w 661737"/>
                  <a:gd name="connsiteY16" fmla="*/ 316831 h 533400"/>
                  <a:gd name="connsiteX17" fmla="*/ 8021 w 661737"/>
                  <a:gd name="connsiteY17" fmla="*/ 344905 h 533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661737" h="533400">
                    <a:moveTo>
                      <a:pt x="8021" y="344905"/>
                    </a:moveTo>
                    <a:lnTo>
                      <a:pt x="0" y="449179"/>
                    </a:lnTo>
                    <a:lnTo>
                      <a:pt x="12031" y="529389"/>
                    </a:lnTo>
                    <a:lnTo>
                      <a:pt x="92242" y="533400"/>
                    </a:lnTo>
                    <a:lnTo>
                      <a:pt x="188494" y="477252"/>
                    </a:lnTo>
                    <a:lnTo>
                      <a:pt x="332873" y="381000"/>
                    </a:lnTo>
                    <a:lnTo>
                      <a:pt x="477252" y="272716"/>
                    </a:lnTo>
                    <a:lnTo>
                      <a:pt x="629652" y="148389"/>
                    </a:lnTo>
                    <a:lnTo>
                      <a:pt x="661737" y="56147"/>
                    </a:lnTo>
                    <a:lnTo>
                      <a:pt x="601579" y="0"/>
                    </a:lnTo>
                    <a:lnTo>
                      <a:pt x="453189" y="20052"/>
                    </a:lnTo>
                    <a:lnTo>
                      <a:pt x="372979" y="96252"/>
                    </a:lnTo>
                    <a:lnTo>
                      <a:pt x="272715" y="144379"/>
                    </a:lnTo>
                    <a:lnTo>
                      <a:pt x="204537" y="200526"/>
                    </a:lnTo>
                    <a:lnTo>
                      <a:pt x="164431" y="244642"/>
                    </a:lnTo>
                    <a:lnTo>
                      <a:pt x="132347" y="264694"/>
                    </a:lnTo>
                    <a:lnTo>
                      <a:pt x="68179" y="316831"/>
                    </a:lnTo>
                    <a:lnTo>
                      <a:pt x="8021" y="344905"/>
                    </a:lnTo>
                    <a:close/>
                  </a:path>
                </a:pathLst>
              </a:custGeom>
              <a:noFill/>
              <a:ln w="9525" cap="flat" cmpd="sng" algn="ctr">
                <a:solidFill>
                  <a:schemeClr val="bg2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l-PL" sz="2400" smtClean="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9" name="Prostokąt 8"/>
          <p:cNvSpPr/>
          <p:nvPr/>
        </p:nvSpPr>
        <p:spPr bwMode="auto">
          <a:xfrm>
            <a:off x="5840797" y="4457076"/>
            <a:ext cx="283193" cy="171186"/>
          </a:xfrm>
          <a:prstGeom prst="rect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pl-PL" sz="2400" smtClean="0">
              <a:solidFill>
                <a:srgbClr val="FFFFFF"/>
              </a:solidFill>
            </a:endParaRPr>
          </a:p>
        </p:txBody>
      </p:sp>
      <p:sp>
        <p:nvSpPr>
          <p:cNvPr id="25" name="Prostokąt 24"/>
          <p:cNvSpPr/>
          <p:nvPr/>
        </p:nvSpPr>
        <p:spPr bwMode="auto">
          <a:xfrm>
            <a:off x="3243870" y="4474371"/>
            <a:ext cx="283193" cy="171186"/>
          </a:xfrm>
          <a:prstGeom prst="rect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pl-PL" sz="2400" smtClean="0">
              <a:solidFill>
                <a:srgbClr val="FFFFFF"/>
              </a:solidFill>
            </a:endParaRPr>
          </a:p>
        </p:txBody>
      </p:sp>
      <p:grpSp>
        <p:nvGrpSpPr>
          <p:cNvPr id="2" name="Grupa 1"/>
          <p:cNvGrpSpPr/>
          <p:nvPr/>
        </p:nvGrpSpPr>
        <p:grpSpPr>
          <a:xfrm>
            <a:off x="-1803858" y="341554"/>
            <a:ext cx="8610600" cy="6072187"/>
            <a:chOff x="-1954179" y="341547"/>
            <a:chExt cx="9328150" cy="6072187"/>
          </a:xfrm>
        </p:grpSpPr>
        <p:grpSp>
          <p:nvGrpSpPr>
            <p:cNvPr id="12" name="Grupa 11"/>
            <p:cNvGrpSpPr/>
            <p:nvPr/>
          </p:nvGrpSpPr>
          <p:grpSpPr>
            <a:xfrm>
              <a:off x="-1954179" y="341547"/>
              <a:ext cx="9328150" cy="6072187"/>
              <a:chOff x="-1954179" y="341547"/>
              <a:chExt cx="9328150" cy="6072187"/>
            </a:xfrm>
          </p:grpSpPr>
          <p:pic>
            <p:nvPicPr>
              <p:cNvPr id="66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98695" l="327" r="96732">
                            <a14:foregroundMark x1="1634" y1="89157" x2="2157" y2="84538"/>
                            <a14:foregroundMark x1="2288" y1="84438" x2="3791" y2="83434"/>
                            <a14:foregroundMark x1="3791" y1="83434" x2="5686" y2="81727"/>
                            <a14:foregroundMark x1="5686" y1="81727" x2="6928" y2="80221"/>
                            <a14:foregroundMark x1="6667" y1="80422" x2="5490" y2="78414"/>
                            <a14:foregroundMark x1="5425" y1="78414" x2="6471" y2="76004"/>
                            <a14:foregroundMark x1="6471" y1="76004" x2="7908" y2="76104"/>
                            <a14:foregroundMark x1="7843" y1="76205" x2="9608" y2="76606"/>
                            <a14:foregroundMark x1="9542" y1="76807" x2="10980" y2="75000"/>
                            <a14:foregroundMark x1="11176" y1="75000" x2="9542" y2="72791"/>
                            <a14:foregroundMark x1="9477" y1="72289" x2="8954" y2="70382"/>
                            <a14:foregroundMark x1="8954" y1="70382" x2="11046" y2="69076"/>
                            <a14:foregroundMark x1="11046" y1="69076" x2="12680" y2="68173"/>
                            <a14:foregroundMark x1="12745" y1="68273" x2="15033" y2="67169"/>
                            <a14:foregroundMark x1="15033" y1="67169" x2="16536" y2="65763"/>
                            <a14:foregroundMark x1="16536" y1="65763" x2="18170" y2="63353"/>
                            <a14:foregroundMark x1="18170" y1="63353" x2="19020" y2="64759"/>
                            <a14:foregroundMark x1="19020" y1="64558" x2="21634" y2="61546"/>
                            <a14:foregroundMark x1="21634" y1="61546" x2="24314" y2="58032"/>
                            <a14:foregroundMark x1="24379" y1="57831" x2="25294" y2="56827"/>
                            <a14:foregroundMark x1="25294" y1="56627" x2="23268" y2="55924"/>
                            <a14:foregroundMark x1="23464" y1="55924" x2="23595" y2="52610"/>
                            <a14:foregroundMark x1="23529" y1="52410" x2="26078" y2="52209"/>
                            <a14:foregroundMark x1="26144" y1="52209" x2="27712" y2="51506"/>
                            <a14:foregroundMark x1="27712" y1="51506" x2="29869" y2="51004"/>
                            <a14:foregroundMark x1="29804" y1="51004" x2="31765" y2="48795"/>
                            <a14:foregroundMark x1="31830" y1="48795" x2="35948" y2="43976"/>
                            <a14:foregroundMark x1="35948" y1="44076" x2="39869" y2="39659"/>
                            <a14:foregroundMark x1="39869" y1="39659" x2="43268" y2="36245"/>
                            <a14:foregroundMark x1="43464" y1="36345" x2="44379" y2="34036"/>
                            <a14:foregroundMark x1="44379" y1="34036" x2="45556" y2="33635"/>
                            <a14:foregroundMark x1="45556" y1="33635" x2="46928" y2="32631"/>
                            <a14:foregroundMark x1="46928" y1="32631" x2="48366" y2="31426"/>
                            <a14:foregroundMark x1="48366" y1="31426" x2="47647" y2="28916"/>
                            <a14:foregroundMark x1="47647" y1="29016" x2="48366" y2="27008"/>
                            <a14:foregroundMark x1="48366" y1="27008" x2="50719" y2="26908"/>
                            <a14:foregroundMark x1="50719" y1="26908" x2="53464" y2="26908"/>
                            <a14:foregroundMark x1="53660" y1="27008" x2="56536" y2="26104"/>
                            <a14:foregroundMark x1="56536" y1="26104" x2="59412" y2="24900"/>
                            <a14:foregroundMark x1="59412" y1="24900" x2="62680" y2="22791"/>
                            <a14:foregroundMark x1="62680" y1="22791" x2="66144" y2="20281"/>
                            <a14:foregroundMark x1="66144" y1="20181" x2="67190" y2="18072"/>
                            <a14:foregroundMark x1="67320" y1="18273" x2="69216" y2="18072"/>
                            <a14:foregroundMark x1="69150" y1="18173" x2="69150" y2="19679"/>
                            <a14:foregroundMark x1="69412" y1="19578" x2="70523" y2="19578"/>
                            <a14:foregroundMark x1="70784" y1="19578" x2="72941" y2="16466"/>
                            <a14:foregroundMark x1="72941" y1="16466" x2="75033" y2="13855"/>
                            <a14:foregroundMark x1="74837" y1="13755" x2="77582" y2="11948"/>
                            <a14:foregroundMark x1="77582" y1="11948" x2="80131" y2="9739"/>
                            <a14:foregroundMark x1="80131" y1="9739" x2="82026" y2="7831"/>
                            <a14:foregroundMark x1="82026" y1="7831" x2="83529" y2="6124"/>
                            <a14:foregroundMark x1="83529" y1="6124" x2="86078" y2="5221"/>
                            <a14:foregroundMark x1="86078" y1="5221" x2="88301" y2="3815"/>
                            <a14:foregroundMark x1="88497" y1="3514" x2="89542" y2="3414"/>
                            <a14:foregroundMark x1="89673" y1="3514" x2="90523" y2="3313"/>
                            <a14:foregroundMark x1="90523" y1="3213" x2="91111" y2="2610"/>
                            <a14:foregroundMark x1="76013" y1="30321" x2="71176" y2="33032"/>
                            <a14:foregroundMark x1="71176" y1="33032" x2="69216" y2="34237"/>
                            <a14:foregroundMark x1="69477" y1="34237" x2="69542" y2="38755"/>
                            <a14:foregroundMark x1="69542" y1="38855" x2="69216" y2="39859"/>
                            <a14:foregroundMark x1="69346" y1="39659" x2="66993" y2="40261"/>
                            <a14:foregroundMark x1="66993" y1="40261" x2="65359" y2="39558"/>
                            <a14:foregroundMark x1="65425" y1="39357" x2="63529" y2="37751"/>
                            <a14:foregroundMark x1="63464" y1="37851" x2="61111" y2="39759"/>
                            <a14:foregroundMark x1="47778" y1="57028" x2="46601" y2="60141"/>
                            <a14:foregroundMark x1="46667" y1="60241" x2="46536" y2="63454"/>
                            <a14:foregroundMark x1="46536" y1="63855" x2="44837" y2="64458"/>
                            <a14:foregroundMark x1="44837" y1="64458" x2="43203" y2="63454"/>
                            <a14:foregroundMark x1="43268" y1="63253" x2="42418" y2="61044"/>
                            <a14:foregroundMark x1="31242" y1="72289" x2="30392" y2="75904"/>
                            <a14:foregroundMark x1="30392" y1="76004" x2="30392" y2="76004"/>
                            <a14:foregroundMark x1="30392" y1="76004" x2="30000" y2="77912"/>
                            <a14:foregroundMark x1="30000" y1="78213" x2="28627" y2="78213"/>
                            <a14:foregroundMark x1="28627" y1="78213" x2="27124" y2="77610"/>
                            <a14:foregroundMark x1="27059" y1="77410" x2="26340" y2="75301"/>
                            <a14:foregroundMark x1="18954" y1="85141" x2="18889" y2="88454"/>
                            <a14:foregroundMark x1="18824" y1="88755" x2="18954" y2="89558"/>
                            <a14:foregroundMark x1="18954" y1="89759" x2="16928" y2="90060"/>
                            <a14:foregroundMark x1="16863" y1="90261" x2="15556" y2="91667"/>
                            <a14:foregroundMark x1="15556" y1="91767" x2="13856" y2="93072"/>
                            <a14:foregroundMark x1="13856" y1="93072" x2="12222" y2="92771"/>
                            <a14:foregroundMark x1="12288" y1="92771" x2="11438" y2="89960"/>
                            <a14:foregroundMark x1="9477" y1="92068" x2="8627" y2="95984"/>
                            <a14:foregroundMark x1="8627" y1="96285" x2="7582" y2="97892"/>
                            <a14:foregroundMark x1="7582" y1="98092" x2="5686" y2="97992"/>
                            <a14:foregroundMark x1="5621" y1="98092" x2="3007" y2="98092"/>
                            <a14:foregroundMark x1="3137" y1="98092" x2="1961" y2="95382"/>
                            <a14:foregroundMark x1="1961" y1="95482" x2="1111" y2="93574"/>
                            <a14:foregroundMark x1="1111" y1="93373" x2="719" y2="91064"/>
                            <a14:foregroundMark x1="850" y1="91165" x2="1699" y2="88855"/>
                            <a14:backgroundMark x1="85882" y1="2410" x2="89935" y2="1506"/>
                            <a14:backgroundMark x1="719" y1="88153" x2="719" y2="88153"/>
                            <a14:backgroundMark x1="784" y1="90361" x2="784" y2="90361"/>
                            <a14:backgroundMark x1="588" y1="93574" x2="588" y2="93574"/>
                            <a14:backgroundMark x1="588" y1="91566" x2="588" y2="91566"/>
                            <a14:backgroundMark x1="588" y1="94177" x2="588" y2="94177"/>
                            <a14:backgroundMark x1="784" y1="94478" x2="1765" y2="96586"/>
                            <a14:backgroundMark x1="1961" y1="96586" x2="3529" y2="9879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954179" y="341547"/>
                <a:ext cx="9328150" cy="60721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3" name="Dowolny kształt 12"/>
              <p:cNvSpPr/>
              <p:nvPr/>
            </p:nvSpPr>
            <p:spPr bwMode="auto">
              <a:xfrm>
                <a:off x="1255873" y="2206132"/>
                <a:ext cx="335528" cy="1327900"/>
              </a:xfrm>
              <a:custGeom>
                <a:avLst/>
                <a:gdLst>
                  <a:gd name="connsiteX0" fmla="*/ 0 w 1122218"/>
                  <a:gd name="connsiteY0" fmla="*/ 0 h 1177637"/>
                  <a:gd name="connsiteX1" fmla="*/ 221673 w 1122218"/>
                  <a:gd name="connsiteY1" fmla="*/ 360219 h 1177637"/>
                  <a:gd name="connsiteX2" fmla="*/ 651164 w 1122218"/>
                  <a:gd name="connsiteY2" fmla="*/ 831273 h 1177637"/>
                  <a:gd name="connsiteX3" fmla="*/ 1122218 w 1122218"/>
                  <a:gd name="connsiteY3" fmla="*/ 1177637 h 1177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22218" h="1177637">
                    <a:moveTo>
                      <a:pt x="0" y="0"/>
                    </a:moveTo>
                    <a:cubicBezTo>
                      <a:pt x="56573" y="110837"/>
                      <a:pt x="113146" y="221674"/>
                      <a:pt x="221673" y="360219"/>
                    </a:cubicBezTo>
                    <a:cubicBezTo>
                      <a:pt x="330200" y="498764"/>
                      <a:pt x="501073" y="695037"/>
                      <a:pt x="651164" y="831273"/>
                    </a:cubicBezTo>
                    <a:cubicBezTo>
                      <a:pt x="801255" y="967509"/>
                      <a:pt x="961736" y="1072573"/>
                      <a:pt x="1122218" y="1177637"/>
                    </a:cubicBezTo>
                  </a:path>
                </a:pathLst>
              </a:custGeom>
              <a:noFill/>
              <a:ln w="28575" cap="flat" cmpd="sng" algn="ctr">
                <a:solidFill>
                  <a:srgbClr val="FF9933"/>
                </a:solidFill>
                <a:prstDash val="solid"/>
                <a:miter lim="800000"/>
                <a:headEnd type="non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l-PL" sz="2400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Text Box 12"/>
              <p:cNvSpPr txBox="1">
                <a:spLocks noChangeArrowheads="1"/>
              </p:cNvSpPr>
              <p:nvPr/>
            </p:nvSpPr>
            <p:spPr bwMode="auto">
              <a:xfrm>
                <a:off x="109506" y="1102783"/>
                <a:ext cx="2681638" cy="83099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rgbClr val="FF66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b="1" dirty="0">
                    <a:solidFill>
                      <a:srgbClr val="7030A0"/>
                    </a:solidFill>
                    <a:latin typeface="Arial" charset="0"/>
                  </a:rPr>
                  <a:t> Yields of products </a:t>
                </a:r>
                <a:endParaRPr lang="pl-PL" sz="1600" b="1" dirty="0" smtClean="0">
                  <a:solidFill>
                    <a:srgbClr val="7030A0"/>
                  </a:solidFill>
                  <a:latin typeface="Arial" charset="0"/>
                </a:endParaRPr>
              </a:p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b="1" dirty="0" smtClean="0">
                    <a:solidFill>
                      <a:srgbClr val="7030A0"/>
                    </a:solidFill>
                    <a:latin typeface="Arial" charset="0"/>
                  </a:rPr>
                  <a:t>from </a:t>
                </a:r>
                <a:r>
                  <a:rPr lang="en-US" sz="1600" b="1" dirty="0">
                    <a:solidFill>
                      <a:srgbClr val="7030A0"/>
                    </a:solidFill>
                    <a:latin typeface="Arial" charset="0"/>
                  </a:rPr>
                  <a:t>the </a:t>
                </a:r>
                <a:r>
                  <a:rPr lang="pl-PL" sz="1600" b="1" dirty="0" smtClean="0">
                    <a:solidFill>
                      <a:srgbClr val="7030A0"/>
                    </a:solidFill>
                    <a:latin typeface="Arial" charset="0"/>
                  </a:rPr>
                  <a:t>fast-</a:t>
                </a:r>
                <a:r>
                  <a:rPr lang="en-US" sz="1600" b="1" dirty="0" smtClean="0">
                    <a:solidFill>
                      <a:srgbClr val="7030A0"/>
                    </a:solidFill>
                    <a:latin typeface="Arial" charset="0"/>
                  </a:rPr>
                  <a:t>neutron </a:t>
                </a:r>
                <a:endParaRPr lang="pl-PL" sz="1600" b="1" dirty="0" smtClean="0">
                  <a:solidFill>
                    <a:srgbClr val="7030A0"/>
                  </a:solidFill>
                  <a:latin typeface="Arial" charset="0"/>
                </a:endParaRPr>
              </a:p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b="1" dirty="0" smtClean="0">
                    <a:solidFill>
                      <a:srgbClr val="7030A0"/>
                    </a:solidFill>
                    <a:latin typeface="Arial" charset="0"/>
                  </a:rPr>
                  <a:t>induced </a:t>
                </a:r>
                <a:r>
                  <a:rPr lang="en-US" sz="1600" b="1" dirty="0">
                    <a:solidFill>
                      <a:srgbClr val="7030A0"/>
                    </a:solidFill>
                    <a:latin typeface="Arial" charset="0"/>
                  </a:rPr>
                  <a:t>fission of </a:t>
                </a:r>
                <a:r>
                  <a:rPr lang="en-US" sz="1600" b="1" baseline="30000" dirty="0" smtClean="0">
                    <a:solidFill>
                      <a:srgbClr val="7030A0"/>
                    </a:solidFill>
                    <a:latin typeface="Arial" charset="0"/>
                  </a:rPr>
                  <a:t>23</a:t>
                </a:r>
                <a:r>
                  <a:rPr lang="pl-PL" sz="1600" b="1" baseline="30000" dirty="0" smtClean="0">
                    <a:solidFill>
                      <a:srgbClr val="7030A0"/>
                    </a:solidFill>
                    <a:latin typeface="Arial" charset="0"/>
                  </a:rPr>
                  <a:t>2</a:t>
                </a:r>
                <a:r>
                  <a:rPr lang="pl-PL" sz="1600" b="1" dirty="0" smtClean="0">
                    <a:solidFill>
                      <a:srgbClr val="7030A0"/>
                    </a:solidFill>
                    <a:latin typeface="Arial" charset="0"/>
                  </a:rPr>
                  <a:t>Th</a:t>
                </a:r>
              </a:p>
            </p:txBody>
          </p:sp>
          <p:pic>
            <p:nvPicPr>
              <p:cNvPr id="10" name="Obraz 9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88450" y="2780062"/>
                <a:ext cx="3189137" cy="2127933"/>
              </a:xfrm>
              <a:prstGeom prst="rect">
                <a:avLst/>
              </a:prstGeom>
            </p:spPr>
          </p:pic>
          <p:sp>
            <p:nvSpPr>
              <p:cNvPr id="11" name="Dowolny kształt 10"/>
              <p:cNvSpPr/>
              <p:nvPr/>
            </p:nvSpPr>
            <p:spPr bwMode="auto">
              <a:xfrm>
                <a:off x="680056" y="3230267"/>
                <a:ext cx="1989624" cy="1337138"/>
              </a:xfrm>
              <a:custGeom>
                <a:avLst/>
                <a:gdLst>
                  <a:gd name="connsiteX0" fmla="*/ 64330 w 1989624"/>
                  <a:gd name="connsiteY0" fmla="*/ 1337138 h 1337138"/>
                  <a:gd name="connsiteX1" fmla="*/ 13785 w 1989624"/>
                  <a:gd name="connsiteY1" fmla="*/ 1304973 h 1337138"/>
                  <a:gd name="connsiteX2" fmla="*/ 0 w 1989624"/>
                  <a:gd name="connsiteY2" fmla="*/ 1291188 h 1337138"/>
                  <a:gd name="connsiteX3" fmla="*/ 4595 w 1989624"/>
                  <a:gd name="connsiteY3" fmla="*/ 1222264 h 1337138"/>
                  <a:gd name="connsiteX4" fmla="*/ 18380 w 1989624"/>
                  <a:gd name="connsiteY4" fmla="*/ 1176314 h 1337138"/>
                  <a:gd name="connsiteX5" fmla="*/ 45950 w 1989624"/>
                  <a:gd name="connsiteY5" fmla="*/ 1121174 h 1337138"/>
                  <a:gd name="connsiteX6" fmla="*/ 147039 w 1989624"/>
                  <a:gd name="connsiteY6" fmla="*/ 1043060 h 1337138"/>
                  <a:gd name="connsiteX7" fmla="*/ 197584 w 1989624"/>
                  <a:gd name="connsiteY7" fmla="*/ 997110 h 1337138"/>
                  <a:gd name="connsiteX8" fmla="*/ 298674 w 1989624"/>
                  <a:gd name="connsiteY8" fmla="*/ 951160 h 1337138"/>
                  <a:gd name="connsiteX9" fmla="*/ 372193 w 1989624"/>
                  <a:gd name="connsiteY9" fmla="*/ 891425 h 1337138"/>
                  <a:gd name="connsiteX10" fmla="*/ 491663 w 1989624"/>
                  <a:gd name="connsiteY10" fmla="*/ 817906 h 1337138"/>
                  <a:gd name="connsiteX11" fmla="*/ 569777 w 1989624"/>
                  <a:gd name="connsiteY11" fmla="*/ 771956 h 1337138"/>
                  <a:gd name="connsiteX12" fmla="*/ 615727 w 1989624"/>
                  <a:gd name="connsiteY12" fmla="*/ 735196 h 1337138"/>
                  <a:gd name="connsiteX13" fmla="*/ 680057 w 1989624"/>
                  <a:gd name="connsiteY13" fmla="*/ 684652 h 1337138"/>
                  <a:gd name="connsiteX14" fmla="*/ 744386 w 1989624"/>
                  <a:gd name="connsiteY14" fmla="*/ 657082 h 1337138"/>
                  <a:gd name="connsiteX15" fmla="*/ 822501 w 1989624"/>
                  <a:gd name="connsiteY15" fmla="*/ 624917 h 1337138"/>
                  <a:gd name="connsiteX16" fmla="*/ 882235 w 1989624"/>
                  <a:gd name="connsiteY16" fmla="*/ 588157 h 1337138"/>
                  <a:gd name="connsiteX17" fmla="*/ 960350 w 1989624"/>
                  <a:gd name="connsiteY17" fmla="*/ 555992 h 1337138"/>
                  <a:gd name="connsiteX18" fmla="*/ 1061439 w 1989624"/>
                  <a:gd name="connsiteY18" fmla="*/ 519232 h 1337138"/>
                  <a:gd name="connsiteX19" fmla="*/ 1148744 w 1989624"/>
                  <a:gd name="connsiteY19" fmla="*/ 468688 h 1337138"/>
                  <a:gd name="connsiteX20" fmla="*/ 1190099 w 1989624"/>
                  <a:gd name="connsiteY20" fmla="*/ 427333 h 1337138"/>
                  <a:gd name="connsiteX21" fmla="*/ 1245238 w 1989624"/>
                  <a:gd name="connsiteY21" fmla="*/ 395168 h 1337138"/>
                  <a:gd name="connsiteX22" fmla="*/ 1309568 w 1989624"/>
                  <a:gd name="connsiteY22" fmla="*/ 381383 h 1337138"/>
                  <a:gd name="connsiteX23" fmla="*/ 1341733 w 1989624"/>
                  <a:gd name="connsiteY23" fmla="*/ 330839 h 1337138"/>
                  <a:gd name="connsiteX24" fmla="*/ 1419848 w 1989624"/>
                  <a:gd name="connsiteY24" fmla="*/ 303269 h 1337138"/>
                  <a:gd name="connsiteX25" fmla="*/ 1470392 w 1989624"/>
                  <a:gd name="connsiteY25" fmla="*/ 266509 h 1337138"/>
                  <a:gd name="connsiteX26" fmla="*/ 1571482 w 1989624"/>
                  <a:gd name="connsiteY26" fmla="*/ 229749 h 1337138"/>
                  <a:gd name="connsiteX27" fmla="*/ 1667976 w 1989624"/>
                  <a:gd name="connsiteY27" fmla="*/ 174609 h 1337138"/>
                  <a:gd name="connsiteX28" fmla="*/ 1769066 w 1989624"/>
                  <a:gd name="connsiteY28" fmla="*/ 82710 h 1337138"/>
                  <a:gd name="connsiteX29" fmla="*/ 1824205 w 1989624"/>
                  <a:gd name="connsiteY29" fmla="*/ 41355 h 1337138"/>
                  <a:gd name="connsiteX30" fmla="*/ 1874750 w 1989624"/>
                  <a:gd name="connsiteY30" fmla="*/ 0 h 1337138"/>
                  <a:gd name="connsiteX31" fmla="*/ 1934485 w 1989624"/>
                  <a:gd name="connsiteY31" fmla="*/ 0 h 1337138"/>
                  <a:gd name="connsiteX32" fmla="*/ 1971245 w 1989624"/>
                  <a:gd name="connsiteY32" fmla="*/ 22975 h 1337138"/>
                  <a:gd name="connsiteX33" fmla="*/ 1989624 w 1989624"/>
                  <a:gd name="connsiteY33" fmla="*/ 50545 h 1337138"/>
                  <a:gd name="connsiteX34" fmla="*/ 1980434 w 1989624"/>
                  <a:gd name="connsiteY34" fmla="*/ 124065 h 1337138"/>
                  <a:gd name="connsiteX35" fmla="*/ 1948270 w 1989624"/>
                  <a:gd name="connsiteY35" fmla="*/ 179204 h 1337138"/>
                  <a:gd name="connsiteX36" fmla="*/ 1897725 w 1989624"/>
                  <a:gd name="connsiteY36" fmla="*/ 206774 h 1337138"/>
                  <a:gd name="connsiteX37" fmla="*/ 1828800 w 1989624"/>
                  <a:gd name="connsiteY37" fmla="*/ 257319 h 1337138"/>
                  <a:gd name="connsiteX38" fmla="*/ 1764471 w 1989624"/>
                  <a:gd name="connsiteY38" fmla="*/ 312459 h 1337138"/>
                  <a:gd name="connsiteX39" fmla="*/ 1709331 w 1989624"/>
                  <a:gd name="connsiteY39" fmla="*/ 363003 h 1337138"/>
                  <a:gd name="connsiteX40" fmla="*/ 1617431 w 1989624"/>
                  <a:gd name="connsiteY40" fmla="*/ 408953 h 1337138"/>
                  <a:gd name="connsiteX41" fmla="*/ 1543912 w 1989624"/>
                  <a:gd name="connsiteY41" fmla="*/ 459498 h 1337138"/>
                  <a:gd name="connsiteX42" fmla="*/ 1442822 w 1989624"/>
                  <a:gd name="connsiteY42" fmla="*/ 496258 h 1337138"/>
                  <a:gd name="connsiteX43" fmla="*/ 1337138 w 1989624"/>
                  <a:gd name="connsiteY43" fmla="*/ 537612 h 1337138"/>
                  <a:gd name="connsiteX44" fmla="*/ 1240643 w 1989624"/>
                  <a:gd name="connsiteY44" fmla="*/ 583562 h 1337138"/>
                  <a:gd name="connsiteX45" fmla="*/ 1171719 w 1989624"/>
                  <a:gd name="connsiteY45" fmla="*/ 597347 h 1337138"/>
                  <a:gd name="connsiteX46" fmla="*/ 1107389 w 1989624"/>
                  <a:gd name="connsiteY46" fmla="*/ 661677 h 1337138"/>
                  <a:gd name="connsiteX47" fmla="*/ 1043060 w 1989624"/>
                  <a:gd name="connsiteY47" fmla="*/ 698437 h 1337138"/>
                  <a:gd name="connsiteX48" fmla="*/ 951160 w 1989624"/>
                  <a:gd name="connsiteY48" fmla="*/ 748981 h 1337138"/>
                  <a:gd name="connsiteX49" fmla="*/ 836286 w 1989624"/>
                  <a:gd name="connsiteY49" fmla="*/ 831691 h 1337138"/>
                  <a:gd name="connsiteX50" fmla="*/ 758171 w 1989624"/>
                  <a:gd name="connsiteY50" fmla="*/ 854666 h 1337138"/>
                  <a:gd name="connsiteX51" fmla="*/ 675462 w 1989624"/>
                  <a:gd name="connsiteY51" fmla="*/ 914400 h 1337138"/>
                  <a:gd name="connsiteX52" fmla="*/ 611132 w 1989624"/>
                  <a:gd name="connsiteY52" fmla="*/ 955755 h 1337138"/>
                  <a:gd name="connsiteX53" fmla="*/ 523827 w 1989624"/>
                  <a:gd name="connsiteY53" fmla="*/ 1015490 h 1337138"/>
                  <a:gd name="connsiteX54" fmla="*/ 445713 w 1989624"/>
                  <a:gd name="connsiteY54" fmla="*/ 1066035 h 1337138"/>
                  <a:gd name="connsiteX55" fmla="*/ 358408 w 1989624"/>
                  <a:gd name="connsiteY55" fmla="*/ 1116579 h 1337138"/>
                  <a:gd name="connsiteX56" fmla="*/ 289484 w 1989624"/>
                  <a:gd name="connsiteY56" fmla="*/ 1190099 h 1337138"/>
                  <a:gd name="connsiteX57" fmla="*/ 225154 w 1989624"/>
                  <a:gd name="connsiteY57" fmla="*/ 1249834 h 1337138"/>
                  <a:gd name="connsiteX58" fmla="*/ 179204 w 1989624"/>
                  <a:gd name="connsiteY58" fmla="*/ 1300378 h 1337138"/>
                  <a:gd name="connsiteX59" fmla="*/ 128660 w 1989624"/>
                  <a:gd name="connsiteY59" fmla="*/ 1332543 h 1337138"/>
                  <a:gd name="connsiteX60" fmla="*/ 64330 w 1989624"/>
                  <a:gd name="connsiteY60" fmla="*/ 1337138 h 1337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1989624" h="1337138">
                    <a:moveTo>
                      <a:pt x="64330" y="1337138"/>
                    </a:moveTo>
                    <a:lnTo>
                      <a:pt x="13785" y="1304973"/>
                    </a:lnTo>
                    <a:lnTo>
                      <a:pt x="0" y="1291188"/>
                    </a:lnTo>
                    <a:lnTo>
                      <a:pt x="4595" y="1222264"/>
                    </a:lnTo>
                    <a:lnTo>
                      <a:pt x="18380" y="1176314"/>
                    </a:lnTo>
                    <a:lnTo>
                      <a:pt x="45950" y="1121174"/>
                    </a:lnTo>
                    <a:lnTo>
                      <a:pt x="147039" y="1043060"/>
                    </a:lnTo>
                    <a:lnTo>
                      <a:pt x="197584" y="997110"/>
                    </a:lnTo>
                    <a:lnTo>
                      <a:pt x="298674" y="951160"/>
                    </a:lnTo>
                    <a:lnTo>
                      <a:pt x="372193" y="891425"/>
                    </a:lnTo>
                    <a:lnTo>
                      <a:pt x="491663" y="817906"/>
                    </a:lnTo>
                    <a:lnTo>
                      <a:pt x="569777" y="771956"/>
                    </a:lnTo>
                    <a:lnTo>
                      <a:pt x="615727" y="735196"/>
                    </a:lnTo>
                    <a:lnTo>
                      <a:pt x="680057" y="684652"/>
                    </a:lnTo>
                    <a:lnTo>
                      <a:pt x="744386" y="657082"/>
                    </a:lnTo>
                    <a:lnTo>
                      <a:pt x="822501" y="624917"/>
                    </a:lnTo>
                    <a:lnTo>
                      <a:pt x="882235" y="588157"/>
                    </a:lnTo>
                    <a:lnTo>
                      <a:pt x="960350" y="555992"/>
                    </a:lnTo>
                    <a:lnTo>
                      <a:pt x="1061439" y="519232"/>
                    </a:lnTo>
                    <a:lnTo>
                      <a:pt x="1148744" y="468688"/>
                    </a:lnTo>
                    <a:lnTo>
                      <a:pt x="1190099" y="427333"/>
                    </a:lnTo>
                    <a:lnTo>
                      <a:pt x="1245238" y="395168"/>
                    </a:lnTo>
                    <a:lnTo>
                      <a:pt x="1309568" y="381383"/>
                    </a:lnTo>
                    <a:lnTo>
                      <a:pt x="1341733" y="330839"/>
                    </a:lnTo>
                    <a:lnTo>
                      <a:pt x="1419848" y="303269"/>
                    </a:lnTo>
                    <a:lnTo>
                      <a:pt x="1470392" y="266509"/>
                    </a:lnTo>
                    <a:lnTo>
                      <a:pt x="1571482" y="229749"/>
                    </a:lnTo>
                    <a:lnTo>
                      <a:pt x="1667976" y="174609"/>
                    </a:lnTo>
                    <a:lnTo>
                      <a:pt x="1769066" y="82710"/>
                    </a:lnTo>
                    <a:lnTo>
                      <a:pt x="1824205" y="41355"/>
                    </a:lnTo>
                    <a:lnTo>
                      <a:pt x="1874750" y="0"/>
                    </a:lnTo>
                    <a:lnTo>
                      <a:pt x="1934485" y="0"/>
                    </a:lnTo>
                    <a:lnTo>
                      <a:pt x="1971245" y="22975"/>
                    </a:lnTo>
                    <a:lnTo>
                      <a:pt x="1989624" y="50545"/>
                    </a:lnTo>
                    <a:lnTo>
                      <a:pt x="1980434" y="124065"/>
                    </a:lnTo>
                    <a:lnTo>
                      <a:pt x="1948270" y="179204"/>
                    </a:lnTo>
                    <a:lnTo>
                      <a:pt x="1897725" y="206774"/>
                    </a:lnTo>
                    <a:lnTo>
                      <a:pt x="1828800" y="257319"/>
                    </a:lnTo>
                    <a:lnTo>
                      <a:pt x="1764471" y="312459"/>
                    </a:lnTo>
                    <a:lnTo>
                      <a:pt x="1709331" y="363003"/>
                    </a:lnTo>
                    <a:lnTo>
                      <a:pt x="1617431" y="408953"/>
                    </a:lnTo>
                    <a:lnTo>
                      <a:pt x="1543912" y="459498"/>
                    </a:lnTo>
                    <a:lnTo>
                      <a:pt x="1442822" y="496258"/>
                    </a:lnTo>
                    <a:lnTo>
                      <a:pt x="1337138" y="537612"/>
                    </a:lnTo>
                    <a:lnTo>
                      <a:pt x="1240643" y="583562"/>
                    </a:lnTo>
                    <a:lnTo>
                      <a:pt x="1171719" y="597347"/>
                    </a:lnTo>
                    <a:lnTo>
                      <a:pt x="1107389" y="661677"/>
                    </a:lnTo>
                    <a:lnTo>
                      <a:pt x="1043060" y="698437"/>
                    </a:lnTo>
                    <a:lnTo>
                      <a:pt x="951160" y="748981"/>
                    </a:lnTo>
                    <a:lnTo>
                      <a:pt x="836286" y="831691"/>
                    </a:lnTo>
                    <a:lnTo>
                      <a:pt x="758171" y="854666"/>
                    </a:lnTo>
                    <a:lnTo>
                      <a:pt x="675462" y="914400"/>
                    </a:lnTo>
                    <a:lnTo>
                      <a:pt x="611132" y="955755"/>
                    </a:lnTo>
                    <a:lnTo>
                      <a:pt x="523827" y="1015490"/>
                    </a:lnTo>
                    <a:lnTo>
                      <a:pt x="445713" y="1066035"/>
                    </a:lnTo>
                    <a:lnTo>
                      <a:pt x="358408" y="1116579"/>
                    </a:lnTo>
                    <a:lnTo>
                      <a:pt x="289484" y="1190099"/>
                    </a:lnTo>
                    <a:lnTo>
                      <a:pt x="225154" y="1249834"/>
                    </a:lnTo>
                    <a:lnTo>
                      <a:pt x="179204" y="1300378"/>
                    </a:lnTo>
                    <a:lnTo>
                      <a:pt x="128660" y="1332543"/>
                    </a:lnTo>
                    <a:lnTo>
                      <a:pt x="64330" y="1337138"/>
                    </a:lnTo>
                    <a:close/>
                  </a:path>
                </a:pathLst>
              </a:custGeom>
              <a:noFill/>
              <a:ln w="9525" cap="flat" cmpd="sng" algn="ctr">
                <a:solidFill>
                  <a:schemeClr val="bg2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pl-PL" sz="2400" smtClean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7" name="Elipsa 26"/>
            <p:cNvSpPr/>
            <p:nvPr/>
          </p:nvSpPr>
          <p:spPr bwMode="auto">
            <a:xfrm>
              <a:off x="5032061" y="1676185"/>
              <a:ext cx="157088" cy="152999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bg2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l-PL" sz="2400" smtClean="0">
                <a:solidFill>
                  <a:srgbClr val="FFFFFF"/>
                </a:solidFill>
              </a:endParaRPr>
            </a:p>
          </p:txBody>
        </p:sp>
        <p:sp>
          <p:nvSpPr>
            <p:cNvPr id="31" name="pole tekstowe 30"/>
            <p:cNvSpPr txBox="1"/>
            <p:nvPr/>
          </p:nvSpPr>
          <p:spPr>
            <a:xfrm>
              <a:off x="4510021" y="1278777"/>
              <a:ext cx="9763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pl-PL" sz="2400" b="1" baseline="300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232</a:t>
              </a:r>
              <a:r>
                <a:rPr lang="pl-PL" sz="2400" b="1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Th</a:t>
              </a:r>
              <a:endParaRPr lang="pl-PL" sz="2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6" name="Prostokąt 25"/>
          <p:cNvSpPr/>
          <p:nvPr/>
        </p:nvSpPr>
        <p:spPr bwMode="auto">
          <a:xfrm>
            <a:off x="646948" y="4491666"/>
            <a:ext cx="283193" cy="171186"/>
          </a:xfrm>
          <a:prstGeom prst="rect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pl-PL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2583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5" grpId="0" animBg="1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Nikola Jovancevic\Documents\Posao\nu_ball\For Nikola\nu-ball official photos\Nuball-IPNO-GP-1117-46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1503" y="711325"/>
            <a:ext cx="5669131" cy="5669131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441656" y="-15726"/>
            <a:ext cx="65918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The </a:t>
            </a:r>
            <a:r>
              <a:rPr kumimoji="0" lang="el-GR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ν</a:t>
            </a:r>
            <a:r>
              <a:rPr kumimoji="0" lang="fr-FR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-</a:t>
            </a:r>
            <a:r>
              <a:rPr kumimoji="0" lang="fr-FR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ball</a:t>
            </a:r>
            <a:r>
              <a:rPr kumimoji="0" lang="fr-FR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fr-FR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core</a:t>
            </a:r>
            <a:r>
              <a:rPr kumimoji="0" lang="fr-FR" sz="3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team and local support</a:t>
            </a:r>
            <a:endParaRPr kumimoji="0" lang="fr-FR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046017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"/>
          <p:cNvPicPr>
            <a:picLocks noChangeAspect="1"/>
          </p:cNvPicPr>
          <p:nvPr/>
        </p:nvPicPr>
        <p:blipFill rotWithShape="1"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1"/>
          <a:stretch/>
        </p:blipFill>
        <p:spPr>
          <a:xfrm>
            <a:off x="107504" y="1700808"/>
            <a:ext cx="8736956" cy="4960620"/>
          </a:xfrm>
          <a:prstGeom prst="rect">
            <a:avLst/>
          </a:prstGeom>
        </p:spPr>
      </p:pic>
      <p:sp>
        <p:nvSpPr>
          <p:cNvPr id="7" name="ZoneTexte 1"/>
          <p:cNvSpPr txBox="1"/>
          <p:nvPr/>
        </p:nvSpPr>
        <p:spPr>
          <a:xfrm>
            <a:off x="281307" y="1746736"/>
            <a:ext cx="8584559" cy="5016758"/>
          </a:xfrm>
          <a:prstGeom prst="rect">
            <a:avLst/>
          </a:prstGeom>
          <a:solidFill>
            <a:srgbClr val="FFFFFF">
              <a:alpha val="29804"/>
            </a:srgbClr>
          </a:solidFill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prstClr val="black"/>
                </a:solidFill>
              </a:rPr>
              <a:t>Heavy Ion </a:t>
            </a:r>
            <a:r>
              <a:rPr lang="fr-FR" sz="2000" b="1" dirty="0" err="1" smtClean="0">
                <a:solidFill>
                  <a:prstClr val="black"/>
                </a:solidFill>
              </a:rPr>
              <a:t>Reaction</a:t>
            </a:r>
            <a:r>
              <a:rPr lang="fr-FR" sz="2000" b="1" dirty="0" smtClean="0">
                <a:solidFill>
                  <a:prstClr val="black"/>
                </a:solidFill>
              </a:rPr>
              <a:t> </a:t>
            </a:r>
            <a:r>
              <a:rPr lang="fr-FR" sz="2000" b="1" dirty="0" smtClean="0">
                <a:solidFill>
                  <a:prstClr val="black"/>
                </a:solidFill>
                <a:latin typeface="Symbol" charset="2"/>
                <a:ea typeface="Symbol" charset="2"/>
                <a:cs typeface="Symbol" charset="2"/>
              </a:rPr>
              <a:t>g</a:t>
            </a:r>
            <a:r>
              <a:rPr lang="fr-FR" sz="2000" b="1" dirty="0" smtClean="0">
                <a:solidFill>
                  <a:prstClr val="black"/>
                </a:solidFill>
              </a:rPr>
              <a:t> </a:t>
            </a:r>
            <a:r>
              <a:rPr lang="fr-FR" sz="2000" b="1" dirty="0" err="1" smtClean="0">
                <a:solidFill>
                  <a:prstClr val="black"/>
                </a:solidFill>
              </a:rPr>
              <a:t>spectroscopy</a:t>
            </a:r>
            <a:r>
              <a:rPr lang="fr-FR" sz="2000" b="1" dirty="0" smtClean="0">
                <a:solidFill>
                  <a:prstClr val="black"/>
                </a:solidFill>
              </a:rPr>
              <a:t>:</a:t>
            </a:r>
          </a:p>
          <a:p>
            <a:pPr marL="342900" indent="-342900">
              <a:buFont typeface="Arial" charset="0"/>
              <a:buChar char="•"/>
            </a:pPr>
            <a:r>
              <a:rPr lang="fr-FR" sz="2000" dirty="0">
                <a:solidFill>
                  <a:prstClr val="black"/>
                </a:solidFill>
              </a:rPr>
              <a:t>Half-life </a:t>
            </a:r>
            <a:r>
              <a:rPr lang="fr-FR" sz="2000" dirty="0" err="1">
                <a:solidFill>
                  <a:prstClr val="black"/>
                </a:solidFill>
              </a:rPr>
              <a:t>measurement</a:t>
            </a:r>
            <a:r>
              <a:rPr lang="fr-FR" sz="2000" dirty="0">
                <a:solidFill>
                  <a:prstClr val="black"/>
                </a:solidFill>
              </a:rPr>
              <a:t> and </a:t>
            </a:r>
            <a:r>
              <a:rPr lang="fr-FR" sz="2000" dirty="0" err="1">
                <a:solidFill>
                  <a:prstClr val="black"/>
                </a:solidFill>
              </a:rPr>
              <a:t>isomer</a:t>
            </a:r>
            <a:r>
              <a:rPr lang="fr-FR" sz="2000" dirty="0">
                <a:solidFill>
                  <a:prstClr val="black"/>
                </a:solidFill>
              </a:rPr>
              <a:t> </a:t>
            </a:r>
            <a:r>
              <a:rPr lang="fr-FR" sz="2000" dirty="0" err="1">
                <a:solidFill>
                  <a:prstClr val="black"/>
                </a:solidFill>
              </a:rPr>
              <a:t>spectroscopy</a:t>
            </a:r>
            <a:r>
              <a:rPr lang="fr-FR" sz="2000" dirty="0">
                <a:solidFill>
                  <a:prstClr val="black"/>
                </a:solidFill>
              </a:rPr>
              <a:t> in the </a:t>
            </a:r>
            <a:r>
              <a:rPr lang="fr-FR" sz="2000" dirty="0" smtClean="0">
                <a:solidFill>
                  <a:prstClr val="black"/>
                </a:solidFill>
              </a:rPr>
              <a:t>neutron-</a:t>
            </a:r>
            <a:r>
              <a:rPr lang="fr-FR" sz="2000" dirty="0" err="1" smtClean="0">
                <a:solidFill>
                  <a:prstClr val="black"/>
                </a:solidFill>
              </a:rPr>
              <a:t>rich</a:t>
            </a:r>
            <a:r>
              <a:rPr lang="fr-FR" sz="2000" dirty="0" smtClean="0">
                <a:solidFill>
                  <a:prstClr val="black"/>
                </a:solidFill>
              </a:rPr>
              <a:t> </a:t>
            </a:r>
            <a:r>
              <a:rPr lang="fr-FR" sz="2000" dirty="0" err="1" smtClean="0">
                <a:solidFill>
                  <a:prstClr val="black"/>
                </a:solidFill>
              </a:rPr>
              <a:t>deformed</a:t>
            </a:r>
            <a:r>
              <a:rPr lang="fr-FR" sz="2000" dirty="0" smtClean="0">
                <a:solidFill>
                  <a:prstClr val="black"/>
                </a:solidFill>
              </a:rPr>
              <a:t> </a:t>
            </a:r>
            <a:r>
              <a:rPr lang="fr-FR" sz="2000" dirty="0">
                <a:solidFill>
                  <a:prstClr val="black"/>
                </a:solidFill>
              </a:rPr>
              <a:t>nucleus </a:t>
            </a:r>
            <a:r>
              <a:rPr lang="fr-FR" sz="2000" baseline="30000" dirty="0" smtClean="0">
                <a:solidFill>
                  <a:prstClr val="black"/>
                </a:solidFill>
              </a:rPr>
              <a:t>166</a:t>
            </a:r>
            <a:r>
              <a:rPr lang="fr-FR" sz="2000" dirty="0" smtClean="0">
                <a:solidFill>
                  <a:prstClr val="black"/>
                </a:solidFill>
              </a:rPr>
              <a:t>Dy (1 </a:t>
            </a:r>
            <a:r>
              <a:rPr lang="fr-FR" sz="2000" dirty="0" err="1" smtClean="0">
                <a:solidFill>
                  <a:prstClr val="black"/>
                </a:solidFill>
              </a:rPr>
              <a:t>week</a:t>
            </a:r>
            <a:r>
              <a:rPr lang="fr-FR" sz="2000" dirty="0" smtClean="0">
                <a:solidFill>
                  <a:prstClr val="black"/>
                </a:solidFill>
              </a:rPr>
              <a:t>)</a:t>
            </a:r>
          </a:p>
          <a:p>
            <a:pPr marL="342900" indent="-342900" algn="just">
              <a:buFont typeface="Arial" charset="0"/>
              <a:buChar char="•"/>
            </a:pPr>
            <a:r>
              <a:rPr lang="fr-FR" sz="2000" dirty="0" err="1" smtClean="0">
                <a:solidFill>
                  <a:prstClr val="black"/>
                </a:solidFill>
              </a:rPr>
              <a:t>Electromagnetic</a:t>
            </a:r>
            <a:r>
              <a:rPr lang="fr-FR" sz="2000" dirty="0" smtClean="0">
                <a:solidFill>
                  <a:prstClr val="black"/>
                </a:solidFill>
              </a:rPr>
              <a:t> </a:t>
            </a:r>
            <a:r>
              <a:rPr lang="fr-FR" sz="2000" dirty="0">
                <a:solidFill>
                  <a:prstClr val="black"/>
                </a:solidFill>
              </a:rPr>
              <a:t>transition rates in the nucleus </a:t>
            </a:r>
            <a:r>
              <a:rPr lang="fr-FR" sz="2000" baseline="30000" dirty="0" smtClean="0">
                <a:solidFill>
                  <a:prstClr val="black"/>
                </a:solidFill>
              </a:rPr>
              <a:t>136</a:t>
            </a:r>
            <a:r>
              <a:rPr lang="fr-FR" sz="2000" dirty="0" smtClean="0">
                <a:solidFill>
                  <a:prstClr val="black"/>
                </a:solidFill>
              </a:rPr>
              <a:t>Ce (1 </a:t>
            </a:r>
            <a:r>
              <a:rPr lang="fr-FR" sz="2000" dirty="0" err="1" smtClean="0">
                <a:solidFill>
                  <a:prstClr val="black"/>
                </a:solidFill>
              </a:rPr>
              <a:t>week</a:t>
            </a:r>
            <a:r>
              <a:rPr lang="fr-FR" sz="2000" dirty="0" smtClean="0">
                <a:solidFill>
                  <a:prstClr val="black"/>
                </a:solidFill>
              </a:rPr>
              <a:t>)</a:t>
            </a:r>
          </a:p>
          <a:p>
            <a:pPr marL="342900" indent="-342900" algn="just">
              <a:buFont typeface="Arial" charset="0"/>
              <a:buChar char="•"/>
            </a:pPr>
            <a:r>
              <a:rPr lang="fr-FR" sz="2000" dirty="0" err="1" smtClean="0">
                <a:solidFill>
                  <a:prstClr val="black"/>
                </a:solidFill>
              </a:rPr>
              <a:t>Pinning</a:t>
            </a:r>
            <a:r>
              <a:rPr lang="fr-FR" sz="2000" dirty="0" smtClean="0">
                <a:solidFill>
                  <a:prstClr val="black"/>
                </a:solidFill>
              </a:rPr>
              <a:t> </a:t>
            </a:r>
            <a:r>
              <a:rPr lang="fr-FR" sz="2000" dirty="0">
                <a:solidFill>
                  <a:prstClr val="black"/>
                </a:solidFill>
              </a:rPr>
              <a:t>down the structure of </a:t>
            </a:r>
            <a:r>
              <a:rPr lang="fr-FR" sz="2000" baseline="30000" dirty="0" smtClean="0">
                <a:solidFill>
                  <a:prstClr val="black"/>
                </a:solidFill>
              </a:rPr>
              <a:t>66</a:t>
            </a:r>
            <a:r>
              <a:rPr lang="fr-FR" sz="2000" dirty="0" smtClean="0">
                <a:solidFill>
                  <a:prstClr val="black"/>
                </a:solidFill>
              </a:rPr>
              <a:t>Ni </a:t>
            </a:r>
            <a:r>
              <a:rPr lang="fr-FR" sz="2000" dirty="0">
                <a:solidFill>
                  <a:prstClr val="black"/>
                </a:solidFill>
              </a:rPr>
              <a:t>by 2n- and </a:t>
            </a:r>
            <a:r>
              <a:rPr lang="fr-FR" sz="2000" dirty="0" smtClean="0">
                <a:solidFill>
                  <a:prstClr val="black"/>
                </a:solidFill>
              </a:rPr>
              <a:t>2p-Heavy-Ion </a:t>
            </a:r>
            <a:r>
              <a:rPr lang="fr-FR" sz="2000" dirty="0" err="1" smtClean="0">
                <a:solidFill>
                  <a:prstClr val="black"/>
                </a:solidFill>
              </a:rPr>
              <a:t>transfer</a:t>
            </a:r>
            <a:r>
              <a:rPr lang="fr-FR" sz="2000" dirty="0" smtClean="0">
                <a:solidFill>
                  <a:prstClr val="black"/>
                </a:solidFill>
              </a:rPr>
              <a:t> </a:t>
            </a:r>
            <a:r>
              <a:rPr lang="fr-FR" sz="2000" dirty="0" err="1">
                <a:solidFill>
                  <a:prstClr val="black"/>
                </a:solidFill>
              </a:rPr>
              <a:t>reactions</a:t>
            </a:r>
            <a:r>
              <a:rPr lang="fr-FR" sz="2000" dirty="0">
                <a:solidFill>
                  <a:prstClr val="black"/>
                </a:solidFill>
              </a:rPr>
              <a:t> and g-factor </a:t>
            </a:r>
            <a:r>
              <a:rPr lang="fr-FR" sz="2000" dirty="0" err="1" smtClean="0">
                <a:solidFill>
                  <a:prstClr val="black"/>
                </a:solidFill>
              </a:rPr>
              <a:t>measurement</a:t>
            </a:r>
            <a:r>
              <a:rPr lang="fr-FR" sz="2000" dirty="0" smtClean="0">
                <a:solidFill>
                  <a:prstClr val="black"/>
                </a:solidFill>
              </a:rPr>
              <a:t> (2 </a:t>
            </a:r>
            <a:r>
              <a:rPr lang="fr-FR" sz="2000" dirty="0" err="1" smtClean="0">
                <a:solidFill>
                  <a:prstClr val="black"/>
                </a:solidFill>
              </a:rPr>
              <a:t>weeks</a:t>
            </a:r>
            <a:r>
              <a:rPr lang="fr-FR" sz="2000" dirty="0" smtClean="0">
                <a:solidFill>
                  <a:prstClr val="black"/>
                </a:solidFill>
              </a:rPr>
              <a:t>)</a:t>
            </a:r>
            <a:endParaRPr lang="fr-FR" sz="2000" dirty="0">
              <a:solidFill>
                <a:prstClr val="black"/>
              </a:solidFill>
            </a:endParaRPr>
          </a:p>
          <a:p>
            <a:pPr marL="342900" indent="-342900" algn="just">
              <a:buFont typeface="Arial" charset="0"/>
              <a:buChar char="•"/>
            </a:pPr>
            <a:r>
              <a:rPr lang="fr-FR" sz="2000" dirty="0" smtClean="0">
                <a:solidFill>
                  <a:prstClr val="black"/>
                </a:solidFill>
              </a:rPr>
              <a:t>A </a:t>
            </a:r>
            <a:r>
              <a:rPr lang="fr-FR" sz="2000" dirty="0" err="1">
                <a:solidFill>
                  <a:prstClr val="black"/>
                </a:solidFill>
              </a:rPr>
              <a:t>study</a:t>
            </a:r>
            <a:r>
              <a:rPr lang="fr-FR" sz="2000" dirty="0">
                <a:solidFill>
                  <a:prstClr val="black"/>
                </a:solidFill>
              </a:rPr>
              <a:t> on the transition </a:t>
            </a:r>
            <a:r>
              <a:rPr lang="fr-FR" sz="2000" dirty="0" err="1" smtClean="0">
                <a:solidFill>
                  <a:prstClr val="black"/>
                </a:solidFill>
              </a:rPr>
              <a:t>between</a:t>
            </a:r>
            <a:r>
              <a:rPr lang="fr-FR" sz="2000" dirty="0" smtClean="0">
                <a:solidFill>
                  <a:prstClr val="black"/>
                </a:solidFill>
              </a:rPr>
              <a:t> </a:t>
            </a:r>
            <a:r>
              <a:rPr lang="fr-FR" sz="2000" dirty="0" err="1" smtClean="0">
                <a:solidFill>
                  <a:prstClr val="black"/>
                </a:solidFill>
              </a:rPr>
              <a:t>seniority</a:t>
            </a:r>
            <a:r>
              <a:rPr lang="fr-FR" sz="2000" dirty="0" smtClean="0">
                <a:solidFill>
                  <a:prstClr val="black"/>
                </a:solidFill>
              </a:rPr>
              <a:t>-type </a:t>
            </a:r>
            <a:r>
              <a:rPr lang="fr-FR" sz="2000" dirty="0">
                <a:solidFill>
                  <a:prstClr val="black"/>
                </a:solidFill>
              </a:rPr>
              <a:t>and </a:t>
            </a:r>
            <a:r>
              <a:rPr lang="fr-FR" sz="2000" dirty="0" err="1" smtClean="0">
                <a:solidFill>
                  <a:prstClr val="black"/>
                </a:solidFill>
              </a:rPr>
              <a:t>collectivity</a:t>
            </a:r>
            <a:r>
              <a:rPr lang="fr-FR" sz="2000" dirty="0" smtClean="0">
                <a:solidFill>
                  <a:prstClr val="black"/>
                </a:solidFill>
              </a:rPr>
              <a:t> excitations </a:t>
            </a:r>
            <a:r>
              <a:rPr lang="fr-FR" sz="2000" dirty="0">
                <a:solidFill>
                  <a:prstClr val="black"/>
                </a:solidFill>
              </a:rPr>
              <a:t>in the YRAST 4</a:t>
            </a:r>
            <a:r>
              <a:rPr lang="fr-FR" sz="2000" baseline="30000" dirty="0">
                <a:solidFill>
                  <a:prstClr val="black"/>
                </a:solidFill>
              </a:rPr>
              <a:t>+</a:t>
            </a:r>
            <a:r>
              <a:rPr lang="fr-FR" sz="2000" dirty="0">
                <a:solidFill>
                  <a:prstClr val="black"/>
                </a:solidFill>
              </a:rPr>
              <a:t> </a:t>
            </a:r>
            <a:r>
              <a:rPr lang="fr-FR" sz="2000" dirty="0" smtClean="0">
                <a:solidFill>
                  <a:prstClr val="black"/>
                </a:solidFill>
              </a:rPr>
              <a:t>state of </a:t>
            </a:r>
            <a:r>
              <a:rPr lang="fr-FR" sz="2000" baseline="30000" dirty="0" smtClean="0">
                <a:solidFill>
                  <a:prstClr val="black"/>
                </a:solidFill>
              </a:rPr>
              <a:t>206</a:t>
            </a:r>
            <a:r>
              <a:rPr lang="fr-FR" sz="2000" dirty="0" smtClean="0">
                <a:solidFill>
                  <a:prstClr val="black"/>
                </a:solidFill>
              </a:rPr>
              <a:t>Po (1 </a:t>
            </a:r>
            <a:r>
              <a:rPr lang="fr-FR" sz="2000" dirty="0" err="1" smtClean="0">
                <a:solidFill>
                  <a:prstClr val="black"/>
                </a:solidFill>
              </a:rPr>
              <a:t>week</a:t>
            </a:r>
            <a:r>
              <a:rPr lang="fr-FR" sz="2000" dirty="0" smtClean="0">
                <a:solidFill>
                  <a:prstClr val="black"/>
                </a:solidFill>
              </a:rPr>
              <a:t>)</a:t>
            </a:r>
          </a:p>
          <a:p>
            <a:pPr marL="342900" indent="-342900" algn="just">
              <a:buFont typeface="Arial" charset="0"/>
              <a:buChar char="•"/>
            </a:pPr>
            <a:r>
              <a:rPr lang="fr-FR" sz="2000" dirty="0" err="1">
                <a:solidFill>
                  <a:prstClr val="black"/>
                </a:solidFill>
              </a:rPr>
              <a:t>Measurement</a:t>
            </a:r>
            <a:r>
              <a:rPr lang="fr-FR" sz="2000" dirty="0">
                <a:solidFill>
                  <a:prstClr val="black"/>
                </a:solidFill>
              </a:rPr>
              <a:t> of the super-</a:t>
            </a:r>
            <a:r>
              <a:rPr lang="fr-FR" sz="2000" dirty="0" err="1">
                <a:solidFill>
                  <a:prstClr val="black"/>
                </a:solidFill>
              </a:rPr>
              <a:t>allowed</a:t>
            </a:r>
            <a:r>
              <a:rPr lang="fr-FR" sz="2000" dirty="0">
                <a:solidFill>
                  <a:prstClr val="black"/>
                </a:solidFill>
              </a:rPr>
              <a:t> </a:t>
            </a:r>
            <a:r>
              <a:rPr lang="fr-FR" sz="2000" dirty="0" err="1">
                <a:solidFill>
                  <a:prstClr val="black"/>
                </a:solidFill>
              </a:rPr>
              <a:t>branching</a:t>
            </a:r>
            <a:r>
              <a:rPr lang="fr-FR" sz="2000" dirty="0">
                <a:solidFill>
                  <a:prstClr val="black"/>
                </a:solidFill>
              </a:rPr>
              <a:t> ratio of </a:t>
            </a:r>
            <a:r>
              <a:rPr lang="fr-FR" sz="2000" baseline="30000" dirty="0" smtClean="0">
                <a:solidFill>
                  <a:prstClr val="black"/>
                </a:solidFill>
              </a:rPr>
              <a:t>10</a:t>
            </a:r>
            <a:r>
              <a:rPr lang="fr-FR" sz="2000" dirty="0" smtClean="0">
                <a:solidFill>
                  <a:prstClr val="black"/>
                </a:solidFill>
              </a:rPr>
              <a:t>C (2 </a:t>
            </a:r>
            <a:r>
              <a:rPr lang="fr-FR" sz="2000" dirty="0" err="1" smtClean="0">
                <a:solidFill>
                  <a:prstClr val="black"/>
                </a:solidFill>
              </a:rPr>
              <a:t>weeks</a:t>
            </a:r>
            <a:r>
              <a:rPr lang="fr-FR" sz="2000" dirty="0" smtClean="0">
                <a:solidFill>
                  <a:prstClr val="black"/>
                </a:solidFill>
              </a:rPr>
              <a:t>)</a:t>
            </a:r>
          </a:p>
          <a:p>
            <a:pPr marL="342900" indent="-342900" algn="just">
              <a:buFont typeface="Arial" charset="0"/>
              <a:buChar char="•"/>
            </a:pPr>
            <a:r>
              <a:rPr lang="fr-FR" sz="2000" dirty="0" err="1" smtClean="0">
                <a:solidFill>
                  <a:prstClr val="black"/>
                </a:solidFill>
              </a:rPr>
              <a:t>Feeding</a:t>
            </a:r>
            <a:r>
              <a:rPr lang="fr-FR" sz="2000" dirty="0" smtClean="0">
                <a:solidFill>
                  <a:prstClr val="black"/>
                </a:solidFill>
              </a:rPr>
              <a:t> of </a:t>
            </a:r>
            <a:r>
              <a:rPr lang="fr-FR" sz="2000" dirty="0" err="1" smtClean="0">
                <a:solidFill>
                  <a:prstClr val="black"/>
                </a:solidFill>
              </a:rPr>
              <a:t>low</a:t>
            </a:r>
            <a:r>
              <a:rPr lang="fr-FR" sz="2000" dirty="0" smtClean="0">
                <a:solidFill>
                  <a:prstClr val="black"/>
                </a:solidFill>
              </a:rPr>
              <a:t>-</a:t>
            </a:r>
            <a:r>
              <a:rPr lang="fr-FR" sz="2000" dirty="0" err="1" smtClean="0">
                <a:solidFill>
                  <a:prstClr val="black"/>
                </a:solidFill>
              </a:rPr>
              <a:t>energy</a:t>
            </a:r>
            <a:r>
              <a:rPr lang="fr-FR" sz="2000" dirty="0" smtClean="0">
                <a:solidFill>
                  <a:prstClr val="black"/>
                </a:solidFill>
              </a:rPr>
              <a:t> structures of </a:t>
            </a:r>
            <a:r>
              <a:rPr lang="fr-FR" sz="2000" dirty="0" err="1" smtClean="0">
                <a:solidFill>
                  <a:prstClr val="black"/>
                </a:solidFill>
              </a:rPr>
              <a:t>different</a:t>
            </a:r>
            <a:r>
              <a:rPr lang="fr-FR" sz="2000" dirty="0" smtClean="0">
                <a:solidFill>
                  <a:prstClr val="black"/>
                </a:solidFill>
              </a:rPr>
              <a:t> </a:t>
            </a:r>
            <a:r>
              <a:rPr lang="fr-FR" sz="2000" dirty="0" err="1" smtClean="0">
                <a:solidFill>
                  <a:prstClr val="black"/>
                </a:solidFill>
              </a:rPr>
              <a:t>deformations</a:t>
            </a:r>
            <a:r>
              <a:rPr lang="fr-FR" sz="2000" dirty="0" smtClean="0">
                <a:solidFill>
                  <a:prstClr val="black"/>
                </a:solidFill>
              </a:rPr>
              <a:t> by the GDR </a:t>
            </a:r>
            <a:r>
              <a:rPr lang="fr-FR" sz="2000" dirty="0" err="1" smtClean="0">
                <a:solidFill>
                  <a:prstClr val="black"/>
                </a:solidFill>
              </a:rPr>
              <a:t>decay</a:t>
            </a:r>
            <a:r>
              <a:rPr lang="fr-FR" sz="2000" dirty="0" smtClean="0">
                <a:solidFill>
                  <a:prstClr val="black"/>
                </a:solidFill>
              </a:rPr>
              <a:t>: the </a:t>
            </a:r>
            <a:r>
              <a:rPr lang="fr-FR" sz="2000" dirty="0" err="1" smtClean="0">
                <a:solidFill>
                  <a:prstClr val="black"/>
                </a:solidFill>
              </a:rPr>
              <a:t>nuBall</a:t>
            </a:r>
            <a:r>
              <a:rPr lang="fr-FR" sz="2000" dirty="0" smtClean="0">
                <a:solidFill>
                  <a:prstClr val="black"/>
                </a:solidFill>
              </a:rPr>
              <a:t> </a:t>
            </a:r>
            <a:r>
              <a:rPr lang="fr-FR" sz="2000" dirty="0" err="1" smtClean="0">
                <a:solidFill>
                  <a:prstClr val="black"/>
                </a:solidFill>
              </a:rPr>
              <a:t>array</a:t>
            </a:r>
            <a:r>
              <a:rPr lang="fr-FR" sz="2000" dirty="0" smtClean="0">
                <a:solidFill>
                  <a:prstClr val="black"/>
                </a:solidFill>
              </a:rPr>
              <a:t> </a:t>
            </a:r>
            <a:r>
              <a:rPr lang="fr-FR" sz="2000" dirty="0" err="1" smtClean="0">
                <a:solidFill>
                  <a:prstClr val="black"/>
                </a:solidFill>
              </a:rPr>
              <a:t>coupled</a:t>
            </a:r>
            <a:r>
              <a:rPr lang="fr-FR" sz="2000" dirty="0" smtClean="0">
                <a:solidFill>
                  <a:prstClr val="black"/>
                </a:solidFill>
              </a:rPr>
              <a:t> to PARIS (1 </a:t>
            </a:r>
            <a:r>
              <a:rPr lang="fr-FR" sz="2000" dirty="0" err="1" smtClean="0">
                <a:solidFill>
                  <a:prstClr val="black"/>
                </a:solidFill>
              </a:rPr>
              <a:t>week</a:t>
            </a:r>
            <a:r>
              <a:rPr lang="fr-FR" sz="2000" dirty="0" smtClean="0">
                <a:solidFill>
                  <a:prstClr val="black"/>
                </a:solidFill>
              </a:rPr>
              <a:t>)</a:t>
            </a:r>
            <a:endParaRPr lang="fr-FR" sz="2000" dirty="0">
              <a:solidFill>
                <a:prstClr val="black"/>
              </a:solidFill>
            </a:endParaRPr>
          </a:p>
          <a:p>
            <a:pPr marL="342900" indent="-342900">
              <a:buFont typeface="Arial" charset="0"/>
              <a:buChar char="•"/>
            </a:pPr>
            <a:endParaRPr lang="fr-FR" sz="2000" dirty="0" smtClean="0">
              <a:solidFill>
                <a:prstClr val="black"/>
              </a:solidFill>
            </a:endParaRPr>
          </a:p>
          <a:p>
            <a:r>
              <a:rPr lang="fr-FR" sz="2000" b="1" dirty="0" smtClean="0">
                <a:solidFill>
                  <a:prstClr val="black"/>
                </a:solidFill>
              </a:rPr>
              <a:t>Neutron </a:t>
            </a:r>
            <a:r>
              <a:rPr lang="fr-FR" sz="2000" b="1" dirty="0" err="1" smtClean="0">
                <a:solidFill>
                  <a:prstClr val="black"/>
                </a:solidFill>
              </a:rPr>
              <a:t>induced</a:t>
            </a:r>
            <a:r>
              <a:rPr lang="fr-FR" sz="2000" b="1" dirty="0" smtClean="0">
                <a:solidFill>
                  <a:prstClr val="black"/>
                </a:solidFill>
              </a:rPr>
              <a:t> </a:t>
            </a:r>
            <a:r>
              <a:rPr lang="fr-FR" sz="2000" b="1" dirty="0" err="1" smtClean="0">
                <a:solidFill>
                  <a:prstClr val="black"/>
                </a:solidFill>
              </a:rPr>
              <a:t>reaction</a:t>
            </a:r>
            <a:r>
              <a:rPr lang="fr-FR" sz="2000" b="1" dirty="0" smtClean="0">
                <a:solidFill>
                  <a:prstClr val="black"/>
                </a:solidFill>
              </a:rPr>
              <a:t> </a:t>
            </a:r>
            <a:r>
              <a:rPr lang="fr-FR" sz="2000" b="1" dirty="0">
                <a:solidFill>
                  <a:prstClr val="black"/>
                </a:solidFill>
                <a:latin typeface="Symbol" charset="2"/>
                <a:ea typeface="Symbol" charset="2"/>
                <a:cs typeface="Symbol" charset="2"/>
              </a:rPr>
              <a:t>g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 smtClean="0">
                <a:solidFill>
                  <a:prstClr val="black"/>
                </a:solidFill>
              </a:rPr>
              <a:t>spectroscopy</a:t>
            </a:r>
            <a:r>
              <a:rPr lang="fr-FR" sz="2000" b="1" dirty="0" smtClean="0">
                <a:solidFill>
                  <a:prstClr val="black"/>
                </a:solidFill>
              </a:rPr>
              <a:t>:</a:t>
            </a:r>
            <a:endParaRPr lang="fr-FR" sz="2000" b="1" dirty="0">
              <a:solidFill>
                <a:prstClr val="black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fr-FR" sz="2000" dirty="0" err="1">
                <a:solidFill>
                  <a:prstClr val="black"/>
                </a:solidFill>
              </a:rPr>
              <a:t>Spectroscopy</a:t>
            </a:r>
            <a:r>
              <a:rPr lang="fr-FR" sz="2000" dirty="0">
                <a:solidFill>
                  <a:prstClr val="black"/>
                </a:solidFill>
              </a:rPr>
              <a:t> of the neutron-</a:t>
            </a:r>
            <a:r>
              <a:rPr lang="fr-FR" sz="2000" dirty="0" err="1">
                <a:solidFill>
                  <a:prstClr val="black"/>
                </a:solidFill>
              </a:rPr>
              <a:t>rich</a:t>
            </a:r>
            <a:r>
              <a:rPr lang="fr-FR" sz="2000" dirty="0">
                <a:solidFill>
                  <a:prstClr val="black"/>
                </a:solidFill>
              </a:rPr>
              <a:t> fission fragments </a:t>
            </a:r>
            <a:r>
              <a:rPr lang="fr-FR" sz="2000" dirty="0" err="1">
                <a:solidFill>
                  <a:prstClr val="black"/>
                </a:solidFill>
              </a:rPr>
              <a:t>produced</a:t>
            </a:r>
            <a:r>
              <a:rPr lang="fr-FR" sz="2000" dirty="0">
                <a:solidFill>
                  <a:prstClr val="black"/>
                </a:solidFill>
              </a:rPr>
              <a:t> </a:t>
            </a:r>
            <a:r>
              <a:rPr lang="fr-FR" sz="2000" dirty="0" smtClean="0">
                <a:solidFill>
                  <a:prstClr val="black"/>
                </a:solidFill>
              </a:rPr>
              <a:t>in the </a:t>
            </a:r>
            <a:r>
              <a:rPr lang="fr-FR" sz="2000" baseline="30000" dirty="0">
                <a:solidFill>
                  <a:prstClr val="black"/>
                </a:solidFill>
              </a:rPr>
              <a:t>238</a:t>
            </a:r>
            <a:r>
              <a:rPr lang="fr-FR" sz="2000" dirty="0">
                <a:solidFill>
                  <a:prstClr val="black"/>
                </a:solidFill>
              </a:rPr>
              <a:t>U(</a:t>
            </a:r>
            <a:r>
              <a:rPr lang="fr-FR" sz="2000" dirty="0" err="1">
                <a:solidFill>
                  <a:prstClr val="black"/>
                </a:solidFill>
              </a:rPr>
              <a:t>n,f</a:t>
            </a:r>
            <a:r>
              <a:rPr lang="fr-FR" sz="2000" dirty="0">
                <a:solidFill>
                  <a:prstClr val="black"/>
                </a:solidFill>
              </a:rPr>
              <a:t>) and </a:t>
            </a:r>
            <a:r>
              <a:rPr lang="fr-FR" sz="2000" baseline="30000" dirty="0">
                <a:solidFill>
                  <a:prstClr val="black"/>
                </a:solidFill>
              </a:rPr>
              <a:t>232</a:t>
            </a:r>
            <a:r>
              <a:rPr lang="fr-FR" sz="2000" dirty="0">
                <a:solidFill>
                  <a:prstClr val="black"/>
                </a:solidFill>
              </a:rPr>
              <a:t>Th(</a:t>
            </a:r>
            <a:r>
              <a:rPr lang="fr-FR" sz="2000" dirty="0" err="1">
                <a:solidFill>
                  <a:prstClr val="black"/>
                </a:solidFill>
              </a:rPr>
              <a:t>n,f</a:t>
            </a:r>
            <a:r>
              <a:rPr lang="fr-FR" sz="2000" dirty="0">
                <a:solidFill>
                  <a:prstClr val="black"/>
                </a:solidFill>
              </a:rPr>
              <a:t>) </a:t>
            </a:r>
            <a:r>
              <a:rPr lang="fr-FR" sz="2000" dirty="0" err="1" smtClean="0">
                <a:solidFill>
                  <a:prstClr val="black"/>
                </a:solidFill>
              </a:rPr>
              <a:t>reactions</a:t>
            </a:r>
            <a:r>
              <a:rPr lang="fr-FR" sz="2000" dirty="0" smtClean="0">
                <a:solidFill>
                  <a:prstClr val="black"/>
                </a:solidFill>
              </a:rPr>
              <a:t> (5 </a:t>
            </a:r>
            <a:r>
              <a:rPr lang="fr-FR" sz="2000" dirty="0" err="1" smtClean="0">
                <a:solidFill>
                  <a:prstClr val="black"/>
                </a:solidFill>
              </a:rPr>
              <a:t>weeks</a:t>
            </a:r>
            <a:r>
              <a:rPr lang="fr-FR" sz="2000" dirty="0" smtClean="0">
                <a:solidFill>
                  <a:prstClr val="black"/>
                </a:solidFill>
              </a:rPr>
              <a:t>)</a:t>
            </a:r>
            <a:endParaRPr lang="fr-FR" sz="2000" dirty="0">
              <a:solidFill>
                <a:prstClr val="black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fr-FR" sz="2000" dirty="0" err="1" smtClean="0">
                <a:solidFill>
                  <a:prstClr val="black"/>
                </a:solidFill>
              </a:rPr>
              <a:t>Spectroscopy</a:t>
            </a:r>
            <a:r>
              <a:rPr lang="fr-FR" sz="2000" dirty="0" smtClean="0">
                <a:solidFill>
                  <a:prstClr val="black"/>
                </a:solidFill>
              </a:rPr>
              <a:t> </a:t>
            </a:r>
            <a:r>
              <a:rPr lang="fr-FR" sz="2000" dirty="0" err="1">
                <a:solidFill>
                  <a:prstClr val="black"/>
                </a:solidFill>
              </a:rPr>
              <a:t>above</a:t>
            </a:r>
            <a:r>
              <a:rPr lang="fr-FR" sz="2000" dirty="0">
                <a:solidFill>
                  <a:prstClr val="black"/>
                </a:solidFill>
              </a:rPr>
              <a:t> the </a:t>
            </a:r>
            <a:r>
              <a:rPr lang="fr-FR" sz="2000" dirty="0" err="1">
                <a:solidFill>
                  <a:prstClr val="black"/>
                </a:solidFill>
              </a:rPr>
              <a:t>shape</a:t>
            </a:r>
            <a:r>
              <a:rPr lang="fr-FR" sz="2000" dirty="0">
                <a:solidFill>
                  <a:prstClr val="black"/>
                </a:solidFill>
              </a:rPr>
              <a:t> </a:t>
            </a:r>
            <a:r>
              <a:rPr lang="fr-FR" sz="2000" dirty="0" err="1">
                <a:solidFill>
                  <a:prstClr val="black"/>
                </a:solidFill>
              </a:rPr>
              <a:t>isomer</a:t>
            </a:r>
            <a:r>
              <a:rPr lang="fr-FR" sz="2000" dirty="0">
                <a:solidFill>
                  <a:prstClr val="black"/>
                </a:solidFill>
              </a:rPr>
              <a:t> in </a:t>
            </a:r>
            <a:r>
              <a:rPr lang="fr-FR" sz="2000" baseline="30000" dirty="0" smtClean="0">
                <a:solidFill>
                  <a:prstClr val="black"/>
                </a:solidFill>
              </a:rPr>
              <a:t>238</a:t>
            </a:r>
            <a:r>
              <a:rPr lang="fr-FR" sz="2000" dirty="0" smtClean="0">
                <a:solidFill>
                  <a:prstClr val="black"/>
                </a:solidFill>
              </a:rPr>
              <a:t>U (2 </a:t>
            </a:r>
            <a:r>
              <a:rPr lang="fr-FR" sz="2000" dirty="0" err="1" smtClean="0">
                <a:solidFill>
                  <a:prstClr val="black"/>
                </a:solidFill>
              </a:rPr>
              <a:t>weeks</a:t>
            </a:r>
            <a:r>
              <a:rPr lang="fr-FR" sz="2000" dirty="0" smtClean="0"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9" name="Rectangle 8"/>
          <p:cNvSpPr/>
          <p:nvPr/>
        </p:nvSpPr>
        <p:spPr>
          <a:xfrm>
            <a:off x="107504" y="141889"/>
            <a:ext cx="9109225" cy="13542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ν-ball 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experimental campaign (Nov. 2017-June 2018)</a:t>
            </a:r>
          </a:p>
          <a:p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3200 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hours of beam time delivered</a:t>
            </a:r>
          </a:p>
          <a:p>
            <a:endParaRPr lang="fr-FR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97147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/>
          <p:cNvSpPr txBox="1"/>
          <p:nvPr/>
        </p:nvSpPr>
        <p:spPr>
          <a:xfrm>
            <a:off x="1039313" y="1891861"/>
            <a:ext cx="7162795" cy="38164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 dirty="0" smtClean="0">
                <a:solidFill>
                  <a:prstClr val="black"/>
                </a:solidFill>
                <a:latin typeface="Calibri" panose="020F0502020204030204"/>
              </a:rPr>
              <a:t>Fission </a:t>
            </a:r>
            <a:r>
              <a:rPr lang="fr-FR" sz="3200" dirty="0" err="1" smtClean="0">
                <a:solidFill>
                  <a:prstClr val="black"/>
                </a:solidFill>
                <a:latin typeface="Calibri" panose="020F0502020204030204"/>
              </a:rPr>
              <a:t>studies</a:t>
            </a:r>
            <a:endParaRPr lang="fr-FR" sz="3200" dirty="0" smtClean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320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 dirty="0" err="1" smtClean="0">
                <a:solidFill>
                  <a:prstClr val="black"/>
                </a:solidFill>
                <a:latin typeface="Calibri" panose="020F0502020204030204"/>
              </a:rPr>
              <a:t>Detailed</a:t>
            </a:r>
            <a:r>
              <a:rPr lang="fr-FR" sz="3200" dirty="0" smtClean="0">
                <a:solidFill>
                  <a:prstClr val="black"/>
                </a:solidFill>
                <a:latin typeface="Calibri" panose="020F0502020204030204"/>
              </a:rPr>
              <a:t> structure of neutron </a:t>
            </a:r>
            <a:r>
              <a:rPr lang="fr-FR" sz="3200" dirty="0" err="1" smtClean="0">
                <a:solidFill>
                  <a:prstClr val="black"/>
                </a:solidFill>
                <a:latin typeface="Calibri" panose="020F0502020204030204"/>
              </a:rPr>
              <a:t>rich</a:t>
            </a:r>
            <a:r>
              <a:rPr lang="fr-FR" sz="32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fr-FR" sz="3200" dirty="0" err="1" smtClean="0">
                <a:solidFill>
                  <a:prstClr val="black"/>
                </a:solidFill>
                <a:latin typeface="Calibri" panose="020F0502020204030204"/>
              </a:rPr>
              <a:t>nuclei</a:t>
            </a:r>
            <a:endParaRPr lang="fr-FR" sz="3200" dirty="0" smtClean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3200" dirty="0" smtClean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 dirty="0" err="1" smtClean="0">
                <a:solidFill>
                  <a:prstClr val="black"/>
                </a:solidFill>
                <a:latin typeface="Calibri" panose="020F0502020204030204"/>
              </a:rPr>
              <a:t>Sub</a:t>
            </a:r>
            <a:r>
              <a:rPr lang="fr-FR" sz="32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fr-FR" sz="3200" dirty="0" err="1" smtClean="0">
                <a:solidFill>
                  <a:prstClr val="black"/>
                </a:solidFill>
                <a:latin typeface="Calibri" panose="020F0502020204030204"/>
              </a:rPr>
              <a:t>nanosecond</a:t>
            </a:r>
            <a:r>
              <a:rPr lang="fr-FR" sz="3200" dirty="0" smtClean="0">
                <a:solidFill>
                  <a:prstClr val="black"/>
                </a:solidFill>
                <a:latin typeface="Calibri" panose="020F0502020204030204"/>
              </a:rPr>
              <a:t> timing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320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 dirty="0" smtClean="0">
                <a:solidFill>
                  <a:prstClr val="black"/>
                </a:solidFill>
                <a:latin typeface="Calibri" panose="020F0502020204030204"/>
              </a:rPr>
              <a:t>GDR </a:t>
            </a:r>
            <a:r>
              <a:rPr lang="fr-FR" sz="3200" dirty="0" err="1" smtClean="0">
                <a:solidFill>
                  <a:prstClr val="black"/>
                </a:solidFill>
                <a:latin typeface="Calibri" panose="020F0502020204030204"/>
              </a:rPr>
              <a:t>studies</a:t>
            </a:r>
            <a:r>
              <a:rPr lang="fr-FR" sz="3200" dirty="0">
                <a:solidFill>
                  <a:prstClr val="black"/>
                </a:solidFill>
                <a:latin typeface="Calibri" panose="020F0502020204030204"/>
              </a:rPr>
              <a:t>:</a:t>
            </a:r>
            <a:r>
              <a:rPr lang="fr-FR" sz="32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l-GR" sz="3200" kern="0" dirty="0">
                <a:solidFill>
                  <a:prstClr val="black"/>
                </a:solidFill>
                <a:cs typeface="Times New Roman"/>
              </a:rPr>
              <a:t>ν</a:t>
            </a:r>
            <a:r>
              <a:rPr lang="fr-FR" sz="3200" kern="0" dirty="0">
                <a:solidFill>
                  <a:prstClr val="black"/>
                </a:solidFill>
                <a:latin typeface="Calibri" panose="020F0502020204030204"/>
              </a:rPr>
              <a:t>-</a:t>
            </a:r>
            <a:r>
              <a:rPr lang="fr-FR" sz="3200" kern="0" dirty="0" err="1">
                <a:solidFill>
                  <a:prstClr val="black"/>
                </a:solidFill>
                <a:latin typeface="Calibri" panose="020F0502020204030204"/>
              </a:rPr>
              <a:t>ball</a:t>
            </a:r>
            <a:r>
              <a:rPr lang="fr-FR" sz="3200" kern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fr-FR" sz="3200" kern="0" dirty="0" err="1" smtClean="0">
                <a:solidFill>
                  <a:prstClr val="black"/>
                </a:solidFill>
                <a:latin typeface="Calibri" panose="020F0502020204030204"/>
              </a:rPr>
              <a:t>coupled</a:t>
            </a:r>
            <a:r>
              <a:rPr lang="fr-FR" sz="3200" kern="0" dirty="0" smtClean="0">
                <a:solidFill>
                  <a:prstClr val="black"/>
                </a:solidFill>
                <a:latin typeface="Calibri" panose="020F0502020204030204"/>
              </a:rPr>
              <a:t> to PARIS</a:t>
            </a:r>
            <a:endParaRPr lang="fr-FR" sz="3200" dirty="0">
              <a:solidFill>
                <a:prstClr val="black"/>
              </a:solidFill>
              <a:latin typeface="Calibri" panose="020F0502020204030204"/>
            </a:endParaRPr>
          </a:p>
          <a:p>
            <a:endParaRPr lang="fr-FR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99946" y="296740"/>
            <a:ext cx="75440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3200" kern="0" dirty="0" smtClean="0">
                <a:solidFill>
                  <a:prstClr val="black"/>
                </a:solidFill>
                <a:latin typeface="Calibri" panose="020F0502020204030204"/>
              </a:rPr>
              <a:t>The </a:t>
            </a:r>
            <a:r>
              <a:rPr lang="el-GR" sz="3200" kern="0" dirty="0" smtClean="0">
                <a:solidFill>
                  <a:prstClr val="black"/>
                </a:solidFill>
                <a:cs typeface="Times New Roman"/>
              </a:rPr>
              <a:t>ν</a:t>
            </a:r>
            <a:r>
              <a:rPr lang="fr-FR" sz="3200" kern="0" dirty="0" smtClean="0">
                <a:solidFill>
                  <a:prstClr val="black"/>
                </a:solidFill>
                <a:latin typeface="Calibri" panose="020F0502020204030204"/>
              </a:rPr>
              <a:t>-</a:t>
            </a:r>
            <a:r>
              <a:rPr lang="fr-FR" sz="3200" kern="0" dirty="0" err="1" smtClean="0">
                <a:solidFill>
                  <a:prstClr val="black"/>
                </a:solidFill>
                <a:latin typeface="Calibri" panose="020F0502020204030204"/>
              </a:rPr>
              <a:t>ball</a:t>
            </a:r>
            <a:r>
              <a:rPr lang="fr-FR" sz="3200" kern="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fr-FR" sz="3200" kern="0" dirty="0" err="1" smtClean="0">
                <a:solidFill>
                  <a:prstClr val="black"/>
                </a:solidFill>
                <a:latin typeface="Calibri" panose="020F0502020204030204"/>
              </a:rPr>
              <a:t>experimental</a:t>
            </a:r>
            <a:r>
              <a:rPr lang="fr-FR" sz="3200" kern="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fr-FR" sz="3200" kern="0" dirty="0" err="1" smtClean="0">
                <a:solidFill>
                  <a:prstClr val="black"/>
                </a:solidFill>
                <a:latin typeface="Calibri" panose="020F0502020204030204"/>
              </a:rPr>
              <a:t>campgain</a:t>
            </a:r>
            <a:r>
              <a:rPr lang="fr-FR" sz="3200" kern="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fr-FR" sz="3200" kern="0" dirty="0" err="1" smtClean="0">
                <a:solidFill>
                  <a:prstClr val="black"/>
                </a:solidFill>
                <a:latin typeface="Calibri" panose="020F0502020204030204"/>
              </a:rPr>
              <a:t>highlights</a:t>
            </a:r>
            <a:endParaRPr lang="fr-FR" kern="0" dirty="0" smtClean="0">
              <a:solidFill>
                <a:sysClr val="windowText" lastClr="00000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3180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/>
          <p:cNvSpPr txBox="1"/>
          <p:nvPr/>
        </p:nvSpPr>
        <p:spPr>
          <a:xfrm>
            <a:off x="1718441" y="2595660"/>
            <a:ext cx="60817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>
                <a:solidFill>
                  <a:prstClr val="black"/>
                </a:solidFill>
                <a:latin typeface="Calibri" panose="020F0502020204030204" pitchFamily="34" charset="0"/>
              </a:rPr>
              <a:t>Fission </a:t>
            </a:r>
            <a:r>
              <a:rPr lang="fr-FR" sz="3200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Studies</a:t>
            </a:r>
            <a:r>
              <a:rPr lang="fr-FR" sz="3200" dirty="0" smtClean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fr-FR" sz="3200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with</a:t>
            </a:r>
            <a:r>
              <a:rPr lang="fr-FR" sz="3200" dirty="0" smtClean="0">
                <a:solidFill>
                  <a:prstClr val="black"/>
                </a:solidFill>
                <a:latin typeface="Calibri" panose="020F0502020204030204" pitchFamily="34" charset="0"/>
              </a:rPr>
              <a:t> LICORNE/v-</a:t>
            </a:r>
            <a:r>
              <a:rPr lang="fr-FR" sz="3200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ball</a:t>
            </a:r>
            <a:endParaRPr lang="fr-FR" sz="320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339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theme/_rels/them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5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6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3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ModèlePP2007_IP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que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2_ModèlePP2007_IP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que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ModèlePP2007_IP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 Bold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Szybki wzrost">
  <a:themeElements>
    <a:clrScheme name="Szybki wzrost 1">
      <a:dk1>
        <a:srgbClr val="000000"/>
      </a:dk1>
      <a:lt1>
        <a:srgbClr val="FFFFFF"/>
      </a:lt1>
      <a:dk2>
        <a:srgbClr val="0000FF"/>
      </a:dk2>
      <a:lt2>
        <a:srgbClr val="FFCC66"/>
      </a:lt2>
      <a:accent1>
        <a:srgbClr val="00FFFF"/>
      </a:accent1>
      <a:accent2>
        <a:srgbClr val="3366FF"/>
      </a:accent2>
      <a:accent3>
        <a:srgbClr val="AAAAFF"/>
      </a:accent3>
      <a:accent4>
        <a:srgbClr val="DADADA"/>
      </a:accent4>
      <a:accent5>
        <a:srgbClr val="AAFFFF"/>
      </a:accent5>
      <a:accent6>
        <a:srgbClr val="2D5CE7"/>
      </a:accent6>
      <a:hlink>
        <a:srgbClr val="FF0033"/>
      </a:hlink>
      <a:folHlink>
        <a:srgbClr val="FFFF00"/>
      </a:folHlink>
    </a:clrScheme>
    <a:fontScheme name="Szybki wzrost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flat" cmpd="sng" algn="ctr">
          <a:solidFill>
            <a:schemeClr val="bg2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algn="ctr">
          <a:defRPr smtClean="0">
            <a:solidFill>
              <a:srgbClr val="FFFFFF"/>
            </a:solidFill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zybki wzrost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FFFF"/>
        </a:accent1>
        <a:accent2>
          <a:srgbClr val="3366FF"/>
        </a:accent2>
        <a:accent3>
          <a:srgbClr val="AAAAFF"/>
        </a:accent3>
        <a:accent4>
          <a:srgbClr val="DADADA"/>
        </a:accent4>
        <a:accent5>
          <a:srgbClr val="AAFFFF"/>
        </a:accent5>
        <a:accent6>
          <a:srgbClr val="2D5CE7"/>
        </a:accent6>
        <a:hlink>
          <a:srgbClr val="FF0033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zybki wzrost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5CB9E7"/>
        </a:accent6>
        <a:hlink>
          <a:srgbClr val="CC99FF"/>
        </a:hlink>
        <a:folHlink>
          <a:srgbClr val="00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zybki wzrost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D4D4D4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zybki wzrost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009999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8A8A"/>
        </a:accent6>
        <a:hlink>
          <a:srgbClr val="6600CC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zybki wzrost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CC66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B95C00"/>
        </a:accent6>
        <a:hlink>
          <a:srgbClr val="CC0000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Szybki wzrost">
  <a:themeElements>
    <a:clrScheme name="Szybki wzrost 1">
      <a:dk1>
        <a:srgbClr val="000000"/>
      </a:dk1>
      <a:lt1>
        <a:srgbClr val="FFFFFF"/>
      </a:lt1>
      <a:dk2>
        <a:srgbClr val="0000FF"/>
      </a:dk2>
      <a:lt2>
        <a:srgbClr val="FFCC66"/>
      </a:lt2>
      <a:accent1>
        <a:srgbClr val="00FFFF"/>
      </a:accent1>
      <a:accent2>
        <a:srgbClr val="3366FF"/>
      </a:accent2>
      <a:accent3>
        <a:srgbClr val="AAAAFF"/>
      </a:accent3>
      <a:accent4>
        <a:srgbClr val="DADADA"/>
      </a:accent4>
      <a:accent5>
        <a:srgbClr val="AAFFFF"/>
      </a:accent5>
      <a:accent6>
        <a:srgbClr val="2D5CE7"/>
      </a:accent6>
      <a:hlink>
        <a:srgbClr val="FF0033"/>
      </a:hlink>
      <a:folHlink>
        <a:srgbClr val="FFFF00"/>
      </a:folHlink>
    </a:clrScheme>
    <a:fontScheme name="Szybki wzrost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9050" cap="flat" cmpd="sng" algn="ctr">
          <a:solidFill>
            <a:srgbClr val="FF9933"/>
          </a:solidFill>
          <a:prstDash val="solid"/>
          <a:miter lim="800000"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zybki wzrost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FFFF"/>
        </a:accent1>
        <a:accent2>
          <a:srgbClr val="3366FF"/>
        </a:accent2>
        <a:accent3>
          <a:srgbClr val="AAAAFF"/>
        </a:accent3>
        <a:accent4>
          <a:srgbClr val="DADADA"/>
        </a:accent4>
        <a:accent5>
          <a:srgbClr val="AAFFFF"/>
        </a:accent5>
        <a:accent6>
          <a:srgbClr val="2D5CE7"/>
        </a:accent6>
        <a:hlink>
          <a:srgbClr val="FF0033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zybki wzrost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5CB9E7"/>
        </a:accent6>
        <a:hlink>
          <a:srgbClr val="CC99FF"/>
        </a:hlink>
        <a:folHlink>
          <a:srgbClr val="00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zybki wzrost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D4D4D4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zybki wzrost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009999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8A8A"/>
        </a:accent6>
        <a:hlink>
          <a:srgbClr val="6600CC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zybki wzrost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CC66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B95C00"/>
        </a:accent6>
        <a:hlink>
          <a:srgbClr val="CC0000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Szybki wzrost">
  <a:themeElements>
    <a:clrScheme name="Szybki wzrost 1">
      <a:dk1>
        <a:srgbClr val="000000"/>
      </a:dk1>
      <a:lt1>
        <a:srgbClr val="FFFFFF"/>
      </a:lt1>
      <a:dk2>
        <a:srgbClr val="0000FF"/>
      </a:dk2>
      <a:lt2>
        <a:srgbClr val="FFCC66"/>
      </a:lt2>
      <a:accent1>
        <a:srgbClr val="00FFFF"/>
      </a:accent1>
      <a:accent2>
        <a:srgbClr val="3366FF"/>
      </a:accent2>
      <a:accent3>
        <a:srgbClr val="AAAAFF"/>
      </a:accent3>
      <a:accent4>
        <a:srgbClr val="DADADA"/>
      </a:accent4>
      <a:accent5>
        <a:srgbClr val="AAFFFF"/>
      </a:accent5>
      <a:accent6>
        <a:srgbClr val="2D5CE7"/>
      </a:accent6>
      <a:hlink>
        <a:srgbClr val="FF0033"/>
      </a:hlink>
      <a:folHlink>
        <a:srgbClr val="FFFF00"/>
      </a:folHlink>
    </a:clrScheme>
    <a:fontScheme name="Szybki wzrost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38100" cap="flat" cmpd="sng" algn="ctr">
          <a:solidFill>
            <a:srgbClr val="FF9900"/>
          </a:solidFill>
          <a:prstDash val="solid"/>
          <a:miter lim="800000"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solidFill>
          <a:schemeClr val="accent1"/>
        </a:solidFill>
        <a:ln w="19050" cap="flat" cmpd="sng" algn="ctr">
          <a:solidFill>
            <a:srgbClr val="FF0000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Szybki wzrost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FFFF"/>
        </a:accent1>
        <a:accent2>
          <a:srgbClr val="3366FF"/>
        </a:accent2>
        <a:accent3>
          <a:srgbClr val="AAAAFF"/>
        </a:accent3>
        <a:accent4>
          <a:srgbClr val="DADADA"/>
        </a:accent4>
        <a:accent5>
          <a:srgbClr val="AAFFFF"/>
        </a:accent5>
        <a:accent6>
          <a:srgbClr val="2D5CE7"/>
        </a:accent6>
        <a:hlink>
          <a:srgbClr val="FF0033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zybki wzrost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5CB9E7"/>
        </a:accent6>
        <a:hlink>
          <a:srgbClr val="CC99FF"/>
        </a:hlink>
        <a:folHlink>
          <a:srgbClr val="00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zybki wzrost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D4D4D4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zybki wzrost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009999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8A8A"/>
        </a:accent6>
        <a:hlink>
          <a:srgbClr val="6600CC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zybki wzrost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CC66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B95C00"/>
        </a:accent6>
        <a:hlink>
          <a:srgbClr val="CC0000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6027</TotalTime>
  <Words>2520</Words>
  <Application>Microsoft Office PowerPoint</Application>
  <PresentationFormat>Affichage à l'écran (4:3)</PresentationFormat>
  <Paragraphs>567</Paragraphs>
  <Slides>55</Slides>
  <Notes>10</Notes>
  <HiddenSlides>0</HiddenSlides>
  <MMClips>0</MMClips>
  <ScaleCrop>false</ScaleCrop>
  <HeadingPairs>
    <vt:vector size="4" baseType="variant">
      <vt:variant>
        <vt:lpstr>Thème</vt:lpstr>
      </vt:variant>
      <vt:variant>
        <vt:i4>16</vt:i4>
      </vt:variant>
      <vt:variant>
        <vt:lpstr>Titres des diapositives</vt:lpstr>
      </vt:variant>
      <vt:variant>
        <vt:i4>55</vt:i4>
      </vt:variant>
    </vt:vector>
  </HeadingPairs>
  <TitlesOfParts>
    <vt:vector size="71" baseType="lpstr">
      <vt:lpstr>Thème Office</vt:lpstr>
      <vt:lpstr>1_Office Theme</vt:lpstr>
      <vt:lpstr>1_ModèlePP2007_IPN</vt:lpstr>
      <vt:lpstr>3_Szybki wzrost</vt:lpstr>
      <vt:lpstr>Szybki wzrost</vt:lpstr>
      <vt:lpstr>1_Szybki wzrost</vt:lpstr>
      <vt:lpstr>Median</vt:lpstr>
      <vt:lpstr>1_Median</vt:lpstr>
      <vt:lpstr>4_Office Theme</vt:lpstr>
      <vt:lpstr>5_Thème Office</vt:lpstr>
      <vt:lpstr>6_Thème Office</vt:lpstr>
      <vt:lpstr>3_Thème Office</vt:lpstr>
      <vt:lpstr>ModèlePP2007_IPN</vt:lpstr>
      <vt:lpstr>2_ModèlePP2007_IPN</vt:lpstr>
      <vt:lpstr>1_Thème Office</vt:lpstr>
      <vt:lpstr>Motyw pakietu Office</vt:lpstr>
      <vt:lpstr>Présentation PowerPoint</vt:lpstr>
      <vt:lpstr>The ALTO facility</vt:lpstr>
      <vt:lpstr>Présentation PowerPoint</vt:lpstr>
      <vt:lpstr>Présentation PowerPoint</vt:lpstr>
      <vt:lpstr>153 researchers from 16 different countries, 37 instutitues, including ~80 thesis students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Set-up</vt:lpstr>
      <vt:lpstr>Reaction</vt:lpstr>
      <vt:lpstr>γ-γ matrix</vt:lpstr>
      <vt:lpstr>Gate on high-energy γ rays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First preliminary results:  252Cf ionisation chamber + ν-ball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David Verney</dc:creator>
  <cp:lastModifiedBy>$wilson</cp:lastModifiedBy>
  <cp:revision>659</cp:revision>
  <dcterms:created xsi:type="dcterms:W3CDTF">2017-04-25T10:00:52Z</dcterms:created>
  <dcterms:modified xsi:type="dcterms:W3CDTF">2019-06-24T13:50:07Z</dcterms:modified>
</cp:coreProperties>
</file>