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theme/theme1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77" r:id="rId3"/>
    <p:sldMasterId id="2147483706" r:id="rId4"/>
    <p:sldMasterId id="2147483714" r:id="rId5"/>
    <p:sldMasterId id="2147483751" r:id="rId6"/>
    <p:sldMasterId id="2147483764" r:id="rId7"/>
    <p:sldMasterId id="2147483778" r:id="rId8"/>
    <p:sldMasterId id="2147483792" r:id="rId9"/>
    <p:sldMasterId id="2147483799" r:id="rId10"/>
    <p:sldMasterId id="2147483801" r:id="rId11"/>
  </p:sldMasterIdLst>
  <p:notesMasterIdLst>
    <p:notesMasterId r:id="rId94"/>
  </p:notesMasterIdLst>
  <p:sldIdLst>
    <p:sldId id="449" r:id="rId12"/>
    <p:sldId id="708" r:id="rId13"/>
    <p:sldId id="607" r:id="rId14"/>
    <p:sldId id="533" r:id="rId15"/>
    <p:sldId id="671" r:id="rId16"/>
    <p:sldId id="555" r:id="rId17"/>
    <p:sldId id="698" r:id="rId18"/>
    <p:sldId id="699" r:id="rId19"/>
    <p:sldId id="670" r:id="rId20"/>
    <p:sldId id="710" r:id="rId21"/>
    <p:sldId id="709" r:id="rId22"/>
    <p:sldId id="669" r:id="rId23"/>
    <p:sldId id="688" r:id="rId24"/>
    <p:sldId id="715" r:id="rId25"/>
    <p:sldId id="717" r:id="rId26"/>
    <p:sldId id="716" r:id="rId27"/>
    <p:sldId id="718" r:id="rId28"/>
    <p:sldId id="673" r:id="rId29"/>
    <p:sldId id="676" r:id="rId30"/>
    <p:sldId id="677" r:id="rId31"/>
    <p:sldId id="683" r:id="rId32"/>
    <p:sldId id="668" r:id="rId33"/>
    <p:sldId id="679" r:id="rId34"/>
    <p:sldId id="689" r:id="rId35"/>
    <p:sldId id="675" r:id="rId36"/>
    <p:sldId id="713" r:id="rId37"/>
    <p:sldId id="712" r:id="rId38"/>
    <p:sldId id="714" r:id="rId39"/>
    <p:sldId id="682" r:id="rId40"/>
    <p:sldId id="589" r:id="rId41"/>
    <p:sldId id="415" r:id="rId42"/>
    <p:sldId id="719" r:id="rId43"/>
    <p:sldId id="711" r:id="rId44"/>
    <p:sldId id="635" r:id="rId45"/>
    <p:sldId id="686" r:id="rId46"/>
    <p:sldId id="685" r:id="rId47"/>
    <p:sldId id="684" r:id="rId48"/>
    <p:sldId id="678" r:id="rId49"/>
    <p:sldId id="680" r:id="rId50"/>
    <p:sldId id="691" r:id="rId51"/>
    <p:sldId id="692" r:id="rId52"/>
    <p:sldId id="667" r:id="rId53"/>
    <p:sldId id="601" r:id="rId54"/>
    <p:sldId id="497" r:id="rId55"/>
    <p:sldId id="672" r:id="rId56"/>
    <p:sldId id="658" r:id="rId57"/>
    <p:sldId id="659" r:id="rId58"/>
    <p:sldId id="655" r:id="rId59"/>
    <p:sldId id="656" r:id="rId60"/>
    <p:sldId id="693" r:id="rId61"/>
    <p:sldId id="694" r:id="rId62"/>
    <p:sldId id="695" r:id="rId63"/>
    <p:sldId id="696" r:id="rId64"/>
    <p:sldId id="697" r:id="rId65"/>
    <p:sldId id="705" r:id="rId66"/>
    <p:sldId id="706" r:id="rId67"/>
    <p:sldId id="707" r:id="rId68"/>
    <p:sldId id="681" r:id="rId69"/>
    <p:sldId id="674" r:id="rId70"/>
    <p:sldId id="690" r:id="rId71"/>
    <p:sldId id="417" r:id="rId72"/>
    <p:sldId id="595" r:id="rId73"/>
    <p:sldId id="666" r:id="rId74"/>
    <p:sldId id="649" r:id="rId75"/>
    <p:sldId id="532" r:id="rId76"/>
    <p:sldId id="657" r:id="rId77"/>
    <p:sldId id="654" r:id="rId78"/>
    <p:sldId id="651" r:id="rId79"/>
    <p:sldId id="652" r:id="rId80"/>
    <p:sldId id="653" r:id="rId81"/>
    <p:sldId id="650" r:id="rId82"/>
    <p:sldId id="636" r:id="rId83"/>
    <p:sldId id="554" r:id="rId84"/>
    <p:sldId id="612" r:id="rId85"/>
    <p:sldId id="613" r:id="rId86"/>
    <p:sldId id="615" r:id="rId87"/>
    <p:sldId id="621" r:id="rId88"/>
    <p:sldId id="556" r:id="rId89"/>
    <p:sldId id="626" r:id="rId90"/>
    <p:sldId id="629" r:id="rId91"/>
    <p:sldId id="630" r:id="rId92"/>
    <p:sldId id="632" r:id="rId93"/>
  </p:sldIdLst>
  <p:sldSz cx="9144000" cy="6858000" type="screen4x3"/>
  <p:notesSz cx="7099300"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0066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86377" autoAdjust="0"/>
  </p:normalViewPr>
  <p:slideViewPr>
    <p:cSldViewPr>
      <p:cViewPr varScale="1">
        <p:scale>
          <a:sx n="94" d="100"/>
          <a:sy n="94" d="100"/>
        </p:scale>
        <p:origin x="840" y="80"/>
      </p:cViewPr>
      <p:guideLst>
        <p:guide orient="horz" pos="2160"/>
        <p:guide pos="2880"/>
      </p:guideLst>
    </p:cSldViewPr>
  </p:slideViewPr>
  <p:notesTextViewPr>
    <p:cViewPr>
      <p:scale>
        <a:sx n="100" d="100"/>
        <a:sy n="100" d="100"/>
      </p:scale>
      <p:origin x="0" y="0"/>
    </p:cViewPr>
  </p:notesTextViewPr>
  <p:sorterViewPr>
    <p:cViewPr>
      <p:scale>
        <a:sx n="87" d="100"/>
        <a:sy n="87" d="100"/>
      </p:scale>
      <p:origin x="0" y="-150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presProps" Target="presProps.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clement\Desktop\DATA_AGATA-GANI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Peter%20Reiter\Desktop\Status_AGATA_18.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Peter%20Reiter\Desktop\Status_AGATA_18.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Peter%20Reiter\Desktop\Status_AGATA_18.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Peter%20Reiter\Desktop\Status_AGATA_18.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Peter%20Reiter\Desktop\Status_AGATA_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1"/>
          <c:order val="0"/>
          <c:xVal>
            <c:numRef>
              <c:f>Feuil1!$L$2:$L$43</c:f>
              <c:numCache>
                <c:formatCode>General</c:formatCode>
                <c:ptCount val="42"/>
                <c:pt idx="0">
                  <c:v>0</c:v>
                </c:pt>
                <c:pt idx="1">
                  <c:v>30</c:v>
                </c:pt>
                <c:pt idx="2" formatCode="0">
                  <c:v>38</c:v>
                </c:pt>
                <c:pt idx="3" formatCode="0">
                  <c:v>68</c:v>
                </c:pt>
                <c:pt idx="4" formatCode="0">
                  <c:v>76</c:v>
                </c:pt>
                <c:pt idx="5" formatCode="0">
                  <c:v>94</c:v>
                </c:pt>
                <c:pt idx="6" formatCode="0">
                  <c:v>113</c:v>
                </c:pt>
                <c:pt idx="7" formatCode="0">
                  <c:v>119</c:v>
                </c:pt>
                <c:pt idx="8" formatCode="0">
                  <c:v>130</c:v>
                </c:pt>
                <c:pt idx="9" formatCode="0">
                  <c:v>310</c:v>
                </c:pt>
                <c:pt idx="10" formatCode="0">
                  <c:v>335</c:v>
                </c:pt>
                <c:pt idx="11" formatCode="0">
                  <c:v>425</c:v>
                </c:pt>
                <c:pt idx="12" formatCode="0">
                  <c:v>456</c:v>
                </c:pt>
                <c:pt idx="13" formatCode="0">
                  <c:v>486</c:v>
                </c:pt>
                <c:pt idx="14" formatCode="0">
                  <c:v>532</c:v>
                </c:pt>
                <c:pt idx="15" formatCode="0">
                  <c:v>541</c:v>
                </c:pt>
                <c:pt idx="16" formatCode="0">
                  <c:v>566</c:v>
                </c:pt>
                <c:pt idx="17" formatCode="0">
                  <c:v>578</c:v>
                </c:pt>
                <c:pt idx="18" formatCode="0">
                  <c:v>603</c:v>
                </c:pt>
                <c:pt idx="19" formatCode="0">
                  <c:v>627</c:v>
                </c:pt>
                <c:pt idx="20" formatCode="0">
                  <c:v>661</c:v>
                </c:pt>
                <c:pt idx="21" formatCode="0">
                  <c:v>961</c:v>
                </c:pt>
                <c:pt idx="22" formatCode="0">
                  <c:v>996</c:v>
                </c:pt>
                <c:pt idx="23" formatCode="0">
                  <c:v>1015</c:v>
                </c:pt>
                <c:pt idx="24" formatCode="0">
                  <c:v>1061</c:v>
                </c:pt>
                <c:pt idx="25" formatCode="0">
                  <c:v>1095</c:v>
                </c:pt>
                <c:pt idx="26" formatCode="0">
                  <c:v>1395</c:v>
                </c:pt>
                <c:pt idx="27" formatCode="0">
                  <c:v>1415</c:v>
                </c:pt>
                <c:pt idx="28" formatCode="0">
                  <c:v>1431</c:v>
                </c:pt>
                <c:pt idx="29" formatCode="0">
                  <c:v>1456</c:v>
                </c:pt>
                <c:pt idx="30" formatCode="0">
                  <c:v>1487</c:v>
                </c:pt>
                <c:pt idx="31" formatCode="0">
                  <c:v>1530</c:v>
                </c:pt>
                <c:pt idx="32" formatCode="0">
                  <c:v>1830</c:v>
                </c:pt>
                <c:pt idx="33" formatCode="0">
                  <c:v>1844</c:v>
                </c:pt>
                <c:pt idx="34" formatCode="0">
                  <c:v>1874</c:v>
                </c:pt>
                <c:pt idx="35" formatCode="0">
                  <c:v>1874</c:v>
                </c:pt>
                <c:pt idx="36" formatCode="0">
                  <c:v>2202</c:v>
                </c:pt>
                <c:pt idx="37" formatCode="0">
                  <c:v>2219</c:v>
                </c:pt>
                <c:pt idx="38" formatCode="0">
                  <c:v>2251</c:v>
                </c:pt>
                <c:pt idx="39" formatCode="0">
                  <c:v>2281</c:v>
                </c:pt>
                <c:pt idx="40" formatCode="0">
                  <c:v>2299</c:v>
                </c:pt>
                <c:pt idx="41" formatCode="0">
                  <c:v>2329</c:v>
                </c:pt>
              </c:numCache>
            </c:numRef>
          </c:xVal>
          <c:yVal>
            <c:numRef>
              <c:f>Feuil1!$O$2:$O$43</c:f>
              <c:numCache>
                <c:formatCode>General</c:formatCode>
                <c:ptCount val="42"/>
                <c:pt idx="0" formatCode="0.0">
                  <c:v>4.0999999999999996</c:v>
                </c:pt>
                <c:pt idx="2" formatCode="0.0">
                  <c:v>8.6</c:v>
                </c:pt>
                <c:pt idx="3" formatCode="0.0">
                  <c:v>8.6</c:v>
                </c:pt>
                <c:pt idx="4" formatCode="0.0">
                  <c:v>11.6</c:v>
                </c:pt>
                <c:pt idx="5" formatCode="0.0">
                  <c:v>16</c:v>
                </c:pt>
                <c:pt idx="6" formatCode="0.0">
                  <c:v>25</c:v>
                </c:pt>
                <c:pt idx="7" formatCode="0.0">
                  <c:v>25</c:v>
                </c:pt>
                <c:pt idx="8" formatCode="0.0">
                  <c:v>30</c:v>
                </c:pt>
                <c:pt idx="9" formatCode="0.0">
                  <c:v>30</c:v>
                </c:pt>
                <c:pt idx="10" formatCode="0.0">
                  <c:v>44</c:v>
                </c:pt>
                <c:pt idx="11" formatCode="0.0">
                  <c:v>44</c:v>
                </c:pt>
                <c:pt idx="12" formatCode="0.0">
                  <c:v>59</c:v>
                </c:pt>
                <c:pt idx="13" formatCode="0.0">
                  <c:v>59</c:v>
                </c:pt>
                <c:pt idx="14" formatCode="0.0">
                  <c:v>80</c:v>
                </c:pt>
                <c:pt idx="15" formatCode="0.0">
                  <c:v>80</c:v>
                </c:pt>
                <c:pt idx="16" formatCode="0.0">
                  <c:v>93</c:v>
                </c:pt>
                <c:pt idx="17" formatCode="0.0">
                  <c:v>93</c:v>
                </c:pt>
                <c:pt idx="18" formatCode="0.0">
                  <c:v>103</c:v>
                </c:pt>
                <c:pt idx="19" formatCode="0.0">
                  <c:v>103</c:v>
                </c:pt>
                <c:pt idx="20" formatCode="0.0">
                  <c:v>128</c:v>
                </c:pt>
                <c:pt idx="21" formatCode="0.0">
                  <c:v>128</c:v>
                </c:pt>
                <c:pt idx="22" formatCode="0.0">
                  <c:v>145</c:v>
                </c:pt>
                <c:pt idx="23" formatCode="0.0">
                  <c:v>160</c:v>
                </c:pt>
                <c:pt idx="24" formatCode="0.0">
                  <c:v>195</c:v>
                </c:pt>
                <c:pt idx="25" formatCode="0.0">
                  <c:v>224</c:v>
                </c:pt>
                <c:pt idx="26" formatCode="0.0">
                  <c:v>224</c:v>
                </c:pt>
                <c:pt idx="27" formatCode="0.0">
                  <c:v>236</c:v>
                </c:pt>
                <c:pt idx="28" formatCode="0.0">
                  <c:v>257</c:v>
                </c:pt>
                <c:pt idx="29" formatCode="0.0">
                  <c:v>263.7</c:v>
                </c:pt>
                <c:pt idx="30" formatCode="0.0">
                  <c:v>287.7</c:v>
                </c:pt>
                <c:pt idx="31" formatCode="0.0">
                  <c:v>302.7</c:v>
                </c:pt>
                <c:pt idx="32" formatCode="0.0">
                  <c:v>302.7</c:v>
                </c:pt>
                <c:pt idx="33" formatCode="0.0">
                  <c:v>308.3</c:v>
                </c:pt>
                <c:pt idx="34" formatCode="0.0">
                  <c:v>312.2</c:v>
                </c:pt>
                <c:pt idx="35" formatCode="0.0">
                  <c:v>312.2</c:v>
                </c:pt>
                <c:pt idx="36" formatCode="0.0">
                  <c:v>312.2</c:v>
                </c:pt>
                <c:pt idx="37" formatCode="0.0">
                  <c:v>346.2</c:v>
                </c:pt>
                <c:pt idx="38" formatCode="0.0">
                  <c:v>367.2</c:v>
                </c:pt>
                <c:pt idx="39" formatCode="0.0">
                  <c:v>392.2</c:v>
                </c:pt>
                <c:pt idx="40" formatCode="0.0">
                  <c:v>404.2</c:v>
                </c:pt>
                <c:pt idx="41" formatCode="0.0">
                  <c:v>430.2</c:v>
                </c:pt>
              </c:numCache>
            </c:numRef>
          </c:yVal>
          <c:smooth val="0"/>
          <c:extLst xmlns:c16r2="http://schemas.microsoft.com/office/drawing/2015/06/chart">
            <c:ext xmlns:c16="http://schemas.microsoft.com/office/drawing/2014/chart" uri="{C3380CC4-5D6E-409C-BE32-E72D297353CC}">
              <c16:uniqueId val="{00000000-EB4D-42B6-B9F1-299D638D4BF5}"/>
            </c:ext>
          </c:extLst>
        </c:ser>
        <c:dLbls>
          <c:showLegendKey val="0"/>
          <c:showVal val="0"/>
          <c:showCatName val="0"/>
          <c:showSerName val="0"/>
          <c:showPercent val="0"/>
          <c:showBubbleSize val="0"/>
        </c:dLbls>
        <c:axId val="-1826296576"/>
        <c:axId val="-1826288960"/>
      </c:scatterChart>
      <c:valAx>
        <c:axId val="-1826296576"/>
        <c:scaling>
          <c:orientation val="minMax"/>
        </c:scaling>
        <c:delete val="0"/>
        <c:axPos val="b"/>
        <c:numFmt formatCode="General" sourceLinked="1"/>
        <c:majorTickMark val="out"/>
        <c:minorTickMark val="none"/>
        <c:tickLblPos val="nextTo"/>
        <c:crossAx val="-1826288960"/>
        <c:crosses val="autoZero"/>
        <c:crossBetween val="midCat"/>
      </c:valAx>
      <c:valAx>
        <c:axId val="-1826288960"/>
        <c:scaling>
          <c:orientation val="minMax"/>
        </c:scaling>
        <c:delete val="0"/>
        <c:axPos val="l"/>
        <c:majorGridlines/>
        <c:numFmt formatCode="0.0" sourceLinked="1"/>
        <c:majorTickMark val="out"/>
        <c:minorTickMark val="none"/>
        <c:tickLblPos val="nextTo"/>
        <c:txPr>
          <a:bodyPr/>
          <a:lstStyle/>
          <a:p>
            <a:pPr>
              <a:defRPr sz="2000" baseline="0"/>
            </a:pPr>
            <a:endParaRPr lang="de-DE"/>
          </a:p>
        </c:txPr>
        <c:crossAx val="-1826296576"/>
        <c:crosses val="autoZero"/>
        <c:crossBetween val="midCat"/>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60085718616926"/>
          <c:y val="8.374908474052109E-2"/>
          <c:w val="0.6816791960089853"/>
          <c:h val="0.83757953093235948"/>
        </c:manualLayout>
      </c:layout>
      <c:scatterChart>
        <c:scatterStyle val="lineMarker"/>
        <c:varyColors val="0"/>
        <c:ser>
          <c:idx val="0"/>
          <c:order val="0"/>
          <c:tx>
            <c:strRef>
              <c:f>Tabelle1!$B$1</c:f>
              <c:strCache>
                <c:ptCount val="1"/>
                <c:pt idx="0">
                  <c:v>Delivered</c:v>
                </c:pt>
              </c:strCache>
            </c:strRef>
          </c:tx>
          <c:spPr>
            <a:ln w="28800">
              <a:solidFill>
                <a:srgbClr val="004586"/>
              </a:solidFill>
              <a:round/>
            </a:ln>
          </c:spPr>
          <c:marker>
            <c:symbol val="none"/>
          </c:marker>
          <c:dLbls>
            <c:spPr>
              <a:noFill/>
              <a:ln>
                <a:noFill/>
              </a:ln>
              <a:effectLst/>
            </c:sp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xVal>
            <c:numRef>
              <c:f>Tabelle1!$B$2:$B$48</c:f>
              <c:numCache>
                <c:formatCode>m/d/yyyy</c:formatCode>
                <c:ptCount val="47"/>
                <c:pt idx="0">
                  <c:v>38596</c:v>
                </c:pt>
                <c:pt idx="1">
                  <c:v>38657</c:v>
                </c:pt>
                <c:pt idx="2">
                  <c:v>38687</c:v>
                </c:pt>
                <c:pt idx="3">
                  <c:v>38777</c:v>
                </c:pt>
                <c:pt idx="4">
                  <c:v>38869</c:v>
                </c:pt>
                <c:pt idx="5">
                  <c:v>38930</c:v>
                </c:pt>
                <c:pt idx="6">
                  <c:v>39022</c:v>
                </c:pt>
                <c:pt idx="7">
                  <c:v>39173</c:v>
                </c:pt>
                <c:pt idx="8">
                  <c:v>39234</c:v>
                </c:pt>
                <c:pt idx="9">
                  <c:v>39326</c:v>
                </c:pt>
                <c:pt idx="10">
                  <c:v>39326</c:v>
                </c:pt>
                <c:pt idx="11">
                  <c:v>39427</c:v>
                </c:pt>
                <c:pt idx="12">
                  <c:v>39427</c:v>
                </c:pt>
                <c:pt idx="13">
                  <c:v>39427</c:v>
                </c:pt>
                <c:pt idx="14">
                  <c:v>39434</c:v>
                </c:pt>
                <c:pt idx="15">
                  <c:v>39645</c:v>
                </c:pt>
                <c:pt idx="16">
                  <c:v>39780</c:v>
                </c:pt>
                <c:pt idx="17">
                  <c:v>39933</c:v>
                </c:pt>
                <c:pt idx="18">
                  <c:v>40022</c:v>
                </c:pt>
                <c:pt idx="19">
                  <c:v>40176</c:v>
                </c:pt>
                <c:pt idx="20">
                  <c:v>40415</c:v>
                </c:pt>
                <c:pt idx="21">
                  <c:v>40512</c:v>
                </c:pt>
                <c:pt idx="22">
                  <c:v>40512</c:v>
                </c:pt>
                <c:pt idx="23">
                  <c:v>40535</c:v>
                </c:pt>
                <c:pt idx="24">
                  <c:v>40644</c:v>
                </c:pt>
                <c:pt idx="25">
                  <c:v>40653</c:v>
                </c:pt>
                <c:pt idx="26">
                  <c:v>40680</c:v>
                </c:pt>
                <c:pt idx="27">
                  <c:v>40695</c:v>
                </c:pt>
                <c:pt idx="28">
                  <c:v>40731</c:v>
                </c:pt>
                <c:pt idx="29">
                  <c:v>40865</c:v>
                </c:pt>
                <c:pt idx="30">
                  <c:v>40975</c:v>
                </c:pt>
                <c:pt idx="31">
                  <c:v>41158</c:v>
                </c:pt>
                <c:pt idx="32">
                  <c:v>41821</c:v>
                </c:pt>
                <c:pt idx="33">
                  <c:v>41944</c:v>
                </c:pt>
                <c:pt idx="34">
                  <c:v>41971</c:v>
                </c:pt>
                <c:pt idx="35">
                  <c:v>42076</c:v>
                </c:pt>
                <c:pt idx="36">
                  <c:v>42214</c:v>
                </c:pt>
                <c:pt idx="37">
                  <c:v>42332</c:v>
                </c:pt>
                <c:pt idx="38">
                  <c:v>42450</c:v>
                </c:pt>
                <c:pt idx="39">
                  <c:v>42577</c:v>
                </c:pt>
                <c:pt idx="40">
                  <c:v>42699</c:v>
                </c:pt>
                <c:pt idx="41">
                  <c:v>42706</c:v>
                </c:pt>
                <c:pt idx="42">
                  <c:v>42774</c:v>
                </c:pt>
                <c:pt idx="43">
                  <c:v>42942</c:v>
                </c:pt>
                <c:pt idx="44">
                  <c:v>43012</c:v>
                </c:pt>
                <c:pt idx="45">
                  <c:v>43078</c:v>
                </c:pt>
                <c:pt idx="46">
                  <c:v>43159</c:v>
                </c:pt>
              </c:numCache>
            </c:numRef>
          </c:xVal>
          <c:yVal>
            <c:numRef>
              <c:f>Tabelle1!$A$2:$A$48</c:f>
              <c:numCache>
                <c:formatCode>General</c:formatCode>
                <c:ptCount val="4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numCache>
            </c:numRef>
          </c:yVal>
          <c:smooth val="0"/>
        </c:ser>
        <c:ser>
          <c:idx val="1"/>
          <c:order val="1"/>
          <c:tx>
            <c:strRef>
              <c:f>Tabelle1!$C$1</c:f>
              <c:strCache>
                <c:ptCount val="1"/>
                <c:pt idx="0">
                  <c:v>Accepted</c:v>
                </c:pt>
              </c:strCache>
            </c:strRef>
          </c:tx>
          <c:spPr>
            <a:ln w="28800">
              <a:solidFill>
                <a:srgbClr val="FF420E"/>
              </a:solidFill>
              <a:round/>
            </a:ln>
          </c:spPr>
          <c:marker>
            <c:symbol val="none"/>
          </c:marker>
          <c:dLbls>
            <c:spPr>
              <a:noFill/>
              <a:ln>
                <a:noFill/>
              </a:ln>
              <a:effectLst/>
            </c:sp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xVal>
            <c:numRef>
              <c:f>Tabelle1!$C$2:$C$48</c:f>
              <c:numCache>
                <c:formatCode>m/d/yyyy</c:formatCode>
                <c:ptCount val="47"/>
                <c:pt idx="0">
                  <c:v>38838</c:v>
                </c:pt>
                <c:pt idx="1">
                  <c:v>38930</c:v>
                </c:pt>
                <c:pt idx="2">
                  <c:v>38991</c:v>
                </c:pt>
                <c:pt idx="3">
                  <c:v>39022</c:v>
                </c:pt>
                <c:pt idx="4">
                  <c:v>39295</c:v>
                </c:pt>
                <c:pt idx="5">
                  <c:v>39437</c:v>
                </c:pt>
                <c:pt idx="6">
                  <c:v>39508</c:v>
                </c:pt>
                <c:pt idx="7">
                  <c:v>39560</c:v>
                </c:pt>
                <c:pt idx="8">
                  <c:v>39630</c:v>
                </c:pt>
                <c:pt idx="9">
                  <c:v>39713</c:v>
                </c:pt>
                <c:pt idx="10">
                  <c:v>39738</c:v>
                </c:pt>
                <c:pt idx="11">
                  <c:v>39845</c:v>
                </c:pt>
                <c:pt idx="12">
                  <c:v>39904</c:v>
                </c:pt>
                <c:pt idx="13">
                  <c:v>39987</c:v>
                </c:pt>
                <c:pt idx="14">
                  <c:v>40057</c:v>
                </c:pt>
                <c:pt idx="15">
                  <c:v>40120</c:v>
                </c:pt>
                <c:pt idx="16">
                  <c:v>40452</c:v>
                </c:pt>
                <c:pt idx="17">
                  <c:v>40589</c:v>
                </c:pt>
                <c:pt idx="18">
                  <c:v>40589</c:v>
                </c:pt>
                <c:pt idx="19">
                  <c:v>40764</c:v>
                </c:pt>
                <c:pt idx="20">
                  <c:v>40787</c:v>
                </c:pt>
                <c:pt idx="21">
                  <c:v>40787</c:v>
                </c:pt>
                <c:pt idx="22">
                  <c:v>40787</c:v>
                </c:pt>
                <c:pt idx="23">
                  <c:v>40969</c:v>
                </c:pt>
                <c:pt idx="24">
                  <c:v>41061</c:v>
                </c:pt>
                <c:pt idx="25">
                  <c:v>41089</c:v>
                </c:pt>
                <c:pt idx="26">
                  <c:v>41089</c:v>
                </c:pt>
                <c:pt idx="27">
                  <c:v>41089</c:v>
                </c:pt>
                <c:pt idx="28">
                  <c:v>41183</c:v>
                </c:pt>
                <c:pt idx="29">
                  <c:v>41257</c:v>
                </c:pt>
                <c:pt idx="30">
                  <c:v>41279</c:v>
                </c:pt>
                <c:pt idx="31">
                  <c:v>41388</c:v>
                </c:pt>
                <c:pt idx="32">
                  <c:v>41983</c:v>
                </c:pt>
                <c:pt idx="33">
                  <c:v>41983</c:v>
                </c:pt>
                <c:pt idx="34">
                  <c:v>42064</c:v>
                </c:pt>
                <c:pt idx="35">
                  <c:v>42116</c:v>
                </c:pt>
                <c:pt idx="36">
                  <c:v>42275</c:v>
                </c:pt>
                <c:pt idx="37">
                  <c:v>42391</c:v>
                </c:pt>
                <c:pt idx="38">
                  <c:v>42475</c:v>
                </c:pt>
                <c:pt idx="39">
                  <c:v>42628</c:v>
                </c:pt>
                <c:pt idx="40">
                  <c:v>42725</c:v>
                </c:pt>
                <c:pt idx="41">
                  <c:v>42774</c:v>
                </c:pt>
                <c:pt idx="42">
                  <c:v>42834</c:v>
                </c:pt>
                <c:pt idx="43">
                  <c:v>42985</c:v>
                </c:pt>
                <c:pt idx="44">
                  <c:v>43035</c:v>
                </c:pt>
                <c:pt idx="45">
                  <c:v>43122</c:v>
                </c:pt>
                <c:pt idx="46">
                  <c:v>43186</c:v>
                </c:pt>
              </c:numCache>
            </c:numRef>
          </c:xVal>
          <c:yVal>
            <c:numRef>
              <c:f>Tabelle1!$A$2:$A$48</c:f>
              <c:numCache>
                <c:formatCode>General</c:formatCode>
                <c:ptCount val="4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numCache>
            </c:numRef>
          </c:yVal>
          <c:smooth val="0"/>
        </c:ser>
        <c:dLbls>
          <c:showLegendKey val="0"/>
          <c:showVal val="0"/>
          <c:showCatName val="0"/>
          <c:showSerName val="0"/>
          <c:showPercent val="0"/>
          <c:showBubbleSize val="0"/>
        </c:dLbls>
        <c:axId val="-1826288416"/>
        <c:axId val="-1826287328"/>
      </c:scatterChart>
      <c:valAx>
        <c:axId val="-1826288416"/>
        <c:scaling>
          <c:orientation val="minMax"/>
        </c:scaling>
        <c:delete val="0"/>
        <c:axPos val="b"/>
        <c:title>
          <c:tx>
            <c:rich>
              <a:bodyPr/>
              <a:lstStyle/>
              <a:p>
                <a:pPr>
                  <a:defRPr sz="1600"/>
                </a:pPr>
                <a:r>
                  <a:rPr lang="de-DE" sz="1600" baseline="0" dirty="0" smtClean="0"/>
                  <a:t> </a:t>
                </a:r>
                <a:endParaRPr lang="de-DE" sz="1600" dirty="0"/>
              </a:p>
            </c:rich>
          </c:tx>
          <c:layout>
            <c:manualLayout>
              <c:xMode val="edge"/>
              <c:yMode val="edge"/>
              <c:x val="0.4705314692060692"/>
              <c:y val="0.93493562485503656"/>
            </c:manualLayout>
          </c:layout>
          <c:overlay val="0"/>
        </c:title>
        <c:numFmt formatCode="yyyy" sourceLinked="0"/>
        <c:majorTickMark val="out"/>
        <c:minorTickMark val="none"/>
        <c:tickLblPos val="nextTo"/>
        <c:spPr>
          <a:ln>
            <a:solidFill>
              <a:srgbClr val="B3B3B3"/>
            </a:solidFill>
          </a:ln>
        </c:spPr>
        <c:txPr>
          <a:bodyPr/>
          <a:lstStyle/>
          <a:p>
            <a:pPr>
              <a:defRPr sz="1000" b="0" strike="noStrike" spc="-1">
                <a:solidFill>
                  <a:srgbClr val="000000"/>
                </a:solidFill>
                <a:uFill>
                  <a:solidFill>
                    <a:srgbClr val="FFFFFF"/>
                  </a:solidFill>
                </a:uFill>
                <a:latin typeface="Arial"/>
              </a:defRPr>
            </a:pPr>
            <a:endParaRPr lang="de-DE"/>
          </a:p>
        </c:txPr>
        <c:crossAx val="-1826287328"/>
        <c:crossesAt val="0"/>
        <c:crossBetween val="midCat"/>
      </c:valAx>
      <c:valAx>
        <c:axId val="-1826287328"/>
        <c:scaling>
          <c:orientation val="minMax"/>
        </c:scaling>
        <c:delete val="0"/>
        <c:axPos val="l"/>
        <c:majorGridlines>
          <c:spPr>
            <a:ln>
              <a:solidFill>
                <a:srgbClr val="B3B3B3"/>
              </a:solidFill>
            </a:ln>
          </c:spPr>
        </c:majorGridlines>
        <c:title>
          <c:tx>
            <c:rich>
              <a:bodyPr/>
              <a:lstStyle/>
              <a:p>
                <a:pPr>
                  <a:defRPr sz="1800"/>
                </a:pPr>
                <a:r>
                  <a:rPr lang="de-DE" sz="1800"/>
                  <a:t>number</a:t>
                </a:r>
                <a:r>
                  <a:rPr lang="de-DE" sz="1800" baseline="0"/>
                  <a:t> of detectors</a:t>
                </a:r>
                <a:endParaRPr lang="de-DE" sz="1800"/>
              </a:p>
            </c:rich>
          </c:tx>
          <c:layout>
            <c:manualLayout>
              <c:xMode val="edge"/>
              <c:yMode val="edge"/>
              <c:x val="4.3755081790995409E-3"/>
              <c:y val="0.38507342541260575"/>
            </c:manualLayout>
          </c:layout>
          <c:overlay val="0"/>
        </c:title>
        <c:numFmt formatCode="General" sourceLinked="1"/>
        <c:majorTickMark val="out"/>
        <c:minorTickMark val="none"/>
        <c:tickLblPos val="nextTo"/>
        <c:spPr>
          <a:ln>
            <a:solidFill>
              <a:srgbClr val="B3B3B3"/>
            </a:solidFill>
          </a:ln>
        </c:spPr>
        <c:txPr>
          <a:bodyPr/>
          <a:lstStyle/>
          <a:p>
            <a:pPr>
              <a:defRPr sz="1000" b="0" strike="noStrike" spc="-1">
                <a:solidFill>
                  <a:srgbClr val="000000"/>
                </a:solidFill>
                <a:uFill>
                  <a:solidFill>
                    <a:srgbClr val="FFFFFF"/>
                  </a:solidFill>
                </a:uFill>
                <a:latin typeface="Arial"/>
              </a:defRPr>
            </a:pPr>
            <a:endParaRPr lang="de-DE"/>
          </a:p>
        </c:txPr>
        <c:crossAx val="-1826288416"/>
        <c:crosses val="autoZero"/>
        <c:crossBetween val="midCat"/>
      </c:valAx>
      <c:spPr>
        <a:noFill/>
        <a:ln>
          <a:solidFill>
            <a:srgbClr val="B3B3B3"/>
          </a:solidFill>
        </a:ln>
      </c:spPr>
    </c:plotArea>
    <c:legend>
      <c:legendPos val="r"/>
      <c:layout>
        <c:manualLayout>
          <c:xMode val="edge"/>
          <c:yMode val="edge"/>
          <c:x val="0.17757879360004411"/>
          <c:y val="8.9678829195526735E-2"/>
          <c:w val="0.26673166765431422"/>
          <c:h val="0.10444327210380065"/>
        </c:manualLayout>
      </c:layout>
      <c:overlay val="0"/>
      <c:spPr>
        <a:noFill/>
        <a:ln>
          <a:noFill/>
        </a:ln>
      </c:spPr>
      <c:txPr>
        <a:bodyPr/>
        <a:lstStyle/>
        <a:p>
          <a:pPr>
            <a:defRPr sz="1400" b="1"/>
          </a:pPr>
          <a:endParaRPr lang="de-DE"/>
        </a:p>
      </c:txPr>
    </c:legend>
    <c:plotVisOnly val="1"/>
    <c:dispBlanksAs val="span"/>
    <c:showDLblsOverMax val="1"/>
  </c:chart>
  <c:spPr>
    <a:solidFill>
      <a:srgbClr val="FFFFFF"/>
    </a:solidFill>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205120066024409"/>
          <c:y val="5.0771400546408725E-2"/>
          <c:w val="0.6816791960089853"/>
          <c:h val="0.83757953093235948"/>
        </c:manualLayout>
      </c:layout>
      <c:scatterChart>
        <c:scatterStyle val="lineMarker"/>
        <c:varyColors val="0"/>
        <c:ser>
          <c:idx val="0"/>
          <c:order val="0"/>
          <c:tx>
            <c:strRef>
              <c:f>Tabelle1!$B$1</c:f>
              <c:strCache>
                <c:ptCount val="1"/>
                <c:pt idx="0">
                  <c:v>Delivered</c:v>
                </c:pt>
              </c:strCache>
            </c:strRef>
          </c:tx>
          <c:spPr>
            <a:ln w="28800">
              <a:solidFill>
                <a:srgbClr val="004586"/>
              </a:solidFill>
              <a:round/>
            </a:ln>
          </c:spPr>
          <c:marker>
            <c:symbol val="none"/>
          </c:marker>
          <c:dLbls>
            <c:spPr>
              <a:noFill/>
              <a:ln>
                <a:noFill/>
              </a:ln>
              <a:effectLst/>
            </c:sp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xVal>
            <c:numRef>
              <c:f>Tabelle1!$B$2:$B$48</c:f>
              <c:numCache>
                <c:formatCode>m/d/yyyy</c:formatCode>
                <c:ptCount val="47"/>
                <c:pt idx="0">
                  <c:v>38596</c:v>
                </c:pt>
                <c:pt idx="1">
                  <c:v>38657</c:v>
                </c:pt>
                <c:pt idx="2">
                  <c:v>38687</c:v>
                </c:pt>
                <c:pt idx="3">
                  <c:v>38777</c:v>
                </c:pt>
                <c:pt idx="4">
                  <c:v>38869</c:v>
                </c:pt>
                <c:pt idx="5">
                  <c:v>38930</c:v>
                </c:pt>
                <c:pt idx="6">
                  <c:v>39022</c:v>
                </c:pt>
                <c:pt idx="7">
                  <c:v>39173</c:v>
                </c:pt>
                <c:pt idx="8">
                  <c:v>39234</c:v>
                </c:pt>
                <c:pt idx="9">
                  <c:v>39326</c:v>
                </c:pt>
                <c:pt idx="10">
                  <c:v>39326</c:v>
                </c:pt>
                <c:pt idx="11">
                  <c:v>39427</c:v>
                </c:pt>
                <c:pt idx="12">
                  <c:v>39427</c:v>
                </c:pt>
                <c:pt idx="13">
                  <c:v>39427</c:v>
                </c:pt>
                <c:pt idx="14">
                  <c:v>39434</c:v>
                </c:pt>
                <c:pt idx="15">
                  <c:v>39645</c:v>
                </c:pt>
                <c:pt idx="16">
                  <c:v>39780</c:v>
                </c:pt>
                <c:pt idx="17">
                  <c:v>39933</c:v>
                </c:pt>
                <c:pt idx="18">
                  <c:v>40022</c:v>
                </c:pt>
                <c:pt idx="19">
                  <c:v>40176</c:v>
                </c:pt>
                <c:pt idx="20">
                  <c:v>40415</c:v>
                </c:pt>
                <c:pt idx="21">
                  <c:v>40512</c:v>
                </c:pt>
                <c:pt idx="22">
                  <c:v>40512</c:v>
                </c:pt>
                <c:pt idx="23">
                  <c:v>40535</c:v>
                </c:pt>
                <c:pt idx="24">
                  <c:v>40644</c:v>
                </c:pt>
                <c:pt idx="25">
                  <c:v>40653</c:v>
                </c:pt>
                <c:pt idx="26">
                  <c:v>40680</c:v>
                </c:pt>
                <c:pt idx="27">
                  <c:v>40695</c:v>
                </c:pt>
                <c:pt idx="28">
                  <c:v>40731</c:v>
                </c:pt>
                <c:pt idx="29">
                  <c:v>40865</c:v>
                </c:pt>
                <c:pt idx="30">
                  <c:v>40975</c:v>
                </c:pt>
                <c:pt idx="31">
                  <c:v>41158</c:v>
                </c:pt>
                <c:pt idx="32">
                  <c:v>41821</c:v>
                </c:pt>
                <c:pt idx="33">
                  <c:v>41944</c:v>
                </c:pt>
                <c:pt idx="34">
                  <c:v>41971</c:v>
                </c:pt>
                <c:pt idx="35">
                  <c:v>42076</c:v>
                </c:pt>
                <c:pt idx="36">
                  <c:v>42214</c:v>
                </c:pt>
                <c:pt idx="37">
                  <c:v>42332</c:v>
                </c:pt>
                <c:pt idx="38">
                  <c:v>42450</c:v>
                </c:pt>
                <c:pt idx="39">
                  <c:v>42577</c:v>
                </c:pt>
                <c:pt idx="40">
                  <c:v>42699</c:v>
                </c:pt>
                <c:pt idx="41">
                  <c:v>42706</c:v>
                </c:pt>
                <c:pt idx="42">
                  <c:v>42774</c:v>
                </c:pt>
                <c:pt idx="43">
                  <c:v>42942</c:v>
                </c:pt>
                <c:pt idx="44">
                  <c:v>43012</c:v>
                </c:pt>
                <c:pt idx="45">
                  <c:v>43078</c:v>
                </c:pt>
                <c:pt idx="46">
                  <c:v>43159</c:v>
                </c:pt>
              </c:numCache>
            </c:numRef>
          </c:xVal>
          <c:yVal>
            <c:numRef>
              <c:f>Tabelle1!$A$2:$A$48</c:f>
              <c:numCache>
                <c:formatCode>General</c:formatCode>
                <c:ptCount val="4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numCache>
            </c:numRef>
          </c:yVal>
          <c:smooth val="0"/>
        </c:ser>
        <c:ser>
          <c:idx val="1"/>
          <c:order val="1"/>
          <c:tx>
            <c:strRef>
              <c:f>Tabelle1!$C$1</c:f>
              <c:strCache>
                <c:ptCount val="1"/>
                <c:pt idx="0">
                  <c:v>Accepted</c:v>
                </c:pt>
              </c:strCache>
            </c:strRef>
          </c:tx>
          <c:spPr>
            <a:ln w="28800">
              <a:solidFill>
                <a:srgbClr val="FF420E"/>
              </a:solidFill>
              <a:round/>
            </a:ln>
          </c:spPr>
          <c:marker>
            <c:symbol val="none"/>
          </c:marker>
          <c:dLbls>
            <c:spPr>
              <a:noFill/>
              <a:ln>
                <a:noFill/>
              </a:ln>
              <a:effectLst/>
            </c:sp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xVal>
            <c:numRef>
              <c:f>Tabelle1!$C$2:$C$48</c:f>
              <c:numCache>
                <c:formatCode>m/d/yyyy</c:formatCode>
                <c:ptCount val="47"/>
                <c:pt idx="0">
                  <c:v>38838</c:v>
                </c:pt>
                <c:pt idx="1">
                  <c:v>38930</c:v>
                </c:pt>
                <c:pt idx="2">
                  <c:v>38991</c:v>
                </c:pt>
                <c:pt idx="3">
                  <c:v>39022</c:v>
                </c:pt>
                <c:pt idx="4">
                  <c:v>39295</c:v>
                </c:pt>
                <c:pt idx="5">
                  <c:v>39437</c:v>
                </c:pt>
                <c:pt idx="6">
                  <c:v>39508</c:v>
                </c:pt>
                <c:pt idx="7">
                  <c:v>39560</c:v>
                </c:pt>
                <c:pt idx="8">
                  <c:v>39630</c:v>
                </c:pt>
                <c:pt idx="9">
                  <c:v>39713</c:v>
                </c:pt>
                <c:pt idx="10">
                  <c:v>39738</c:v>
                </c:pt>
                <c:pt idx="11">
                  <c:v>39845</c:v>
                </c:pt>
                <c:pt idx="12">
                  <c:v>39904</c:v>
                </c:pt>
                <c:pt idx="13">
                  <c:v>39987</c:v>
                </c:pt>
                <c:pt idx="14">
                  <c:v>40057</c:v>
                </c:pt>
                <c:pt idx="15">
                  <c:v>40120</c:v>
                </c:pt>
                <c:pt idx="16">
                  <c:v>40452</c:v>
                </c:pt>
                <c:pt idx="17">
                  <c:v>40589</c:v>
                </c:pt>
                <c:pt idx="18">
                  <c:v>40589</c:v>
                </c:pt>
                <c:pt idx="19">
                  <c:v>40764</c:v>
                </c:pt>
                <c:pt idx="20">
                  <c:v>40787</c:v>
                </c:pt>
                <c:pt idx="21">
                  <c:v>40787</c:v>
                </c:pt>
                <c:pt idx="22">
                  <c:v>40787</c:v>
                </c:pt>
                <c:pt idx="23">
                  <c:v>40969</c:v>
                </c:pt>
                <c:pt idx="24">
                  <c:v>41061</c:v>
                </c:pt>
                <c:pt idx="25">
                  <c:v>41089</c:v>
                </c:pt>
                <c:pt idx="26">
                  <c:v>41089</c:v>
                </c:pt>
                <c:pt idx="27">
                  <c:v>41089</c:v>
                </c:pt>
                <c:pt idx="28">
                  <c:v>41183</c:v>
                </c:pt>
                <c:pt idx="29">
                  <c:v>41257</c:v>
                </c:pt>
                <c:pt idx="30">
                  <c:v>41279</c:v>
                </c:pt>
                <c:pt idx="31">
                  <c:v>41388</c:v>
                </c:pt>
                <c:pt idx="32">
                  <c:v>41983</c:v>
                </c:pt>
                <c:pt idx="33">
                  <c:v>41983</c:v>
                </c:pt>
                <c:pt idx="34">
                  <c:v>42064</c:v>
                </c:pt>
                <c:pt idx="35">
                  <c:v>42116</c:v>
                </c:pt>
                <c:pt idx="36">
                  <c:v>42275</c:v>
                </c:pt>
                <c:pt idx="37">
                  <c:v>42391</c:v>
                </c:pt>
                <c:pt idx="38">
                  <c:v>42475</c:v>
                </c:pt>
                <c:pt idx="39">
                  <c:v>42628</c:v>
                </c:pt>
                <c:pt idx="40">
                  <c:v>42725</c:v>
                </c:pt>
                <c:pt idx="41">
                  <c:v>42774</c:v>
                </c:pt>
                <c:pt idx="42">
                  <c:v>42834</c:v>
                </c:pt>
                <c:pt idx="43">
                  <c:v>42985</c:v>
                </c:pt>
                <c:pt idx="44">
                  <c:v>43035</c:v>
                </c:pt>
                <c:pt idx="45">
                  <c:v>43122</c:v>
                </c:pt>
                <c:pt idx="46">
                  <c:v>43186</c:v>
                </c:pt>
              </c:numCache>
            </c:numRef>
          </c:xVal>
          <c:yVal>
            <c:numRef>
              <c:f>Tabelle1!$A$2:$A$48</c:f>
              <c:numCache>
                <c:formatCode>General</c:formatCode>
                <c:ptCount val="4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numCache>
            </c:numRef>
          </c:yVal>
          <c:smooth val="0"/>
        </c:ser>
        <c:dLbls>
          <c:showLegendKey val="0"/>
          <c:showVal val="0"/>
          <c:showCatName val="0"/>
          <c:showSerName val="0"/>
          <c:showPercent val="0"/>
          <c:showBubbleSize val="0"/>
        </c:dLbls>
        <c:axId val="-1700900560"/>
        <c:axId val="-1700908176"/>
      </c:scatterChart>
      <c:valAx>
        <c:axId val="-1700900560"/>
        <c:scaling>
          <c:orientation val="minMax"/>
        </c:scaling>
        <c:delete val="0"/>
        <c:axPos val="b"/>
        <c:numFmt formatCode="yyyy" sourceLinked="0"/>
        <c:majorTickMark val="out"/>
        <c:minorTickMark val="none"/>
        <c:tickLblPos val="nextTo"/>
        <c:spPr>
          <a:ln>
            <a:solidFill>
              <a:srgbClr val="B3B3B3"/>
            </a:solidFill>
          </a:ln>
        </c:spPr>
        <c:txPr>
          <a:bodyPr/>
          <a:lstStyle/>
          <a:p>
            <a:pPr>
              <a:defRPr sz="1000" b="0" strike="noStrike" spc="-1">
                <a:solidFill>
                  <a:srgbClr val="000000"/>
                </a:solidFill>
                <a:uFill>
                  <a:solidFill>
                    <a:srgbClr val="FFFFFF"/>
                  </a:solidFill>
                </a:uFill>
                <a:latin typeface="Arial"/>
              </a:defRPr>
            </a:pPr>
            <a:endParaRPr lang="de-DE"/>
          </a:p>
        </c:txPr>
        <c:crossAx val="-1700908176"/>
        <c:crossesAt val="0"/>
        <c:crossBetween val="midCat"/>
      </c:valAx>
      <c:valAx>
        <c:axId val="-1700908176"/>
        <c:scaling>
          <c:orientation val="minMax"/>
        </c:scaling>
        <c:delete val="0"/>
        <c:axPos val="l"/>
        <c:majorGridlines>
          <c:spPr>
            <a:ln>
              <a:solidFill>
                <a:srgbClr val="B3B3B3"/>
              </a:solidFill>
            </a:ln>
          </c:spPr>
        </c:majorGridlines>
        <c:numFmt formatCode="General" sourceLinked="1"/>
        <c:majorTickMark val="out"/>
        <c:minorTickMark val="none"/>
        <c:tickLblPos val="nextTo"/>
        <c:spPr>
          <a:ln>
            <a:solidFill>
              <a:srgbClr val="B3B3B3"/>
            </a:solidFill>
          </a:ln>
        </c:spPr>
        <c:txPr>
          <a:bodyPr/>
          <a:lstStyle/>
          <a:p>
            <a:pPr>
              <a:defRPr sz="1000" b="0" strike="noStrike" spc="-1">
                <a:solidFill>
                  <a:srgbClr val="000000"/>
                </a:solidFill>
                <a:uFill>
                  <a:solidFill>
                    <a:srgbClr val="FFFFFF"/>
                  </a:solidFill>
                </a:uFill>
                <a:latin typeface="Arial"/>
              </a:defRPr>
            </a:pPr>
            <a:endParaRPr lang="de-DE"/>
          </a:p>
        </c:txPr>
        <c:crossAx val="-1700900560"/>
        <c:crosses val="autoZero"/>
        <c:crossBetween val="midCat"/>
      </c:valAx>
      <c:spPr>
        <a:noFill/>
        <a:ln>
          <a:solidFill>
            <a:srgbClr val="B3B3B3"/>
          </a:solidFill>
        </a:ln>
      </c:spPr>
    </c:plotArea>
    <c:plotVisOnly val="1"/>
    <c:dispBlanksAs val="span"/>
    <c:showDLblsOverMax val="1"/>
  </c:chart>
  <c:spPr>
    <a:solidFill>
      <a:srgbClr val="FFFFFF"/>
    </a:solidFill>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30493437237133"/>
          <c:y val="3.3723374581834775E-2"/>
          <c:w val="0.6816791960089853"/>
          <c:h val="0.83757953093235948"/>
        </c:manualLayout>
      </c:layout>
      <c:scatterChart>
        <c:scatterStyle val="lineMarker"/>
        <c:varyColors val="0"/>
        <c:ser>
          <c:idx val="0"/>
          <c:order val="0"/>
          <c:tx>
            <c:strRef>
              <c:f>Tabelle1!$B$1</c:f>
              <c:strCache>
                <c:ptCount val="1"/>
                <c:pt idx="0">
                  <c:v>Delivered</c:v>
                </c:pt>
              </c:strCache>
            </c:strRef>
          </c:tx>
          <c:spPr>
            <a:ln w="28800">
              <a:solidFill>
                <a:srgbClr val="004586"/>
              </a:solidFill>
              <a:round/>
            </a:ln>
          </c:spPr>
          <c:marker>
            <c:symbol val="none"/>
          </c:marker>
          <c:dLbls>
            <c:spPr>
              <a:noFill/>
              <a:ln>
                <a:noFill/>
              </a:ln>
              <a:effectLst/>
            </c:sp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xVal>
            <c:numRef>
              <c:f>Tabelle1!$B$2:$B$48</c:f>
              <c:numCache>
                <c:formatCode>m/d/yyyy</c:formatCode>
                <c:ptCount val="47"/>
                <c:pt idx="0">
                  <c:v>38596</c:v>
                </c:pt>
                <c:pt idx="1">
                  <c:v>38657</c:v>
                </c:pt>
                <c:pt idx="2">
                  <c:v>38687</c:v>
                </c:pt>
                <c:pt idx="3">
                  <c:v>38777</c:v>
                </c:pt>
                <c:pt idx="4">
                  <c:v>38869</c:v>
                </c:pt>
                <c:pt idx="5">
                  <c:v>38930</c:v>
                </c:pt>
                <c:pt idx="6">
                  <c:v>39022</c:v>
                </c:pt>
                <c:pt idx="7">
                  <c:v>39173</c:v>
                </c:pt>
                <c:pt idx="8">
                  <c:v>39234</c:v>
                </c:pt>
                <c:pt idx="9">
                  <c:v>39326</c:v>
                </c:pt>
                <c:pt idx="10">
                  <c:v>39326</c:v>
                </c:pt>
                <c:pt idx="11">
                  <c:v>39427</c:v>
                </c:pt>
                <c:pt idx="12">
                  <c:v>39427</c:v>
                </c:pt>
                <c:pt idx="13">
                  <c:v>39427</c:v>
                </c:pt>
                <c:pt idx="14">
                  <c:v>39434</c:v>
                </c:pt>
                <c:pt idx="15">
                  <c:v>39645</c:v>
                </c:pt>
                <c:pt idx="16">
                  <c:v>39780</c:v>
                </c:pt>
                <c:pt idx="17">
                  <c:v>39933</c:v>
                </c:pt>
                <c:pt idx="18">
                  <c:v>40022</c:v>
                </c:pt>
                <c:pt idx="19">
                  <c:v>40176</c:v>
                </c:pt>
                <c:pt idx="20">
                  <c:v>40415</c:v>
                </c:pt>
                <c:pt idx="21">
                  <c:v>40512</c:v>
                </c:pt>
                <c:pt idx="22">
                  <c:v>40512</c:v>
                </c:pt>
                <c:pt idx="23">
                  <c:v>40535</c:v>
                </c:pt>
                <c:pt idx="24">
                  <c:v>40644</c:v>
                </c:pt>
                <c:pt idx="25">
                  <c:v>40653</c:v>
                </c:pt>
                <c:pt idx="26">
                  <c:v>40680</c:v>
                </c:pt>
                <c:pt idx="27">
                  <c:v>40695</c:v>
                </c:pt>
                <c:pt idx="28">
                  <c:v>40731</c:v>
                </c:pt>
                <c:pt idx="29">
                  <c:v>40865</c:v>
                </c:pt>
                <c:pt idx="30">
                  <c:v>40975</c:v>
                </c:pt>
                <c:pt idx="31">
                  <c:v>41158</c:v>
                </c:pt>
                <c:pt idx="32">
                  <c:v>41821</c:v>
                </c:pt>
                <c:pt idx="33">
                  <c:v>41944</c:v>
                </c:pt>
                <c:pt idx="34">
                  <c:v>41971</c:v>
                </c:pt>
                <c:pt idx="35">
                  <c:v>42076</c:v>
                </c:pt>
                <c:pt idx="36">
                  <c:v>42214</c:v>
                </c:pt>
                <c:pt idx="37">
                  <c:v>42332</c:v>
                </c:pt>
                <c:pt idx="38">
                  <c:v>42450</c:v>
                </c:pt>
                <c:pt idx="39">
                  <c:v>42577</c:v>
                </c:pt>
                <c:pt idx="40">
                  <c:v>42699</c:v>
                </c:pt>
                <c:pt idx="41">
                  <c:v>42706</c:v>
                </c:pt>
                <c:pt idx="42">
                  <c:v>42774</c:v>
                </c:pt>
                <c:pt idx="43">
                  <c:v>42942</c:v>
                </c:pt>
                <c:pt idx="44">
                  <c:v>43012</c:v>
                </c:pt>
                <c:pt idx="45">
                  <c:v>43078</c:v>
                </c:pt>
                <c:pt idx="46">
                  <c:v>43159</c:v>
                </c:pt>
              </c:numCache>
            </c:numRef>
          </c:xVal>
          <c:yVal>
            <c:numRef>
              <c:f>Tabelle1!$A$2:$A$48</c:f>
              <c:numCache>
                <c:formatCode>General</c:formatCode>
                <c:ptCount val="4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numCache>
            </c:numRef>
          </c:yVal>
          <c:smooth val="0"/>
        </c:ser>
        <c:ser>
          <c:idx val="1"/>
          <c:order val="1"/>
          <c:tx>
            <c:strRef>
              <c:f>Tabelle1!$C$1</c:f>
              <c:strCache>
                <c:ptCount val="1"/>
                <c:pt idx="0">
                  <c:v>Accepted</c:v>
                </c:pt>
              </c:strCache>
            </c:strRef>
          </c:tx>
          <c:spPr>
            <a:ln w="28800">
              <a:solidFill>
                <a:srgbClr val="FF420E"/>
              </a:solidFill>
              <a:round/>
            </a:ln>
          </c:spPr>
          <c:marker>
            <c:symbol val="none"/>
          </c:marker>
          <c:dLbls>
            <c:spPr>
              <a:noFill/>
              <a:ln>
                <a:noFill/>
              </a:ln>
              <a:effectLst/>
            </c:sp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xVal>
            <c:numRef>
              <c:f>Tabelle1!$C$2:$C$48</c:f>
              <c:numCache>
                <c:formatCode>m/d/yyyy</c:formatCode>
                <c:ptCount val="47"/>
                <c:pt idx="0">
                  <c:v>38838</c:v>
                </c:pt>
                <c:pt idx="1">
                  <c:v>38930</c:v>
                </c:pt>
                <c:pt idx="2">
                  <c:v>38991</c:v>
                </c:pt>
                <c:pt idx="3">
                  <c:v>39022</c:v>
                </c:pt>
                <c:pt idx="4">
                  <c:v>39295</c:v>
                </c:pt>
                <c:pt idx="5">
                  <c:v>39437</c:v>
                </c:pt>
                <c:pt idx="6">
                  <c:v>39508</c:v>
                </c:pt>
                <c:pt idx="7">
                  <c:v>39560</c:v>
                </c:pt>
                <c:pt idx="8">
                  <c:v>39630</c:v>
                </c:pt>
                <c:pt idx="9">
                  <c:v>39713</c:v>
                </c:pt>
                <c:pt idx="10">
                  <c:v>39738</c:v>
                </c:pt>
                <c:pt idx="11">
                  <c:v>39845</c:v>
                </c:pt>
                <c:pt idx="12">
                  <c:v>39904</c:v>
                </c:pt>
                <c:pt idx="13">
                  <c:v>39987</c:v>
                </c:pt>
                <c:pt idx="14">
                  <c:v>40057</c:v>
                </c:pt>
                <c:pt idx="15">
                  <c:v>40120</c:v>
                </c:pt>
                <c:pt idx="16">
                  <c:v>40452</c:v>
                </c:pt>
                <c:pt idx="17">
                  <c:v>40589</c:v>
                </c:pt>
                <c:pt idx="18">
                  <c:v>40589</c:v>
                </c:pt>
                <c:pt idx="19">
                  <c:v>40764</c:v>
                </c:pt>
                <c:pt idx="20">
                  <c:v>40787</c:v>
                </c:pt>
                <c:pt idx="21">
                  <c:v>40787</c:v>
                </c:pt>
                <c:pt idx="22">
                  <c:v>40787</c:v>
                </c:pt>
                <c:pt idx="23">
                  <c:v>40969</c:v>
                </c:pt>
                <c:pt idx="24">
                  <c:v>41061</c:v>
                </c:pt>
                <c:pt idx="25">
                  <c:v>41089</c:v>
                </c:pt>
                <c:pt idx="26">
                  <c:v>41089</c:v>
                </c:pt>
                <c:pt idx="27">
                  <c:v>41089</c:v>
                </c:pt>
                <c:pt idx="28">
                  <c:v>41183</c:v>
                </c:pt>
                <c:pt idx="29">
                  <c:v>41257</c:v>
                </c:pt>
                <c:pt idx="30">
                  <c:v>41279</c:v>
                </c:pt>
                <c:pt idx="31">
                  <c:v>41388</c:v>
                </c:pt>
                <c:pt idx="32">
                  <c:v>41983</c:v>
                </c:pt>
                <c:pt idx="33">
                  <c:v>41983</c:v>
                </c:pt>
                <c:pt idx="34">
                  <c:v>42064</c:v>
                </c:pt>
                <c:pt idx="35">
                  <c:v>42116</c:v>
                </c:pt>
                <c:pt idx="36">
                  <c:v>42275</c:v>
                </c:pt>
                <c:pt idx="37">
                  <c:v>42391</c:v>
                </c:pt>
                <c:pt idx="38">
                  <c:v>42475</c:v>
                </c:pt>
                <c:pt idx="39">
                  <c:v>42628</c:v>
                </c:pt>
                <c:pt idx="40">
                  <c:v>42725</c:v>
                </c:pt>
                <c:pt idx="41">
                  <c:v>42774</c:v>
                </c:pt>
                <c:pt idx="42">
                  <c:v>42834</c:v>
                </c:pt>
                <c:pt idx="43">
                  <c:v>42985</c:v>
                </c:pt>
                <c:pt idx="44">
                  <c:v>43035</c:v>
                </c:pt>
                <c:pt idx="45">
                  <c:v>43122</c:v>
                </c:pt>
                <c:pt idx="46">
                  <c:v>43186</c:v>
                </c:pt>
              </c:numCache>
            </c:numRef>
          </c:xVal>
          <c:yVal>
            <c:numRef>
              <c:f>Tabelle1!$A$2:$A$48</c:f>
              <c:numCache>
                <c:formatCode>General</c:formatCode>
                <c:ptCount val="4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numCache>
            </c:numRef>
          </c:yVal>
          <c:smooth val="0"/>
        </c:ser>
        <c:dLbls>
          <c:showLegendKey val="0"/>
          <c:showVal val="0"/>
          <c:showCatName val="0"/>
          <c:showSerName val="0"/>
          <c:showPercent val="0"/>
          <c:showBubbleSize val="0"/>
        </c:dLbls>
        <c:axId val="-1700907632"/>
        <c:axId val="-1700908720"/>
      </c:scatterChart>
      <c:valAx>
        <c:axId val="-1700907632"/>
        <c:scaling>
          <c:orientation val="minMax"/>
        </c:scaling>
        <c:delete val="0"/>
        <c:axPos val="b"/>
        <c:numFmt formatCode="yyyy" sourceLinked="0"/>
        <c:majorTickMark val="out"/>
        <c:minorTickMark val="none"/>
        <c:tickLblPos val="nextTo"/>
        <c:spPr>
          <a:ln>
            <a:solidFill>
              <a:srgbClr val="B3B3B3"/>
            </a:solidFill>
          </a:ln>
        </c:spPr>
        <c:txPr>
          <a:bodyPr/>
          <a:lstStyle/>
          <a:p>
            <a:pPr>
              <a:defRPr sz="1000" b="0" strike="noStrike" spc="-1">
                <a:solidFill>
                  <a:srgbClr val="000000"/>
                </a:solidFill>
                <a:uFill>
                  <a:solidFill>
                    <a:srgbClr val="FFFFFF"/>
                  </a:solidFill>
                </a:uFill>
                <a:latin typeface="Arial"/>
              </a:defRPr>
            </a:pPr>
            <a:endParaRPr lang="de-DE"/>
          </a:p>
        </c:txPr>
        <c:crossAx val="-1700908720"/>
        <c:crossesAt val="0"/>
        <c:crossBetween val="midCat"/>
      </c:valAx>
      <c:valAx>
        <c:axId val="-1700908720"/>
        <c:scaling>
          <c:orientation val="minMax"/>
        </c:scaling>
        <c:delete val="0"/>
        <c:axPos val="l"/>
        <c:majorGridlines>
          <c:spPr>
            <a:ln>
              <a:solidFill>
                <a:srgbClr val="B3B3B3"/>
              </a:solidFill>
            </a:ln>
          </c:spPr>
        </c:majorGridlines>
        <c:numFmt formatCode="General" sourceLinked="1"/>
        <c:majorTickMark val="out"/>
        <c:minorTickMark val="none"/>
        <c:tickLblPos val="nextTo"/>
        <c:spPr>
          <a:ln>
            <a:solidFill>
              <a:srgbClr val="B3B3B3"/>
            </a:solidFill>
          </a:ln>
        </c:spPr>
        <c:txPr>
          <a:bodyPr/>
          <a:lstStyle/>
          <a:p>
            <a:pPr>
              <a:defRPr sz="1000" b="0" strike="noStrike" spc="-1">
                <a:solidFill>
                  <a:srgbClr val="000000"/>
                </a:solidFill>
                <a:uFill>
                  <a:solidFill>
                    <a:srgbClr val="FFFFFF"/>
                  </a:solidFill>
                </a:uFill>
                <a:latin typeface="Arial"/>
              </a:defRPr>
            </a:pPr>
            <a:endParaRPr lang="de-DE"/>
          </a:p>
        </c:txPr>
        <c:crossAx val="-1700907632"/>
        <c:crosses val="autoZero"/>
        <c:crossBetween val="midCat"/>
      </c:valAx>
      <c:spPr>
        <a:noFill/>
        <a:ln>
          <a:solidFill>
            <a:srgbClr val="B3B3B3"/>
          </a:solidFill>
        </a:ln>
      </c:spPr>
    </c:plotArea>
    <c:plotVisOnly val="1"/>
    <c:dispBlanksAs val="span"/>
    <c:showDLblsOverMax val="1"/>
  </c:chart>
  <c:spPr>
    <a:solidFill>
      <a:srgbClr val="FFFFFF"/>
    </a:solidFill>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60085718616926"/>
          <c:y val="8.374908474052109E-2"/>
          <c:w val="0.6816791960089853"/>
          <c:h val="0.83757953093235948"/>
        </c:manualLayout>
      </c:layout>
      <c:scatterChart>
        <c:scatterStyle val="lineMarker"/>
        <c:varyColors val="0"/>
        <c:ser>
          <c:idx val="0"/>
          <c:order val="0"/>
          <c:tx>
            <c:strRef>
              <c:f>Tabelle1!$B$1</c:f>
              <c:strCache>
                <c:ptCount val="1"/>
                <c:pt idx="0">
                  <c:v>Delivered</c:v>
                </c:pt>
              </c:strCache>
            </c:strRef>
          </c:tx>
          <c:spPr>
            <a:ln w="28800">
              <a:solidFill>
                <a:srgbClr val="004586"/>
              </a:solidFill>
              <a:round/>
            </a:ln>
          </c:spPr>
          <c:marker>
            <c:symbol val="none"/>
          </c:marker>
          <c:xVal>
            <c:numRef>
              <c:f>Tabelle1!$B$2:$B$48</c:f>
              <c:numCache>
                <c:formatCode>m/d/yyyy</c:formatCode>
                <c:ptCount val="47"/>
                <c:pt idx="0">
                  <c:v>38596</c:v>
                </c:pt>
                <c:pt idx="1">
                  <c:v>38657</c:v>
                </c:pt>
                <c:pt idx="2">
                  <c:v>38687</c:v>
                </c:pt>
                <c:pt idx="3">
                  <c:v>38777</c:v>
                </c:pt>
                <c:pt idx="4">
                  <c:v>38869</c:v>
                </c:pt>
                <c:pt idx="5">
                  <c:v>38930</c:v>
                </c:pt>
                <c:pt idx="6">
                  <c:v>39022</c:v>
                </c:pt>
                <c:pt idx="7">
                  <c:v>39173</c:v>
                </c:pt>
                <c:pt idx="8">
                  <c:v>39234</c:v>
                </c:pt>
                <c:pt idx="9">
                  <c:v>39326</c:v>
                </c:pt>
                <c:pt idx="10">
                  <c:v>39326</c:v>
                </c:pt>
                <c:pt idx="11">
                  <c:v>39427</c:v>
                </c:pt>
                <c:pt idx="12">
                  <c:v>39427</c:v>
                </c:pt>
                <c:pt idx="13">
                  <c:v>39427</c:v>
                </c:pt>
                <c:pt idx="14">
                  <c:v>39434</c:v>
                </c:pt>
                <c:pt idx="15">
                  <c:v>39645</c:v>
                </c:pt>
                <c:pt idx="16">
                  <c:v>39780</c:v>
                </c:pt>
                <c:pt idx="17">
                  <c:v>39933</c:v>
                </c:pt>
                <c:pt idx="18">
                  <c:v>40022</c:v>
                </c:pt>
                <c:pt idx="19">
                  <c:v>40176</c:v>
                </c:pt>
                <c:pt idx="20">
                  <c:v>40415</c:v>
                </c:pt>
                <c:pt idx="21">
                  <c:v>40512</c:v>
                </c:pt>
                <c:pt idx="22">
                  <c:v>40512</c:v>
                </c:pt>
                <c:pt idx="23">
                  <c:v>40535</c:v>
                </c:pt>
                <c:pt idx="24">
                  <c:v>40644</c:v>
                </c:pt>
                <c:pt idx="25">
                  <c:v>40653</c:v>
                </c:pt>
                <c:pt idx="26">
                  <c:v>40680</c:v>
                </c:pt>
                <c:pt idx="27">
                  <c:v>40695</c:v>
                </c:pt>
                <c:pt idx="28">
                  <c:v>40731</c:v>
                </c:pt>
                <c:pt idx="29">
                  <c:v>40865</c:v>
                </c:pt>
                <c:pt idx="30">
                  <c:v>40975</c:v>
                </c:pt>
                <c:pt idx="31">
                  <c:v>41158</c:v>
                </c:pt>
                <c:pt idx="32">
                  <c:v>41821</c:v>
                </c:pt>
                <c:pt idx="33">
                  <c:v>41944</c:v>
                </c:pt>
                <c:pt idx="34">
                  <c:v>41971</c:v>
                </c:pt>
                <c:pt idx="35">
                  <c:v>42076</c:v>
                </c:pt>
                <c:pt idx="36">
                  <c:v>42214</c:v>
                </c:pt>
                <c:pt idx="37">
                  <c:v>42332</c:v>
                </c:pt>
                <c:pt idx="38">
                  <c:v>42450</c:v>
                </c:pt>
                <c:pt idx="39">
                  <c:v>42577</c:v>
                </c:pt>
                <c:pt idx="40">
                  <c:v>42699</c:v>
                </c:pt>
                <c:pt idx="41">
                  <c:v>42706</c:v>
                </c:pt>
                <c:pt idx="42">
                  <c:v>42774</c:v>
                </c:pt>
                <c:pt idx="43">
                  <c:v>42942</c:v>
                </c:pt>
                <c:pt idx="44">
                  <c:v>43012</c:v>
                </c:pt>
                <c:pt idx="45">
                  <c:v>43078</c:v>
                </c:pt>
                <c:pt idx="46">
                  <c:v>43159</c:v>
                </c:pt>
              </c:numCache>
            </c:numRef>
          </c:xVal>
          <c:yVal>
            <c:numRef>
              <c:f>Tabelle1!$A$2:$A$48</c:f>
              <c:numCache>
                <c:formatCode>General</c:formatCode>
                <c:ptCount val="4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numCache>
            </c:numRef>
          </c:yVal>
          <c:smooth val="0"/>
        </c:ser>
        <c:ser>
          <c:idx val="1"/>
          <c:order val="1"/>
          <c:tx>
            <c:strRef>
              <c:f>Tabelle1!$C$1</c:f>
              <c:strCache>
                <c:ptCount val="1"/>
                <c:pt idx="0">
                  <c:v>Accepted</c:v>
                </c:pt>
              </c:strCache>
            </c:strRef>
          </c:tx>
          <c:spPr>
            <a:ln w="28800">
              <a:solidFill>
                <a:srgbClr val="FF420E"/>
              </a:solidFill>
              <a:round/>
            </a:ln>
          </c:spPr>
          <c:marker>
            <c:symbol val="none"/>
          </c:marker>
          <c:xVal>
            <c:numRef>
              <c:f>Tabelle1!$C$2:$C$48</c:f>
              <c:numCache>
                <c:formatCode>m/d/yyyy</c:formatCode>
                <c:ptCount val="47"/>
                <c:pt idx="0">
                  <c:v>38838</c:v>
                </c:pt>
                <c:pt idx="1">
                  <c:v>38930</c:v>
                </c:pt>
                <c:pt idx="2">
                  <c:v>38991</c:v>
                </c:pt>
                <c:pt idx="3">
                  <c:v>39022</c:v>
                </c:pt>
                <c:pt idx="4">
                  <c:v>39295</c:v>
                </c:pt>
                <c:pt idx="5">
                  <c:v>39437</c:v>
                </c:pt>
                <c:pt idx="6">
                  <c:v>39508</c:v>
                </c:pt>
                <c:pt idx="7">
                  <c:v>39560</c:v>
                </c:pt>
                <c:pt idx="8">
                  <c:v>39630</c:v>
                </c:pt>
                <c:pt idx="9">
                  <c:v>39713</c:v>
                </c:pt>
                <c:pt idx="10">
                  <c:v>39738</c:v>
                </c:pt>
                <c:pt idx="11">
                  <c:v>39845</c:v>
                </c:pt>
                <c:pt idx="12">
                  <c:v>39904</c:v>
                </c:pt>
                <c:pt idx="13">
                  <c:v>39987</c:v>
                </c:pt>
                <c:pt idx="14">
                  <c:v>40057</c:v>
                </c:pt>
                <c:pt idx="15">
                  <c:v>40120</c:v>
                </c:pt>
                <c:pt idx="16">
                  <c:v>40452</c:v>
                </c:pt>
                <c:pt idx="17">
                  <c:v>40589</c:v>
                </c:pt>
                <c:pt idx="18">
                  <c:v>40589</c:v>
                </c:pt>
                <c:pt idx="19">
                  <c:v>40764</c:v>
                </c:pt>
                <c:pt idx="20">
                  <c:v>40787</c:v>
                </c:pt>
                <c:pt idx="21">
                  <c:v>40787</c:v>
                </c:pt>
                <c:pt idx="22">
                  <c:v>40787</c:v>
                </c:pt>
                <c:pt idx="23">
                  <c:v>40969</c:v>
                </c:pt>
                <c:pt idx="24">
                  <c:v>41061</c:v>
                </c:pt>
                <c:pt idx="25">
                  <c:v>41089</c:v>
                </c:pt>
                <c:pt idx="26">
                  <c:v>41089</c:v>
                </c:pt>
                <c:pt idx="27">
                  <c:v>41089</c:v>
                </c:pt>
                <c:pt idx="28">
                  <c:v>41183</c:v>
                </c:pt>
                <c:pt idx="29">
                  <c:v>41257</c:v>
                </c:pt>
                <c:pt idx="30">
                  <c:v>41279</c:v>
                </c:pt>
                <c:pt idx="31">
                  <c:v>41388</c:v>
                </c:pt>
                <c:pt idx="32">
                  <c:v>41983</c:v>
                </c:pt>
                <c:pt idx="33">
                  <c:v>41983</c:v>
                </c:pt>
                <c:pt idx="34">
                  <c:v>42064</c:v>
                </c:pt>
                <c:pt idx="35">
                  <c:v>42116</c:v>
                </c:pt>
                <c:pt idx="36">
                  <c:v>42275</c:v>
                </c:pt>
                <c:pt idx="37">
                  <c:v>42391</c:v>
                </c:pt>
                <c:pt idx="38">
                  <c:v>42475</c:v>
                </c:pt>
                <c:pt idx="39">
                  <c:v>42628</c:v>
                </c:pt>
                <c:pt idx="40">
                  <c:v>42725</c:v>
                </c:pt>
                <c:pt idx="41">
                  <c:v>42774</c:v>
                </c:pt>
                <c:pt idx="42">
                  <c:v>42834</c:v>
                </c:pt>
                <c:pt idx="43">
                  <c:v>42985</c:v>
                </c:pt>
                <c:pt idx="44">
                  <c:v>43035</c:v>
                </c:pt>
                <c:pt idx="45">
                  <c:v>43122</c:v>
                </c:pt>
                <c:pt idx="46">
                  <c:v>43186</c:v>
                </c:pt>
              </c:numCache>
            </c:numRef>
          </c:xVal>
          <c:yVal>
            <c:numRef>
              <c:f>Tabelle1!$A$2:$A$48</c:f>
              <c:numCache>
                <c:formatCode>General</c:formatCode>
                <c:ptCount val="4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numCache>
            </c:numRef>
          </c:yVal>
          <c:smooth val="0"/>
        </c:ser>
        <c:dLbls>
          <c:showLegendKey val="0"/>
          <c:showVal val="0"/>
          <c:showCatName val="0"/>
          <c:showSerName val="0"/>
          <c:showPercent val="0"/>
          <c:showBubbleSize val="0"/>
        </c:dLbls>
        <c:axId val="-1700907088"/>
        <c:axId val="-1700906544"/>
      </c:scatterChart>
      <c:valAx>
        <c:axId val="-1700907088"/>
        <c:scaling>
          <c:orientation val="minMax"/>
        </c:scaling>
        <c:delete val="0"/>
        <c:axPos val="b"/>
        <c:numFmt formatCode="yyyy" sourceLinked="0"/>
        <c:majorTickMark val="out"/>
        <c:minorTickMark val="none"/>
        <c:tickLblPos val="nextTo"/>
        <c:spPr>
          <a:ln>
            <a:solidFill>
              <a:srgbClr val="B3B3B3"/>
            </a:solidFill>
          </a:ln>
        </c:spPr>
        <c:txPr>
          <a:bodyPr/>
          <a:lstStyle/>
          <a:p>
            <a:pPr>
              <a:defRPr sz="1000" b="0" strike="noStrike" spc="-1">
                <a:solidFill>
                  <a:srgbClr val="000000"/>
                </a:solidFill>
                <a:uFill>
                  <a:solidFill>
                    <a:srgbClr val="FFFFFF"/>
                  </a:solidFill>
                </a:uFill>
                <a:latin typeface="Arial"/>
              </a:defRPr>
            </a:pPr>
            <a:endParaRPr lang="de-DE"/>
          </a:p>
        </c:txPr>
        <c:crossAx val="-1700906544"/>
        <c:crossesAt val="0"/>
        <c:crossBetween val="midCat"/>
      </c:valAx>
      <c:valAx>
        <c:axId val="-1700906544"/>
        <c:scaling>
          <c:orientation val="minMax"/>
        </c:scaling>
        <c:delete val="0"/>
        <c:axPos val="l"/>
        <c:majorGridlines>
          <c:spPr>
            <a:ln>
              <a:solidFill>
                <a:srgbClr val="B3B3B3"/>
              </a:solidFill>
            </a:ln>
          </c:spPr>
        </c:majorGridlines>
        <c:numFmt formatCode="General" sourceLinked="1"/>
        <c:majorTickMark val="out"/>
        <c:minorTickMark val="none"/>
        <c:tickLblPos val="nextTo"/>
        <c:spPr>
          <a:ln>
            <a:solidFill>
              <a:srgbClr val="B3B3B3"/>
            </a:solidFill>
          </a:ln>
        </c:spPr>
        <c:txPr>
          <a:bodyPr/>
          <a:lstStyle/>
          <a:p>
            <a:pPr>
              <a:defRPr sz="1000" b="0" strike="noStrike" spc="-1">
                <a:solidFill>
                  <a:srgbClr val="000000"/>
                </a:solidFill>
                <a:uFill>
                  <a:solidFill>
                    <a:srgbClr val="FFFFFF"/>
                  </a:solidFill>
                </a:uFill>
                <a:latin typeface="Arial"/>
              </a:defRPr>
            </a:pPr>
            <a:endParaRPr lang="de-DE"/>
          </a:p>
        </c:txPr>
        <c:crossAx val="-1700907088"/>
        <c:crosses val="autoZero"/>
        <c:crossBetween val="midCat"/>
      </c:valAx>
      <c:spPr>
        <a:noFill/>
        <a:ln>
          <a:solidFill>
            <a:srgbClr val="B3B3B3"/>
          </a:solidFill>
        </a:ln>
      </c:spPr>
    </c:plotArea>
    <c:plotVisOnly val="1"/>
    <c:dispBlanksAs val="span"/>
    <c:showDLblsOverMax val="1"/>
  </c:chart>
  <c:spPr>
    <a:solidFill>
      <a:srgbClr val="FFFFFF"/>
    </a:solidFill>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60085718616926"/>
          <c:y val="8.374908474052109E-2"/>
          <c:w val="0.6816791960089853"/>
          <c:h val="0.83757953093235948"/>
        </c:manualLayout>
      </c:layout>
      <c:scatterChart>
        <c:scatterStyle val="lineMarker"/>
        <c:varyColors val="0"/>
        <c:ser>
          <c:idx val="0"/>
          <c:order val="0"/>
          <c:tx>
            <c:strRef>
              <c:f>Tabelle1!$B$1</c:f>
              <c:strCache>
                <c:ptCount val="1"/>
                <c:pt idx="0">
                  <c:v>Delivered</c:v>
                </c:pt>
              </c:strCache>
            </c:strRef>
          </c:tx>
          <c:spPr>
            <a:ln w="28800">
              <a:solidFill>
                <a:srgbClr val="004586"/>
              </a:solidFill>
              <a:round/>
            </a:ln>
          </c:spPr>
          <c:marker>
            <c:symbol val="none"/>
          </c:marker>
          <c:dLbls>
            <c:spPr>
              <a:noFill/>
              <a:ln>
                <a:noFill/>
              </a:ln>
              <a:effectLst/>
            </c:sp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xVal>
            <c:numRef>
              <c:f>Tabelle1!$B$2:$B$48</c:f>
              <c:numCache>
                <c:formatCode>m/d/yyyy</c:formatCode>
                <c:ptCount val="47"/>
                <c:pt idx="0">
                  <c:v>38596</c:v>
                </c:pt>
                <c:pt idx="1">
                  <c:v>38657</c:v>
                </c:pt>
                <c:pt idx="2">
                  <c:v>38687</c:v>
                </c:pt>
                <c:pt idx="3">
                  <c:v>38777</c:v>
                </c:pt>
                <c:pt idx="4">
                  <c:v>38869</c:v>
                </c:pt>
                <c:pt idx="5">
                  <c:v>38930</c:v>
                </c:pt>
                <c:pt idx="6">
                  <c:v>39022</c:v>
                </c:pt>
                <c:pt idx="7">
                  <c:v>39173</c:v>
                </c:pt>
                <c:pt idx="8">
                  <c:v>39234</c:v>
                </c:pt>
                <c:pt idx="9">
                  <c:v>39326</c:v>
                </c:pt>
                <c:pt idx="10">
                  <c:v>39326</c:v>
                </c:pt>
                <c:pt idx="11">
                  <c:v>39427</c:v>
                </c:pt>
                <c:pt idx="12">
                  <c:v>39427</c:v>
                </c:pt>
                <c:pt idx="13">
                  <c:v>39427</c:v>
                </c:pt>
                <c:pt idx="14">
                  <c:v>39434</c:v>
                </c:pt>
                <c:pt idx="15">
                  <c:v>39645</c:v>
                </c:pt>
                <c:pt idx="16">
                  <c:v>39780</c:v>
                </c:pt>
                <c:pt idx="17">
                  <c:v>39933</c:v>
                </c:pt>
                <c:pt idx="18">
                  <c:v>40022</c:v>
                </c:pt>
                <c:pt idx="19">
                  <c:v>40176</c:v>
                </c:pt>
                <c:pt idx="20">
                  <c:v>40415</c:v>
                </c:pt>
                <c:pt idx="21">
                  <c:v>40512</c:v>
                </c:pt>
                <c:pt idx="22">
                  <c:v>40512</c:v>
                </c:pt>
                <c:pt idx="23">
                  <c:v>40535</c:v>
                </c:pt>
                <c:pt idx="24">
                  <c:v>40644</c:v>
                </c:pt>
                <c:pt idx="25">
                  <c:v>40653</c:v>
                </c:pt>
                <c:pt idx="26">
                  <c:v>40680</c:v>
                </c:pt>
                <c:pt idx="27">
                  <c:v>40695</c:v>
                </c:pt>
                <c:pt idx="28">
                  <c:v>40731</c:v>
                </c:pt>
                <c:pt idx="29">
                  <c:v>40865</c:v>
                </c:pt>
                <c:pt idx="30">
                  <c:v>40975</c:v>
                </c:pt>
                <c:pt idx="31">
                  <c:v>41158</c:v>
                </c:pt>
                <c:pt idx="32">
                  <c:v>41821</c:v>
                </c:pt>
                <c:pt idx="33">
                  <c:v>41944</c:v>
                </c:pt>
                <c:pt idx="34">
                  <c:v>41971</c:v>
                </c:pt>
                <c:pt idx="35">
                  <c:v>42076</c:v>
                </c:pt>
                <c:pt idx="36">
                  <c:v>42214</c:v>
                </c:pt>
                <c:pt idx="37">
                  <c:v>42332</c:v>
                </c:pt>
                <c:pt idx="38">
                  <c:v>42450</c:v>
                </c:pt>
                <c:pt idx="39">
                  <c:v>42577</c:v>
                </c:pt>
                <c:pt idx="40">
                  <c:v>42699</c:v>
                </c:pt>
                <c:pt idx="41">
                  <c:v>42706</c:v>
                </c:pt>
                <c:pt idx="42">
                  <c:v>42774</c:v>
                </c:pt>
                <c:pt idx="43">
                  <c:v>42942</c:v>
                </c:pt>
                <c:pt idx="44">
                  <c:v>43012</c:v>
                </c:pt>
                <c:pt idx="45">
                  <c:v>43078</c:v>
                </c:pt>
                <c:pt idx="46">
                  <c:v>43159</c:v>
                </c:pt>
              </c:numCache>
            </c:numRef>
          </c:xVal>
          <c:yVal>
            <c:numRef>
              <c:f>Tabelle1!$A$2:$A$48</c:f>
              <c:numCache>
                <c:formatCode>General</c:formatCode>
                <c:ptCount val="4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numCache>
            </c:numRef>
          </c:yVal>
          <c:smooth val="0"/>
        </c:ser>
        <c:ser>
          <c:idx val="1"/>
          <c:order val="1"/>
          <c:tx>
            <c:strRef>
              <c:f>Tabelle1!$C$1</c:f>
              <c:strCache>
                <c:ptCount val="1"/>
                <c:pt idx="0">
                  <c:v>Accepted</c:v>
                </c:pt>
              </c:strCache>
            </c:strRef>
          </c:tx>
          <c:spPr>
            <a:ln w="28800">
              <a:solidFill>
                <a:srgbClr val="FF420E"/>
              </a:solidFill>
              <a:round/>
            </a:ln>
          </c:spPr>
          <c:marker>
            <c:symbol val="none"/>
          </c:marker>
          <c:dLbls>
            <c:spPr>
              <a:noFill/>
              <a:ln>
                <a:noFill/>
              </a:ln>
              <a:effectLst/>
            </c:sp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xVal>
            <c:numRef>
              <c:f>Tabelle1!$C$2:$C$48</c:f>
              <c:numCache>
                <c:formatCode>m/d/yyyy</c:formatCode>
                <c:ptCount val="47"/>
                <c:pt idx="0">
                  <c:v>38838</c:v>
                </c:pt>
                <c:pt idx="1">
                  <c:v>38930</c:v>
                </c:pt>
                <c:pt idx="2">
                  <c:v>38991</c:v>
                </c:pt>
                <c:pt idx="3">
                  <c:v>39022</c:v>
                </c:pt>
                <c:pt idx="4">
                  <c:v>39295</c:v>
                </c:pt>
                <c:pt idx="5">
                  <c:v>39437</c:v>
                </c:pt>
                <c:pt idx="6">
                  <c:v>39508</c:v>
                </c:pt>
                <c:pt idx="7">
                  <c:v>39560</c:v>
                </c:pt>
                <c:pt idx="8">
                  <c:v>39630</c:v>
                </c:pt>
                <c:pt idx="9">
                  <c:v>39713</c:v>
                </c:pt>
                <c:pt idx="10">
                  <c:v>39738</c:v>
                </c:pt>
                <c:pt idx="11">
                  <c:v>39845</c:v>
                </c:pt>
                <c:pt idx="12">
                  <c:v>39904</c:v>
                </c:pt>
                <c:pt idx="13">
                  <c:v>39987</c:v>
                </c:pt>
                <c:pt idx="14">
                  <c:v>40057</c:v>
                </c:pt>
                <c:pt idx="15">
                  <c:v>40120</c:v>
                </c:pt>
                <c:pt idx="16">
                  <c:v>40452</c:v>
                </c:pt>
                <c:pt idx="17">
                  <c:v>40589</c:v>
                </c:pt>
                <c:pt idx="18">
                  <c:v>40589</c:v>
                </c:pt>
                <c:pt idx="19">
                  <c:v>40764</c:v>
                </c:pt>
                <c:pt idx="20">
                  <c:v>40787</c:v>
                </c:pt>
                <c:pt idx="21">
                  <c:v>40787</c:v>
                </c:pt>
                <c:pt idx="22">
                  <c:v>40787</c:v>
                </c:pt>
                <c:pt idx="23">
                  <c:v>40969</c:v>
                </c:pt>
                <c:pt idx="24">
                  <c:v>41061</c:v>
                </c:pt>
                <c:pt idx="25">
                  <c:v>41089</c:v>
                </c:pt>
                <c:pt idx="26">
                  <c:v>41089</c:v>
                </c:pt>
                <c:pt idx="27">
                  <c:v>41089</c:v>
                </c:pt>
                <c:pt idx="28">
                  <c:v>41183</c:v>
                </c:pt>
                <c:pt idx="29">
                  <c:v>41257</c:v>
                </c:pt>
                <c:pt idx="30">
                  <c:v>41279</c:v>
                </c:pt>
                <c:pt idx="31">
                  <c:v>41388</c:v>
                </c:pt>
                <c:pt idx="32">
                  <c:v>41983</c:v>
                </c:pt>
                <c:pt idx="33">
                  <c:v>41983</c:v>
                </c:pt>
                <c:pt idx="34">
                  <c:v>42064</c:v>
                </c:pt>
                <c:pt idx="35">
                  <c:v>42116</c:v>
                </c:pt>
                <c:pt idx="36">
                  <c:v>42275</c:v>
                </c:pt>
                <c:pt idx="37">
                  <c:v>42391</c:v>
                </c:pt>
                <c:pt idx="38">
                  <c:v>42475</c:v>
                </c:pt>
                <c:pt idx="39">
                  <c:v>42628</c:v>
                </c:pt>
                <c:pt idx="40">
                  <c:v>42725</c:v>
                </c:pt>
                <c:pt idx="41">
                  <c:v>42774</c:v>
                </c:pt>
                <c:pt idx="42">
                  <c:v>42834</c:v>
                </c:pt>
                <c:pt idx="43">
                  <c:v>42985</c:v>
                </c:pt>
                <c:pt idx="44">
                  <c:v>43035</c:v>
                </c:pt>
                <c:pt idx="45">
                  <c:v>43122</c:v>
                </c:pt>
                <c:pt idx="46">
                  <c:v>43186</c:v>
                </c:pt>
              </c:numCache>
            </c:numRef>
          </c:xVal>
          <c:yVal>
            <c:numRef>
              <c:f>Tabelle1!$A$2:$A$48</c:f>
              <c:numCache>
                <c:formatCode>General</c:formatCode>
                <c:ptCount val="4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numCache>
            </c:numRef>
          </c:yVal>
          <c:smooth val="0"/>
        </c:ser>
        <c:dLbls>
          <c:showLegendKey val="0"/>
          <c:showVal val="0"/>
          <c:showCatName val="0"/>
          <c:showSerName val="0"/>
          <c:showPercent val="0"/>
          <c:showBubbleSize val="0"/>
        </c:dLbls>
        <c:axId val="-1700900016"/>
        <c:axId val="-1700903824"/>
      </c:scatterChart>
      <c:valAx>
        <c:axId val="-1700900016"/>
        <c:scaling>
          <c:orientation val="minMax"/>
        </c:scaling>
        <c:delete val="0"/>
        <c:axPos val="b"/>
        <c:numFmt formatCode="yyyy" sourceLinked="0"/>
        <c:majorTickMark val="out"/>
        <c:minorTickMark val="none"/>
        <c:tickLblPos val="nextTo"/>
        <c:spPr>
          <a:ln>
            <a:solidFill>
              <a:srgbClr val="B3B3B3"/>
            </a:solidFill>
          </a:ln>
        </c:spPr>
        <c:txPr>
          <a:bodyPr/>
          <a:lstStyle/>
          <a:p>
            <a:pPr>
              <a:defRPr sz="1000" b="0" strike="noStrike" spc="-1">
                <a:solidFill>
                  <a:srgbClr val="000000"/>
                </a:solidFill>
                <a:uFill>
                  <a:solidFill>
                    <a:srgbClr val="FFFFFF"/>
                  </a:solidFill>
                </a:uFill>
                <a:latin typeface="Arial"/>
              </a:defRPr>
            </a:pPr>
            <a:endParaRPr lang="de-DE"/>
          </a:p>
        </c:txPr>
        <c:crossAx val="-1700903824"/>
        <c:crossesAt val="0"/>
        <c:crossBetween val="midCat"/>
      </c:valAx>
      <c:valAx>
        <c:axId val="-1700903824"/>
        <c:scaling>
          <c:orientation val="minMax"/>
        </c:scaling>
        <c:delete val="0"/>
        <c:axPos val="l"/>
        <c:majorGridlines>
          <c:spPr>
            <a:ln>
              <a:solidFill>
                <a:srgbClr val="B3B3B3"/>
              </a:solidFill>
            </a:ln>
          </c:spPr>
        </c:majorGridlines>
        <c:numFmt formatCode="General" sourceLinked="1"/>
        <c:majorTickMark val="out"/>
        <c:minorTickMark val="none"/>
        <c:tickLblPos val="nextTo"/>
        <c:spPr>
          <a:ln>
            <a:solidFill>
              <a:srgbClr val="B3B3B3"/>
            </a:solidFill>
          </a:ln>
        </c:spPr>
        <c:txPr>
          <a:bodyPr/>
          <a:lstStyle/>
          <a:p>
            <a:pPr>
              <a:defRPr sz="1000" b="0" strike="noStrike" spc="-1">
                <a:solidFill>
                  <a:srgbClr val="000000"/>
                </a:solidFill>
                <a:uFill>
                  <a:solidFill>
                    <a:srgbClr val="FFFFFF"/>
                  </a:solidFill>
                </a:uFill>
                <a:latin typeface="Arial"/>
              </a:defRPr>
            </a:pPr>
            <a:endParaRPr lang="de-DE"/>
          </a:p>
        </c:txPr>
        <c:crossAx val="-1700900016"/>
        <c:crosses val="autoZero"/>
        <c:crossBetween val="midCat"/>
      </c:valAx>
      <c:spPr>
        <a:noFill/>
        <a:ln>
          <a:solidFill>
            <a:srgbClr val="B3B3B3"/>
          </a:solidFill>
        </a:ln>
      </c:spPr>
    </c:plotArea>
    <c:plotVisOnly val="1"/>
    <c:dispBlanksAs val="span"/>
    <c:showDLblsOverMax val="1"/>
  </c:chart>
  <c:spPr>
    <a:solidFill>
      <a:srgbClr val="FFFFFF"/>
    </a:solidFill>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drawing1.xml><?xml version="1.0" encoding="utf-8"?>
<c:userShapes xmlns:c="http://schemas.openxmlformats.org/drawingml/2006/chart">
  <cdr:relSizeAnchor xmlns:cdr="http://schemas.openxmlformats.org/drawingml/2006/chartDrawing">
    <cdr:from>
      <cdr:x>0.80423</cdr:x>
      <cdr:y>0.21097</cdr:y>
    </cdr:from>
    <cdr:to>
      <cdr:x>0.88176</cdr:x>
      <cdr:y>0.27296</cdr:y>
    </cdr:to>
    <cdr:sp macro="" textlink="">
      <cdr:nvSpPr>
        <cdr:cNvPr id="2" name="ZoneTexte 14"/>
        <cdr:cNvSpPr txBox="1"/>
      </cdr:nvSpPr>
      <cdr:spPr>
        <a:xfrm xmlns:a="http://schemas.openxmlformats.org/drawingml/2006/main">
          <a:off x="6238331" y="1152129"/>
          <a:ext cx="601447" cy="33855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fr-FR" sz="1600" b="1" dirty="0" smtClean="0"/>
            <a:t>2018</a:t>
          </a:r>
          <a:endParaRPr lang="fr-FR" sz="16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it-IT"/>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CAABFBA1-D9AE-4B9E-A00E-2F3C0B9D4B4C}" type="datetimeFigureOut">
              <a:rPr lang="it-IT" smtClean="0"/>
              <a:pPr/>
              <a:t>26/06/2019</a:t>
            </a:fld>
            <a:endParaRPr lang="it-IT"/>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it-IT"/>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it-IT"/>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2081E9E9-12A8-40FD-A457-78C4BE2B09BC}" type="slidenum">
              <a:rPr lang="it-IT" smtClean="0"/>
              <a:pPr/>
              <a:t>‹Nr.›</a:t>
            </a:fld>
            <a:endParaRPr lang="it-IT"/>
          </a:p>
        </p:txBody>
      </p:sp>
    </p:spTree>
    <p:extLst>
      <p:ext uri="{BB962C8B-B14F-4D97-AF65-F5344CB8AC3E}">
        <p14:creationId xmlns:p14="http://schemas.microsoft.com/office/powerpoint/2010/main" val="2129153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p>
            <a:fld id="{128F1FC3-843A-4D78-AFB7-614DE8B31314}" type="slidenum">
              <a:rPr lang="en-US" smtClean="0">
                <a:latin typeface="Arial" charset="0"/>
                <a:cs typeface="Arial" charset="0"/>
              </a:rPr>
              <a:pPr/>
              <a:t>1</a:t>
            </a:fld>
            <a:endParaRPr lang="en-US" smtClean="0">
              <a:latin typeface="Arial" charset="0"/>
              <a:cs typeface="Arial" charset="0"/>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214830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5"/>
          <p:cNvSpPr>
            <a:spLocks noGrp="1" noChangeArrowheads="1"/>
          </p:cNvSpPr>
          <p:nvPr>
            <p:ph type="sldNum"/>
          </p:nvPr>
        </p:nvSpPr>
        <p:spPr>
          <a:ln/>
        </p:spPr>
        <p:txBody>
          <a:bodyPr/>
          <a:lstStyle/>
          <a:p>
            <a:fld id="{6E9479FF-2932-4BE6-8726-4E1E53FF29F2}" type="slidenum">
              <a:rPr lang="en-US"/>
              <a:pPr/>
              <a:t>48</a:t>
            </a:fld>
            <a:endParaRPr lang="en-US"/>
          </a:p>
        </p:txBody>
      </p:sp>
      <p:sp>
        <p:nvSpPr>
          <p:cNvPr id="112641" name="Text Box 1"/>
          <p:cNvSpPr txBox="1">
            <a:spLocks noChangeArrowheads="1"/>
          </p:cNvSpPr>
          <p:nvPr/>
        </p:nvSpPr>
        <p:spPr bwMode="auto">
          <a:xfrm>
            <a:off x="4021295" y="9721107"/>
            <a:ext cx="3073076" cy="508177"/>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C929D82B-0D8C-4A12-9318-77116D5E3E9C}" type="slidenum">
              <a:rPr lang="en-US" sz="1200">
                <a:solidFill>
                  <a:srgbClr val="000000"/>
                </a:solidFill>
                <a:latin typeface="Times New Roman" pitchFamily="16" charset="0"/>
                <a:ea typeface="DejaVu Sans" charset="0"/>
                <a:cs typeface="DejaVu Sans"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48</a:t>
            </a:fld>
            <a:endParaRPr lang="en-US" sz="1200">
              <a:solidFill>
                <a:srgbClr val="000000"/>
              </a:solidFill>
              <a:latin typeface="Times New Roman" pitchFamily="16" charset="0"/>
              <a:ea typeface="DejaVu Sans" charset="0"/>
              <a:cs typeface="DejaVu Sans" charset="0"/>
            </a:endParaRPr>
          </a:p>
        </p:txBody>
      </p:sp>
      <p:sp>
        <p:nvSpPr>
          <p:cNvPr id="112642" name="Rectangle 2"/>
          <p:cNvSpPr txBox="1">
            <a:spLocks noGrp="1" noRot="1" noChangeAspect="1" noChangeArrowheads="1"/>
          </p:cNvSpPr>
          <p:nvPr>
            <p:ph type="sldImg"/>
          </p:nvPr>
        </p:nvSpPr>
        <p:spPr bwMode="auto">
          <a:xfrm>
            <a:off x="992188" y="768350"/>
            <a:ext cx="5113337" cy="3836988"/>
          </a:xfrm>
          <a:prstGeom prst="rect">
            <a:avLst/>
          </a:prstGeom>
          <a:solidFill>
            <a:srgbClr val="FFFFFF"/>
          </a:solidFill>
          <a:ln>
            <a:solidFill>
              <a:srgbClr val="000000"/>
            </a:solidFill>
            <a:miter lim="800000"/>
            <a:headEnd/>
            <a:tailEnd/>
          </a:ln>
        </p:spPr>
      </p:sp>
      <p:sp>
        <p:nvSpPr>
          <p:cNvPr id="112643" name="Text Box 3"/>
          <p:cNvSpPr txBox="1">
            <a:spLocks noGrp="1" noChangeArrowheads="1"/>
          </p:cNvSpPr>
          <p:nvPr>
            <p:ph type="body" idx="1"/>
          </p:nvPr>
        </p:nvSpPr>
        <p:spPr bwMode="auto">
          <a:xfrm>
            <a:off x="709930" y="4861441"/>
            <a:ext cx="5679440" cy="4605576"/>
          </a:xfrm>
          <a:prstGeom prst="rect">
            <a:avLst/>
          </a:prstGeom>
          <a:noFill/>
          <a:ln>
            <a:round/>
            <a:headEnd/>
            <a:tailEnd/>
          </a:ln>
        </p:spPr>
        <p:txBody>
          <a:bodyPr lIns="90000" tIns="46800" rIns="90000" bIns="46800"/>
          <a:lstStyle/>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dirty="0">
                <a:latin typeface="Arial" charset="0"/>
                <a:ea typeface="ＭＳ Ｐゴシック" charset="0"/>
                <a:cs typeface="ＭＳ Ｐゴシック" charset="0"/>
              </a:rPr>
              <a:t>NB: L</a:t>
            </a:r>
            <a:r>
              <a:rPr lang="en-US" dirty="0">
                <a:latin typeface="Arial" charset="0"/>
                <a:ea typeface="ＭＳ Ｐゴシック" charset="0"/>
                <a:cs typeface="ＭＳ Ｐゴシック" charset="0"/>
              </a:rPr>
              <a:t>’</a:t>
            </a:r>
            <a:r>
              <a:rPr lang="it-IT" dirty="0">
                <a:latin typeface="Arial" charset="0"/>
                <a:ea typeface="ＭＳ Ｐゴシック" charset="0"/>
                <a:cs typeface="ＭＳ Ｐゴシック" charset="0"/>
              </a:rPr>
              <a:t> energia dei calcoli non e`la «nostra», DWBA e CC calc in progress...</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dirty="0">
                <a:latin typeface="Arial" charset="0"/>
                <a:ea typeface="ＭＳ Ｐゴシック" charset="0"/>
                <a:cs typeface="ＭＳ Ｐゴシック" charset="0"/>
              </a:rPr>
              <a:t>Vita media messa nella simul = 1fs</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dirty="0">
                <a:latin typeface="Arial" charset="0"/>
                <a:ea typeface="ＭＳ Ｐゴシック" charset="0"/>
                <a:cs typeface="ＭＳ Ｐゴシック" charset="0"/>
              </a:rPr>
              <a:t>a voce di che stimiamo che con questa cinematica ecc. la nostra sensibilita`e`di circa 4 fs (preliminare</a:t>
            </a:r>
            <a:r>
              <a:rPr lang="it-IT" dirty="0" smtClean="0">
                <a:latin typeface="Arial" charset="0"/>
                <a:ea typeface="ＭＳ Ｐゴシック" charset="0"/>
                <a:cs typeface="ＭＳ Ｐゴシック" charset="0"/>
              </a:rPr>
              <a:t>)</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it-IT" dirty="0" smtClean="0">
              <a:latin typeface="Arial" charset="0"/>
              <a:ea typeface="ＭＳ Ｐゴシック" charset="0"/>
              <a:cs typeface="ＭＳ Ｐゴシック" charset="0"/>
            </a:endParaRP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dirty="0" smtClean="0">
                <a:latin typeface="Arial" charset="0"/>
                <a:ea typeface="ＭＳ Ｐゴシック" charset="0"/>
                <a:cs typeface="ＭＳ Ｐゴシック" charset="0"/>
              </a:rPr>
              <a:t>The g-ray energy emitted</a:t>
            </a:r>
            <a:r>
              <a:rPr lang="it-IT" baseline="0" dirty="0" smtClean="0">
                <a:latin typeface="Arial" charset="0"/>
                <a:ea typeface="ＭＳ Ｐゴシック" charset="0"/>
                <a:cs typeface="ＭＳ Ｐゴシック" charset="0"/>
              </a:rPr>
              <a:t> from a slowyng down nucleus changes accordingly </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baseline="0" dirty="0" smtClean="0">
                <a:latin typeface="Arial" charset="0"/>
                <a:ea typeface="ＭＳ Ｐゴシック" charset="0"/>
                <a:cs typeface="ＭＳ Ｐゴシック" charset="0"/>
              </a:rPr>
              <a:t>with the velocity. To fully exploit theDSAM method the nucleus </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baseline="0" dirty="0" smtClean="0">
                <a:latin typeface="Arial" charset="0"/>
                <a:ea typeface="ＭＳ Ｐゴシック" charset="0"/>
                <a:cs typeface="ＭＳ Ｐゴシック" charset="0"/>
              </a:rPr>
              <a:t>must appreciably slow down within a time interval comparable </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baseline="0" dirty="0" smtClean="0">
                <a:latin typeface="Arial" charset="0"/>
                <a:ea typeface="ＭＳ Ｐゴシック" charset="0"/>
                <a:cs typeface="ＭＳ Ｐゴシック" charset="0"/>
              </a:rPr>
              <a:t>with the intended lifetime. In the case of AGATA the energy data </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baseline="0" dirty="0" smtClean="0">
                <a:latin typeface="Arial" charset="0"/>
                <a:ea typeface="ＭＳ Ｐゴシック" charset="0"/>
                <a:cs typeface="ＭＳ Ｐゴシック" charset="0"/>
              </a:rPr>
              <a:t>can be sorted as a function </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baseline="0" dirty="0" smtClean="0">
                <a:latin typeface="Arial" charset="0"/>
                <a:ea typeface="ＭＳ Ｐゴシック" charset="0"/>
                <a:cs typeface="ＭＳ Ｐゴシック" charset="0"/>
              </a:rPr>
              <a:t>of a CONTINUOS theta angle shows up the quality of collected data. </a:t>
            </a:r>
            <a:endParaRPr lang="it-IT" dirty="0">
              <a:latin typeface="Arial" charset="0"/>
              <a:ea typeface="ＭＳ Ｐゴシック" charset="0"/>
              <a:cs typeface="ＭＳ Ｐゴシック" charset="0"/>
            </a:endParaRPr>
          </a:p>
        </p:txBody>
      </p:sp>
      <p:sp>
        <p:nvSpPr>
          <p:cNvPr id="112644" name="Text Box 4"/>
          <p:cNvSpPr txBox="1">
            <a:spLocks noChangeArrowheads="1"/>
          </p:cNvSpPr>
          <p:nvPr/>
        </p:nvSpPr>
        <p:spPr bwMode="auto">
          <a:xfrm>
            <a:off x="4021294" y="9721106"/>
            <a:ext cx="3076363" cy="511731"/>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3E318598-EBB7-4164-A3F0-966FC2C17D1D}" type="slidenum">
              <a:rPr lang="en-US" sz="1200">
                <a:solidFill>
                  <a:srgbClr val="000000"/>
                </a:solidFill>
                <a:latin typeface="Calibri" charset="0"/>
                <a:ea typeface="ＭＳ Ｐゴシック" charset="0"/>
                <a:cs typeface="ＭＳ Ｐゴシック"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48</a:t>
            </a:fld>
            <a:endParaRPr lang="en-US" sz="1200">
              <a:solidFill>
                <a:srgbClr val="000000"/>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3256104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5"/>
          <p:cNvSpPr>
            <a:spLocks noGrp="1" noChangeArrowheads="1"/>
          </p:cNvSpPr>
          <p:nvPr>
            <p:ph type="sldNum"/>
          </p:nvPr>
        </p:nvSpPr>
        <p:spPr>
          <a:ln/>
        </p:spPr>
        <p:txBody>
          <a:bodyPr/>
          <a:lstStyle/>
          <a:p>
            <a:fld id="{FFBBD61B-537F-424A-994D-9406C18CD774}" type="slidenum">
              <a:rPr lang="en-US"/>
              <a:pPr/>
              <a:t>49</a:t>
            </a:fld>
            <a:endParaRPr lang="en-US"/>
          </a:p>
        </p:txBody>
      </p:sp>
      <p:sp>
        <p:nvSpPr>
          <p:cNvPr id="119809" name="Rectangle 1"/>
          <p:cNvSpPr txBox="1">
            <a:spLocks noGrp="1" noRot="1" noChangeAspect="1" noChangeArrowheads="1"/>
          </p:cNvSpPr>
          <p:nvPr>
            <p:ph type="sldImg"/>
          </p:nvPr>
        </p:nvSpPr>
        <p:spPr bwMode="auto">
          <a:xfrm>
            <a:off x="995363" y="768350"/>
            <a:ext cx="5095875" cy="3822700"/>
          </a:xfrm>
          <a:prstGeom prst="rect">
            <a:avLst/>
          </a:prstGeom>
          <a:solidFill>
            <a:srgbClr val="FFFFFF"/>
          </a:solidFill>
          <a:ln>
            <a:solidFill>
              <a:srgbClr val="000000"/>
            </a:solidFill>
            <a:miter lim="800000"/>
            <a:headEnd/>
            <a:tailEnd/>
          </a:ln>
        </p:spPr>
      </p:sp>
      <p:sp>
        <p:nvSpPr>
          <p:cNvPr id="119810" name="Rectangle 2"/>
          <p:cNvSpPr txBox="1">
            <a:spLocks noGrp="1" noChangeArrowheads="1"/>
          </p:cNvSpPr>
          <p:nvPr>
            <p:ph type="body" idx="1"/>
          </p:nvPr>
        </p:nvSpPr>
        <p:spPr bwMode="auto">
          <a:xfrm>
            <a:off x="709930" y="4861442"/>
            <a:ext cx="5666293" cy="4591361"/>
          </a:xfrm>
          <a:prstGeom prst="rect">
            <a:avLst/>
          </a:prstGeom>
          <a:noFill/>
          <a:ln>
            <a:round/>
            <a:headEnd/>
            <a:tailEnd/>
          </a:ln>
        </p:spPr>
        <p:txBody>
          <a:bodyPr wrap="none" anchor="ctr"/>
          <a:lstStyle/>
          <a:p>
            <a:pPr algn="l"/>
            <a:r>
              <a:rPr lang="en-US" dirty="0" smtClean="0"/>
              <a:t>We have investigated the ability of a cluster of three segmented Ge crystals (AGATA</a:t>
            </a:r>
          </a:p>
          <a:p>
            <a:pPr algn="l"/>
            <a:r>
              <a:rPr lang="en-US" dirty="0" smtClean="0"/>
              <a:t>module) to measure the linear polarization of gamma rays, exploiting the dependence of the Comp-</a:t>
            </a:r>
          </a:p>
          <a:p>
            <a:pPr algn="l"/>
            <a:r>
              <a:rPr lang="en-US" dirty="0" smtClean="0"/>
              <a:t>ton scattering differential cross section on the azimuthal angle. </a:t>
            </a:r>
          </a:p>
          <a:p>
            <a:pPr algn="l"/>
            <a:r>
              <a:rPr lang="en-US" dirty="0" smtClean="0"/>
              <a:t>To this aim, partially polarized</a:t>
            </a:r>
            <a:r>
              <a:rPr lang="en-US" baseline="0" dirty="0" smtClean="0"/>
              <a:t> emitted at about 90 </a:t>
            </a:r>
          </a:p>
          <a:p>
            <a:pPr algn="l"/>
            <a:r>
              <a:rPr lang="en-US" baseline="0" dirty="0" smtClean="0"/>
              <a:t>degrees with respect to the beam direction have been </a:t>
            </a:r>
          </a:p>
          <a:p>
            <a:pPr algn="l"/>
            <a:r>
              <a:rPr lang="en-US" dirty="0" smtClean="0"/>
              <a:t>produced by Coulomb excitation of the first excited state of 104Pd and 108Pd</a:t>
            </a:r>
          </a:p>
          <a:p>
            <a:pPr algn="l"/>
            <a:endParaRPr lang="en-US" baseline="0" dirty="0" smtClean="0"/>
          </a:p>
          <a:p>
            <a:pPr algn="l"/>
            <a:r>
              <a:rPr lang="en-US" baseline="0" dirty="0" smtClean="0"/>
              <a:t>The analyzing power extracted, after some selection of the data was performed, </a:t>
            </a:r>
          </a:p>
          <a:p>
            <a:pPr algn="l"/>
            <a:r>
              <a:rPr lang="en-US" baseline="0" dirty="0" smtClean="0"/>
              <a:t>resulted in a really nice value, 0.48, in agreement with simulation</a:t>
            </a:r>
          </a:p>
          <a:p>
            <a:pPr algn="l"/>
            <a:endParaRPr lang="en-US" baseline="0" dirty="0" smtClean="0"/>
          </a:p>
          <a:p>
            <a:pPr algn="l"/>
            <a:endParaRPr lang="en-US" baseline="0" dirty="0" smtClean="0"/>
          </a:p>
          <a:p>
            <a:pPr algn="l"/>
            <a:endParaRPr lang="en-US" dirty="0" smtClean="0"/>
          </a:p>
        </p:txBody>
      </p:sp>
    </p:spTree>
    <p:extLst>
      <p:ext uri="{BB962C8B-B14F-4D97-AF65-F5344CB8AC3E}">
        <p14:creationId xmlns:p14="http://schemas.microsoft.com/office/powerpoint/2010/main" val="3412675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Tree>
    <p:extLst>
      <p:ext uri="{BB962C8B-B14F-4D97-AF65-F5344CB8AC3E}">
        <p14:creationId xmlns:p14="http://schemas.microsoft.com/office/powerpoint/2010/main" val="1879104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8132"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804763" indent="-309524">
              <a:defRPr>
                <a:solidFill>
                  <a:schemeClr val="tx1"/>
                </a:solidFill>
                <a:latin typeface="Century Gothic" pitchFamily="34" charset="0"/>
              </a:defRPr>
            </a:lvl2pPr>
            <a:lvl3pPr marL="1238098" indent="-247620">
              <a:defRPr>
                <a:solidFill>
                  <a:schemeClr val="tx1"/>
                </a:solidFill>
                <a:latin typeface="Century Gothic" pitchFamily="34" charset="0"/>
              </a:defRPr>
            </a:lvl3pPr>
            <a:lvl4pPr marL="1733337" indent="-247620">
              <a:defRPr>
                <a:solidFill>
                  <a:schemeClr val="tx1"/>
                </a:solidFill>
                <a:latin typeface="Century Gothic" pitchFamily="34" charset="0"/>
              </a:defRPr>
            </a:lvl4pPr>
            <a:lvl5pPr marL="2228576" indent="-247620">
              <a:defRPr>
                <a:solidFill>
                  <a:schemeClr val="tx1"/>
                </a:solidFill>
                <a:latin typeface="Century Gothic" pitchFamily="34" charset="0"/>
              </a:defRPr>
            </a:lvl5pPr>
            <a:lvl6pPr marL="2723815" indent="-247620" fontAlgn="base">
              <a:spcBef>
                <a:spcPct val="0"/>
              </a:spcBef>
              <a:spcAft>
                <a:spcPct val="0"/>
              </a:spcAft>
              <a:defRPr>
                <a:solidFill>
                  <a:schemeClr val="tx1"/>
                </a:solidFill>
                <a:latin typeface="Century Gothic" pitchFamily="34" charset="0"/>
              </a:defRPr>
            </a:lvl6pPr>
            <a:lvl7pPr marL="3219054" indent="-247620" fontAlgn="base">
              <a:spcBef>
                <a:spcPct val="0"/>
              </a:spcBef>
              <a:spcAft>
                <a:spcPct val="0"/>
              </a:spcAft>
              <a:defRPr>
                <a:solidFill>
                  <a:schemeClr val="tx1"/>
                </a:solidFill>
                <a:latin typeface="Century Gothic" pitchFamily="34" charset="0"/>
              </a:defRPr>
            </a:lvl7pPr>
            <a:lvl8pPr marL="3714293" indent="-247620" fontAlgn="base">
              <a:spcBef>
                <a:spcPct val="0"/>
              </a:spcBef>
              <a:spcAft>
                <a:spcPct val="0"/>
              </a:spcAft>
              <a:defRPr>
                <a:solidFill>
                  <a:schemeClr val="tx1"/>
                </a:solidFill>
                <a:latin typeface="Century Gothic" pitchFamily="34" charset="0"/>
              </a:defRPr>
            </a:lvl8pPr>
            <a:lvl9pPr marL="4209532" indent="-24762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30BC1AF3-5502-4934-8E45-0C257571D010}" type="slidenum">
              <a:rPr lang="en-US" smtClean="0">
                <a:latin typeface="Calibri" pitchFamily="34" charset="0"/>
              </a:rPr>
              <a:pPr fontAlgn="base">
                <a:spcBef>
                  <a:spcPct val="0"/>
                </a:spcBef>
                <a:spcAft>
                  <a:spcPct val="0"/>
                </a:spcAft>
                <a:defRPr/>
              </a:pPr>
              <a:t>67</a:t>
            </a:fld>
            <a:endParaRPr lang="en-US" dirty="0" smtClean="0">
              <a:latin typeface="Calibri" pitchFamily="34" charset="0"/>
            </a:endParaRPr>
          </a:p>
        </p:txBody>
      </p:sp>
    </p:spTree>
    <p:extLst>
      <p:ext uri="{BB962C8B-B14F-4D97-AF65-F5344CB8AC3E}">
        <p14:creationId xmlns:p14="http://schemas.microsoft.com/office/powerpoint/2010/main" val="3671953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1pPr>
            <a:lvl2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2pPr>
            <a:lvl3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3pPr>
            <a:lvl4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4pPr>
            <a:lvl5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5pPr>
            <a:lvl6pPr marL="25146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6pPr>
            <a:lvl7pPr marL="29718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7pPr>
            <a:lvl8pPr marL="34290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8pPr>
            <a:lvl9pPr marL="38862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9pPr>
          </a:lstStyle>
          <a:p>
            <a:fld id="{E8F595A9-9F69-477A-844D-75330661300C}" type="slidenum">
              <a:rPr lang="en-US" altLang="de-DE">
                <a:solidFill>
                  <a:srgbClr val="000000"/>
                </a:solidFill>
                <a:latin typeface="Times New Roman" panose="02020603050405020304" pitchFamily="18" charset="0"/>
              </a:rPr>
              <a:pPr/>
              <a:t>68</a:t>
            </a:fld>
            <a:endParaRPr lang="en-US" altLang="de-DE">
              <a:solidFill>
                <a:srgbClr val="000000"/>
              </a:solidFill>
              <a:latin typeface="Times New Roman" panose="02020603050405020304" pitchFamily="18" charset="0"/>
            </a:endParaRPr>
          </a:p>
        </p:txBody>
      </p:sp>
      <p:sp>
        <p:nvSpPr>
          <p:cNvPr id="10243" name="Rectangle 1"/>
          <p:cNvSpPr txBox="1">
            <a:spLocks noGrp="1" noRot="1" noChangeAspect="1" noChangeArrowheads="1" noTextEdit="1"/>
          </p:cNvSpPr>
          <p:nvPr>
            <p:ph type="sldImg"/>
          </p:nvPr>
        </p:nvSpPr>
        <p:spPr>
          <a:xfrm>
            <a:off x="990600" y="777875"/>
            <a:ext cx="5116513" cy="38369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p:cNvSpPr txBox="1">
            <a:spLocks noGrp="1" noChangeArrowheads="1"/>
          </p:cNvSpPr>
          <p:nvPr>
            <p:ph type="body" idx="1"/>
          </p:nvPr>
        </p:nvSpPr>
        <p:spPr>
          <a:xfrm>
            <a:off x="709613" y="4860925"/>
            <a:ext cx="5678487" cy="4605338"/>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extLst>
      <p:ext uri="{BB962C8B-B14F-4D97-AF65-F5344CB8AC3E}">
        <p14:creationId xmlns:p14="http://schemas.microsoft.com/office/powerpoint/2010/main" val="2959975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1pPr>
            <a:lvl2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2pPr>
            <a:lvl3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3pPr>
            <a:lvl4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4pPr>
            <a:lvl5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5pPr>
            <a:lvl6pPr marL="25146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6pPr>
            <a:lvl7pPr marL="29718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7pPr>
            <a:lvl8pPr marL="34290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8pPr>
            <a:lvl9pPr marL="38862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9pPr>
          </a:lstStyle>
          <a:p>
            <a:fld id="{E48C58B4-279F-4124-A8DC-F7A214251C96}" type="slidenum">
              <a:rPr lang="en-US" altLang="de-DE">
                <a:solidFill>
                  <a:srgbClr val="000000"/>
                </a:solidFill>
                <a:latin typeface="Times New Roman" panose="02020603050405020304" pitchFamily="18" charset="0"/>
              </a:rPr>
              <a:pPr/>
              <a:t>69</a:t>
            </a:fld>
            <a:endParaRPr lang="en-US" altLang="de-DE">
              <a:solidFill>
                <a:srgbClr val="000000"/>
              </a:solidFill>
              <a:latin typeface="Times New Roman" panose="02020603050405020304" pitchFamily="18" charset="0"/>
            </a:endParaRPr>
          </a:p>
        </p:txBody>
      </p:sp>
      <p:sp>
        <p:nvSpPr>
          <p:cNvPr id="20483" name="Rectangle 1"/>
          <p:cNvSpPr txBox="1">
            <a:spLocks noGrp="1" noRot="1" noChangeAspect="1" noChangeArrowheads="1" noTextEdit="1"/>
          </p:cNvSpPr>
          <p:nvPr>
            <p:ph type="sldImg"/>
          </p:nvPr>
        </p:nvSpPr>
        <p:spPr>
          <a:xfrm>
            <a:off x="990600" y="777875"/>
            <a:ext cx="5116513" cy="38369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Rectangle 2"/>
          <p:cNvSpPr txBox="1">
            <a:spLocks noGrp="1" noChangeArrowheads="1"/>
          </p:cNvSpPr>
          <p:nvPr>
            <p:ph type="body" idx="1"/>
          </p:nvPr>
        </p:nvSpPr>
        <p:spPr>
          <a:xfrm>
            <a:off x="709613" y="4860925"/>
            <a:ext cx="5678487" cy="4605338"/>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extLst>
      <p:ext uri="{BB962C8B-B14F-4D97-AF65-F5344CB8AC3E}">
        <p14:creationId xmlns:p14="http://schemas.microsoft.com/office/powerpoint/2010/main" val="2036978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1pPr>
            <a:lvl2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2pPr>
            <a:lvl3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3pPr>
            <a:lvl4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4pPr>
            <a:lvl5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5pPr>
            <a:lvl6pPr marL="25146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6pPr>
            <a:lvl7pPr marL="29718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7pPr>
            <a:lvl8pPr marL="34290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8pPr>
            <a:lvl9pPr marL="38862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9pPr>
          </a:lstStyle>
          <a:p>
            <a:fld id="{1DB2F916-DCAB-4B49-938B-8EF1CC5AAF1A}" type="slidenum">
              <a:rPr lang="en-US" altLang="de-DE">
                <a:solidFill>
                  <a:srgbClr val="000000"/>
                </a:solidFill>
                <a:latin typeface="Times New Roman" panose="02020603050405020304" pitchFamily="18" charset="0"/>
              </a:rPr>
              <a:pPr/>
              <a:t>70</a:t>
            </a:fld>
            <a:endParaRPr lang="en-US" altLang="de-DE">
              <a:solidFill>
                <a:srgbClr val="000000"/>
              </a:solidFill>
              <a:latin typeface="Times New Roman" panose="02020603050405020304" pitchFamily="18" charset="0"/>
            </a:endParaRPr>
          </a:p>
        </p:txBody>
      </p:sp>
      <p:sp>
        <p:nvSpPr>
          <p:cNvPr id="28675"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extLst>
      <p:ext uri="{BB962C8B-B14F-4D97-AF65-F5344CB8AC3E}">
        <p14:creationId xmlns:p14="http://schemas.microsoft.com/office/powerpoint/2010/main" val="3289148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Tree>
    <p:extLst>
      <p:ext uri="{BB962C8B-B14F-4D97-AF65-F5344CB8AC3E}">
        <p14:creationId xmlns:p14="http://schemas.microsoft.com/office/powerpoint/2010/main" val="949125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host site position was chosen to face the magnetic spectrometer PRISMA, </a:t>
            </a:r>
          </a:p>
          <a:p>
            <a:r>
              <a:rPr lang="en-US" baseline="0" dirty="0" smtClean="0"/>
              <a:t>which, by a series of entrance and focal plane detector, is able </a:t>
            </a:r>
          </a:p>
          <a:p>
            <a:r>
              <a:rPr lang="en-US" baseline="0" dirty="0" smtClean="0"/>
              <a:t>to fully discriminate in A,Z the incoming ion.</a:t>
            </a:r>
            <a:endParaRPr lang="en-US" dirty="0"/>
          </a:p>
        </p:txBody>
      </p:sp>
      <p:sp>
        <p:nvSpPr>
          <p:cNvPr id="4" name="Slide Number Placeholder 3"/>
          <p:cNvSpPr>
            <a:spLocks noGrp="1"/>
          </p:cNvSpPr>
          <p:nvPr>
            <p:ph type="sldNum" idx="10"/>
          </p:nvPr>
        </p:nvSpPr>
        <p:spPr/>
        <p:txBody>
          <a:bodyPr/>
          <a:lstStyle/>
          <a:p>
            <a:fld id="{82A7B228-B758-4A09-9C99-9D1C1B458ACB}" type="slidenum">
              <a:rPr lang="en-US" smtClean="0"/>
              <a:pPr/>
              <a:t>73</a:t>
            </a:fld>
            <a:endParaRPr lang="en-US"/>
          </a:p>
        </p:txBody>
      </p:sp>
    </p:spTree>
    <p:extLst>
      <p:ext uri="{BB962C8B-B14F-4D97-AF65-F5344CB8AC3E}">
        <p14:creationId xmlns:p14="http://schemas.microsoft.com/office/powerpoint/2010/main" val="84955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358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804763" indent="-309524">
              <a:defRPr>
                <a:solidFill>
                  <a:schemeClr val="tx1"/>
                </a:solidFill>
                <a:latin typeface="Century Gothic" pitchFamily="34" charset="0"/>
              </a:defRPr>
            </a:lvl2pPr>
            <a:lvl3pPr marL="1238098" indent="-247620">
              <a:defRPr>
                <a:solidFill>
                  <a:schemeClr val="tx1"/>
                </a:solidFill>
                <a:latin typeface="Century Gothic" pitchFamily="34" charset="0"/>
              </a:defRPr>
            </a:lvl3pPr>
            <a:lvl4pPr marL="1733337" indent="-247620">
              <a:defRPr>
                <a:solidFill>
                  <a:schemeClr val="tx1"/>
                </a:solidFill>
                <a:latin typeface="Century Gothic" pitchFamily="34" charset="0"/>
              </a:defRPr>
            </a:lvl4pPr>
            <a:lvl5pPr marL="2228576" indent="-247620">
              <a:defRPr>
                <a:solidFill>
                  <a:schemeClr val="tx1"/>
                </a:solidFill>
                <a:latin typeface="Century Gothic" pitchFamily="34" charset="0"/>
              </a:defRPr>
            </a:lvl5pPr>
            <a:lvl6pPr marL="2723815" indent="-247620" fontAlgn="base">
              <a:spcBef>
                <a:spcPct val="0"/>
              </a:spcBef>
              <a:spcAft>
                <a:spcPct val="0"/>
              </a:spcAft>
              <a:defRPr>
                <a:solidFill>
                  <a:schemeClr val="tx1"/>
                </a:solidFill>
                <a:latin typeface="Century Gothic" pitchFamily="34" charset="0"/>
              </a:defRPr>
            </a:lvl6pPr>
            <a:lvl7pPr marL="3219054" indent="-247620" fontAlgn="base">
              <a:spcBef>
                <a:spcPct val="0"/>
              </a:spcBef>
              <a:spcAft>
                <a:spcPct val="0"/>
              </a:spcAft>
              <a:defRPr>
                <a:solidFill>
                  <a:schemeClr val="tx1"/>
                </a:solidFill>
                <a:latin typeface="Century Gothic" pitchFamily="34" charset="0"/>
              </a:defRPr>
            </a:lvl7pPr>
            <a:lvl8pPr marL="3714293" indent="-247620" fontAlgn="base">
              <a:spcBef>
                <a:spcPct val="0"/>
              </a:spcBef>
              <a:spcAft>
                <a:spcPct val="0"/>
              </a:spcAft>
              <a:defRPr>
                <a:solidFill>
                  <a:schemeClr val="tx1"/>
                </a:solidFill>
                <a:latin typeface="Century Gothic" pitchFamily="34" charset="0"/>
              </a:defRPr>
            </a:lvl8pPr>
            <a:lvl9pPr marL="4209532" indent="-24762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1306C874-CA0D-4138-AA7C-074C7B22FA9F}" type="slidenum">
              <a:rPr lang="en-US" smtClean="0">
                <a:latin typeface="Calibri" pitchFamily="34" charset="0"/>
              </a:rPr>
              <a:pPr fontAlgn="base">
                <a:spcBef>
                  <a:spcPct val="0"/>
                </a:spcBef>
                <a:spcAft>
                  <a:spcPct val="0"/>
                </a:spcAft>
                <a:defRPr/>
              </a:pPr>
              <a:t>74</a:t>
            </a:fld>
            <a:endParaRPr lang="en-US" dirty="0" smtClean="0">
              <a:latin typeface="Calibri" pitchFamily="34" charset="0"/>
            </a:endParaRPr>
          </a:p>
        </p:txBody>
      </p:sp>
    </p:spTree>
    <p:extLst>
      <p:ext uri="{BB962C8B-B14F-4D97-AF65-F5344CB8AC3E}">
        <p14:creationId xmlns:p14="http://schemas.microsoft.com/office/powerpoint/2010/main" val="967037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endParaRPr lang="it-IT" dirty="0" smtClean="0"/>
          </a:p>
        </p:txBody>
      </p:sp>
      <p:sp>
        <p:nvSpPr>
          <p:cNvPr id="79876" name="Slide Number Placeholder 3"/>
          <p:cNvSpPr>
            <a:spLocks noGrp="1"/>
          </p:cNvSpPr>
          <p:nvPr>
            <p:ph type="sldNum" sz="quarter" idx="5"/>
          </p:nvPr>
        </p:nvSpPr>
        <p:spPr>
          <a:noFill/>
        </p:spPr>
        <p:txBody>
          <a:bodyPr/>
          <a:lstStyle/>
          <a:p>
            <a:fld id="{57ECCBA6-140B-4DD1-9A5C-3AF5F226B688}" type="slidenum">
              <a:rPr lang="en-US" smtClean="0">
                <a:solidFill>
                  <a:prstClr val="black"/>
                </a:solidFill>
              </a:rPr>
              <a:pPr/>
              <a:t>3</a:t>
            </a:fld>
            <a:endParaRPr lang="en-US" dirty="0" smtClean="0">
              <a:solidFill>
                <a:prstClr val="black"/>
              </a:solidFill>
            </a:endParaRPr>
          </a:p>
        </p:txBody>
      </p:sp>
    </p:spTree>
    <p:extLst>
      <p:ext uri="{BB962C8B-B14F-4D97-AF65-F5344CB8AC3E}">
        <p14:creationId xmlns:p14="http://schemas.microsoft.com/office/powerpoint/2010/main" val="2769208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81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804763" indent="-309524">
              <a:defRPr>
                <a:solidFill>
                  <a:schemeClr val="tx1"/>
                </a:solidFill>
                <a:latin typeface="Century Gothic" pitchFamily="34" charset="0"/>
              </a:defRPr>
            </a:lvl2pPr>
            <a:lvl3pPr marL="1238098" indent="-247620">
              <a:defRPr>
                <a:solidFill>
                  <a:schemeClr val="tx1"/>
                </a:solidFill>
                <a:latin typeface="Century Gothic" pitchFamily="34" charset="0"/>
              </a:defRPr>
            </a:lvl3pPr>
            <a:lvl4pPr marL="1733337" indent="-247620">
              <a:defRPr>
                <a:solidFill>
                  <a:schemeClr val="tx1"/>
                </a:solidFill>
                <a:latin typeface="Century Gothic" pitchFamily="34" charset="0"/>
              </a:defRPr>
            </a:lvl4pPr>
            <a:lvl5pPr marL="2228576" indent="-247620">
              <a:defRPr>
                <a:solidFill>
                  <a:schemeClr val="tx1"/>
                </a:solidFill>
                <a:latin typeface="Century Gothic" pitchFamily="34" charset="0"/>
              </a:defRPr>
            </a:lvl5pPr>
            <a:lvl6pPr marL="2723815" indent="-247620" fontAlgn="base">
              <a:spcBef>
                <a:spcPct val="0"/>
              </a:spcBef>
              <a:spcAft>
                <a:spcPct val="0"/>
              </a:spcAft>
              <a:defRPr>
                <a:solidFill>
                  <a:schemeClr val="tx1"/>
                </a:solidFill>
                <a:latin typeface="Century Gothic" pitchFamily="34" charset="0"/>
              </a:defRPr>
            </a:lvl6pPr>
            <a:lvl7pPr marL="3219054" indent="-247620" fontAlgn="base">
              <a:spcBef>
                <a:spcPct val="0"/>
              </a:spcBef>
              <a:spcAft>
                <a:spcPct val="0"/>
              </a:spcAft>
              <a:defRPr>
                <a:solidFill>
                  <a:schemeClr val="tx1"/>
                </a:solidFill>
                <a:latin typeface="Century Gothic" pitchFamily="34" charset="0"/>
              </a:defRPr>
            </a:lvl7pPr>
            <a:lvl8pPr marL="3714293" indent="-247620" fontAlgn="base">
              <a:spcBef>
                <a:spcPct val="0"/>
              </a:spcBef>
              <a:spcAft>
                <a:spcPct val="0"/>
              </a:spcAft>
              <a:defRPr>
                <a:solidFill>
                  <a:schemeClr val="tx1"/>
                </a:solidFill>
                <a:latin typeface="Century Gothic" pitchFamily="34" charset="0"/>
              </a:defRPr>
            </a:lvl8pPr>
            <a:lvl9pPr marL="4209532" indent="-24762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30BC1AF3-5502-4934-8E45-0C257571D010}" type="slidenum">
              <a:rPr lang="en-US" smtClean="0">
                <a:latin typeface="Calibri" pitchFamily="34" charset="0"/>
              </a:rPr>
              <a:pPr fontAlgn="base">
                <a:spcBef>
                  <a:spcPct val="0"/>
                </a:spcBef>
                <a:spcAft>
                  <a:spcPct val="0"/>
                </a:spcAft>
                <a:defRPr/>
              </a:pPr>
              <a:t>75</a:t>
            </a:fld>
            <a:endParaRPr lang="en-US" dirty="0" smtClean="0">
              <a:latin typeface="Calibri" pitchFamily="34" charset="0"/>
            </a:endParaRPr>
          </a:p>
        </p:txBody>
      </p:sp>
    </p:spTree>
    <p:extLst>
      <p:ext uri="{BB962C8B-B14F-4D97-AF65-F5344CB8AC3E}">
        <p14:creationId xmlns:p14="http://schemas.microsoft.com/office/powerpoint/2010/main" val="3932376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5"/>
          <p:cNvSpPr>
            <a:spLocks noGrp="1" noChangeArrowheads="1"/>
          </p:cNvSpPr>
          <p:nvPr>
            <p:ph type="sldNum"/>
          </p:nvPr>
        </p:nvSpPr>
        <p:spPr>
          <a:ln/>
        </p:spPr>
        <p:txBody>
          <a:bodyPr/>
          <a:lstStyle/>
          <a:p>
            <a:fld id="{6E9479FF-2932-4BE6-8726-4E1E53FF29F2}" type="slidenum">
              <a:rPr lang="en-US"/>
              <a:pPr/>
              <a:t>76</a:t>
            </a:fld>
            <a:endParaRPr lang="en-US"/>
          </a:p>
        </p:txBody>
      </p:sp>
      <p:sp>
        <p:nvSpPr>
          <p:cNvPr id="112641" name="Text Box 1"/>
          <p:cNvSpPr txBox="1">
            <a:spLocks noChangeArrowheads="1"/>
          </p:cNvSpPr>
          <p:nvPr/>
        </p:nvSpPr>
        <p:spPr bwMode="auto">
          <a:xfrm>
            <a:off x="4021295" y="9721107"/>
            <a:ext cx="3073076" cy="508177"/>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C929D82B-0D8C-4A12-9318-77116D5E3E9C}" type="slidenum">
              <a:rPr lang="en-US" sz="1200">
                <a:solidFill>
                  <a:srgbClr val="000000"/>
                </a:solidFill>
                <a:latin typeface="Times New Roman" pitchFamily="16" charset="0"/>
                <a:ea typeface="DejaVu Sans" charset="0"/>
                <a:cs typeface="DejaVu Sans"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76</a:t>
            </a:fld>
            <a:endParaRPr lang="en-US" sz="1200">
              <a:solidFill>
                <a:srgbClr val="000000"/>
              </a:solidFill>
              <a:latin typeface="Times New Roman" pitchFamily="16" charset="0"/>
              <a:ea typeface="DejaVu Sans" charset="0"/>
              <a:cs typeface="DejaVu Sans" charset="0"/>
            </a:endParaRPr>
          </a:p>
        </p:txBody>
      </p:sp>
      <p:sp>
        <p:nvSpPr>
          <p:cNvPr id="112642" name="Rectangle 2"/>
          <p:cNvSpPr txBox="1">
            <a:spLocks noGrp="1" noRot="1" noChangeAspect="1" noChangeArrowheads="1"/>
          </p:cNvSpPr>
          <p:nvPr>
            <p:ph type="sldImg"/>
          </p:nvPr>
        </p:nvSpPr>
        <p:spPr bwMode="auto">
          <a:xfrm>
            <a:off x="992188" y="768350"/>
            <a:ext cx="5113337" cy="3836988"/>
          </a:xfrm>
          <a:prstGeom prst="rect">
            <a:avLst/>
          </a:prstGeom>
          <a:solidFill>
            <a:srgbClr val="FFFFFF"/>
          </a:solidFill>
          <a:ln>
            <a:solidFill>
              <a:srgbClr val="000000"/>
            </a:solidFill>
            <a:miter lim="800000"/>
            <a:headEnd/>
            <a:tailEnd/>
          </a:ln>
        </p:spPr>
      </p:sp>
      <p:sp>
        <p:nvSpPr>
          <p:cNvPr id="112643" name="Text Box 3"/>
          <p:cNvSpPr txBox="1">
            <a:spLocks noGrp="1" noChangeArrowheads="1"/>
          </p:cNvSpPr>
          <p:nvPr>
            <p:ph type="body" idx="1"/>
          </p:nvPr>
        </p:nvSpPr>
        <p:spPr bwMode="auto">
          <a:xfrm>
            <a:off x="709930" y="4861441"/>
            <a:ext cx="5679440" cy="4605576"/>
          </a:xfrm>
          <a:prstGeom prst="rect">
            <a:avLst/>
          </a:prstGeom>
          <a:noFill/>
          <a:ln>
            <a:round/>
            <a:headEnd/>
            <a:tailEnd/>
          </a:ln>
        </p:spPr>
        <p:txBody>
          <a:bodyPr lIns="90000" tIns="46800" rIns="90000" bIns="46800"/>
          <a:lstStyle/>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dirty="0">
                <a:latin typeface="Arial" charset="0"/>
                <a:ea typeface="ＭＳ Ｐゴシック" charset="0"/>
                <a:cs typeface="ＭＳ Ｐゴシック" charset="0"/>
              </a:rPr>
              <a:t>NB: L</a:t>
            </a:r>
            <a:r>
              <a:rPr lang="en-US" dirty="0">
                <a:latin typeface="Arial" charset="0"/>
                <a:ea typeface="ＭＳ Ｐゴシック" charset="0"/>
                <a:cs typeface="ＭＳ Ｐゴシック" charset="0"/>
              </a:rPr>
              <a:t>’</a:t>
            </a:r>
            <a:r>
              <a:rPr lang="it-IT" dirty="0">
                <a:latin typeface="Arial" charset="0"/>
                <a:ea typeface="ＭＳ Ｐゴシック" charset="0"/>
                <a:cs typeface="ＭＳ Ｐゴシック" charset="0"/>
              </a:rPr>
              <a:t> energia dei calcoli non e`la «nostra», DWBA e CC calc in progress...</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dirty="0">
                <a:latin typeface="Arial" charset="0"/>
                <a:ea typeface="ＭＳ Ｐゴシック" charset="0"/>
                <a:cs typeface="ＭＳ Ｐゴシック" charset="0"/>
              </a:rPr>
              <a:t>Vita media messa nella simul = 1fs</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dirty="0">
                <a:latin typeface="Arial" charset="0"/>
                <a:ea typeface="ＭＳ Ｐゴシック" charset="0"/>
                <a:cs typeface="ＭＳ Ｐゴシック" charset="0"/>
              </a:rPr>
              <a:t>a voce di che stimiamo che con questa cinematica ecc. la nostra sensibilita`e`di circa 4 fs (preliminare</a:t>
            </a:r>
            <a:r>
              <a:rPr lang="it-IT" dirty="0" smtClean="0">
                <a:latin typeface="Arial" charset="0"/>
                <a:ea typeface="ＭＳ Ｐゴシック" charset="0"/>
                <a:cs typeface="ＭＳ Ｐゴシック" charset="0"/>
              </a:rPr>
              <a:t>)</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it-IT" dirty="0" smtClean="0">
              <a:latin typeface="Arial" charset="0"/>
              <a:ea typeface="ＭＳ Ｐゴシック" charset="0"/>
              <a:cs typeface="ＭＳ Ｐゴシック" charset="0"/>
            </a:endParaRP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dirty="0" smtClean="0">
                <a:latin typeface="Arial" charset="0"/>
                <a:ea typeface="ＭＳ Ｐゴシック" charset="0"/>
                <a:cs typeface="ＭＳ Ｐゴシック" charset="0"/>
              </a:rPr>
              <a:t>The g-ray energy emitted</a:t>
            </a:r>
            <a:r>
              <a:rPr lang="it-IT" baseline="0" dirty="0" smtClean="0">
                <a:latin typeface="Arial" charset="0"/>
                <a:ea typeface="ＭＳ Ｐゴシック" charset="0"/>
                <a:cs typeface="ＭＳ Ｐゴシック" charset="0"/>
              </a:rPr>
              <a:t> from a slowyng down nucleus changes accordingly </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baseline="0" dirty="0" smtClean="0">
                <a:latin typeface="Arial" charset="0"/>
                <a:ea typeface="ＭＳ Ｐゴシック" charset="0"/>
                <a:cs typeface="ＭＳ Ｐゴシック" charset="0"/>
              </a:rPr>
              <a:t>with the velocity. To fully exploit theDSAM method the nucleus </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baseline="0" dirty="0" smtClean="0">
                <a:latin typeface="Arial" charset="0"/>
                <a:ea typeface="ＭＳ Ｐゴシック" charset="0"/>
                <a:cs typeface="ＭＳ Ｐゴシック" charset="0"/>
              </a:rPr>
              <a:t>must appreciably slow down within a time interval comparable </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baseline="0" dirty="0" smtClean="0">
                <a:latin typeface="Arial" charset="0"/>
                <a:ea typeface="ＭＳ Ｐゴシック" charset="0"/>
                <a:cs typeface="ＭＳ Ｐゴシック" charset="0"/>
              </a:rPr>
              <a:t>with the intended lifetime. In the case of AGATA the energy data </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baseline="0" dirty="0" smtClean="0">
                <a:latin typeface="Arial" charset="0"/>
                <a:ea typeface="ＭＳ Ｐゴシック" charset="0"/>
                <a:cs typeface="ＭＳ Ｐゴシック" charset="0"/>
              </a:rPr>
              <a:t>can be sorted as a function </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baseline="0" dirty="0" smtClean="0">
                <a:latin typeface="Arial" charset="0"/>
                <a:ea typeface="ＭＳ Ｐゴシック" charset="0"/>
                <a:cs typeface="ＭＳ Ｐゴシック" charset="0"/>
              </a:rPr>
              <a:t>of a CONTINUOS theta angle shows up the quality of collected data. </a:t>
            </a:r>
            <a:endParaRPr lang="it-IT" dirty="0">
              <a:latin typeface="Arial" charset="0"/>
              <a:ea typeface="ＭＳ Ｐゴシック" charset="0"/>
              <a:cs typeface="ＭＳ Ｐゴシック" charset="0"/>
            </a:endParaRPr>
          </a:p>
        </p:txBody>
      </p:sp>
      <p:sp>
        <p:nvSpPr>
          <p:cNvPr id="112644" name="Text Box 4"/>
          <p:cNvSpPr txBox="1">
            <a:spLocks noChangeArrowheads="1"/>
          </p:cNvSpPr>
          <p:nvPr/>
        </p:nvSpPr>
        <p:spPr bwMode="auto">
          <a:xfrm>
            <a:off x="4021294" y="9721106"/>
            <a:ext cx="3076363" cy="511731"/>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3E318598-EBB7-4164-A3F0-966FC2C17D1D}" type="slidenum">
              <a:rPr lang="en-US" sz="1200">
                <a:solidFill>
                  <a:srgbClr val="000000"/>
                </a:solidFill>
                <a:latin typeface="Calibri" charset="0"/>
                <a:ea typeface="ＭＳ Ｐゴシック" charset="0"/>
                <a:cs typeface="ＭＳ Ｐゴシック"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76</a:t>
            </a:fld>
            <a:endParaRPr lang="en-US" sz="1200">
              <a:solidFill>
                <a:srgbClr val="000000"/>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965610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5"/>
          <p:cNvSpPr>
            <a:spLocks noGrp="1" noChangeArrowheads="1"/>
          </p:cNvSpPr>
          <p:nvPr>
            <p:ph type="sldNum"/>
          </p:nvPr>
        </p:nvSpPr>
        <p:spPr>
          <a:ln/>
        </p:spPr>
        <p:txBody>
          <a:bodyPr/>
          <a:lstStyle/>
          <a:p>
            <a:fld id="{892216BD-15A1-495C-A7A2-EC7FF541CDF1}" type="slidenum">
              <a:rPr lang="en-US"/>
              <a:pPr/>
              <a:t>80</a:t>
            </a:fld>
            <a:endParaRPr lang="en-US"/>
          </a:p>
        </p:txBody>
      </p:sp>
      <p:sp>
        <p:nvSpPr>
          <p:cNvPr id="116737" name="Rectangle 1"/>
          <p:cNvSpPr txBox="1">
            <a:spLocks noGrp="1" noRot="1" noChangeAspect="1" noChangeArrowheads="1"/>
          </p:cNvSpPr>
          <p:nvPr>
            <p:ph type="sldImg"/>
          </p:nvPr>
        </p:nvSpPr>
        <p:spPr bwMode="auto">
          <a:xfrm>
            <a:off x="-14908213" y="-13203238"/>
            <a:ext cx="17602201" cy="13203238"/>
          </a:xfrm>
          <a:prstGeom prst="rect">
            <a:avLst/>
          </a:prstGeom>
          <a:solidFill>
            <a:srgbClr val="FFFFFF"/>
          </a:solidFill>
          <a:ln>
            <a:solidFill>
              <a:srgbClr val="000000"/>
            </a:solidFill>
            <a:miter lim="800000"/>
            <a:headEnd/>
            <a:tailEnd/>
          </a:ln>
        </p:spPr>
      </p:sp>
      <p:sp>
        <p:nvSpPr>
          <p:cNvPr id="116738" name="Rectangle 2"/>
          <p:cNvSpPr txBox="1">
            <a:spLocks noGrp="1" noChangeArrowheads="1"/>
          </p:cNvSpPr>
          <p:nvPr>
            <p:ph type="body" idx="1"/>
          </p:nvPr>
        </p:nvSpPr>
        <p:spPr bwMode="auto">
          <a:xfrm>
            <a:off x="-12213425" y="-13205493"/>
            <a:ext cx="12215069" cy="13207271"/>
          </a:xfrm>
          <a:prstGeom prst="rect">
            <a:avLst/>
          </a:prstGeom>
          <a:noFill/>
          <a:ln>
            <a:round/>
            <a:headEnd/>
            <a:tailEnd/>
          </a:ln>
        </p:spPr>
        <p:txBody>
          <a:bodyPr wrap="none" anchor="ctr"/>
          <a:lstStyle/>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Lst>
            </a:pPr>
            <a:r>
              <a:rPr lang="en-US" sz="1200" b="0" i="0" u="none" strike="noStrike" kern="1200" baseline="0" dirty="0" smtClean="0">
                <a:solidFill>
                  <a:srgbClr val="000000"/>
                </a:solidFill>
                <a:latin typeface="Times New Roman" pitchFamily="16" charset="0"/>
                <a:ea typeface="+mn-ea"/>
                <a:cs typeface="+mn-cs"/>
              </a:rPr>
              <a:t>One important open problem for pygmy states is the cross section sensitivity to transition densities containing the nuclear structure information. To explore this one needs high-resolution measurements and comparison of data obtained with different probes. In particular, nuclei with sizable neutron skin, such as the doubly magic 208Pb, are very interesting. </a:t>
            </a:r>
            <a:endParaRPr lang="en-US" sz="2600" baseline="0" dirty="0" smtClean="0">
              <a:latin typeface="Arial" charset="0"/>
              <a:ea typeface="Droid Sans Fallback" charset="0"/>
              <a:cs typeface="Droid Sans Fallback" charset="0"/>
            </a:endParaRP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Lst>
            </a:pPr>
            <a:endParaRPr lang="en-US" sz="2600" baseline="0" dirty="0" smtClean="0">
              <a:latin typeface="Arial" charset="0"/>
              <a:ea typeface="Droid Sans Fallback" charset="0"/>
              <a:cs typeface="Droid Sans Fallback" charset="0"/>
            </a:endParaRPr>
          </a:p>
          <a:p>
            <a:r>
              <a:rPr lang="en-US" sz="1200" b="0" i="0" u="none" strike="noStrike" kern="1200" baseline="0" dirty="0" smtClean="0">
                <a:solidFill>
                  <a:srgbClr val="000000"/>
                </a:solidFill>
                <a:latin typeface="Times New Roman" pitchFamily="16" charset="0"/>
                <a:ea typeface="+mn-ea"/>
                <a:cs typeface="+mn-cs"/>
              </a:rPr>
              <a:t>The γ decay from the pygmy states was measured in 208Pb using the inelastic scattering of 17O at 340 MeV. The emitted γ rays were detected with high resolution with the AGATA demonstrator array and the scattered ions were detected in two segmented ΔE-E silicon telescopes. </a:t>
            </a:r>
            <a:endParaRPr lang="en-US" sz="2600" baseline="0" dirty="0" smtClean="0">
              <a:latin typeface="Arial" charset="0"/>
              <a:ea typeface="Droid Sans Fallback" charset="0"/>
              <a:cs typeface="Droid Sans Fallback" charset="0"/>
            </a:endParaRPr>
          </a:p>
        </p:txBody>
      </p:sp>
      <p:sp>
        <p:nvSpPr>
          <p:cNvPr id="116739" name="Text Box 3"/>
          <p:cNvSpPr txBox="1">
            <a:spLocks noChangeArrowheads="1"/>
          </p:cNvSpPr>
          <p:nvPr/>
        </p:nvSpPr>
        <p:spPr bwMode="auto">
          <a:xfrm>
            <a:off x="-12213425" y="-13205493"/>
            <a:ext cx="12215069" cy="13207271"/>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Lst>
            </a:pPr>
            <a:fld id="{84A81390-E3F0-44C0-ADE5-78C2F1400696}" type="slidenum">
              <a:rPr lang="en-US" sz="1800">
                <a:solidFill>
                  <a:srgbClr val="000000"/>
                </a:solidFill>
                <a:latin typeface="+mn-lt" charset="0"/>
                <a:ea typeface="+mn-ea" charset="0"/>
                <a:cs typeface="+mn-ea" charset="0"/>
              </a:rPr>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Lst>
              </a:pPr>
              <a:t>80</a:t>
            </a:fld>
            <a:endParaRPr lang="en-US" sz="1800">
              <a:solidFill>
                <a:srgbClr val="000000"/>
              </a:solidFill>
              <a:latin typeface="+mn-lt" charset="0"/>
              <a:ea typeface="+mn-ea" charset="0"/>
              <a:cs typeface="+mn-ea" charset="0"/>
            </a:endParaRPr>
          </a:p>
        </p:txBody>
      </p:sp>
    </p:spTree>
    <p:extLst>
      <p:ext uri="{BB962C8B-B14F-4D97-AF65-F5344CB8AC3E}">
        <p14:creationId xmlns:p14="http://schemas.microsoft.com/office/powerpoint/2010/main" val="3264051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5"/>
          <p:cNvSpPr>
            <a:spLocks noGrp="1" noChangeArrowheads="1"/>
          </p:cNvSpPr>
          <p:nvPr>
            <p:ph type="sldNum"/>
          </p:nvPr>
        </p:nvSpPr>
        <p:spPr>
          <a:ln/>
        </p:spPr>
        <p:txBody>
          <a:bodyPr/>
          <a:lstStyle/>
          <a:p>
            <a:fld id="{398A8582-53D5-46A6-9DBB-FC09D0C0CD94}" type="slidenum">
              <a:rPr lang="en-US"/>
              <a:pPr/>
              <a:t>81</a:t>
            </a:fld>
            <a:endParaRPr lang="en-US"/>
          </a:p>
        </p:txBody>
      </p:sp>
      <p:sp>
        <p:nvSpPr>
          <p:cNvPr id="117761" name="Rectangle 1"/>
          <p:cNvSpPr txBox="1">
            <a:spLocks noGrp="1" noRot="1" noChangeAspect="1" noChangeArrowheads="1"/>
          </p:cNvSpPr>
          <p:nvPr>
            <p:ph type="sldImg"/>
          </p:nvPr>
        </p:nvSpPr>
        <p:spPr bwMode="auto">
          <a:xfrm>
            <a:off x="1209675" y="854075"/>
            <a:ext cx="5627688" cy="4222750"/>
          </a:xfrm>
          <a:prstGeom prst="rect">
            <a:avLst/>
          </a:prstGeom>
          <a:solidFill>
            <a:srgbClr val="FFFFFF"/>
          </a:solidFill>
          <a:ln>
            <a:solidFill>
              <a:srgbClr val="000000"/>
            </a:solidFill>
            <a:miter lim="800000"/>
            <a:headEnd/>
            <a:tailEnd/>
          </a:ln>
        </p:spPr>
      </p:sp>
      <p:sp>
        <p:nvSpPr>
          <p:cNvPr id="117762" name="Rectangle 2"/>
          <p:cNvSpPr txBox="1">
            <a:spLocks noGrp="1" noChangeArrowheads="1"/>
          </p:cNvSpPr>
          <p:nvPr>
            <p:ph type="body" idx="1"/>
          </p:nvPr>
        </p:nvSpPr>
        <p:spPr bwMode="auto">
          <a:xfrm>
            <a:off x="709930" y="4861442"/>
            <a:ext cx="5671224" cy="4596692"/>
          </a:xfrm>
          <a:prstGeom prst="rect">
            <a:avLst/>
          </a:prstGeom>
          <a:noFill/>
          <a:ln>
            <a:round/>
            <a:headEnd/>
            <a:tailEnd/>
          </a:ln>
        </p:spPr>
        <p:txBody>
          <a:bodyPr wrap="none" anchor="ctr"/>
          <a:lstStyle/>
          <a:p>
            <a:r>
              <a:rPr lang="en-US" dirty="0" smtClean="0"/>
              <a:t>Centre: By gating on the scattered 17O and the</a:t>
            </a:r>
            <a:r>
              <a:rPr lang="en-US" baseline="0" dirty="0" smtClean="0"/>
              <a:t> </a:t>
            </a:r>
            <a:r>
              <a:rPr lang="en-US" dirty="0" smtClean="0"/>
              <a:t>TKEL -&gt;</a:t>
            </a:r>
            <a:r>
              <a:rPr lang="en-US" baseline="0" dirty="0" smtClean="0"/>
              <a:t> peaks </a:t>
            </a:r>
          </a:p>
          <a:p>
            <a:r>
              <a:rPr lang="en-US" baseline="0" dirty="0" smtClean="0"/>
              <a:t>in the region of GDR are pronounced. When the yields is extracted and </a:t>
            </a:r>
          </a:p>
          <a:p>
            <a:r>
              <a:rPr lang="en-US" baseline="0" dirty="0" smtClean="0"/>
              <a:t>compared with </a:t>
            </a:r>
            <a:r>
              <a:rPr lang="en-US" baseline="0" dirty="0" err="1" smtClean="0"/>
              <a:t>gg</a:t>
            </a:r>
            <a:r>
              <a:rPr lang="en-US" baseline="0" dirty="0" smtClean="0"/>
              <a:t>’ and pp’, it is evident that different states respectively</a:t>
            </a:r>
          </a:p>
          <a:p>
            <a:r>
              <a:rPr lang="en-US" baseline="0" dirty="0" smtClean="0"/>
              <a:t> in the </a:t>
            </a:r>
            <a:r>
              <a:rPr lang="en-US" baseline="0" dirty="0" err="1" smtClean="0"/>
              <a:t>isoscalar</a:t>
            </a:r>
            <a:r>
              <a:rPr lang="en-US" baseline="0" dirty="0" smtClean="0"/>
              <a:t> and </a:t>
            </a:r>
            <a:r>
              <a:rPr lang="en-US" baseline="0" dirty="0" err="1" smtClean="0"/>
              <a:t>isovector</a:t>
            </a:r>
            <a:r>
              <a:rPr lang="en-US" baseline="0" dirty="0" smtClean="0"/>
              <a:t> part of the GDR are selectively populated. </a:t>
            </a:r>
            <a:endParaRPr lang="en-US" dirty="0"/>
          </a:p>
        </p:txBody>
      </p:sp>
    </p:spTree>
    <p:extLst>
      <p:ext uri="{BB962C8B-B14F-4D97-AF65-F5344CB8AC3E}">
        <p14:creationId xmlns:p14="http://schemas.microsoft.com/office/powerpoint/2010/main" val="1041428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multipolarity</a:t>
            </a:r>
            <a:r>
              <a:rPr lang="en-US" dirty="0" smtClean="0"/>
              <a:t> of the observed gamma transitions was determined with remarkable sensitivity thanks to angular distribution measurements.</a:t>
            </a:r>
          </a:p>
          <a:p>
            <a:r>
              <a:rPr lang="en-US" dirty="0" smtClean="0"/>
              <a:t>Cross sections and angular distributions of the ã rays and of the scattered particles were measured.</a:t>
            </a:r>
          </a:p>
          <a:p>
            <a:r>
              <a:rPr lang="en-US" dirty="0" smtClean="0"/>
              <a:t>The data analysis with the distorted wave Born approximation approach gives a good description of the elastic scattering and of the inelastic excitation of the 2+ and 3− states. </a:t>
            </a:r>
          </a:p>
          <a:p>
            <a:endParaRPr lang="en-US" dirty="0" smtClean="0"/>
          </a:p>
          <a:p>
            <a:r>
              <a:rPr lang="en-US" dirty="0" smtClean="0"/>
              <a:t>A similar measurement</a:t>
            </a:r>
            <a:r>
              <a:rPr lang="en-US" baseline="0" dirty="0" smtClean="0"/>
              <a:t> was performed on 124Sn and the results were </a:t>
            </a:r>
            <a:r>
              <a:rPr lang="en-US" dirty="0" err="1" smtClean="0"/>
              <a:t>analysed</a:t>
            </a:r>
            <a:r>
              <a:rPr lang="en-US" dirty="0" smtClean="0"/>
              <a:t> using the DWBA approach.</a:t>
            </a:r>
            <a:endParaRPr lang="en-US" sz="1200" dirty="0" smtClean="0">
              <a:solidFill>
                <a:schemeClr val="tx1"/>
              </a:solidFill>
            </a:endParaRP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en-US" sz="1200" dirty="0" smtClean="0">
                <a:solidFill>
                  <a:schemeClr val="tx1"/>
                </a:solidFill>
              </a:rPr>
              <a:t>For the 1− states a DWBA analysis based on a microscopically calculated form factor was performed and showed a sensitivity to the surface part of the transition density. Being the transition density dominated on the surface by the neutron component one can deduce that the pygmy states 124Sn are associated with the excitation of surface neutrons, mainly those in the neutron skin</a:t>
            </a:r>
            <a:endParaRPr lang="it-IT" sz="1200" dirty="0" smtClean="0">
              <a:solidFill>
                <a:schemeClr val="tx1"/>
              </a:solidFill>
            </a:endParaRPr>
          </a:p>
          <a:p>
            <a:endParaRPr lang="en-US" dirty="0" smtClean="0"/>
          </a:p>
        </p:txBody>
      </p:sp>
      <p:sp>
        <p:nvSpPr>
          <p:cNvPr id="4" name="Slide Number Placeholder 3"/>
          <p:cNvSpPr>
            <a:spLocks noGrp="1"/>
          </p:cNvSpPr>
          <p:nvPr>
            <p:ph type="sldNum" idx="10"/>
          </p:nvPr>
        </p:nvSpPr>
        <p:spPr/>
        <p:txBody>
          <a:bodyPr/>
          <a:lstStyle/>
          <a:p>
            <a:fld id="{82A7B228-B758-4A09-9C99-9D1C1B458ACB}" type="slidenum">
              <a:rPr lang="en-US" smtClean="0"/>
              <a:pPr/>
              <a:t>82</a:t>
            </a:fld>
            <a:endParaRPr lang="en-US"/>
          </a:p>
        </p:txBody>
      </p:sp>
    </p:spTree>
    <p:extLst>
      <p:ext uri="{BB962C8B-B14F-4D97-AF65-F5344CB8AC3E}">
        <p14:creationId xmlns:p14="http://schemas.microsoft.com/office/powerpoint/2010/main" val="295140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5"/>
          <p:cNvSpPr>
            <a:spLocks noGrp="1" noChangeArrowheads="1"/>
          </p:cNvSpPr>
          <p:nvPr>
            <p:ph type="sldNum"/>
          </p:nvPr>
        </p:nvSpPr>
        <p:spPr>
          <a:ln/>
        </p:spPr>
        <p:txBody>
          <a:bodyPr/>
          <a:lstStyle/>
          <a:p>
            <a:fld id="{4701848B-81EC-4AF2-889E-895628724631}" type="slidenum">
              <a:rPr lang="en-US"/>
              <a:pPr/>
              <a:t>6</a:t>
            </a:fld>
            <a:endParaRPr lang="en-US"/>
          </a:p>
        </p:txBody>
      </p:sp>
      <p:sp>
        <p:nvSpPr>
          <p:cNvPr id="101377" name="Text Box 1"/>
          <p:cNvSpPr txBox="1">
            <a:spLocks noChangeArrowheads="1"/>
          </p:cNvSpPr>
          <p:nvPr/>
        </p:nvSpPr>
        <p:spPr bwMode="auto">
          <a:xfrm>
            <a:off x="4021295" y="9721107"/>
            <a:ext cx="3073076" cy="508177"/>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3D2F8F1D-BE5C-47A5-AC5E-BC5D5CEA2A86}" type="slidenum">
              <a:rPr lang="en-US" sz="1200">
                <a:solidFill>
                  <a:srgbClr val="000000"/>
                </a:solidFill>
                <a:latin typeface="Times New Roman" pitchFamily="16" charset="0"/>
                <a:ea typeface="DejaVu Sans" charset="0"/>
                <a:cs typeface="DejaVu Sans"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a:t>
            </a:fld>
            <a:endParaRPr lang="en-US" sz="1200">
              <a:solidFill>
                <a:srgbClr val="000000"/>
              </a:solidFill>
              <a:latin typeface="Times New Roman" pitchFamily="16" charset="0"/>
              <a:ea typeface="DejaVu Sans" charset="0"/>
              <a:cs typeface="DejaVu Sans" charset="0"/>
            </a:endParaRPr>
          </a:p>
        </p:txBody>
      </p:sp>
      <p:sp>
        <p:nvSpPr>
          <p:cNvPr id="101378" name="Rectangle 2"/>
          <p:cNvSpPr txBox="1">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01379" name="Rectangle 3"/>
          <p:cNvSpPr txBox="1">
            <a:spLocks noGrp="1" noChangeArrowheads="1"/>
          </p:cNvSpPr>
          <p:nvPr>
            <p:ph type="body" idx="1"/>
          </p:nvPr>
        </p:nvSpPr>
        <p:spPr bwMode="auto">
          <a:xfrm>
            <a:off x="709930" y="4861442"/>
            <a:ext cx="5671224" cy="4596692"/>
          </a:xfrm>
          <a:prstGeom prst="rect">
            <a:avLst/>
          </a:prstGeom>
          <a:noFill/>
          <a:ln>
            <a:round/>
            <a:headEnd/>
            <a:tailEnd/>
          </a:ln>
        </p:spPr>
        <p:txBody>
          <a:bodyPr wrap="none" anchor="ctr"/>
          <a:lstStyle/>
          <a:p>
            <a:r>
              <a:rPr lang="en-US" dirty="0" smtClean="0"/>
              <a:t>Over all</a:t>
            </a:r>
            <a:r>
              <a:rPr lang="en-US" baseline="0" dirty="0" smtClean="0"/>
              <a:t> 20 </a:t>
            </a:r>
            <a:r>
              <a:rPr lang="en-US" baseline="0" dirty="0" err="1" smtClean="0"/>
              <a:t>exps</a:t>
            </a:r>
            <a:r>
              <a:rPr lang="en-US" baseline="0" dirty="0" smtClean="0"/>
              <a:t> have been run, ranging  from n- to p- rich nuclei from the light </a:t>
            </a:r>
          </a:p>
          <a:p>
            <a:r>
              <a:rPr lang="en-US" baseline="0" dirty="0" smtClean="0"/>
              <a:t>15O and 21Ne up the spectroscopy of heavy Actinides. A variety of ancillary </a:t>
            </a:r>
          </a:p>
          <a:p>
            <a:r>
              <a:rPr lang="en-US" baseline="0" dirty="0" smtClean="0"/>
              <a:t>detectors have been also employed, mostly PRISMA on the n-rich side for quasi-elastic, </a:t>
            </a:r>
          </a:p>
          <a:p>
            <a:r>
              <a:rPr lang="en-US" baseline="0" dirty="0" smtClean="0"/>
              <a:t>MNT, deep inelastic induced fission and other ancillary detectors for </a:t>
            </a:r>
            <a:r>
              <a:rPr lang="en-US" baseline="0" dirty="0" err="1" smtClean="0"/>
              <a:t>Feand</a:t>
            </a:r>
            <a:r>
              <a:rPr lang="en-US" baseline="0" dirty="0" smtClean="0"/>
              <a:t> Coulomb </a:t>
            </a:r>
          </a:p>
          <a:p>
            <a:r>
              <a:rPr lang="en-US" baseline="0" dirty="0" smtClean="0"/>
              <a:t>Excitation with stable or p-rich nuclei. These were TRACE, HELENA, HECTOR, DANTE..</a:t>
            </a:r>
            <a:endParaRPr lang="en-US" dirty="0"/>
          </a:p>
        </p:txBody>
      </p:sp>
      <p:sp>
        <p:nvSpPr>
          <p:cNvPr id="101380" name="Text Box 4"/>
          <p:cNvSpPr txBox="1">
            <a:spLocks noChangeArrowheads="1"/>
          </p:cNvSpPr>
          <p:nvPr/>
        </p:nvSpPr>
        <p:spPr bwMode="auto">
          <a:xfrm>
            <a:off x="4021294" y="9721106"/>
            <a:ext cx="3076363" cy="511731"/>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0C7B0DE8-03A6-4FFA-9C7A-AB3F5F7D9AE9}" type="slidenum">
              <a:rPr lang="en-US" sz="1200">
                <a:solidFill>
                  <a:srgbClr val="000000"/>
                </a:solidFill>
                <a:ea typeface="ＭＳ Ｐゴシック" charset="0"/>
                <a:cs typeface="ＭＳ Ｐゴシック"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a:t>
            </a:fld>
            <a:endParaRPr lang="en-US" sz="120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011197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0"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68611"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9D2F90B-5C73-F548-BB1C-7CAABFE364E8}" type="slidenum">
              <a:rPr lang="fr-FR" sz="1200">
                <a:solidFill>
                  <a:prstClr val="black"/>
                </a:solidFill>
              </a:rPr>
              <a:pPr eaLnBrk="1" hangingPunct="1"/>
              <a:t>7</a:t>
            </a:fld>
            <a:endParaRPr lang="fr-FR" sz="1200">
              <a:solidFill>
                <a:prstClr val="black"/>
              </a:solidFill>
            </a:endParaRPr>
          </a:p>
        </p:txBody>
      </p:sp>
    </p:spTree>
    <p:extLst>
      <p:ext uri="{BB962C8B-B14F-4D97-AF65-F5344CB8AC3E}">
        <p14:creationId xmlns:p14="http://schemas.microsoft.com/office/powerpoint/2010/main" val="3481799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62468"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it-IT" smtClean="0"/>
          </a:p>
        </p:txBody>
      </p:sp>
      <p:sp>
        <p:nvSpPr>
          <p:cNvPr id="62469"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8C74DC18-9208-4900-AC0E-29960B5E2910}" type="datetime8">
              <a:rPr lang="en-US" smtClean="0"/>
              <a:pPr fontAlgn="base">
                <a:spcBef>
                  <a:spcPct val="0"/>
                </a:spcBef>
                <a:spcAft>
                  <a:spcPct val="0"/>
                </a:spcAft>
                <a:defRPr/>
              </a:pPr>
              <a:t>6/26/2019 4:58 PM</a:t>
            </a:fld>
            <a:endParaRPr lang="en-US" smtClean="0"/>
          </a:p>
        </p:txBody>
      </p:sp>
      <p:sp>
        <p:nvSpPr>
          <p:cNvPr id="62470"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solidFill>
                  <a:srgbClr val="000000"/>
                </a:solidFill>
              </a:rPr>
              <a:t>© 2007 Microsoft Corporation. All rights reserved. Microsoft, Windows, Windows Vista and other product names are or may be registered trademarks and/or trademarks in the U.S. and/or other countries.</a:t>
            </a:r>
          </a:p>
          <a:p>
            <a:pPr fontAlgn="base">
              <a:spcBef>
                <a:spcPct val="0"/>
              </a:spcBef>
              <a:spcAft>
                <a:spcPct val="0"/>
              </a:spcAft>
              <a:defRPr/>
            </a:pPr>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pPr fontAlgn="base">
              <a:spcBef>
                <a:spcPct val="0"/>
              </a:spcBef>
              <a:spcAft>
                <a:spcPct val="0"/>
              </a:spcAft>
              <a:defRPr/>
            </a:pPr>
            <a:endParaRPr lang="en-US" smtClean="0"/>
          </a:p>
        </p:txBody>
      </p:sp>
      <p:sp>
        <p:nvSpPr>
          <p:cNvPr id="62471" name="Slide Number Placeholder 6"/>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ACD949-061D-42BE-ADE5-91403D4A3083}" type="slidenum">
              <a:rPr lang="en-US" smtClean="0"/>
              <a:pPr fontAlgn="base">
                <a:spcBef>
                  <a:spcPct val="0"/>
                </a:spcBef>
                <a:spcAft>
                  <a:spcPct val="0"/>
                </a:spcAft>
                <a:defRPr/>
              </a:pPr>
              <a:t>43</a:t>
            </a:fld>
            <a:endParaRPr lang="en-US" smtClean="0"/>
          </a:p>
        </p:txBody>
      </p:sp>
    </p:spTree>
    <p:extLst>
      <p:ext uri="{BB962C8B-B14F-4D97-AF65-F5344CB8AC3E}">
        <p14:creationId xmlns:p14="http://schemas.microsoft.com/office/powerpoint/2010/main" val="3971760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E920D465-236A-4B2F-9E28-E219F23195B8}" type="slidenum">
              <a:rPr lang="en-US" smtClean="0"/>
              <a:pPr/>
              <a:t>44</a:t>
            </a:fld>
            <a:endParaRPr lang="en-US"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de-DE" smtClean="0"/>
          </a:p>
        </p:txBody>
      </p:sp>
    </p:spTree>
    <p:extLst>
      <p:ext uri="{BB962C8B-B14F-4D97-AF65-F5344CB8AC3E}">
        <p14:creationId xmlns:p14="http://schemas.microsoft.com/office/powerpoint/2010/main" val="1662787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E2391D7-8442-441D-ADB2-DF1372E991F5}" type="slidenum">
              <a:rPr lang="en-US" altLang="de-DE" sz="1200">
                <a:solidFill>
                  <a:srgbClr val="000000"/>
                </a:solidFill>
              </a:rPr>
              <a:pPr eaLnBrk="1" hangingPunct="1"/>
              <a:t>45</a:t>
            </a:fld>
            <a:endParaRPr lang="en-US" altLang="de-DE" sz="1200">
              <a:solidFill>
                <a:srgbClr val="000000"/>
              </a:solidFill>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de-DE" smtClean="0">
              <a:latin typeface="Arial" panose="020B0604020202020204" pitchFamily="34" charset="0"/>
            </a:endParaRPr>
          </a:p>
        </p:txBody>
      </p:sp>
    </p:spTree>
    <p:extLst>
      <p:ext uri="{BB962C8B-B14F-4D97-AF65-F5344CB8AC3E}">
        <p14:creationId xmlns:p14="http://schemas.microsoft.com/office/powerpoint/2010/main" val="1914746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85FE8395-84FC-44EE-BD06-1AF270FFEC81}" type="slidenum">
              <a:rPr lang="en-US" smtClean="0"/>
              <a:pPr/>
              <a:t>46</a:t>
            </a:fld>
            <a:endParaRPr lang="en-US" smtClean="0"/>
          </a:p>
        </p:txBody>
      </p:sp>
      <p:sp>
        <p:nvSpPr>
          <p:cNvPr id="52227" name="Rectangle 2"/>
          <p:cNvSpPr>
            <a:spLocks noGrp="1" noRot="1" noChangeAspect="1" noChangeArrowheads="1" noTextEdit="1"/>
          </p:cNvSpPr>
          <p:nvPr>
            <p:ph type="sldImg"/>
          </p:nvPr>
        </p:nvSpPr>
        <p:spPr>
          <a:xfrm>
            <a:off x="993775" y="768350"/>
            <a:ext cx="5114925" cy="3836988"/>
          </a:xfrm>
          <a:ln/>
        </p:spPr>
      </p:sp>
      <p:sp>
        <p:nvSpPr>
          <p:cNvPr id="52228" name="Rectangle 3"/>
          <p:cNvSpPr>
            <a:spLocks noGrp="1" noChangeArrowheads="1"/>
          </p:cNvSpPr>
          <p:nvPr>
            <p:ph type="body" idx="1"/>
          </p:nvPr>
        </p:nvSpPr>
        <p:spPr>
          <a:noFill/>
          <a:ln/>
        </p:spPr>
        <p:txBody>
          <a:bodyPr/>
          <a:lstStyle/>
          <a:p>
            <a:pPr eaLnBrk="1" hangingPunct="1"/>
            <a:r>
              <a:rPr lang="en-US" smtClean="0"/>
              <a:t>The characterization procedure I developed were tested on a 12-fold segmented MINIBALL detector.</a:t>
            </a:r>
          </a:p>
          <a:p>
            <a:pPr eaLnBrk="1" hangingPunct="1"/>
            <a:endParaRPr lang="en-US" smtClean="0"/>
          </a:p>
          <a:p>
            <a:pPr eaLnBrk="1" hangingPunct="1"/>
            <a:r>
              <a:rPr lang="en-US" smtClean="0"/>
              <a:t>To characterize such crystal, one needs to know first of all how much mirror charge is induced in each of these</a:t>
            </a:r>
          </a:p>
          <a:p>
            <a:pPr eaLnBrk="1" hangingPunct="1"/>
            <a:r>
              <a:rPr lang="en-US" smtClean="0"/>
              <a:t>Electrodes when a unit of charge is placed at a specific point in the detector.</a:t>
            </a:r>
          </a:p>
          <a:p>
            <a:pPr eaLnBrk="1" hangingPunct="1"/>
            <a:endParaRPr lang="en-US" smtClean="0"/>
          </a:p>
          <a:p>
            <a:pPr eaLnBrk="1" hangingPunct="1"/>
            <a:r>
              <a:rPr lang="en-US" smtClean="0"/>
              <a:t>This information is provided by the Weighting potentials.</a:t>
            </a:r>
          </a:p>
          <a:p>
            <a:pPr eaLnBrk="1" hangingPunct="1"/>
            <a:r>
              <a:rPr lang="en-US" smtClean="0"/>
              <a:t>The weigting potential for “this” segment is show here for a true coaxial detector.</a:t>
            </a:r>
          </a:p>
          <a:p>
            <a:pPr eaLnBrk="1" hangingPunct="1"/>
            <a:endParaRPr lang="en-US" smtClean="0"/>
          </a:p>
          <a:p>
            <a:pPr eaLnBrk="1" hangingPunct="1"/>
            <a:r>
              <a:rPr lang="en-US" smtClean="0"/>
              <a:t>These potentials can be calculated as solution of the Laplace equation,</a:t>
            </a:r>
          </a:p>
          <a:p>
            <a:pPr eaLnBrk="1" hangingPunct="1"/>
            <a:r>
              <a:rPr lang="en-US" smtClean="0"/>
              <a:t>With the boundary conditions that they have to be 1 at “this” electrode and 0 at all the other electrodes.</a:t>
            </a:r>
          </a:p>
          <a:p>
            <a:pPr eaLnBrk="1" hangingPunct="1"/>
            <a:endParaRPr lang="en-US" smtClean="0"/>
          </a:p>
          <a:p>
            <a:pPr eaLnBrk="1" hangingPunct="1"/>
            <a:r>
              <a:rPr lang="en-US" smtClean="0"/>
              <a:t>How to calculate the Weighting potentials is well described in litterature, so I will not disscuss this further.</a:t>
            </a:r>
          </a:p>
          <a:p>
            <a:pPr eaLnBrk="1" hangingPunct="1"/>
            <a:endParaRPr lang="en-US" smtClean="0"/>
          </a:p>
        </p:txBody>
      </p:sp>
    </p:spTree>
    <p:extLst>
      <p:ext uri="{BB962C8B-B14F-4D97-AF65-F5344CB8AC3E}">
        <p14:creationId xmlns:p14="http://schemas.microsoft.com/office/powerpoint/2010/main" val="545030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5"/>
          <p:cNvSpPr>
            <a:spLocks noGrp="1" noChangeArrowheads="1"/>
          </p:cNvSpPr>
          <p:nvPr>
            <p:ph type="sldNum"/>
          </p:nvPr>
        </p:nvSpPr>
        <p:spPr>
          <a:ln/>
        </p:spPr>
        <p:txBody>
          <a:bodyPr/>
          <a:lstStyle/>
          <a:p>
            <a:fld id="{398A8582-53D5-46A6-9DBB-FC09D0C0CD94}" type="slidenum">
              <a:rPr lang="en-US"/>
              <a:pPr/>
              <a:t>47</a:t>
            </a:fld>
            <a:endParaRPr lang="en-US"/>
          </a:p>
        </p:txBody>
      </p:sp>
      <p:sp>
        <p:nvSpPr>
          <p:cNvPr id="117761" name="Rectangle 1"/>
          <p:cNvSpPr txBox="1">
            <a:spLocks noGrp="1" noRot="1" noChangeAspect="1" noChangeArrowheads="1"/>
          </p:cNvSpPr>
          <p:nvPr>
            <p:ph type="sldImg"/>
          </p:nvPr>
        </p:nvSpPr>
        <p:spPr bwMode="auto">
          <a:xfrm>
            <a:off x="1209675" y="854075"/>
            <a:ext cx="5627688" cy="4222750"/>
          </a:xfrm>
          <a:prstGeom prst="rect">
            <a:avLst/>
          </a:prstGeom>
          <a:solidFill>
            <a:srgbClr val="FFFFFF"/>
          </a:solidFill>
          <a:ln>
            <a:solidFill>
              <a:srgbClr val="000000"/>
            </a:solidFill>
            <a:miter lim="800000"/>
            <a:headEnd/>
            <a:tailEnd/>
          </a:ln>
        </p:spPr>
      </p:sp>
      <p:sp>
        <p:nvSpPr>
          <p:cNvPr id="117762" name="Rectangle 2"/>
          <p:cNvSpPr txBox="1">
            <a:spLocks noGrp="1" noChangeArrowheads="1"/>
          </p:cNvSpPr>
          <p:nvPr>
            <p:ph type="body" idx="1"/>
          </p:nvPr>
        </p:nvSpPr>
        <p:spPr bwMode="auto">
          <a:xfrm>
            <a:off x="709930" y="4861442"/>
            <a:ext cx="5671224" cy="4596692"/>
          </a:xfrm>
          <a:prstGeom prst="rect">
            <a:avLst/>
          </a:prstGeom>
          <a:noFill/>
          <a:ln>
            <a:round/>
            <a:headEnd/>
            <a:tailEnd/>
          </a:ln>
        </p:spPr>
        <p:txBody>
          <a:bodyPr wrap="none" anchor="ctr"/>
          <a:lstStyle/>
          <a:p>
            <a:r>
              <a:rPr lang="en-US" dirty="0" smtClean="0"/>
              <a:t>Centre: By gating on the scattered 17O and the</a:t>
            </a:r>
            <a:r>
              <a:rPr lang="en-US" baseline="0" dirty="0" smtClean="0"/>
              <a:t> </a:t>
            </a:r>
            <a:r>
              <a:rPr lang="en-US" dirty="0" smtClean="0"/>
              <a:t>TKEL -&gt;</a:t>
            </a:r>
            <a:r>
              <a:rPr lang="en-US" baseline="0" dirty="0" smtClean="0"/>
              <a:t> peaks </a:t>
            </a:r>
          </a:p>
          <a:p>
            <a:r>
              <a:rPr lang="en-US" baseline="0" dirty="0" smtClean="0"/>
              <a:t>in the region of GDR are pronounced. When the yields is extracted and </a:t>
            </a:r>
          </a:p>
          <a:p>
            <a:r>
              <a:rPr lang="en-US" baseline="0" dirty="0" smtClean="0"/>
              <a:t>compared with </a:t>
            </a:r>
            <a:r>
              <a:rPr lang="en-US" baseline="0" dirty="0" err="1" smtClean="0"/>
              <a:t>gg</a:t>
            </a:r>
            <a:r>
              <a:rPr lang="en-US" baseline="0" dirty="0" smtClean="0"/>
              <a:t>’ and pp’, it is evident that different states respectively</a:t>
            </a:r>
          </a:p>
          <a:p>
            <a:r>
              <a:rPr lang="en-US" baseline="0" dirty="0" smtClean="0"/>
              <a:t> in the </a:t>
            </a:r>
            <a:r>
              <a:rPr lang="en-US" baseline="0" dirty="0" err="1" smtClean="0"/>
              <a:t>isoscalar</a:t>
            </a:r>
            <a:r>
              <a:rPr lang="en-US" baseline="0" dirty="0" smtClean="0"/>
              <a:t> and </a:t>
            </a:r>
            <a:r>
              <a:rPr lang="en-US" baseline="0" dirty="0" err="1" smtClean="0"/>
              <a:t>isovector</a:t>
            </a:r>
            <a:r>
              <a:rPr lang="en-US" baseline="0" dirty="0" smtClean="0"/>
              <a:t> part of the GDR are selectively populated. </a:t>
            </a:r>
            <a:endParaRPr lang="en-US" dirty="0"/>
          </a:p>
        </p:txBody>
      </p:sp>
    </p:spTree>
    <p:extLst>
      <p:ext uri="{BB962C8B-B14F-4D97-AF65-F5344CB8AC3E}">
        <p14:creationId xmlns:p14="http://schemas.microsoft.com/office/powerpoint/2010/main" val="2948754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p>
            <a:fld id="{CEBBD22C-66B6-4D41-8090-2A9022E90540}" type="datetimeFigureOut">
              <a:rPr lang="it-IT" smtClean="0"/>
              <a:pPr/>
              <a:t>26/06/2019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3BF1ECB-65D6-4CDB-8848-5E6120339EBE}" type="slidenum">
              <a:rPr lang="it-IT" smtClean="0"/>
              <a:pPr/>
              <a:t>‹Nr.›</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CEBBD22C-66B6-4D41-8090-2A9022E90540}" type="datetimeFigureOut">
              <a:rPr lang="it-IT" smtClean="0"/>
              <a:pPr/>
              <a:t>26/06/2019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3BF1ECB-65D6-4CDB-8848-5E6120339EBE}" type="slidenum">
              <a:rPr lang="it-IT" smtClean="0"/>
              <a:pPr/>
              <a:t>‹Nr.›</a:t>
            </a:fld>
            <a:endParaRPr lang="it-IT"/>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Osan ylätunniste">
    <p:spTree>
      <p:nvGrpSpPr>
        <p:cNvPr id="1" name=""/>
        <p:cNvGrpSpPr/>
        <p:nvPr/>
      </p:nvGrpSpPr>
      <p:grpSpPr>
        <a:xfrm>
          <a:off x="0" y="0"/>
          <a:ext cx="0" cy="0"/>
          <a:chOff x="0" y="0"/>
          <a:chExt cx="0" cy="0"/>
        </a:xfrm>
      </p:grpSpPr>
      <p:pic>
        <p:nvPicPr>
          <p:cNvPr id="4" name="Kuva 3" descr="DSC_0180.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3764582"/>
          </a:xfrm>
          <a:prstGeom prst="rect">
            <a:avLst/>
          </a:prstGeom>
        </p:spPr>
      </p:pic>
      <p:sp>
        <p:nvSpPr>
          <p:cNvPr id="7" name="Suorakulmio 6"/>
          <p:cNvSpPr/>
          <p:nvPr userDrawn="1"/>
        </p:nvSpPr>
        <p:spPr>
          <a:xfrm>
            <a:off x="0" y="3877234"/>
            <a:ext cx="9144000" cy="2980766"/>
          </a:xfrm>
          <a:prstGeom prst="rect">
            <a:avLst/>
          </a:prstGeom>
          <a:solidFill>
            <a:srgbClr val="0029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prstClr val="white"/>
              </a:solidFill>
              <a:latin typeface="Helvetica" pitchFamily="34" charset="0"/>
            </a:endParaRPr>
          </a:p>
        </p:txBody>
      </p:sp>
      <p:sp>
        <p:nvSpPr>
          <p:cNvPr id="8" name="Suorakulmio 7"/>
          <p:cNvSpPr/>
          <p:nvPr userDrawn="1"/>
        </p:nvSpPr>
        <p:spPr>
          <a:xfrm>
            <a:off x="0" y="3764582"/>
            <a:ext cx="9144000" cy="11265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prstClr val="white"/>
              </a:solidFill>
              <a:latin typeface="Helvetica" pitchFamily="34" charset="0"/>
            </a:endParaRPr>
          </a:p>
        </p:txBody>
      </p:sp>
      <p:sp>
        <p:nvSpPr>
          <p:cNvPr id="10" name="Alatunnisteen paikkamerkki 4"/>
          <p:cNvSpPr>
            <a:spLocks noGrp="1"/>
          </p:cNvSpPr>
          <p:nvPr>
            <p:ph type="ftr" sz="quarter" idx="3"/>
          </p:nvPr>
        </p:nvSpPr>
        <p:spPr>
          <a:xfrm>
            <a:off x="5343907" y="6592627"/>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rgbClr val="F1563F"/>
                </a:solidFill>
              </a:rPr>
              <a:t>JYU.</a:t>
            </a:r>
            <a:r>
              <a:rPr lang="fi-FI" b="1">
                <a:solidFill>
                  <a:prstClr val="white"/>
                </a:solidFill>
              </a:rPr>
              <a:t> Since 1863.</a:t>
            </a:r>
            <a:endParaRPr lang="fi-FI" b="1" dirty="0">
              <a:solidFill>
                <a:prstClr val="white"/>
              </a:solidFill>
            </a:endParaRPr>
          </a:p>
        </p:txBody>
      </p:sp>
      <p:sp>
        <p:nvSpPr>
          <p:cNvPr id="11" name="Dian numeron paikkamerkki 5"/>
          <p:cNvSpPr>
            <a:spLocks noGrp="1"/>
          </p:cNvSpPr>
          <p:nvPr>
            <p:ph type="sldNum" sz="quarter" idx="4"/>
          </p:nvPr>
        </p:nvSpPr>
        <p:spPr>
          <a:xfrm>
            <a:off x="8564976" y="6592627"/>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solidFill>
                  <a:prstClr val="white"/>
                </a:solidFill>
              </a:rPr>
              <a:pPr/>
              <a:t>‹Nr.›</a:t>
            </a:fld>
            <a:endParaRPr lang="fi-FI" dirty="0">
              <a:solidFill>
                <a:prstClr val="white"/>
              </a:solidFill>
            </a:endParaRPr>
          </a:p>
        </p:txBody>
      </p:sp>
      <p:cxnSp>
        <p:nvCxnSpPr>
          <p:cNvPr id="12" name="Suora yhdysviiva 11"/>
          <p:cNvCxnSpPr/>
          <p:nvPr userDrawn="1"/>
        </p:nvCxnSpPr>
        <p:spPr>
          <a:xfrm>
            <a:off x="8503899"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uora yhdysviiva 12"/>
          <p:cNvCxnSpPr/>
          <p:nvPr userDrawn="1"/>
        </p:nvCxnSpPr>
        <p:spPr>
          <a:xfrm>
            <a:off x="7552916"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tsikko 1"/>
          <p:cNvSpPr>
            <a:spLocks noGrp="1"/>
          </p:cNvSpPr>
          <p:nvPr>
            <p:ph type="title"/>
          </p:nvPr>
        </p:nvSpPr>
        <p:spPr>
          <a:xfrm>
            <a:off x="722313" y="4085665"/>
            <a:ext cx="7772400" cy="1043773"/>
          </a:xfrm>
        </p:spPr>
        <p:txBody>
          <a:bodyPr anchor="t">
            <a:normAutofit/>
          </a:bodyPr>
          <a:lstStyle>
            <a:lvl1pPr algn="l">
              <a:defRPr sz="3600" b="1" cap="none">
                <a:solidFill>
                  <a:schemeClr val="bg1"/>
                </a:solidFill>
                <a:latin typeface="Helvetica" pitchFamily="34" charset="0"/>
              </a:defRPr>
            </a:lvl1pPr>
          </a:lstStyle>
          <a:p>
            <a:r>
              <a:rPr lang="fi-FI" dirty="0"/>
              <a:t>Muokkaa perustyylejä naps.</a:t>
            </a:r>
          </a:p>
        </p:txBody>
      </p:sp>
      <p:sp>
        <p:nvSpPr>
          <p:cNvPr id="19" name="Tekstin paikkamerkki 2"/>
          <p:cNvSpPr>
            <a:spLocks noGrp="1"/>
          </p:cNvSpPr>
          <p:nvPr>
            <p:ph idx="10" hasCustomPrompt="1"/>
          </p:nvPr>
        </p:nvSpPr>
        <p:spPr>
          <a:xfrm>
            <a:off x="722312" y="5314392"/>
            <a:ext cx="7842663" cy="1177718"/>
          </a:xfrm>
          <a:prstGeom prst="rect">
            <a:avLst/>
          </a:prstGeom>
        </p:spPr>
        <p:txBody>
          <a:bodyPr vert="horz" lIns="91440" tIns="45720" rIns="91440" bIns="45720" rtlCol="0">
            <a:noAutofit/>
          </a:bodyPr>
          <a:lstStyle>
            <a:lvl1pPr marL="342900" indent="-342900" algn="l">
              <a:buClr>
                <a:schemeClr val="bg1"/>
              </a:buClr>
              <a:buFont typeface="Arial"/>
              <a:buChar char="•"/>
              <a:defRPr sz="2000" b="1">
                <a:solidFill>
                  <a:schemeClr val="bg1"/>
                </a:solidFill>
                <a:latin typeface="Helvetica" pitchFamily="34" charset="0"/>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fi-FI" dirty="0"/>
              <a:t>Muokkaa tekstin perustyylejä napsauttamalla</a:t>
            </a:r>
          </a:p>
        </p:txBody>
      </p:sp>
      <p:grpSp>
        <p:nvGrpSpPr>
          <p:cNvPr id="16" name="Ryhmitä 15"/>
          <p:cNvGrpSpPr/>
          <p:nvPr userDrawn="1"/>
        </p:nvGrpSpPr>
        <p:grpSpPr>
          <a:xfrm>
            <a:off x="457201" y="0"/>
            <a:ext cx="763388" cy="1028096"/>
            <a:chOff x="457200" y="-1"/>
            <a:chExt cx="827393" cy="1114295"/>
          </a:xfrm>
        </p:grpSpPr>
        <p:sp>
          <p:nvSpPr>
            <p:cNvPr id="18" name="Suorakulmio 17"/>
            <p:cNvSpPr/>
            <p:nvPr userDrawn="1"/>
          </p:nvSpPr>
          <p:spPr>
            <a:xfrm>
              <a:off x="457200" y="-1"/>
              <a:ext cx="827393" cy="11142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prstClr val="white"/>
                </a:solidFill>
                <a:latin typeface="Helvetica" pitchFamily="34" charset="0"/>
              </a:endParaRPr>
            </a:p>
          </p:txBody>
        </p:sp>
        <p:pic>
          <p:nvPicPr>
            <p:cNvPr id="20" name="Kuva 19" descr="JYU_tunnus-25.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5556" y="179812"/>
              <a:ext cx="350680" cy="798153"/>
            </a:xfrm>
            <a:prstGeom prst="rect">
              <a:avLst/>
            </a:prstGeom>
          </p:spPr>
        </p:pic>
      </p:grpSp>
      <p:sp>
        <p:nvSpPr>
          <p:cNvPr id="15" name="Päivämäärän paikkamerkki 3"/>
          <p:cNvSpPr>
            <a:spLocks noGrp="1"/>
          </p:cNvSpPr>
          <p:nvPr>
            <p:ph type="dt" sz="half" idx="11"/>
          </p:nvPr>
        </p:nvSpPr>
        <p:spPr>
          <a:xfrm>
            <a:off x="7617454" y="6592627"/>
            <a:ext cx="831227"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solidFill>
                  <a:prstClr val="white"/>
                </a:solidFill>
              </a:rPr>
              <a:pPr/>
              <a:t>26.6.2019</a:t>
            </a:fld>
            <a:endParaRPr lang="fi-FI" dirty="0">
              <a:solidFill>
                <a:prstClr val="white"/>
              </a:solidFill>
            </a:endParaRPr>
          </a:p>
        </p:txBody>
      </p:sp>
    </p:spTree>
    <p:extLst>
      <p:ext uri="{BB962C8B-B14F-4D97-AF65-F5344CB8AC3E}">
        <p14:creationId xmlns:p14="http://schemas.microsoft.com/office/powerpoint/2010/main" val="35798305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_Otsikko ja sisältö">
    <p:spTree>
      <p:nvGrpSpPr>
        <p:cNvPr id="1" name=""/>
        <p:cNvGrpSpPr/>
        <p:nvPr/>
      </p:nvGrpSpPr>
      <p:grpSpPr>
        <a:xfrm>
          <a:off x="0" y="0"/>
          <a:ext cx="0" cy="0"/>
          <a:chOff x="0" y="0"/>
          <a:chExt cx="0" cy="0"/>
        </a:xfrm>
      </p:grpSpPr>
      <p:sp>
        <p:nvSpPr>
          <p:cNvPr id="10" name="Suorakulmio 9"/>
          <p:cNvSpPr/>
          <p:nvPr userDrawn="1"/>
        </p:nvSpPr>
        <p:spPr>
          <a:xfrm>
            <a:off x="0" y="6540486"/>
            <a:ext cx="9144000" cy="323650"/>
          </a:xfrm>
          <a:prstGeom prst="rect">
            <a:avLst/>
          </a:prstGeom>
          <a:solidFill>
            <a:srgbClr val="C29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srgbClr val="F1563F"/>
              </a:solidFill>
              <a:latin typeface="Helvetica" pitchFamily="34" charset="0"/>
            </a:endParaRPr>
          </a:p>
        </p:txBody>
      </p:sp>
      <p:sp>
        <p:nvSpPr>
          <p:cNvPr id="5" name="Alatunnisteen paikkamerkki 4"/>
          <p:cNvSpPr>
            <a:spLocks noGrp="1"/>
          </p:cNvSpPr>
          <p:nvPr>
            <p:ph type="ftr" sz="quarter" idx="11"/>
          </p:nvPr>
        </p:nvSpPr>
        <p:spPr>
          <a:xfrm>
            <a:off x="5343907" y="6592627"/>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rgbClr val="002957"/>
                </a:solidFill>
              </a:rPr>
              <a:t>JYU. </a:t>
            </a:r>
            <a:r>
              <a:rPr lang="fi-FI" b="1">
                <a:solidFill>
                  <a:prstClr val="white"/>
                </a:solidFill>
              </a:rPr>
              <a:t>Since 1863.</a:t>
            </a:r>
            <a:endParaRPr lang="fi-FI" b="1" dirty="0">
              <a:solidFill>
                <a:prstClr val="white"/>
              </a:solidFill>
            </a:endParaRPr>
          </a:p>
        </p:txBody>
      </p:sp>
      <p:sp>
        <p:nvSpPr>
          <p:cNvPr id="6" name="Dian numeron paikkamerkki 5"/>
          <p:cNvSpPr>
            <a:spLocks noGrp="1"/>
          </p:cNvSpPr>
          <p:nvPr>
            <p:ph type="sldNum" sz="quarter" idx="12"/>
          </p:nvPr>
        </p:nvSpPr>
        <p:spPr>
          <a:xfrm>
            <a:off x="8564976" y="6592627"/>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solidFill>
                  <a:prstClr val="white"/>
                </a:solidFill>
              </a:rPr>
              <a:pPr/>
              <a:t>‹Nr.›</a:t>
            </a:fld>
            <a:endParaRPr lang="fi-FI" dirty="0">
              <a:solidFill>
                <a:prstClr val="white"/>
              </a:solidFill>
            </a:endParaRPr>
          </a:p>
        </p:txBody>
      </p:sp>
      <p:cxnSp>
        <p:nvCxnSpPr>
          <p:cNvPr id="14" name="Suora yhdysviiva 13"/>
          <p:cNvCxnSpPr/>
          <p:nvPr userDrawn="1"/>
        </p:nvCxnSpPr>
        <p:spPr>
          <a:xfrm>
            <a:off x="8503899"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userDrawn="1"/>
        </p:nvCxnSpPr>
        <p:spPr>
          <a:xfrm>
            <a:off x="7552916"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Otsikon paikkamerkki 1"/>
          <p:cNvSpPr>
            <a:spLocks noGrp="1"/>
          </p:cNvSpPr>
          <p:nvPr>
            <p:ph type="title"/>
          </p:nvPr>
        </p:nvSpPr>
        <p:spPr>
          <a:xfrm>
            <a:off x="457201" y="637578"/>
            <a:ext cx="7368419" cy="1019912"/>
          </a:xfrm>
          <a:prstGeom prst="rect">
            <a:avLst/>
          </a:prstGeom>
        </p:spPr>
        <p:txBody>
          <a:bodyPr vert="horz" lIns="91440" tIns="45720" rIns="91440" bIns="45720" rtlCol="0" anchor="ctr">
            <a:normAutofit/>
          </a:bodyPr>
          <a:lstStyle>
            <a:lvl1pPr>
              <a:defRPr>
                <a:latin typeface="Helvetica" pitchFamily="34" charset="0"/>
              </a:defRPr>
            </a:lvl1pPr>
          </a:lstStyle>
          <a:p>
            <a:r>
              <a:rPr lang="fi-FI" dirty="0"/>
              <a:t>Muokkaa perustyylejä naps.</a:t>
            </a:r>
          </a:p>
        </p:txBody>
      </p:sp>
      <p:sp>
        <p:nvSpPr>
          <p:cNvPr id="13" name="Tekstin paikkamerkki 2"/>
          <p:cNvSpPr>
            <a:spLocks noGrp="1"/>
          </p:cNvSpPr>
          <p:nvPr>
            <p:ph idx="1"/>
          </p:nvPr>
        </p:nvSpPr>
        <p:spPr>
          <a:xfrm>
            <a:off x="457200" y="1844699"/>
            <a:ext cx="8229600" cy="4557156"/>
          </a:xfrm>
          <a:prstGeom prst="rect">
            <a:avLst/>
          </a:prstGeom>
        </p:spPr>
        <p:txBody>
          <a:bodyPr vert="horz" lIns="91440" tIns="45720" rIns="91440" bIns="45720" rtlCol="0">
            <a:normAutofit/>
          </a:bodyPr>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p:cNvSpPr>
            <a:spLocks noGrp="1"/>
          </p:cNvSpPr>
          <p:nvPr>
            <p:ph type="dt" sz="half" idx="10"/>
          </p:nvPr>
        </p:nvSpPr>
        <p:spPr>
          <a:xfrm>
            <a:off x="7617454" y="6592627"/>
            <a:ext cx="831227"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solidFill>
                  <a:prstClr val="white"/>
                </a:solidFill>
              </a:rPr>
              <a:pPr/>
              <a:t>26.6.2019</a:t>
            </a:fld>
            <a:endParaRPr lang="fi-FI" dirty="0">
              <a:solidFill>
                <a:prstClr val="white"/>
              </a:solidFill>
            </a:endParaRPr>
          </a:p>
        </p:txBody>
      </p:sp>
    </p:spTree>
    <p:extLst>
      <p:ext uri="{BB962C8B-B14F-4D97-AF65-F5344CB8AC3E}">
        <p14:creationId xmlns:p14="http://schemas.microsoft.com/office/powerpoint/2010/main" val="27112339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11" name="Suorakulmio 10"/>
          <p:cNvSpPr/>
          <p:nvPr userDrawn="1"/>
        </p:nvSpPr>
        <p:spPr>
          <a:xfrm>
            <a:off x="0" y="6540486"/>
            <a:ext cx="9144000" cy="323650"/>
          </a:xfrm>
          <a:prstGeom prst="rect">
            <a:avLst/>
          </a:prstGeom>
          <a:solidFill>
            <a:srgbClr val="C29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srgbClr val="F1563F"/>
              </a:solidFill>
              <a:latin typeface="Helvetica" pitchFamily="34" charset="0"/>
            </a:endParaRPr>
          </a:p>
        </p:txBody>
      </p:sp>
      <p:sp>
        <p:nvSpPr>
          <p:cNvPr id="2" name="Otsikko 1"/>
          <p:cNvSpPr>
            <a:spLocks noGrp="1"/>
          </p:cNvSpPr>
          <p:nvPr>
            <p:ph type="title"/>
          </p:nvPr>
        </p:nvSpPr>
        <p:spPr/>
        <p:txBody>
          <a:bodyPr/>
          <a:lstStyle>
            <a:lvl1pPr>
              <a:defRPr>
                <a:latin typeface="Helvetica" pitchFamily="34" charset="0"/>
              </a:defRPr>
            </a:lvl1pPr>
          </a:lstStyle>
          <a:p>
            <a:r>
              <a:rPr lang="fi-FI" dirty="0"/>
              <a:t>Muokkaa perustyylejä naps.</a:t>
            </a:r>
          </a:p>
        </p:txBody>
      </p:sp>
      <p:sp>
        <p:nvSpPr>
          <p:cNvPr id="3" name="Sisällön paikkamerkki 2"/>
          <p:cNvSpPr>
            <a:spLocks noGrp="1"/>
          </p:cNvSpPr>
          <p:nvPr>
            <p:ph sz="half" idx="1"/>
          </p:nvPr>
        </p:nvSpPr>
        <p:spPr>
          <a:xfrm>
            <a:off x="457200" y="1844700"/>
            <a:ext cx="4038600" cy="4557157"/>
          </a:xfrm>
        </p:spPr>
        <p:txBody>
          <a:bodyPr/>
          <a:lstStyle>
            <a:lvl1pPr>
              <a:defRPr sz="2800">
                <a:latin typeface="Helvetica" pitchFamily="34" charset="0"/>
              </a:defRPr>
            </a:lvl1pPr>
            <a:lvl2pPr>
              <a:defRPr sz="2400">
                <a:latin typeface="Helvetica" pitchFamily="34" charset="0"/>
              </a:defRPr>
            </a:lvl2pPr>
            <a:lvl3pPr>
              <a:defRPr sz="2000">
                <a:latin typeface="Helvetica" pitchFamily="34" charset="0"/>
              </a:defRPr>
            </a:lvl3pPr>
            <a:lvl4pPr>
              <a:defRPr sz="1800">
                <a:latin typeface="Helvetica" pitchFamily="34" charset="0"/>
              </a:defRPr>
            </a:lvl4pPr>
            <a:lvl5pPr>
              <a:defRPr sz="1800">
                <a:latin typeface="Helvetica" pitchFamily="34" charset="0"/>
              </a:defRPr>
            </a:lvl5pPr>
            <a:lvl6pPr>
              <a:defRPr sz="1800"/>
            </a:lvl6pPr>
            <a:lvl7pPr>
              <a:defRPr sz="1800"/>
            </a:lvl7pPr>
            <a:lvl8pPr>
              <a:defRPr sz="1800"/>
            </a:lvl8pPr>
            <a:lvl9pPr>
              <a:defRPr sz="18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4648200" y="1844700"/>
            <a:ext cx="4038600" cy="4557157"/>
          </a:xfrm>
        </p:spPr>
        <p:txBody>
          <a:bodyPr/>
          <a:lstStyle>
            <a:lvl1pPr>
              <a:defRPr sz="2800">
                <a:latin typeface="Helvetica" pitchFamily="34" charset="0"/>
              </a:defRPr>
            </a:lvl1pPr>
            <a:lvl2pPr>
              <a:defRPr sz="2400">
                <a:latin typeface="Helvetica" pitchFamily="34" charset="0"/>
              </a:defRPr>
            </a:lvl2pPr>
            <a:lvl3pPr>
              <a:defRPr sz="2000">
                <a:latin typeface="Helvetica" pitchFamily="34" charset="0"/>
              </a:defRPr>
            </a:lvl3pPr>
            <a:lvl4pPr>
              <a:defRPr sz="1800">
                <a:latin typeface="Helvetica" pitchFamily="34" charset="0"/>
              </a:defRPr>
            </a:lvl4pPr>
            <a:lvl5pPr>
              <a:defRPr sz="1800">
                <a:latin typeface="Helvetica" pitchFamily="34" charset="0"/>
              </a:defRPr>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Alatunnisteen paikkamerkki 4"/>
          <p:cNvSpPr>
            <a:spLocks noGrp="1"/>
          </p:cNvSpPr>
          <p:nvPr>
            <p:ph type="ftr" sz="quarter" idx="3"/>
          </p:nvPr>
        </p:nvSpPr>
        <p:spPr>
          <a:xfrm>
            <a:off x="5343907" y="6592627"/>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rgbClr val="002957"/>
                </a:solidFill>
              </a:rPr>
              <a:t>JYU. </a:t>
            </a:r>
            <a:r>
              <a:rPr lang="fi-FI" b="1">
                <a:solidFill>
                  <a:prstClr val="white"/>
                </a:solidFill>
              </a:rPr>
              <a:t>Since 1863.</a:t>
            </a:r>
            <a:endParaRPr lang="fi-FI" b="1" dirty="0">
              <a:solidFill>
                <a:prstClr val="white"/>
              </a:solidFill>
            </a:endParaRPr>
          </a:p>
        </p:txBody>
      </p:sp>
      <p:sp>
        <p:nvSpPr>
          <p:cNvPr id="10" name="Dian numeron paikkamerkki 5"/>
          <p:cNvSpPr>
            <a:spLocks noGrp="1"/>
          </p:cNvSpPr>
          <p:nvPr>
            <p:ph type="sldNum" sz="quarter" idx="4"/>
          </p:nvPr>
        </p:nvSpPr>
        <p:spPr>
          <a:xfrm>
            <a:off x="8564976" y="6592627"/>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solidFill>
                  <a:prstClr val="white"/>
                </a:solidFill>
              </a:rPr>
              <a:pPr/>
              <a:t>‹Nr.›</a:t>
            </a:fld>
            <a:endParaRPr lang="fi-FI" dirty="0">
              <a:solidFill>
                <a:prstClr val="white"/>
              </a:solidFill>
            </a:endParaRPr>
          </a:p>
        </p:txBody>
      </p:sp>
      <p:cxnSp>
        <p:nvCxnSpPr>
          <p:cNvPr id="12" name="Suora yhdysviiva 11"/>
          <p:cNvCxnSpPr/>
          <p:nvPr userDrawn="1"/>
        </p:nvCxnSpPr>
        <p:spPr>
          <a:xfrm>
            <a:off x="8503899"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uora yhdysviiva 12"/>
          <p:cNvCxnSpPr/>
          <p:nvPr userDrawn="1"/>
        </p:nvCxnSpPr>
        <p:spPr>
          <a:xfrm>
            <a:off x="7552916"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Päivämäärän paikkamerkki 3"/>
          <p:cNvSpPr>
            <a:spLocks noGrp="1"/>
          </p:cNvSpPr>
          <p:nvPr>
            <p:ph type="dt" sz="half" idx="10"/>
          </p:nvPr>
        </p:nvSpPr>
        <p:spPr>
          <a:xfrm>
            <a:off x="7617454" y="6592627"/>
            <a:ext cx="831227"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solidFill>
                  <a:prstClr val="white"/>
                </a:solidFill>
              </a:rPr>
              <a:pPr/>
              <a:t>26.6.2019</a:t>
            </a:fld>
            <a:endParaRPr lang="fi-FI" dirty="0">
              <a:solidFill>
                <a:prstClr val="white"/>
              </a:solidFill>
            </a:endParaRPr>
          </a:p>
        </p:txBody>
      </p:sp>
    </p:spTree>
    <p:extLst>
      <p:ext uri="{BB962C8B-B14F-4D97-AF65-F5344CB8AC3E}">
        <p14:creationId xmlns:p14="http://schemas.microsoft.com/office/powerpoint/2010/main" val="20751063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13" name="Suorakulmio 12"/>
          <p:cNvSpPr/>
          <p:nvPr userDrawn="1"/>
        </p:nvSpPr>
        <p:spPr>
          <a:xfrm>
            <a:off x="0" y="6540486"/>
            <a:ext cx="9144000" cy="323650"/>
          </a:xfrm>
          <a:prstGeom prst="rect">
            <a:avLst/>
          </a:prstGeom>
          <a:solidFill>
            <a:srgbClr val="C29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srgbClr val="F1563F"/>
              </a:solidFill>
              <a:latin typeface="Helvetica" pitchFamily="34" charset="0"/>
            </a:endParaRPr>
          </a:p>
        </p:txBody>
      </p:sp>
      <p:sp>
        <p:nvSpPr>
          <p:cNvPr id="2" name="Otsikko 1"/>
          <p:cNvSpPr>
            <a:spLocks noGrp="1"/>
          </p:cNvSpPr>
          <p:nvPr>
            <p:ph type="title"/>
          </p:nvPr>
        </p:nvSpPr>
        <p:spPr/>
        <p:txBody>
          <a:bodyPr/>
          <a:lstStyle>
            <a:lvl1pPr>
              <a:defRPr>
                <a:latin typeface="Helvetica" pitchFamily="34" charset="0"/>
              </a:defRPr>
            </a:lvl1pPr>
          </a:lstStyle>
          <a:p>
            <a:r>
              <a:rPr lang="fi-FI" dirty="0"/>
              <a:t>Muokkaa perustyylejä naps.</a:t>
            </a:r>
          </a:p>
        </p:txBody>
      </p:sp>
      <p:sp>
        <p:nvSpPr>
          <p:cNvPr id="3" name="Tekstin paikkamerkki 2"/>
          <p:cNvSpPr>
            <a:spLocks noGrp="1"/>
          </p:cNvSpPr>
          <p:nvPr>
            <p:ph type="body" idx="1"/>
          </p:nvPr>
        </p:nvSpPr>
        <p:spPr>
          <a:xfrm>
            <a:off x="457200" y="1844700"/>
            <a:ext cx="4040188" cy="852391"/>
          </a:xfrm>
        </p:spPr>
        <p:txBody>
          <a:bodyPr anchor="b">
            <a:normAutofit/>
          </a:bodyPr>
          <a:lstStyle>
            <a:lvl1pPr marL="0" indent="0">
              <a:buNone/>
              <a:defRPr sz="2000" b="1">
                <a:latin typeface="Helvetic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p:cNvSpPr>
            <a:spLocks noGrp="1"/>
          </p:cNvSpPr>
          <p:nvPr>
            <p:ph sz="half" idx="2"/>
          </p:nvPr>
        </p:nvSpPr>
        <p:spPr>
          <a:xfrm>
            <a:off x="457200" y="2697091"/>
            <a:ext cx="4040188" cy="3704765"/>
          </a:xfrm>
        </p:spPr>
        <p:txBody>
          <a:bodyPr>
            <a:normAutofit/>
          </a:bodyPr>
          <a:lstStyle>
            <a:lvl1pPr>
              <a:defRPr sz="2000">
                <a:latin typeface="Helvetica" pitchFamily="34" charset="0"/>
              </a:defRPr>
            </a:lvl1pPr>
            <a:lvl2pPr>
              <a:defRPr sz="1800">
                <a:latin typeface="Helvetica" pitchFamily="34" charset="0"/>
              </a:defRPr>
            </a:lvl2pPr>
            <a:lvl3pPr>
              <a:defRPr sz="1600">
                <a:latin typeface="Helvetica" pitchFamily="34" charset="0"/>
              </a:defRPr>
            </a:lvl3pPr>
            <a:lvl4pPr>
              <a:defRPr sz="1400">
                <a:latin typeface="Helvetica" pitchFamily="34" charset="0"/>
              </a:defRPr>
            </a:lvl4pPr>
            <a:lvl5pPr>
              <a:defRPr sz="1400">
                <a:latin typeface="Helvetica" pitchFamily="34" charset="0"/>
              </a:defRPr>
            </a:lvl5pPr>
            <a:lvl6pPr>
              <a:defRPr sz="1600"/>
            </a:lvl6pPr>
            <a:lvl7pPr>
              <a:defRPr sz="1600"/>
            </a:lvl7pPr>
            <a:lvl8pPr>
              <a:defRPr sz="1600"/>
            </a:lvl8pPr>
            <a:lvl9pPr>
              <a:defRPr sz="16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p:cNvSpPr>
            <a:spLocks noGrp="1"/>
          </p:cNvSpPr>
          <p:nvPr>
            <p:ph type="body" sz="quarter" idx="3"/>
          </p:nvPr>
        </p:nvSpPr>
        <p:spPr>
          <a:xfrm>
            <a:off x="4645026" y="1844700"/>
            <a:ext cx="4041775" cy="852391"/>
          </a:xfrm>
        </p:spPr>
        <p:txBody>
          <a:bodyPr anchor="b">
            <a:normAutofit/>
          </a:bodyPr>
          <a:lstStyle>
            <a:lvl1pPr marL="0" indent="0">
              <a:buNone/>
              <a:defRPr sz="2000" b="1">
                <a:latin typeface="Helvetic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p:cNvSpPr>
            <a:spLocks noGrp="1"/>
          </p:cNvSpPr>
          <p:nvPr>
            <p:ph sz="quarter" idx="4"/>
          </p:nvPr>
        </p:nvSpPr>
        <p:spPr>
          <a:xfrm>
            <a:off x="4645026" y="2697091"/>
            <a:ext cx="4041775" cy="3704765"/>
          </a:xfrm>
        </p:spPr>
        <p:txBody>
          <a:bodyPr>
            <a:normAutofit/>
          </a:bodyPr>
          <a:lstStyle>
            <a:lvl1pPr>
              <a:defRPr sz="2000">
                <a:latin typeface="Helvetica" pitchFamily="34" charset="0"/>
              </a:defRPr>
            </a:lvl1pPr>
            <a:lvl2pPr>
              <a:defRPr sz="1800">
                <a:latin typeface="Helvetica" pitchFamily="34" charset="0"/>
              </a:defRPr>
            </a:lvl2pPr>
            <a:lvl3pPr>
              <a:defRPr sz="1600">
                <a:latin typeface="Helvetica" pitchFamily="34" charset="0"/>
              </a:defRPr>
            </a:lvl3pPr>
            <a:lvl4pPr>
              <a:defRPr sz="1400">
                <a:latin typeface="Helvetica" pitchFamily="34" charset="0"/>
              </a:defRPr>
            </a:lvl4pPr>
            <a:lvl5pPr>
              <a:defRPr sz="1400">
                <a:latin typeface="Helvetica" pitchFamily="34" charset="0"/>
              </a:defRPr>
            </a:lvl5pPr>
            <a:lvl6pPr>
              <a:defRPr sz="1600"/>
            </a:lvl6pPr>
            <a:lvl7pPr>
              <a:defRPr sz="1600"/>
            </a:lvl7pPr>
            <a:lvl8pPr>
              <a:defRPr sz="1600"/>
            </a:lvl8pPr>
            <a:lvl9pPr>
              <a:defRPr sz="16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1" name="Alatunnisteen paikkamerkki 4"/>
          <p:cNvSpPr>
            <a:spLocks noGrp="1"/>
          </p:cNvSpPr>
          <p:nvPr>
            <p:ph type="ftr" sz="quarter" idx="11"/>
          </p:nvPr>
        </p:nvSpPr>
        <p:spPr>
          <a:xfrm>
            <a:off x="5343907" y="6592627"/>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rgbClr val="002957"/>
                </a:solidFill>
              </a:rPr>
              <a:t>JYU. </a:t>
            </a:r>
            <a:r>
              <a:rPr lang="fi-FI" b="1">
                <a:solidFill>
                  <a:prstClr val="white"/>
                </a:solidFill>
              </a:rPr>
              <a:t>Since 1863.</a:t>
            </a:r>
            <a:endParaRPr lang="fi-FI" b="1" dirty="0">
              <a:solidFill>
                <a:prstClr val="white"/>
              </a:solidFill>
            </a:endParaRPr>
          </a:p>
        </p:txBody>
      </p:sp>
      <p:sp>
        <p:nvSpPr>
          <p:cNvPr id="12" name="Dian numeron paikkamerkki 5"/>
          <p:cNvSpPr>
            <a:spLocks noGrp="1"/>
          </p:cNvSpPr>
          <p:nvPr>
            <p:ph type="sldNum" sz="quarter" idx="12"/>
          </p:nvPr>
        </p:nvSpPr>
        <p:spPr>
          <a:xfrm>
            <a:off x="8564976" y="6592627"/>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solidFill>
                  <a:prstClr val="white"/>
                </a:solidFill>
              </a:rPr>
              <a:pPr/>
              <a:t>‹Nr.›</a:t>
            </a:fld>
            <a:endParaRPr lang="fi-FI" dirty="0">
              <a:solidFill>
                <a:prstClr val="white"/>
              </a:solidFill>
            </a:endParaRPr>
          </a:p>
        </p:txBody>
      </p:sp>
      <p:cxnSp>
        <p:nvCxnSpPr>
          <p:cNvPr id="14" name="Suora yhdysviiva 13"/>
          <p:cNvCxnSpPr/>
          <p:nvPr userDrawn="1"/>
        </p:nvCxnSpPr>
        <p:spPr>
          <a:xfrm>
            <a:off x="8503899"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userDrawn="1"/>
        </p:nvCxnSpPr>
        <p:spPr>
          <a:xfrm>
            <a:off x="7552916"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Päivämäärän paikkamerkki 3"/>
          <p:cNvSpPr>
            <a:spLocks noGrp="1"/>
          </p:cNvSpPr>
          <p:nvPr>
            <p:ph type="dt" sz="half" idx="10"/>
          </p:nvPr>
        </p:nvSpPr>
        <p:spPr>
          <a:xfrm>
            <a:off x="7617454" y="6592627"/>
            <a:ext cx="831227"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solidFill>
                  <a:prstClr val="white"/>
                </a:solidFill>
              </a:rPr>
              <a:pPr/>
              <a:t>26.6.2019</a:t>
            </a:fld>
            <a:endParaRPr lang="fi-FI" dirty="0">
              <a:solidFill>
                <a:prstClr val="white"/>
              </a:solidFill>
            </a:endParaRPr>
          </a:p>
        </p:txBody>
      </p:sp>
    </p:spTree>
    <p:extLst>
      <p:ext uri="{BB962C8B-B14F-4D97-AF65-F5344CB8AC3E}">
        <p14:creationId xmlns:p14="http://schemas.microsoft.com/office/powerpoint/2010/main" val="35243802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9" name="Suorakulmio 8"/>
          <p:cNvSpPr/>
          <p:nvPr userDrawn="1"/>
        </p:nvSpPr>
        <p:spPr>
          <a:xfrm>
            <a:off x="0" y="6540486"/>
            <a:ext cx="9144000" cy="323650"/>
          </a:xfrm>
          <a:prstGeom prst="rect">
            <a:avLst/>
          </a:prstGeom>
          <a:solidFill>
            <a:srgbClr val="C29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srgbClr val="F1563F"/>
              </a:solidFill>
              <a:latin typeface="Helvetica" pitchFamily="34" charset="0"/>
            </a:endParaRPr>
          </a:p>
        </p:txBody>
      </p:sp>
      <p:sp>
        <p:nvSpPr>
          <p:cNvPr id="2" name="Otsikko 1"/>
          <p:cNvSpPr>
            <a:spLocks noGrp="1"/>
          </p:cNvSpPr>
          <p:nvPr>
            <p:ph type="title"/>
          </p:nvPr>
        </p:nvSpPr>
        <p:spPr/>
        <p:txBody>
          <a:bodyPr/>
          <a:lstStyle>
            <a:lvl1pPr>
              <a:defRPr>
                <a:latin typeface="Helvetica" pitchFamily="34" charset="0"/>
              </a:defRPr>
            </a:lvl1pPr>
          </a:lstStyle>
          <a:p>
            <a:r>
              <a:rPr lang="fi-FI"/>
              <a:t>Muokkaa perustyylejä naps.</a:t>
            </a:r>
          </a:p>
        </p:txBody>
      </p:sp>
      <p:sp>
        <p:nvSpPr>
          <p:cNvPr id="7" name="Alatunnisteen paikkamerkki 4"/>
          <p:cNvSpPr>
            <a:spLocks noGrp="1"/>
          </p:cNvSpPr>
          <p:nvPr>
            <p:ph type="ftr" sz="quarter" idx="3"/>
          </p:nvPr>
        </p:nvSpPr>
        <p:spPr>
          <a:xfrm>
            <a:off x="5343907" y="6592627"/>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rgbClr val="002957"/>
                </a:solidFill>
              </a:rPr>
              <a:t>JYU. </a:t>
            </a:r>
            <a:r>
              <a:rPr lang="fi-FI" b="1">
                <a:solidFill>
                  <a:prstClr val="white"/>
                </a:solidFill>
              </a:rPr>
              <a:t>Since 1863.</a:t>
            </a:r>
            <a:endParaRPr lang="fi-FI" b="1" dirty="0">
              <a:solidFill>
                <a:prstClr val="white"/>
              </a:solidFill>
            </a:endParaRPr>
          </a:p>
        </p:txBody>
      </p:sp>
      <p:sp>
        <p:nvSpPr>
          <p:cNvPr id="8" name="Dian numeron paikkamerkki 5"/>
          <p:cNvSpPr>
            <a:spLocks noGrp="1"/>
          </p:cNvSpPr>
          <p:nvPr>
            <p:ph type="sldNum" sz="quarter" idx="4"/>
          </p:nvPr>
        </p:nvSpPr>
        <p:spPr>
          <a:xfrm>
            <a:off x="8564976" y="6592627"/>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solidFill>
                  <a:prstClr val="white"/>
                </a:solidFill>
              </a:rPr>
              <a:pPr/>
              <a:t>‹Nr.›</a:t>
            </a:fld>
            <a:endParaRPr lang="fi-FI" dirty="0">
              <a:solidFill>
                <a:prstClr val="white"/>
              </a:solidFill>
            </a:endParaRPr>
          </a:p>
        </p:txBody>
      </p:sp>
      <p:cxnSp>
        <p:nvCxnSpPr>
          <p:cNvPr id="10" name="Suora yhdysviiva 9"/>
          <p:cNvCxnSpPr/>
          <p:nvPr userDrawn="1"/>
        </p:nvCxnSpPr>
        <p:spPr>
          <a:xfrm>
            <a:off x="8503899"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uora yhdysviiva 10"/>
          <p:cNvCxnSpPr/>
          <p:nvPr userDrawn="1"/>
        </p:nvCxnSpPr>
        <p:spPr>
          <a:xfrm>
            <a:off x="7552916"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Päivämäärän paikkamerkki 3"/>
          <p:cNvSpPr>
            <a:spLocks noGrp="1"/>
          </p:cNvSpPr>
          <p:nvPr>
            <p:ph type="dt" sz="half" idx="10"/>
          </p:nvPr>
        </p:nvSpPr>
        <p:spPr>
          <a:xfrm>
            <a:off x="7617454" y="6592627"/>
            <a:ext cx="831227"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solidFill>
                  <a:prstClr val="white"/>
                </a:solidFill>
              </a:rPr>
              <a:pPr/>
              <a:t>26.6.2019</a:t>
            </a:fld>
            <a:endParaRPr lang="fi-FI" dirty="0">
              <a:solidFill>
                <a:prstClr val="white"/>
              </a:solidFill>
            </a:endParaRPr>
          </a:p>
        </p:txBody>
      </p:sp>
    </p:spTree>
    <p:extLst>
      <p:ext uri="{BB962C8B-B14F-4D97-AF65-F5344CB8AC3E}">
        <p14:creationId xmlns:p14="http://schemas.microsoft.com/office/powerpoint/2010/main" val="28270345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1_Vain otsikko">
    <p:bg>
      <p:bgPr>
        <a:solidFill>
          <a:srgbClr val="002957"/>
        </a:solidFill>
        <a:effectLst/>
      </p:bgPr>
    </p:bg>
    <p:spTree>
      <p:nvGrpSpPr>
        <p:cNvPr id="1" name=""/>
        <p:cNvGrpSpPr/>
        <p:nvPr/>
      </p:nvGrpSpPr>
      <p:grpSpPr>
        <a:xfrm>
          <a:off x="0" y="0"/>
          <a:ext cx="0" cy="0"/>
          <a:chOff x="0" y="0"/>
          <a:chExt cx="0" cy="0"/>
        </a:xfrm>
      </p:grpSpPr>
      <p:sp>
        <p:nvSpPr>
          <p:cNvPr id="9" name="Suorakulmio 8"/>
          <p:cNvSpPr/>
          <p:nvPr userDrawn="1"/>
        </p:nvSpPr>
        <p:spPr>
          <a:xfrm>
            <a:off x="0" y="6540486"/>
            <a:ext cx="9144000" cy="323650"/>
          </a:xfrm>
          <a:prstGeom prst="rect">
            <a:avLst/>
          </a:prstGeom>
          <a:solidFill>
            <a:srgbClr val="C29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srgbClr val="F1563F"/>
              </a:solidFill>
              <a:latin typeface="Helvetica" pitchFamily="34" charset="0"/>
            </a:endParaRPr>
          </a:p>
        </p:txBody>
      </p:sp>
      <p:sp>
        <p:nvSpPr>
          <p:cNvPr id="2" name="Otsikko 1"/>
          <p:cNvSpPr>
            <a:spLocks noGrp="1"/>
          </p:cNvSpPr>
          <p:nvPr>
            <p:ph type="title"/>
          </p:nvPr>
        </p:nvSpPr>
        <p:spPr>
          <a:solidFill>
            <a:srgbClr val="002957"/>
          </a:solidFill>
        </p:spPr>
        <p:txBody>
          <a:bodyPr/>
          <a:lstStyle>
            <a:lvl1pPr>
              <a:defRPr>
                <a:solidFill>
                  <a:schemeClr val="bg1">
                    <a:lumMod val="95000"/>
                  </a:schemeClr>
                </a:solidFill>
                <a:latin typeface="Helvetica" pitchFamily="34" charset="0"/>
              </a:defRPr>
            </a:lvl1pPr>
          </a:lstStyle>
          <a:p>
            <a:r>
              <a:rPr lang="fi-FI" dirty="0"/>
              <a:t>Muokkaa perustyylejä naps.</a:t>
            </a:r>
          </a:p>
        </p:txBody>
      </p:sp>
      <p:sp>
        <p:nvSpPr>
          <p:cNvPr id="7" name="Alatunnisteen paikkamerkki 4"/>
          <p:cNvSpPr>
            <a:spLocks noGrp="1"/>
          </p:cNvSpPr>
          <p:nvPr>
            <p:ph type="ftr" sz="quarter" idx="3"/>
          </p:nvPr>
        </p:nvSpPr>
        <p:spPr>
          <a:xfrm>
            <a:off x="5343907" y="6592627"/>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rgbClr val="002957"/>
                </a:solidFill>
              </a:rPr>
              <a:t>JYU. </a:t>
            </a:r>
            <a:r>
              <a:rPr lang="fi-FI" b="1">
                <a:solidFill>
                  <a:prstClr val="white"/>
                </a:solidFill>
              </a:rPr>
              <a:t>Since 1863.</a:t>
            </a:r>
            <a:endParaRPr lang="fi-FI" b="1" dirty="0">
              <a:solidFill>
                <a:prstClr val="white"/>
              </a:solidFill>
            </a:endParaRPr>
          </a:p>
        </p:txBody>
      </p:sp>
      <p:sp>
        <p:nvSpPr>
          <p:cNvPr id="8" name="Dian numeron paikkamerkki 5"/>
          <p:cNvSpPr>
            <a:spLocks noGrp="1"/>
          </p:cNvSpPr>
          <p:nvPr>
            <p:ph type="sldNum" sz="quarter" idx="4"/>
          </p:nvPr>
        </p:nvSpPr>
        <p:spPr>
          <a:xfrm>
            <a:off x="8564976" y="6592627"/>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solidFill>
                  <a:prstClr val="white"/>
                </a:solidFill>
              </a:rPr>
              <a:pPr/>
              <a:t>‹Nr.›</a:t>
            </a:fld>
            <a:endParaRPr lang="fi-FI" dirty="0">
              <a:solidFill>
                <a:prstClr val="white"/>
              </a:solidFill>
            </a:endParaRPr>
          </a:p>
        </p:txBody>
      </p:sp>
      <p:cxnSp>
        <p:nvCxnSpPr>
          <p:cNvPr id="10" name="Suora yhdysviiva 9"/>
          <p:cNvCxnSpPr/>
          <p:nvPr userDrawn="1"/>
        </p:nvCxnSpPr>
        <p:spPr>
          <a:xfrm>
            <a:off x="8503899"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uora yhdysviiva 10"/>
          <p:cNvCxnSpPr/>
          <p:nvPr userDrawn="1"/>
        </p:nvCxnSpPr>
        <p:spPr>
          <a:xfrm>
            <a:off x="7552916"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Päivämäärän paikkamerkki 3"/>
          <p:cNvSpPr>
            <a:spLocks noGrp="1"/>
          </p:cNvSpPr>
          <p:nvPr>
            <p:ph type="dt" sz="half" idx="10"/>
          </p:nvPr>
        </p:nvSpPr>
        <p:spPr>
          <a:xfrm>
            <a:off x="7617454" y="6592627"/>
            <a:ext cx="831227"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solidFill>
                  <a:prstClr val="white"/>
                </a:solidFill>
              </a:rPr>
              <a:pPr/>
              <a:t>26.6.2019</a:t>
            </a:fld>
            <a:endParaRPr lang="fi-FI" dirty="0">
              <a:solidFill>
                <a:prstClr val="white"/>
              </a:solidFill>
            </a:endParaRPr>
          </a:p>
        </p:txBody>
      </p:sp>
    </p:spTree>
    <p:extLst>
      <p:ext uri="{BB962C8B-B14F-4D97-AF65-F5344CB8AC3E}">
        <p14:creationId xmlns:p14="http://schemas.microsoft.com/office/powerpoint/2010/main" val="41952591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
        <p:nvSpPr>
          <p:cNvPr id="8" name="Suorakulmio 7"/>
          <p:cNvSpPr/>
          <p:nvPr userDrawn="1"/>
        </p:nvSpPr>
        <p:spPr>
          <a:xfrm>
            <a:off x="0" y="6540486"/>
            <a:ext cx="9144000" cy="323650"/>
          </a:xfrm>
          <a:prstGeom prst="rect">
            <a:avLst/>
          </a:prstGeom>
          <a:solidFill>
            <a:srgbClr val="C29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srgbClr val="F1563F"/>
              </a:solidFill>
              <a:latin typeface="Helvetica" pitchFamily="34" charset="0"/>
            </a:endParaRPr>
          </a:p>
        </p:txBody>
      </p:sp>
      <p:cxnSp>
        <p:nvCxnSpPr>
          <p:cNvPr id="9" name="Suora yhdysviiva 8"/>
          <p:cNvCxnSpPr/>
          <p:nvPr userDrawn="1"/>
        </p:nvCxnSpPr>
        <p:spPr>
          <a:xfrm>
            <a:off x="8503899"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uora yhdysviiva 9"/>
          <p:cNvCxnSpPr/>
          <p:nvPr userDrawn="1"/>
        </p:nvCxnSpPr>
        <p:spPr>
          <a:xfrm>
            <a:off x="7552916"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Date Placeholder 4"/>
          <p:cNvSpPr>
            <a:spLocks noGrp="1"/>
          </p:cNvSpPr>
          <p:nvPr>
            <p:ph type="dt" sz="half" idx="10"/>
          </p:nvPr>
        </p:nvSpPr>
        <p:spPr/>
        <p:txBody>
          <a:bodyPr/>
          <a:lstStyle/>
          <a:p>
            <a:fld id="{18F083AE-6A17-432F-8D0A-64661EFCEDA8}" type="datetime1">
              <a:rPr lang="fi-FI" smtClean="0">
                <a:solidFill>
                  <a:prstClr val="white"/>
                </a:solidFill>
              </a:rPr>
              <a:pPr/>
              <a:t>26.6.2019</a:t>
            </a:fld>
            <a:endParaRPr lang="fi-FI" dirty="0">
              <a:solidFill>
                <a:prstClr val="white"/>
              </a:solidFill>
            </a:endParaRPr>
          </a:p>
        </p:txBody>
      </p:sp>
      <p:sp>
        <p:nvSpPr>
          <p:cNvPr id="12" name="Footer Placeholder 11"/>
          <p:cNvSpPr>
            <a:spLocks noGrp="1"/>
          </p:cNvSpPr>
          <p:nvPr>
            <p:ph type="ftr" sz="quarter" idx="11"/>
          </p:nvPr>
        </p:nvSpPr>
        <p:spPr/>
        <p:txBody>
          <a:bodyPr/>
          <a:lstStyle/>
          <a:p>
            <a:r>
              <a:rPr lang="fi-FI" b="1">
                <a:solidFill>
                  <a:srgbClr val="F1563F"/>
                </a:solidFill>
              </a:rPr>
              <a:t>JYU.</a:t>
            </a:r>
            <a:r>
              <a:rPr lang="fi-FI" b="1">
                <a:solidFill>
                  <a:prstClr val="white"/>
                </a:solidFill>
              </a:rPr>
              <a:t> Since 1863.</a:t>
            </a:r>
            <a:endParaRPr lang="fi-FI" b="1" dirty="0">
              <a:solidFill>
                <a:prstClr val="white"/>
              </a:solidFill>
            </a:endParaRPr>
          </a:p>
        </p:txBody>
      </p:sp>
      <p:sp>
        <p:nvSpPr>
          <p:cNvPr id="13" name="Slide Number Placeholder 12"/>
          <p:cNvSpPr>
            <a:spLocks noGrp="1"/>
          </p:cNvSpPr>
          <p:nvPr>
            <p:ph type="sldNum" sz="quarter" idx="12"/>
          </p:nvPr>
        </p:nvSpPr>
        <p:spPr/>
        <p:txBody>
          <a:bodyPr/>
          <a:lstStyle/>
          <a:p>
            <a:fld id="{0FE3988A-0109-0B40-965D-9E0ED41EFEE4}" type="slidenum">
              <a:rPr lang="fi-FI" smtClean="0">
                <a:solidFill>
                  <a:prstClr val="white"/>
                </a:solidFill>
              </a:rPr>
              <a:pPr/>
              <a:t>‹Nr.›</a:t>
            </a:fld>
            <a:endParaRPr lang="fi-FI" dirty="0">
              <a:solidFill>
                <a:prstClr val="white"/>
              </a:solidFill>
            </a:endParaRPr>
          </a:p>
        </p:txBody>
      </p:sp>
    </p:spTree>
    <p:extLst>
      <p:ext uri="{BB962C8B-B14F-4D97-AF65-F5344CB8AC3E}">
        <p14:creationId xmlns:p14="http://schemas.microsoft.com/office/powerpoint/2010/main" val="30160630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Tyhjä">
    <p:spTree>
      <p:nvGrpSpPr>
        <p:cNvPr id="1" name=""/>
        <p:cNvGrpSpPr/>
        <p:nvPr/>
      </p:nvGrpSpPr>
      <p:grpSpPr>
        <a:xfrm>
          <a:off x="0" y="0"/>
          <a:ext cx="0" cy="0"/>
          <a:chOff x="0" y="0"/>
          <a:chExt cx="0" cy="0"/>
        </a:xfrm>
      </p:grpSpPr>
      <p:sp>
        <p:nvSpPr>
          <p:cNvPr id="8" name="Suorakulmio 7"/>
          <p:cNvSpPr/>
          <p:nvPr userDrawn="1"/>
        </p:nvSpPr>
        <p:spPr>
          <a:xfrm>
            <a:off x="0" y="6540486"/>
            <a:ext cx="9144000" cy="323650"/>
          </a:xfrm>
          <a:prstGeom prst="rect">
            <a:avLst/>
          </a:prstGeom>
          <a:solidFill>
            <a:srgbClr val="C29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srgbClr val="F1563F"/>
              </a:solidFill>
              <a:latin typeface="Helvetica" pitchFamily="34" charset="0"/>
            </a:endParaRPr>
          </a:p>
        </p:txBody>
      </p:sp>
      <p:cxnSp>
        <p:nvCxnSpPr>
          <p:cNvPr id="9" name="Suora yhdysviiva 8"/>
          <p:cNvCxnSpPr/>
          <p:nvPr userDrawn="1"/>
        </p:nvCxnSpPr>
        <p:spPr>
          <a:xfrm>
            <a:off x="8503899"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uora yhdysviiva 9"/>
          <p:cNvCxnSpPr/>
          <p:nvPr userDrawn="1"/>
        </p:nvCxnSpPr>
        <p:spPr>
          <a:xfrm>
            <a:off x="7552916"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Date Placeholder 4"/>
          <p:cNvSpPr>
            <a:spLocks noGrp="1"/>
          </p:cNvSpPr>
          <p:nvPr>
            <p:ph type="dt" sz="half" idx="10"/>
          </p:nvPr>
        </p:nvSpPr>
        <p:spPr/>
        <p:txBody>
          <a:bodyPr/>
          <a:lstStyle/>
          <a:p>
            <a:fld id="{18F083AE-6A17-432F-8D0A-64661EFCEDA8}" type="datetime1">
              <a:rPr lang="fi-FI" smtClean="0">
                <a:solidFill>
                  <a:prstClr val="white"/>
                </a:solidFill>
              </a:rPr>
              <a:pPr/>
              <a:t>26.6.2019</a:t>
            </a:fld>
            <a:endParaRPr lang="fi-FI" dirty="0">
              <a:solidFill>
                <a:prstClr val="white"/>
              </a:solidFill>
            </a:endParaRPr>
          </a:p>
        </p:txBody>
      </p:sp>
      <p:sp>
        <p:nvSpPr>
          <p:cNvPr id="12" name="Footer Placeholder 11"/>
          <p:cNvSpPr>
            <a:spLocks noGrp="1"/>
          </p:cNvSpPr>
          <p:nvPr>
            <p:ph type="ftr" sz="quarter" idx="11"/>
          </p:nvPr>
        </p:nvSpPr>
        <p:spPr/>
        <p:txBody>
          <a:bodyPr/>
          <a:lstStyle/>
          <a:p>
            <a:r>
              <a:rPr lang="fi-FI" b="1">
                <a:solidFill>
                  <a:srgbClr val="F1563F"/>
                </a:solidFill>
              </a:rPr>
              <a:t>JYU.</a:t>
            </a:r>
            <a:r>
              <a:rPr lang="fi-FI" b="1">
                <a:solidFill>
                  <a:prstClr val="white"/>
                </a:solidFill>
              </a:rPr>
              <a:t> Since 1863.</a:t>
            </a:r>
            <a:endParaRPr lang="fi-FI" b="1" dirty="0">
              <a:solidFill>
                <a:prstClr val="white"/>
              </a:solidFill>
            </a:endParaRPr>
          </a:p>
        </p:txBody>
      </p:sp>
      <p:sp>
        <p:nvSpPr>
          <p:cNvPr id="13" name="Slide Number Placeholder 12"/>
          <p:cNvSpPr>
            <a:spLocks noGrp="1"/>
          </p:cNvSpPr>
          <p:nvPr>
            <p:ph type="sldNum" sz="quarter" idx="12"/>
          </p:nvPr>
        </p:nvSpPr>
        <p:spPr/>
        <p:txBody>
          <a:bodyPr/>
          <a:lstStyle/>
          <a:p>
            <a:fld id="{0FE3988A-0109-0B40-965D-9E0ED41EFEE4}" type="slidenum">
              <a:rPr lang="fi-FI" smtClean="0">
                <a:solidFill>
                  <a:prstClr val="white"/>
                </a:solidFill>
              </a:rPr>
              <a:pPr/>
              <a:t>‹Nr.›</a:t>
            </a:fld>
            <a:endParaRPr lang="fi-FI" dirty="0">
              <a:solidFill>
                <a:prstClr val="white"/>
              </a:solidFill>
            </a:endParaRPr>
          </a:p>
        </p:txBody>
      </p:sp>
    </p:spTree>
    <p:extLst>
      <p:ext uri="{BB962C8B-B14F-4D97-AF65-F5344CB8AC3E}">
        <p14:creationId xmlns:p14="http://schemas.microsoft.com/office/powerpoint/2010/main" val="37736797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11" name="Suorakulmio 10"/>
          <p:cNvSpPr/>
          <p:nvPr userDrawn="1"/>
        </p:nvSpPr>
        <p:spPr>
          <a:xfrm>
            <a:off x="0" y="6540486"/>
            <a:ext cx="9144000" cy="323650"/>
          </a:xfrm>
          <a:prstGeom prst="rect">
            <a:avLst/>
          </a:prstGeom>
          <a:solidFill>
            <a:srgbClr val="C29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srgbClr val="F1563F"/>
              </a:solidFill>
              <a:latin typeface="Helvetica" pitchFamily="34" charset="0"/>
            </a:endParaRPr>
          </a:p>
        </p:txBody>
      </p:sp>
      <p:sp>
        <p:nvSpPr>
          <p:cNvPr id="2" name="Otsikko 1"/>
          <p:cNvSpPr>
            <a:spLocks noGrp="1"/>
          </p:cNvSpPr>
          <p:nvPr>
            <p:ph type="title"/>
          </p:nvPr>
        </p:nvSpPr>
        <p:spPr>
          <a:xfrm>
            <a:off x="457201" y="1341344"/>
            <a:ext cx="3008313" cy="1162050"/>
          </a:xfrm>
        </p:spPr>
        <p:txBody>
          <a:bodyPr anchor="b">
            <a:normAutofit/>
          </a:bodyPr>
          <a:lstStyle>
            <a:lvl1pPr algn="l">
              <a:defRPr sz="2400" b="1">
                <a:latin typeface="Helvetica" pitchFamily="34" charset="0"/>
              </a:defRPr>
            </a:lvl1pPr>
          </a:lstStyle>
          <a:p>
            <a:r>
              <a:rPr lang="fi-FI" dirty="0"/>
              <a:t>Muokkaa perustyylejä naps.</a:t>
            </a:r>
          </a:p>
        </p:txBody>
      </p:sp>
      <p:sp>
        <p:nvSpPr>
          <p:cNvPr id="3" name="Sisällön paikkamerkki 2"/>
          <p:cNvSpPr>
            <a:spLocks noGrp="1"/>
          </p:cNvSpPr>
          <p:nvPr>
            <p:ph idx="1"/>
          </p:nvPr>
        </p:nvSpPr>
        <p:spPr>
          <a:xfrm>
            <a:off x="3575050" y="1341346"/>
            <a:ext cx="5111750" cy="5001185"/>
          </a:xfrm>
        </p:spPr>
        <p:txBody>
          <a:bodyPr>
            <a:normAutofit/>
          </a:bodyPr>
          <a:lstStyle>
            <a:lvl1pPr>
              <a:defRPr sz="2800">
                <a:latin typeface="Helvetica" pitchFamily="34" charset="0"/>
              </a:defRPr>
            </a:lvl1pPr>
            <a:lvl2pPr>
              <a:defRPr sz="2400">
                <a:latin typeface="Helvetica" pitchFamily="34" charset="0"/>
              </a:defRPr>
            </a:lvl2pPr>
            <a:lvl3pPr>
              <a:defRPr sz="2000">
                <a:latin typeface="Helvetica" pitchFamily="34" charset="0"/>
              </a:defRPr>
            </a:lvl3pPr>
            <a:lvl4pPr>
              <a:defRPr sz="1800">
                <a:latin typeface="Helvetica" pitchFamily="34" charset="0"/>
              </a:defRPr>
            </a:lvl4pPr>
            <a:lvl5pPr>
              <a:defRPr sz="1800">
                <a:latin typeface="Helvetica" pitchFamily="34" charset="0"/>
              </a:defRPr>
            </a:lvl5pPr>
            <a:lvl6pPr>
              <a:defRPr sz="2000"/>
            </a:lvl6pPr>
            <a:lvl7pPr>
              <a:defRPr sz="2000"/>
            </a:lvl7pPr>
            <a:lvl8pPr>
              <a:defRPr sz="2000"/>
            </a:lvl8pPr>
            <a:lvl9pPr>
              <a:defRPr sz="20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Tekstin paikkamerkki 3"/>
          <p:cNvSpPr>
            <a:spLocks noGrp="1"/>
          </p:cNvSpPr>
          <p:nvPr>
            <p:ph type="body" sz="half" idx="2"/>
          </p:nvPr>
        </p:nvSpPr>
        <p:spPr>
          <a:xfrm>
            <a:off x="457201" y="2503396"/>
            <a:ext cx="3008313" cy="3839135"/>
          </a:xfrm>
        </p:spPr>
        <p:txBody>
          <a:bodyPr/>
          <a:lstStyle>
            <a:lvl1pPr marL="0" indent="0">
              <a:buNone/>
              <a:defRPr sz="1400">
                <a:latin typeface="Helvetic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 napsauttamalla</a:t>
            </a:r>
          </a:p>
        </p:txBody>
      </p:sp>
      <p:sp>
        <p:nvSpPr>
          <p:cNvPr id="9" name="Alatunnisteen paikkamerkki 4"/>
          <p:cNvSpPr>
            <a:spLocks noGrp="1"/>
          </p:cNvSpPr>
          <p:nvPr>
            <p:ph type="ftr" sz="quarter" idx="3"/>
          </p:nvPr>
        </p:nvSpPr>
        <p:spPr>
          <a:xfrm>
            <a:off x="5343907" y="6592627"/>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rgbClr val="002957"/>
                </a:solidFill>
              </a:rPr>
              <a:t>JYU. </a:t>
            </a:r>
            <a:r>
              <a:rPr lang="fi-FI" b="1">
                <a:solidFill>
                  <a:prstClr val="white"/>
                </a:solidFill>
              </a:rPr>
              <a:t>Since 1863.</a:t>
            </a:r>
            <a:endParaRPr lang="fi-FI" b="1" dirty="0">
              <a:solidFill>
                <a:prstClr val="white"/>
              </a:solidFill>
            </a:endParaRPr>
          </a:p>
        </p:txBody>
      </p:sp>
      <p:sp>
        <p:nvSpPr>
          <p:cNvPr id="10" name="Dian numeron paikkamerkki 5"/>
          <p:cNvSpPr>
            <a:spLocks noGrp="1"/>
          </p:cNvSpPr>
          <p:nvPr>
            <p:ph type="sldNum" sz="quarter" idx="4"/>
          </p:nvPr>
        </p:nvSpPr>
        <p:spPr>
          <a:xfrm>
            <a:off x="8564976" y="6592627"/>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solidFill>
                  <a:prstClr val="white"/>
                </a:solidFill>
              </a:rPr>
              <a:pPr/>
              <a:t>‹Nr.›</a:t>
            </a:fld>
            <a:endParaRPr lang="fi-FI" dirty="0">
              <a:solidFill>
                <a:prstClr val="white"/>
              </a:solidFill>
            </a:endParaRPr>
          </a:p>
        </p:txBody>
      </p:sp>
      <p:cxnSp>
        <p:nvCxnSpPr>
          <p:cNvPr id="12" name="Suora yhdysviiva 11"/>
          <p:cNvCxnSpPr/>
          <p:nvPr userDrawn="1"/>
        </p:nvCxnSpPr>
        <p:spPr>
          <a:xfrm>
            <a:off x="8503899"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uora yhdysviiva 12"/>
          <p:cNvCxnSpPr/>
          <p:nvPr userDrawn="1"/>
        </p:nvCxnSpPr>
        <p:spPr>
          <a:xfrm>
            <a:off x="7552916"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Päivämäärän paikkamerkki 3"/>
          <p:cNvSpPr>
            <a:spLocks noGrp="1"/>
          </p:cNvSpPr>
          <p:nvPr>
            <p:ph type="dt" sz="half" idx="10"/>
          </p:nvPr>
        </p:nvSpPr>
        <p:spPr>
          <a:xfrm>
            <a:off x="7617454" y="6592627"/>
            <a:ext cx="831227"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solidFill>
                  <a:prstClr val="white"/>
                </a:solidFill>
              </a:rPr>
              <a:pPr/>
              <a:t>26.6.2019</a:t>
            </a:fld>
            <a:endParaRPr lang="fi-FI" dirty="0">
              <a:solidFill>
                <a:prstClr val="white"/>
              </a:solidFill>
            </a:endParaRPr>
          </a:p>
        </p:txBody>
      </p:sp>
    </p:spTree>
    <p:extLst>
      <p:ext uri="{BB962C8B-B14F-4D97-AF65-F5344CB8AC3E}">
        <p14:creationId xmlns:p14="http://schemas.microsoft.com/office/powerpoint/2010/main" val="35643130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8" name="Suorakulmio 7"/>
          <p:cNvSpPr/>
          <p:nvPr userDrawn="1"/>
        </p:nvSpPr>
        <p:spPr>
          <a:xfrm>
            <a:off x="0" y="6540486"/>
            <a:ext cx="9144000" cy="323650"/>
          </a:xfrm>
          <a:prstGeom prst="rect">
            <a:avLst/>
          </a:prstGeom>
          <a:solidFill>
            <a:srgbClr val="C29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srgbClr val="F1563F"/>
              </a:solidFill>
              <a:latin typeface="Helvetica" pitchFamily="34" charset="0"/>
            </a:endParaRPr>
          </a:p>
        </p:txBody>
      </p:sp>
      <p:sp>
        <p:nvSpPr>
          <p:cNvPr id="2" name="Otsikko 1"/>
          <p:cNvSpPr>
            <a:spLocks noGrp="1"/>
          </p:cNvSpPr>
          <p:nvPr>
            <p:ph type="title"/>
          </p:nvPr>
        </p:nvSpPr>
        <p:spPr>
          <a:xfrm>
            <a:off x="1792288" y="4800600"/>
            <a:ext cx="5486400" cy="566738"/>
          </a:xfrm>
        </p:spPr>
        <p:txBody>
          <a:bodyPr anchor="b">
            <a:normAutofit/>
          </a:bodyPr>
          <a:lstStyle>
            <a:lvl1pPr algn="l">
              <a:defRPr sz="2400" b="1">
                <a:latin typeface="Helvetica" pitchFamily="34" charset="0"/>
              </a:defRPr>
            </a:lvl1pPr>
          </a:lstStyle>
          <a:p>
            <a:r>
              <a:rPr lang="fi-FI" dirty="0"/>
              <a:t>Muokkaa perustyylejä naps.</a:t>
            </a:r>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atin typeface="Helvetica"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atin typeface="Helvetic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cxnSp>
        <p:nvCxnSpPr>
          <p:cNvPr id="9" name="Suora yhdysviiva 8"/>
          <p:cNvCxnSpPr/>
          <p:nvPr userDrawn="1"/>
        </p:nvCxnSpPr>
        <p:spPr>
          <a:xfrm>
            <a:off x="8503899"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uora yhdysviiva 9"/>
          <p:cNvCxnSpPr/>
          <p:nvPr userDrawn="1"/>
        </p:nvCxnSpPr>
        <p:spPr>
          <a:xfrm>
            <a:off x="7552916"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Alatunnisteen paikkamerkki 4"/>
          <p:cNvSpPr>
            <a:spLocks noGrp="1"/>
          </p:cNvSpPr>
          <p:nvPr>
            <p:ph type="ftr" sz="quarter" idx="3"/>
          </p:nvPr>
        </p:nvSpPr>
        <p:spPr>
          <a:xfrm>
            <a:off x="5343907" y="6592627"/>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rgbClr val="002957"/>
                </a:solidFill>
              </a:rPr>
              <a:t>JYU. </a:t>
            </a:r>
            <a:r>
              <a:rPr lang="fi-FI" b="1">
                <a:solidFill>
                  <a:prstClr val="white"/>
                </a:solidFill>
              </a:rPr>
              <a:t>Since 1863.</a:t>
            </a:r>
            <a:endParaRPr lang="fi-FI" b="1" dirty="0">
              <a:solidFill>
                <a:prstClr val="white"/>
              </a:solidFill>
            </a:endParaRPr>
          </a:p>
        </p:txBody>
      </p:sp>
      <p:sp>
        <p:nvSpPr>
          <p:cNvPr id="13" name="Dian numeron paikkamerkki 5"/>
          <p:cNvSpPr>
            <a:spLocks noGrp="1"/>
          </p:cNvSpPr>
          <p:nvPr>
            <p:ph type="sldNum" sz="quarter" idx="4"/>
          </p:nvPr>
        </p:nvSpPr>
        <p:spPr>
          <a:xfrm>
            <a:off x="8564976" y="6592627"/>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solidFill>
                  <a:prstClr val="white"/>
                </a:solidFill>
              </a:rPr>
              <a:pPr/>
              <a:t>‹Nr.›</a:t>
            </a:fld>
            <a:endParaRPr lang="fi-FI" dirty="0">
              <a:solidFill>
                <a:prstClr val="white"/>
              </a:solidFill>
            </a:endParaRPr>
          </a:p>
        </p:txBody>
      </p:sp>
      <p:sp>
        <p:nvSpPr>
          <p:cNvPr id="14" name="Päivämäärän paikkamerkki 3"/>
          <p:cNvSpPr>
            <a:spLocks noGrp="1"/>
          </p:cNvSpPr>
          <p:nvPr>
            <p:ph type="dt" sz="half" idx="10"/>
          </p:nvPr>
        </p:nvSpPr>
        <p:spPr>
          <a:xfrm>
            <a:off x="7617454" y="6592627"/>
            <a:ext cx="831227"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solidFill>
                  <a:prstClr val="white"/>
                </a:solidFill>
              </a:rPr>
              <a:pPr/>
              <a:t>26.6.2019</a:t>
            </a:fld>
            <a:endParaRPr lang="fi-FI" dirty="0">
              <a:solidFill>
                <a:prstClr val="white"/>
              </a:solidFill>
            </a:endParaRPr>
          </a:p>
        </p:txBody>
      </p:sp>
    </p:spTree>
    <p:extLst>
      <p:ext uri="{BB962C8B-B14F-4D97-AF65-F5344CB8AC3E}">
        <p14:creationId xmlns:p14="http://schemas.microsoft.com/office/powerpoint/2010/main" val="2344589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CEBBD22C-66B6-4D41-8090-2A9022E90540}" type="datetimeFigureOut">
              <a:rPr lang="it-IT" smtClean="0"/>
              <a:pPr/>
              <a:t>26/06/2019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3BF1ECB-65D6-4CDB-8848-5E6120339EBE}" type="slidenum">
              <a:rPr lang="it-IT" smtClean="0"/>
              <a:pPr/>
              <a:t>‹Nr.›</a:t>
            </a:fld>
            <a:endParaRPr lang="it-IT"/>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12" name="Suorakulmio 11"/>
          <p:cNvSpPr/>
          <p:nvPr userDrawn="1"/>
        </p:nvSpPr>
        <p:spPr>
          <a:xfrm>
            <a:off x="0" y="6540486"/>
            <a:ext cx="9144000" cy="323650"/>
          </a:xfrm>
          <a:prstGeom prst="rect">
            <a:avLst/>
          </a:prstGeom>
          <a:solidFill>
            <a:srgbClr val="C29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srgbClr val="F1563F"/>
              </a:solidFill>
              <a:latin typeface="Helvetica" pitchFamily="34" charset="0"/>
            </a:endParaRPr>
          </a:p>
        </p:txBody>
      </p:sp>
      <p:sp>
        <p:nvSpPr>
          <p:cNvPr id="2" name="Otsikko 1"/>
          <p:cNvSpPr>
            <a:spLocks noGrp="1"/>
          </p:cNvSpPr>
          <p:nvPr>
            <p:ph type="title"/>
          </p:nvPr>
        </p:nvSpPr>
        <p:spPr/>
        <p:txBody>
          <a:bodyPr/>
          <a:lstStyle>
            <a:lvl1pPr>
              <a:defRPr>
                <a:latin typeface="Helvetica" pitchFamily="34" charset="0"/>
              </a:defRPr>
            </a:lvl1pPr>
          </a:lstStyle>
          <a:p>
            <a:r>
              <a:rPr lang="fi-FI"/>
              <a:t>Muokkaa perustyylejä naps.</a:t>
            </a:r>
          </a:p>
        </p:txBody>
      </p:sp>
      <p:sp>
        <p:nvSpPr>
          <p:cNvPr id="3" name="Pystysuoran tekstin paikkamerkki 2"/>
          <p:cNvSpPr>
            <a:spLocks noGrp="1"/>
          </p:cNvSpPr>
          <p:nvPr>
            <p:ph type="body" orient="vert" idx="1"/>
          </p:nvPr>
        </p:nvSpPr>
        <p:spPr/>
        <p:txBody>
          <a:bodyPr vert="eaVert"/>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Alatunnisteen paikkamerkki 4"/>
          <p:cNvSpPr>
            <a:spLocks noGrp="1"/>
          </p:cNvSpPr>
          <p:nvPr>
            <p:ph type="ftr" sz="quarter" idx="3"/>
          </p:nvPr>
        </p:nvSpPr>
        <p:spPr>
          <a:xfrm>
            <a:off x="5343907" y="6592627"/>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rgbClr val="002957"/>
                </a:solidFill>
              </a:rPr>
              <a:t>JYU. </a:t>
            </a:r>
            <a:r>
              <a:rPr lang="fi-FI" b="1">
                <a:solidFill>
                  <a:prstClr val="white"/>
                </a:solidFill>
              </a:rPr>
              <a:t>Since 1863.</a:t>
            </a:r>
            <a:endParaRPr lang="fi-FI" b="1" dirty="0">
              <a:solidFill>
                <a:prstClr val="white"/>
              </a:solidFill>
            </a:endParaRPr>
          </a:p>
        </p:txBody>
      </p:sp>
      <p:sp>
        <p:nvSpPr>
          <p:cNvPr id="11" name="Dian numeron paikkamerkki 5"/>
          <p:cNvSpPr>
            <a:spLocks noGrp="1"/>
          </p:cNvSpPr>
          <p:nvPr>
            <p:ph type="sldNum" sz="quarter" idx="4"/>
          </p:nvPr>
        </p:nvSpPr>
        <p:spPr>
          <a:xfrm>
            <a:off x="8564976" y="6592627"/>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solidFill>
                  <a:prstClr val="white"/>
                </a:solidFill>
              </a:rPr>
              <a:pPr/>
              <a:t>‹Nr.›</a:t>
            </a:fld>
            <a:endParaRPr lang="fi-FI" dirty="0">
              <a:solidFill>
                <a:prstClr val="white"/>
              </a:solidFill>
            </a:endParaRPr>
          </a:p>
        </p:txBody>
      </p:sp>
      <p:cxnSp>
        <p:nvCxnSpPr>
          <p:cNvPr id="13" name="Suora yhdysviiva 12"/>
          <p:cNvCxnSpPr/>
          <p:nvPr userDrawn="1"/>
        </p:nvCxnSpPr>
        <p:spPr>
          <a:xfrm>
            <a:off x="8503899"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uora yhdysviiva 13"/>
          <p:cNvCxnSpPr/>
          <p:nvPr userDrawn="1"/>
        </p:nvCxnSpPr>
        <p:spPr>
          <a:xfrm>
            <a:off x="7552916"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Päivämäärän paikkamerkki 3"/>
          <p:cNvSpPr>
            <a:spLocks noGrp="1"/>
          </p:cNvSpPr>
          <p:nvPr>
            <p:ph type="dt" sz="half" idx="10"/>
          </p:nvPr>
        </p:nvSpPr>
        <p:spPr>
          <a:xfrm>
            <a:off x="7617454" y="6592627"/>
            <a:ext cx="831227"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solidFill>
                  <a:prstClr val="white"/>
                </a:solidFill>
              </a:rPr>
              <a:pPr/>
              <a:t>26.6.2019</a:t>
            </a:fld>
            <a:endParaRPr lang="fi-FI" dirty="0">
              <a:solidFill>
                <a:prstClr val="white"/>
              </a:solidFill>
            </a:endParaRPr>
          </a:p>
        </p:txBody>
      </p:sp>
    </p:spTree>
    <p:extLst>
      <p:ext uri="{BB962C8B-B14F-4D97-AF65-F5344CB8AC3E}">
        <p14:creationId xmlns:p14="http://schemas.microsoft.com/office/powerpoint/2010/main" val="42645985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fi-F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i-FI"/>
          </a:p>
        </p:txBody>
      </p:sp>
      <p:sp>
        <p:nvSpPr>
          <p:cNvPr id="4" name="Date Placeholder 3"/>
          <p:cNvSpPr>
            <a:spLocks noGrp="1"/>
          </p:cNvSpPr>
          <p:nvPr>
            <p:ph type="dt" sz="half" idx="10"/>
          </p:nvPr>
        </p:nvSpPr>
        <p:spPr/>
        <p:txBody>
          <a:bodyPr/>
          <a:lstStyle/>
          <a:p>
            <a:fld id="{F9713043-2653-4390-A3FF-0D40C0B3A551}" type="datetimeFigureOut">
              <a:rPr lang="fi-FI" smtClean="0">
                <a:solidFill>
                  <a:prstClr val="white"/>
                </a:solidFill>
              </a:rPr>
              <a:pPr/>
              <a:t>26.6.2019</a:t>
            </a:fld>
            <a:endParaRPr lang="fi-FI">
              <a:solidFill>
                <a:prstClr val="white"/>
              </a:solidFill>
            </a:endParaRPr>
          </a:p>
        </p:txBody>
      </p:sp>
      <p:sp>
        <p:nvSpPr>
          <p:cNvPr id="5" name="Footer Placeholder 4"/>
          <p:cNvSpPr>
            <a:spLocks noGrp="1"/>
          </p:cNvSpPr>
          <p:nvPr>
            <p:ph type="ftr" sz="quarter" idx="11"/>
          </p:nvPr>
        </p:nvSpPr>
        <p:spPr/>
        <p:txBody>
          <a:bodyPr/>
          <a:lstStyle/>
          <a:p>
            <a:endParaRPr lang="fi-FI">
              <a:solidFill>
                <a:prstClr val="white"/>
              </a:solidFill>
            </a:endParaRPr>
          </a:p>
        </p:txBody>
      </p:sp>
      <p:sp>
        <p:nvSpPr>
          <p:cNvPr id="6" name="Slide Number Placeholder 5"/>
          <p:cNvSpPr>
            <a:spLocks noGrp="1"/>
          </p:cNvSpPr>
          <p:nvPr>
            <p:ph type="sldNum" sz="quarter" idx="12"/>
          </p:nvPr>
        </p:nvSpPr>
        <p:spPr/>
        <p:txBody>
          <a:bodyPr/>
          <a:lstStyle/>
          <a:p>
            <a:fld id="{34B9C9AC-CF18-4943-995C-27CEABEE945A}" type="slidenum">
              <a:rPr lang="fi-FI" smtClean="0">
                <a:solidFill>
                  <a:prstClr val="white"/>
                </a:solidFill>
              </a:rPr>
              <a:pPr/>
              <a:t>‹Nr.›</a:t>
            </a:fld>
            <a:endParaRPr lang="fi-FI">
              <a:solidFill>
                <a:prstClr val="white"/>
              </a:solidFill>
            </a:endParaRPr>
          </a:p>
        </p:txBody>
      </p:sp>
    </p:spTree>
    <p:extLst>
      <p:ext uri="{BB962C8B-B14F-4D97-AF65-F5344CB8AC3E}">
        <p14:creationId xmlns:p14="http://schemas.microsoft.com/office/powerpoint/2010/main" val="3046441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a:xfrm>
            <a:off x="457200" y="6500813"/>
            <a:ext cx="2133600" cy="220662"/>
          </a:xfrm>
          <a:prstGeom prst="rect">
            <a:avLst/>
          </a:prstGeom>
        </p:spPr>
        <p:txBody>
          <a:bodyPr/>
          <a:lstStyle>
            <a:lvl1pPr>
              <a:defRPr/>
            </a:lvl1pPr>
          </a:lstStyle>
          <a:p>
            <a:endParaRPr lang="en-GB"/>
          </a:p>
        </p:txBody>
      </p:sp>
      <p:sp>
        <p:nvSpPr>
          <p:cNvPr id="5" name="Espace réservé du pied de page 4"/>
          <p:cNvSpPr>
            <a:spLocks noGrp="1"/>
          </p:cNvSpPr>
          <p:nvPr>
            <p:ph type="ftr" sz="quarter" idx="11"/>
          </p:nvPr>
        </p:nvSpPr>
        <p:spPr>
          <a:xfrm>
            <a:off x="2786063" y="6553200"/>
            <a:ext cx="3581400" cy="128588"/>
          </a:xfrm>
          <a:prstGeom prst="rect">
            <a:avLst/>
          </a:prstGeom>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295740091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500813"/>
            <a:ext cx="2133600" cy="220662"/>
          </a:xfrm>
          <a:prstGeom prst="rect">
            <a:avLst/>
          </a:prstGeom>
        </p:spPr>
        <p:txBody>
          <a:bodyPr/>
          <a:lstStyle>
            <a:lvl1pPr>
              <a:defRPr/>
            </a:lvl1pPr>
          </a:lstStyle>
          <a:p>
            <a:endParaRPr lang="en-GB"/>
          </a:p>
        </p:txBody>
      </p:sp>
      <p:sp>
        <p:nvSpPr>
          <p:cNvPr id="5" name="Espace réservé du pied de page 4"/>
          <p:cNvSpPr>
            <a:spLocks noGrp="1"/>
          </p:cNvSpPr>
          <p:nvPr>
            <p:ph type="ftr" sz="quarter" idx="11"/>
          </p:nvPr>
        </p:nvSpPr>
        <p:spPr>
          <a:xfrm>
            <a:off x="2786063" y="6553200"/>
            <a:ext cx="3581400" cy="128588"/>
          </a:xfrm>
          <a:prstGeom prst="rect">
            <a:avLst/>
          </a:prstGeom>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381812569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a:xfrm>
            <a:off x="457200" y="6500813"/>
            <a:ext cx="2133600" cy="220662"/>
          </a:xfrm>
          <a:prstGeom prst="rect">
            <a:avLst/>
          </a:prstGeom>
        </p:spPr>
        <p:txBody>
          <a:bodyPr/>
          <a:lstStyle>
            <a:lvl1pPr>
              <a:defRPr/>
            </a:lvl1pPr>
          </a:lstStyle>
          <a:p>
            <a:endParaRPr lang="en-GB"/>
          </a:p>
        </p:txBody>
      </p:sp>
      <p:sp>
        <p:nvSpPr>
          <p:cNvPr id="5" name="Espace réservé du pied de page 4"/>
          <p:cNvSpPr>
            <a:spLocks noGrp="1"/>
          </p:cNvSpPr>
          <p:nvPr>
            <p:ph type="ftr" sz="quarter" idx="11"/>
          </p:nvPr>
        </p:nvSpPr>
        <p:spPr>
          <a:xfrm>
            <a:off x="2786063" y="6553200"/>
            <a:ext cx="3581400" cy="128588"/>
          </a:xfrm>
          <a:prstGeom prst="rect">
            <a:avLst/>
          </a:prstGeom>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16318586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000125"/>
            <a:ext cx="4038600" cy="5357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000125"/>
            <a:ext cx="4038600" cy="5357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457200" y="6500813"/>
            <a:ext cx="2133600" cy="220662"/>
          </a:xfrm>
          <a:prstGeom prst="rect">
            <a:avLst/>
          </a:prstGeom>
        </p:spPr>
        <p:txBody>
          <a:bodyPr/>
          <a:lstStyle>
            <a:lvl1pPr>
              <a:defRPr/>
            </a:lvl1pPr>
          </a:lstStyle>
          <a:p>
            <a:endParaRPr lang="en-GB"/>
          </a:p>
        </p:txBody>
      </p:sp>
      <p:sp>
        <p:nvSpPr>
          <p:cNvPr id="6" name="Espace réservé du pied de page 5"/>
          <p:cNvSpPr>
            <a:spLocks noGrp="1"/>
          </p:cNvSpPr>
          <p:nvPr>
            <p:ph type="ftr" sz="quarter" idx="11"/>
          </p:nvPr>
        </p:nvSpPr>
        <p:spPr>
          <a:xfrm>
            <a:off x="2786063" y="6553200"/>
            <a:ext cx="3581400" cy="128588"/>
          </a:xfrm>
          <a:prstGeom prst="rect">
            <a:avLst/>
          </a:prstGeom>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403250581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457200" y="6500813"/>
            <a:ext cx="2133600" cy="220662"/>
          </a:xfrm>
          <a:prstGeom prst="rect">
            <a:avLst/>
          </a:prstGeom>
        </p:spPr>
        <p:txBody>
          <a:bodyPr/>
          <a:lstStyle>
            <a:lvl1pPr>
              <a:defRPr/>
            </a:lvl1pPr>
          </a:lstStyle>
          <a:p>
            <a:endParaRPr lang="en-GB"/>
          </a:p>
        </p:txBody>
      </p:sp>
      <p:sp>
        <p:nvSpPr>
          <p:cNvPr id="8" name="Espace réservé du pied de page 7"/>
          <p:cNvSpPr>
            <a:spLocks noGrp="1"/>
          </p:cNvSpPr>
          <p:nvPr>
            <p:ph type="ftr" sz="quarter" idx="11"/>
          </p:nvPr>
        </p:nvSpPr>
        <p:spPr>
          <a:xfrm>
            <a:off x="2786063" y="6553200"/>
            <a:ext cx="3581400" cy="128588"/>
          </a:xfrm>
          <a:prstGeom prst="rect">
            <a:avLst/>
          </a:prstGeom>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23997226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a:xfrm>
            <a:off x="457200" y="6500813"/>
            <a:ext cx="2133600" cy="220662"/>
          </a:xfrm>
          <a:prstGeom prst="rect">
            <a:avLst/>
          </a:prstGeom>
        </p:spPr>
        <p:txBody>
          <a:bodyPr/>
          <a:lstStyle>
            <a:lvl1pPr>
              <a:defRPr/>
            </a:lvl1pPr>
          </a:lstStyle>
          <a:p>
            <a:endParaRPr lang="en-GB"/>
          </a:p>
        </p:txBody>
      </p:sp>
      <p:sp>
        <p:nvSpPr>
          <p:cNvPr id="4" name="Espace réservé du pied de page 3"/>
          <p:cNvSpPr>
            <a:spLocks noGrp="1"/>
          </p:cNvSpPr>
          <p:nvPr>
            <p:ph type="ftr" sz="quarter" idx="11"/>
          </p:nvPr>
        </p:nvSpPr>
        <p:spPr>
          <a:xfrm>
            <a:off x="2786063" y="6553200"/>
            <a:ext cx="3581400" cy="128588"/>
          </a:xfrm>
          <a:prstGeom prst="rect">
            <a:avLst/>
          </a:prstGeom>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375973301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500813"/>
            <a:ext cx="2133600" cy="220662"/>
          </a:xfrm>
          <a:prstGeom prst="rect">
            <a:avLst/>
          </a:prstGeom>
        </p:spPr>
        <p:txBody>
          <a:bodyPr/>
          <a:lstStyle>
            <a:lvl1pPr>
              <a:defRPr/>
            </a:lvl1pPr>
          </a:lstStyle>
          <a:p>
            <a:endParaRPr lang="en-GB"/>
          </a:p>
        </p:txBody>
      </p:sp>
      <p:sp>
        <p:nvSpPr>
          <p:cNvPr id="3" name="Espace réservé du pied de page 2"/>
          <p:cNvSpPr>
            <a:spLocks noGrp="1"/>
          </p:cNvSpPr>
          <p:nvPr>
            <p:ph type="ftr" sz="quarter" idx="11"/>
          </p:nvPr>
        </p:nvSpPr>
        <p:spPr>
          <a:xfrm>
            <a:off x="2786063" y="6553200"/>
            <a:ext cx="3581400" cy="128588"/>
          </a:xfrm>
          <a:prstGeom prst="rect">
            <a:avLst/>
          </a:prstGeom>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352309776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a:xfrm>
            <a:off x="457200" y="6500813"/>
            <a:ext cx="2133600" cy="220662"/>
          </a:xfrm>
          <a:prstGeom prst="rect">
            <a:avLst/>
          </a:prstGeom>
        </p:spPr>
        <p:txBody>
          <a:bodyPr/>
          <a:lstStyle>
            <a:lvl1pPr>
              <a:defRPr/>
            </a:lvl1pPr>
          </a:lstStyle>
          <a:p>
            <a:endParaRPr lang="en-GB"/>
          </a:p>
        </p:txBody>
      </p:sp>
      <p:sp>
        <p:nvSpPr>
          <p:cNvPr id="6" name="Espace réservé du pied de page 5"/>
          <p:cNvSpPr>
            <a:spLocks noGrp="1"/>
          </p:cNvSpPr>
          <p:nvPr>
            <p:ph type="ftr" sz="quarter" idx="11"/>
          </p:nvPr>
        </p:nvSpPr>
        <p:spPr>
          <a:xfrm>
            <a:off x="2786063" y="6553200"/>
            <a:ext cx="3581400" cy="128588"/>
          </a:xfrm>
          <a:prstGeom prst="rect">
            <a:avLst/>
          </a:prstGeom>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327955412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CEBBD22C-66B6-4D41-8090-2A9022E90540}" type="datetimeFigureOut">
              <a:rPr lang="it-IT" smtClean="0"/>
              <a:pPr/>
              <a:t>26/06/2019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3BF1ECB-65D6-4CDB-8848-5E6120339EBE}" type="slidenum">
              <a:rPr lang="it-IT" smtClean="0"/>
              <a:pPr/>
              <a:t>‹Nr.›</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a:xfrm>
            <a:off x="457200" y="6500813"/>
            <a:ext cx="2133600" cy="220662"/>
          </a:xfrm>
          <a:prstGeom prst="rect">
            <a:avLst/>
          </a:prstGeom>
        </p:spPr>
        <p:txBody>
          <a:bodyPr/>
          <a:lstStyle>
            <a:lvl1pPr>
              <a:defRPr/>
            </a:lvl1pPr>
          </a:lstStyle>
          <a:p>
            <a:endParaRPr lang="en-GB"/>
          </a:p>
        </p:txBody>
      </p:sp>
      <p:sp>
        <p:nvSpPr>
          <p:cNvPr id="6" name="Espace réservé du pied de page 5"/>
          <p:cNvSpPr>
            <a:spLocks noGrp="1"/>
          </p:cNvSpPr>
          <p:nvPr>
            <p:ph type="ftr" sz="quarter" idx="11"/>
          </p:nvPr>
        </p:nvSpPr>
        <p:spPr>
          <a:xfrm>
            <a:off x="2786063" y="6553200"/>
            <a:ext cx="3581400" cy="128588"/>
          </a:xfrm>
          <a:prstGeom prst="rect">
            <a:avLst/>
          </a:prstGeom>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81064545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500813"/>
            <a:ext cx="2133600" cy="220662"/>
          </a:xfrm>
          <a:prstGeom prst="rect">
            <a:avLst/>
          </a:prstGeom>
        </p:spPr>
        <p:txBody>
          <a:bodyPr/>
          <a:lstStyle>
            <a:lvl1pPr>
              <a:defRPr/>
            </a:lvl1pPr>
          </a:lstStyle>
          <a:p>
            <a:endParaRPr lang="en-GB"/>
          </a:p>
        </p:txBody>
      </p:sp>
      <p:sp>
        <p:nvSpPr>
          <p:cNvPr id="5" name="Espace réservé du pied de page 4"/>
          <p:cNvSpPr>
            <a:spLocks noGrp="1"/>
          </p:cNvSpPr>
          <p:nvPr>
            <p:ph type="ftr" sz="quarter" idx="11"/>
          </p:nvPr>
        </p:nvSpPr>
        <p:spPr>
          <a:xfrm>
            <a:off x="2786063" y="6553200"/>
            <a:ext cx="3581400" cy="128588"/>
          </a:xfrm>
          <a:prstGeom prst="rect">
            <a:avLst/>
          </a:prstGeom>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82044085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60833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60833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500813"/>
            <a:ext cx="2133600" cy="220662"/>
          </a:xfrm>
          <a:prstGeom prst="rect">
            <a:avLst/>
          </a:prstGeom>
        </p:spPr>
        <p:txBody>
          <a:bodyPr/>
          <a:lstStyle>
            <a:lvl1pPr>
              <a:defRPr/>
            </a:lvl1pPr>
          </a:lstStyle>
          <a:p>
            <a:endParaRPr lang="en-GB"/>
          </a:p>
        </p:txBody>
      </p:sp>
      <p:sp>
        <p:nvSpPr>
          <p:cNvPr id="5" name="Espace réservé du pied de page 4"/>
          <p:cNvSpPr>
            <a:spLocks noGrp="1"/>
          </p:cNvSpPr>
          <p:nvPr>
            <p:ph type="ftr" sz="quarter" idx="11"/>
          </p:nvPr>
        </p:nvSpPr>
        <p:spPr>
          <a:xfrm>
            <a:off x="2786063" y="6553200"/>
            <a:ext cx="3581400" cy="128588"/>
          </a:xfrm>
          <a:prstGeom prst="rect">
            <a:avLst/>
          </a:prstGeom>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320253526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Titre. Contenu et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11175"/>
          </a:xfrm>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000125"/>
            <a:ext cx="4038600" cy="535781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648200" y="1000125"/>
            <a:ext cx="4038600" cy="535781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457200" y="6500813"/>
            <a:ext cx="2133600" cy="220662"/>
          </a:xfrm>
          <a:prstGeom prst="rect">
            <a:avLst/>
          </a:prstGeom>
        </p:spPr>
        <p:txBody>
          <a:bodyPr/>
          <a:lstStyle>
            <a:lvl1pPr>
              <a:defRPr/>
            </a:lvl1pPr>
          </a:lstStyle>
          <a:p>
            <a:endParaRPr lang="en-GB"/>
          </a:p>
        </p:txBody>
      </p:sp>
      <p:sp>
        <p:nvSpPr>
          <p:cNvPr id="6" name="Espace réservé du pied de page 5"/>
          <p:cNvSpPr>
            <a:spLocks noGrp="1"/>
          </p:cNvSpPr>
          <p:nvPr>
            <p:ph type="ftr" sz="quarter" idx="11"/>
          </p:nvPr>
        </p:nvSpPr>
        <p:spPr>
          <a:xfrm>
            <a:off x="2786063" y="6553200"/>
            <a:ext cx="3581400" cy="128588"/>
          </a:xfrm>
          <a:prstGeom prst="rect">
            <a:avLst/>
          </a:prstGeom>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80210717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AD0AA58-FDD9-4A7D-BBDD-CA7FEDF1D279}" type="datetimeFigureOut">
              <a:rPr lang="en-US"/>
              <a:pPr>
                <a:defRPr/>
              </a:pPr>
              <a:t>6/26/2019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79E579-FCB1-43D7-B960-DE34B7015114}" type="slidenum">
              <a:rPr lang="en-US"/>
              <a:pPr>
                <a:defRPr/>
              </a:pPr>
              <a:t>‹Nr.›</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D563730-C3DD-46EA-87FA-BF7BD042173A}" type="datetimeFigureOut">
              <a:rPr lang="en-US"/>
              <a:pPr>
                <a:defRPr/>
              </a:pPr>
              <a:t>6/26/2019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036106-2AC5-4EFA-B607-C4736D8F58D6}" type="slidenum">
              <a:rPr lang="en-US"/>
              <a:pPr>
                <a:defRPr/>
              </a:pPr>
              <a:t>‹Nr.›</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FBB3C55-73F7-434F-9BD3-2279D28EA903}" type="datetimeFigureOut">
              <a:rPr lang="en-US"/>
              <a:pPr>
                <a:defRPr/>
              </a:pPr>
              <a:t>6/26/2019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E413B3-1B5E-4A62-A5CF-5FDA402FD875}" type="slidenum">
              <a:rPr lang="en-US"/>
              <a:pPr>
                <a:defRPr/>
              </a:pPr>
              <a:t>‹Nr.›</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EA5C266-CC8A-4B58-B43E-690A2CB84E9F}" type="datetimeFigureOut">
              <a:rPr lang="en-US"/>
              <a:pPr>
                <a:defRPr/>
              </a:pPr>
              <a:t>6/26/2019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319C59B-B790-46D0-865D-A93F22D55188}" type="slidenum">
              <a:rPr lang="en-US"/>
              <a:pPr>
                <a:defRPr/>
              </a:pPr>
              <a:t>‹Nr.›</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005D527-EA1C-4BC5-AF7B-05B4678E302B}" type="datetimeFigureOut">
              <a:rPr lang="en-US"/>
              <a:pPr>
                <a:defRPr/>
              </a:pPr>
              <a:t>6/26/2019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6CA1FDF-130A-413D-A427-212CEF948407}" type="slidenum">
              <a:rPr lang="en-US"/>
              <a:pPr>
                <a:defRPr/>
              </a:pPr>
              <a:t>‹Nr.›</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1CE9941-A6BE-43A0-87D4-EDF70AE53C04}" type="datetimeFigureOut">
              <a:rPr lang="en-US"/>
              <a:pPr>
                <a:defRPr/>
              </a:pPr>
              <a:t>6/26/2019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9FC9FDF-C140-46CB-BB0A-FF7A7D16A556}" type="slidenum">
              <a:rPr lang="en-US"/>
              <a:pPr>
                <a:defRPr/>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BBD22C-66B6-4D41-8090-2A9022E90540}" type="datetimeFigureOut">
              <a:rPr lang="it-IT" smtClean="0"/>
              <a:pPr/>
              <a:t>26/06/2019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3BF1ECB-65D6-4CDB-8848-5E6120339EBE}" type="slidenum">
              <a:rPr lang="it-IT" smtClean="0"/>
              <a:pPr/>
              <a:t>‹Nr.›</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2B4418F-40CE-4A32-86E0-44512E646941}" type="datetimeFigureOut">
              <a:rPr lang="en-US"/>
              <a:pPr>
                <a:defRPr/>
              </a:pPr>
              <a:t>6/26/2019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9CAC5A9-0055-430F-A578-662DECF55306}" type="slidenum">
              <a:rPr lang="en-US"/>
              <a:pPr>
                <a:defRPr/>
              </a:pPr>
              <a:t>‹Nr.›</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653A4AB-C519-48DA-9FB5-59BC903A90A8}" type="datetimeFigureOut">
              <a:rPr lang="en-US"/>
              <a:pPr>
                <a:defRPr/>
              </a:pPr>
              <a:t>6/26/2019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5E93F84-12A9-4F6E-BD29-330801250DE6}" type="slidenum">
              <a:rPr lang="en-US"/>
              <a:pPr>
                <a:defRPr/>
              </a:pPr>
              <a:t>‹Nr.›</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60A2E0-D322-4808-A778-DDE49F842F9A}" type="datetimeFigureOut">
              <a:rPr lang="en-US"/>
              <a:pPr>
                <a:defRPr/>
              </a:pPr>
              <a:t>6/26/2019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9F0FA6-C21D-439B-A0C7-5296C289E706}" type="slidenum">
              <a:rPr lang="en-US"/>
              <a:pPr>
                <a:defRPr/>
              </a:pPr>
              <a:t>‹Nr.›</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04AB96-075B-470F-99EC-4A6475D12A01}" type="datetimeFigureOut">
              <a:rPr lang="en-US"/>
              <a:pPr>
                <a:defRPr/>
              </a:pPr>
              <a:t>6/26/2019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879EE5-D278-4A2B-8273-7EACD9BEB42D}" type="slidenum">
              <a:rPr lang="en-US"/>
              <a:pPr>
                <a:defRPr/>
              </a:pPr>
              <a:t>‹Nr.›</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1AE147B-9B12-4924-B883-6C4250FB3239}" type="datetimeFigureOut">
              <a:rPr lang="en-US"/>
              <a:pPr>
                <a:defRPr/>
              </a:pPr>
              <a:t>6/26/2019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5ED488-1304-4669-AC9F-41CF6AC8B83B}" type="slidenum">
              <a:rPr lang="en-US"/>
              <a:pPr>
                <a:defRPr/>
              </a:pPr>
              <a:t>‹Nr.›</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en-GB"/>
          </a:p>
        </p:txBody>
      </p:sp>
      <p:sp>
        <p:nvSpPr>
          <p:cNvPr id="3" name="Espace réservé du pied de page 2"/>
          <p:cNvSpPr>
            <a:spLocks noGrp="1"/>
          </p:cNvSpPr>
          <p:nvPr>
            <p:ph type="ftr" sz="quarter" idx="11"/>
          </p:nvPr>
        </p:nvSpPr>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352309776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Date Placeholder 2"/>
          <p:cNvSpPr>
            <a:spLocks noGrp="1"/>
          </p:cNvSpPr>
          <p:nvPr>
            <p:ph type="dt" sz="half" idx="10"/>
          </p:nvPr>
        </p:nvSpPr>
        <p:spPr/>
        <p:txBody>
          <a:bodyPr/>
          <a:lstStyle>
            <a:lvl1pPr>
              <a:defRPr/>
            </a:lvl1pPr>
          </a:lstStyle>
          <a:p>
            <a:pPr>
              <a:defRPr/>
            </a:pPr>
            <a:r>
              <a:rPr lang="it-IT"/>
              <a:t>20/05/2010</a:t>
            </a:r>
            <a:endParaRPr lang="en-GB"/>
          </a:p>
        </p:txBody>
      </p:sp>
      <p:sp>
        <p:nvSpPr>
          <p:cNvPr id="5" name="Footer Placeholder 3"/>
          <p:cNvSpPr>
            <a:spLocks noGrp="1"/>
          </p:cNvSpPr>
          <p:nvPr>
            <p:ph type="ftr" sz="quarter" idx="11"/>
          </p:nvPr>
        </p:nvSpPr>
        <p:spPr/>
        <p:txBody>
          <a:bodyPr/>
          <a:lstStyle>
            <a:lvl1pPr>
              <a:defRPr/>
            </a:lvl1pPr>
          </a:lstStyle>
          <a:p>
            <a:pPr>
              <a:defRPr/>
            </a:pPr>
            <a:r>
              <a:rPr lang="en-GB"/>
              <a:t>Bruyneel - Germanium Workshop Berkeley</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e Placeholder 2"/>
          <p:cNvSpPr>
            <a:spLocks noGrp="1"/>
          </p:cNvSpPr>
          <p:nvPr>
            <p:ph type="dt" sz="half" idx="10"/>
          </p:nvPr>
        </p:nvSpPr>
        <p:spPr/>
        <p:txBody>
          <a:bodyPr/>
          <a:lstStyle>
            <a:lvl1pPr>
              <a:defRPr/>
            </a:lvl1pPr>
          </a:lstStyle>
          <a:p>
            <a:pPr>
              <a:defRPr/>
            </a:pPr>
            <a:r>
              <a:rPr lang="it-IT"/>
              <a:t>20/05/2010</a:t>
            </a:r>
            <a:endParaRPr lang="en-GB"/>
          </a:p>
        </p:txBody>
      </p:sp>
      <p:sp>
        <p:nvSpPr>
          <p:cNvPr id="5" name="Footer Placeholder 3"/>
          <p:cNvSpPr>
            <a:spLocks noGrp="1"/>
          </p:cNvSpPr>
          <p:nvPr>
            <p:ph type="ftr" sz="quarter" idx="11"/>
          </p:nvPr>
        </p:nvSpPr>
        <p:spPr/>
        <p:txBody>
          <a:bodyPr/>
          <a:lstStyle>
            <a:lvl1pPr>
              <a:defRPr/>
            </a:lvl1pPr>
          </a:lstStyle>
          <a:p>
            <a:pPr>
              <a:defRPr/>
            </a:pPr>
            <a:r>
              <a:rPr lang="en-GB"/>
              <a:t>Bruyneel - Germanium Workshop Berkeley</a:t>
            </a: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e Placeholder 2"/>
          <p:cNvSpPr>
            <a:spLocks noGrp="1"/>
          </p:cNvSpPr>
          <p:nvPr>
            <p:ph type="dt" sz="half" idx="10"/>
          </p:nvPr>
        </p:nvSpPr>
        <p:spPr/>
        <p:txBody>
          <a:bodyPr/>
          <a:lstStyle>
            <a:lvl1pPr>
              <a:defRPr/>
            </a:lvl1pPr>
          </a:lstStyle>
          <a:p>
            <a:pPr>
              <a:defRPr/>
            </a:pPr>
            <a:r>
              <a:rPr lang="it-IT"/>
              <a:t>20/05/2010</a:t>
            </a:r>
            <a:endParaRPr lang="en-GB"/>
          </a:p>
        </p:txBody>
      </p:sp>
      <p:sp>
        <p:nvSpPr>
          <p:cNvPr id="5" name="Footer Placeholder 3"/>
          <p:cNvSpPr>
            <a:spLocks noGrp="1"/>
          </p:cNvSpPr>
          <p:nvPr>
            <p:ph type="ftr" sz="quarter" idx="11"/>
          </p:nvPr>
        </p:nvSpPr>
        <p:spPr/>
        <p:txBody>
          <a:bodyPr/>
          <a:lstStyle>
            <a:lvl1pPr>
              <a:defRPr/>
            </a:lvl1pPr>
          </a:lstStyle>
          <a:p>
            <a:pPr>
              <a:defRPr/>
            </a:pPr>
            <a:r>
              <a:rPr lang="en-GB"/>
              <a:t>Bruyneel - Germanium Workshop Berkeley</a:t>
            </a: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000125"/>
            <a:ext cx="4038600" cy="5357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000125"/>
            <a:ext cx="4038600" cy="5357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e Placeholder 2"/>
          <p:cNvSpPr>
            <a:spLocks noGrp="1"/>
          </p:cNvSpPr>
          <p:nvPr>
            <p:ph type="dt" sz="half" idx="10"/>
          </p:nvPr>
        </p:nvSpPr>
        <p:spPr/>
        <p:txBody>
          <a:bodyPr/>
          <a:lstStyle>
            <a:lvl1pPr>
              <a:defRPr/>
            </a:lvl1pPr>
          </a:lstStyle>
          <a:p>
            <a:pPr>
              <a:defRPr/>
            </a:pPr>
            <a:r>
              <a:rPr lang="it-IT"/>
              <a:t>20/05/2010</a:t>
            </a:r>
            <a:endParaRPr lang="en-GB"/>
          </a:p>
        </p:txBody>
      </p:sp>
      <p:sp>
        <p:nvSpPr>
          <p:cNvPr id="6" name="Footer Placeholder 3"/>
          <p:cNvSpPr>
            <a:spLocks noGrp="1"/>
          </p:cNvSpPr>
          <p:nvPr>
            <p:ph type="ftr" sz="quarter" idx="11"/>
          </p:nvPr>
        </p:nvSpPr>
        <p:spPr/>
        <p:txBody>
          <a:bodyPr/>
          <a:lstStyle>
            <a:lvl1pPr>
              <a:defRPr/>
            </a:lvl1pPr>
          </a:lstStyle>
          <a:p>
            <a:pPr>
              <a:defRPr/>
            </a:pPr>
            <a:r>
              <a:rPr lang="en-GB"/>
              <a:t>Bruyneel - Germanium Workshop Berkeley</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p>
            <a:fld id="{CEBBD22C-66B6-4D41-8090-2A9022E90540}" type="datetimeFigureOut">
              <a:rPr lang="it-IT" smtClean="0"/>
              <a:pPr/>
              <a:t>26/06/2019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3BF1ECB-65D6-4CDB-8848-5E6120339EBE}" type="slidenum">
              <a:rPr lang="it-IT" smtClean="0"/>
              <a:pPr/>
              <a:t>‹Nr.›</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e Placeholder 2"/>
          <p:cNvSpPr>
            <a:spLocks noGrp="1"/>
          </p:cNvSpPr>
          <p:nvPr>
            <p:ph type="dt" sz="half" idx="10"/>
          </p:nvPr>
        </p:nvSpPr>
        <p:spPr/>
        <p:txBody>
          <a:bodyPr/>
          <a:lstStyle>
            <a:lvl1pPr>
              <a:defRPr/>
            </a:lvl1pPr>
          </a:lstStyle>
          <a:p>
            <a:pPr>
              <a:defRPr/>
            </a:pPr>
            <a:r>
              <a:rPr lang="it-IT"/>
              <a:t>20/05/2010</a:t>
            </a:r>
            <a:endParaRPr lang="en-GB"/>
          </a:p>
        </p:txBody>
      </p:sp>
      <p:sp>
        <p:nvSpPr>
          <p:cNvPr id="8" name="Footer Placeholder 3"/>
          <p:cNvSpPr>
            <a:spLocks noGrp="1"/>
          </p:cNvSpPr>
          <p:nvPr>
            <p:ph type="ftr" sz="quarter" idx="11"/>
          </p:nvPr>
        </p:nvSpPr>
        <p:spPr/>
        <p:txBody>
          <a:bodyPr/>
          <a:lstStyle>
            <a:lvl1pPr>
              <a:defRPr/>
            </a:lvl1pPr>
          </a:lstStyle>
          <a:p>
            <a:pPr>
              <a:defRPr/>
            </a:pPr>
            <a:r>
              <a:rPr lang="en-GB"/>
              <a:t>Bruyneel - Germanium Workshop Berkeley</a:t>
            </a: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e Placeholder 2"/>
          <p:cNvSpPr>
            <a:spLocks noGrp="1"/>
          </p:cNvSpPr>
          <p:nvPr>
            <p:ph type="dt" sz="half" idx="10"/>
          </p:nvPr>
        </p:nvSpPr>
        <p:spPr/>
        <p:txBody>
          <a:bodyPr/>
          <a:lstStyle>
            <a:lvl1pPr>
              <a:defRPr/>
            </a:lvl1pPr>
          </a:lstStyle>
          <a:p>
            <a:pPr>
              <a:defRPr/>
            </a:pPr>
            <a:r>
              <a:rPr lang="it-IT"/>
              <a:t>20/05/2010</a:t>
            </a:r>
            <a:endParaRPr lang="en-GB"/>
          </a:p>
        </p:txBody>
      </p:sp>
      <p:sp>
        <p:nvSpPr>
          <p:cNvPr id="4" name="Footer Placeholder 3"/>
          <p:cNvSpPr>
            <a:spLocks noGrp="1"/>
          </p:cNvSpPr>
          <p:nvPr>
            <p:ph type="ftr" sz="quarter" idx="11"/>
          </p:nvPr>
        </p:nvSpPr>
        <p:spPr/>
        <p:txBody>
          <a:bodyPr/>
          <a:lstStyle>
            <a:lvl1pPr>
              <a:defRPr/>
            </a:lvl1pPr>
          </a:lstStyle>
          <a:p>
            <a:pPr>
              <a:defRPr/>
            </a:pPr>
            <a:r>
              <a:rPr lang="en-GB"/>
              <a:t>Bruyneel - Germanium Workshop Berkeley</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r>
              <a:rPr lang="it-IT"/>
              <a:t>20/05/2010</a:t>
            </a:r>
            <a:endParaRPr lang="en-GB"/>
          </a:p>
        </p:txBody>
      </p:sp>
      <p:sp>
        <p:nvSpPr>
          <p:cNvPr id="3" name="Footer Placeholder 3"/>
          <p:cNvSpPr>
            <a:spLocks noGrp="1"/>
          </p:cNvSpPr>
          <p:nvPr>
            <p:ph type="ftr" sz="quarter" idx="11"/>
          </p:nvPr>
        </p:nvSpPr>
        <p:spPr/>
        <p:txBody>
          <a:bodyPr/>
          <a:lstStyle>
            <a:lvl1pPr>
              <a:defRPr/>
            </a:lvl1pPr>
          </a:lstStyle>
          <a:p>
            <a:pPr>
              <a:defRPr/>
            </a:pPr>
            <a:r>
              <a:rPr lang="en-GB"/>
              <a:t>Bruyneel - Germanium Workshop Berkeley</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e Placeholder 2"/>
          <p:cNvSpPr>
            <a:spLocks noGrp="1"/>
          </p:cNvSpPr>
          <p:nvPr>
            <p:ph type="dt" sz="half" idx="10"/>
          </p:nvPr>
        </p:nvSpPr>
        <p:spPr/>
        <p:txBody>
          <a:bodyPr/>
          <a:lstStyle>
            <a:lvl1pPr>
              <a:defRPr/>
            </a:lvl1pPr>
          </a:lstStyle>
          <a:p>
            <a:pPr>
              <a:defRPr/>
            </a:pPr>
            <a:r>
              <a:rPr lang="it-IT"/>
              <a:t>20/05/2010</a:t>
            </a:r>
            <a:endParaRPr lang="en-GB"/>
          </a:p>
        </p:txBody>
      </p:sp>
      <p:sp>
        <p:nvSpPr>
          <p:cNvPr id="6" name="Footer Placeholder 3"/>
          <p:cNvSpPr>
            <a:spLocks noGrp="1"/>
          </p:cNvSpPr>
          <p:nvPr>
            <p:ph type="ftr" sz="quarter" idx="11"/>
          </p:nvPr>
        </p:nvSpPr>
        <p:spPr/>
        <p:txBody>
          <a:bodyPr/>
          <a:lstStyle>
            <a:lvl1pPr>
              <a:defRPr/>
            </a:lvl1pPr>
          </a:lstStyle>
          <a:p>
            <a:pPr>
              <a:defRPr/>
            </a:pPr>
            <a:r>
              <a:rPr lang="en-GB"/>
              <a:t>Bruyneel - Germanium Workshop Berkeley</a:t>
            </a: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e Placeholder 2"/>
          <p:cNvSpPr>
            <a:spLocks noGrp="1"/>
          </p:cNvSpPr>
          <p:nvPr>
            <p:ph type="dt" sz="half" idx="10"/>
          </p:nvPr>
        </p:nvSpPr>
        <p:spPr/>
        <p:txBody>
          <a:bodyPr/>
          <a:lstStyle>
            <a:lvl1pPr>
              <a:defRPr/>
            </a:lvl1pPr>
          </a:lstStyle>
          <a:p>
            <a:pPr>
              <a:defRPr/>
            </a:pPr>
            <a:r>
              <a:rPr lang="it-IT"/>
              <a:t>20/05/2010</a:t>
            </a:r>
            <a:endParaRPr lang="en-GB"/>
          </a:p>
        </p:txBody>
      </p:sp>
      <p:sp>
        <p:nvSpPr>
          <p:cNvPr id="6" name="Footer Placeholder 3"/>
          <p:cNvSpPr>
            <a:spLocks noGrp="1"/>
          </p:cNvSpPr>
          <p:nvPr>
            <p:ph type="ftr" sz="quarter" idx="11"/>
          </p:nvPr>
        </p:nvSpPr>
        <p:spPr/>
        <p:txBody>
          <a:bodyPr/>
          <a:lstStyle>
            <a:lvl1pPr>
              <a:defRPr/>
            </a:lvl1pPr>
          </a:lstStyle>
          <a:p>
            <a:pPr>
              <a:defRPr/>
            </a:pPr>
            <a:r>
              <a:rPr lang="en-GB"/>
              <a:t>Bruyneel - Germanium Workshop Berkeley</a:t>
            </a: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e Placeholder 2"/>
          <p:cNvSpPr>
            <a:spLocks noGrp="1"/>
          </p:cNvSpPr>
          <p:nvPr>
            <p:ph type="dt" sz="half" idx="10"/>
          </p:nvPr>
        </p:nvSpPr>
        <p:spPr/>
        <p:txBody>
          <a:bodyPr/>
          <a:lstStyle>
            <a:lvl1pPr>
              <a:defRPr/>
            </a:lvl1pPr>
          </a:lstStyle>
          <a:p>
            <a:pPr>
              <a:defRPr/>
            </a:pPr>
            <a:r>
              <a:rPr lang="it-IT"/>
              <a:t>20/05/2010</a:t>
            </a:r>
            <a:endParaRPr lang="en-GB"/>
          </a:p>
        </p:txBody>
      </p:sp>
      <p:sp>
        <p:nvSpPr>
          <p:cNvPr id="5" name="Footer Placeholder 3"/>
          <p:cNvSpPr>
            <a:spLocks noGrp="1"/>
          </p:cNvSpPr>
          <p:nvPr>
            <p:ph type="ftr" sz="quarter" idx="11"/>
          </p:nvPr>
        </p:nvSpPr>
        <p:spPr/>
        <p:txBody>
          <a:bodyPr/>
          <a:lstStyle>
            <a:lvl1pPr>
              <a:defRPr/>
            </a:lvl1pPr>
          </a:lstStyle>
          <a:p>
            <a:pPr>
              <a:defRPr/>
            </a:pPr>
            <a:r>
              <a:rPr lang="en-GB"/>
              <a:t>Bruyneel - Germanium Workshop Berkeley</a:t>
            </a: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60833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60833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e Placeholder 2"/>
          <p:cNvSpPr>
            <a:spLocks noGrp="1"/>
          </p:cNvSpPr>
          <p:nvPr>
            <p:ph type="dt" sz="half" idx="10"/>
          </p:nvPr>
        </p:nvSpPr>
        <p:spPr/>
        <p:txBody>
          <a:bodyPr/>
          <a:lstStyle>
            <a:lvl1pPr>
              <a:defRPr/>
            </a:lvl1pPr>
          </a:lstStyle>
          <a:p>
            <a:pPr>
              <a:defRPr/>
            </a:pPr>
            <a:r>
              <a:rPr lang="it-IT"/>
              <a:t>20/05/2010</a:t>
            </a:r>
            <a:endParaRPr lang="en-GB"/>
          </a:p>
        </p:txBody>
      </p:sp>
      <p:sp>
        <p:nvSpPr>
          <p:cNvPr id="5" name="Footer Placeholder 3"/>
          <p:cNvSpPr>
            <a:spLocks noGrp="1"/>
          </p:cNvSpPr>
          <p:nvPr>
            <p:ph type="ftr" sz="quarter" idx="11"/>
          </p:nvPr>
        </p:nvSpPr>
        <p:spPr/>
        <p:txBody>
          <a:bodyPr/>
          <a:lstStyle>
            <a:lvl1pPr>
              <a:defRPr/>
            </a:lvl1pPr>
          </a:lstStyle>
          <a:p>
            <a:pPr>
              <a:defRPr/>
            </a:pPr>
            <a:r>
              <a:rPr lang="en-GB"/>
              <a:t>Bruyneel - Germanium Workshop Berkeley</a:t>
            </a: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11175"/>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000125"/>
            <a:ext cx="4038600" cy="535781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648200" y="1000125"/>
            <a:ext cx="4038600" cy="535781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e Placeholder 2"/>
          <p:cNvSpPr>
            <a:spLocks noGrp="1"/>
          </p:cNvSpPr>
          <p:nvPr>
            <p:ph type="dt" sz="half" idx="10"/>
          </p:nvPr>
        </p:nvSpPr>
        <p:spPr/>
        <p:txBody>
          <a:bodyPr/>
          <a:lstStyle>
            <a:lvl1pPr>
              <a:defRPr/>
            </a:lvl1pPr>
          </a:lstStyle>
          <a:p>
            <a:pPr>
              <a:defRPr/>
            </a:pPr>
            <a:r>
              <a:rPr lang="it-IT"/>
              <a:t>20/05/2010</a:t>
            </a:r>
            <a:endParaRPr lang="en-GB"/>
          </a:p>
        </p:txBody>
      </p:sp>
      <p:sp>
        <p:nvSpPr>
          <p:cNvPr id="6" name="Footer Placeholder 3"/>
          <p:cNvSpPr>
            <a:spLocks noGrp="1"/>
          </p:cNvSpPr>
          <p:nvPr>
            <p:ph type="ftr" sz="quarter" idx="11"/>
          </p:nvPr>
        </p:nvSpPr>
        <p:spPr/>
        <p:txBody>
          <a:bodyPr/>
          <a:lstStyle>
            <a:lvl1pPr>
              <a:defRPr/>
            </a:lvl1pPr>
          </a:lstStyle>
          <a:p>
            <a:pPr>
              <a:defRPr/>
            </a:pPr>
            <a:r>
              <a:rPr lang="en-GB"/>
              <a:t>Bruyneel - Germanium Workshop Berkeley</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it-IT"/>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97400E37-B7F5-4340-9652-DBF2FFE670D8}" type="slidenum">
              <a:rPr lang="en-US"/>
              <a:pPr/>
              <a:t>‹Nr.›</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347759"/>
            <a:ext cx="7772400" cy="2252691"/>
          </a:xfrm>
          <a:prstGeom prst="rect">
            <a:avLst/>
          </a:prstGeom>
        </p:spPr>
        <p:txBody>
          <a:bodyPr/>
          <a:lstStyle>
            <a:lvl1pPr>
              <a:defRPr lang="it-IT" dirty="0" smtClean="0"/>
            </a:lvl1pPr>
          </a:lstStyle>
          <a:p>
            <a:r>
              <a:rPr lang="fr-FR" smtClean="0"/>
              <a:t>Cliquez pour modifier le style du titre</a:t>
            </a:r>
            <a:endParaRPr lang="it-IT" dirty="0"/>
          </a:p>
        </p:txBody>
      </p:sp>
      <p:sp>
        <p:nvSpPr>
          <p:cNvPr id="3" name="Rectangle 4"/>
          <p:cNvSpPr>
            <a:spLocks noGrp="1" noChangeArrowheads="1"/>
          </p:cNvSpPr>
          <p:nvPr>
            <p:ph type="sldNum" sz="quarter" idx="10"/>
          </p:nvPr>
        </p:nvSpPr>
        <p:spPr>
          <a:xfrm>
            <a:off x="8270875" y="6561348"/>
            <a:ext cx="873125" cy="476250"/>
          </a:xfrm>
          <a:prstGeom prst="rect">
            <a:avLst/>
          </a:prstGeom>
          <a:ln/>
        </p:spPr>
        <p:txBody>
          <a:bodyPr/>
          <a:lstStyle>
            <a:lvl1pPr>
              <a:defRPr/>
            </a:lvl1pPr>
          </a:lstStyle>
          <a:p>
            <a:pPr>
              <a:defRPr/>
            </a:pPr>
            <a:fld id="{8EDCDC8E-50DB-4F2E-A357-58D8BB0D9DC6}" type="slidenum">
              <a:rPr lang="it-IT">
                <a:solidFill>
                  <a:prstClr val="black"/>
                </a:solidFill>
              </a:rPr>
              <a:pPr>
                <a:defRPr/>
              </a:pPr>
              <a:t>‹Nr.›</a:t>
            </a:fld>
            <a:endParaRPr lang="it-IT">
              <a:solidFill>
                <a:prstClr val="black"/>
              </a:solidFill>
            </a:endParaRPr>
          </a:p>
        </p:txBody>
      </p:sp>
    </p:spTree>
    <p:extLst>
      <p:ext uri="{BB962C8B-B14F-4D97-AF65-F5344CB8AC3E}">
        <p14:creationId xmlns:p14="http://schemas.microsoft.com/office/powerpoint/2010/main" val="2856642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p>
            <a:fld id="{CEBBD22C-66B6-4D41-8090-2A9022E90540}" type="datetimeFigureOut">
              <a:rPr lang="it-IT" smtClean="0"/>
              <a:pPr/>
              <a:t>26/06/2019</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03BF1ECB-65D6-4CDB-8848-5E6120339EBE}" type="slidenum">
              <a:rPr lang="it-IT" smtClean="0"/>
              <a:pPr/>
              <a:t>‹Nr.›</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a:xfrm>
            <a:off x="457200" y="6500813"/>
            <a:ext cx="2133600" cy="220662"/>
          </a:xfrm>
          <a:prstGeom prst="rect">
            <a:avLst/>
          </a:prstGeom>
        </p:spPr>
        <p:txBody>
          <a:bodyPr/>
          <a:lstStyle>
            <a:lvl1pPr>
              <a:defRPr/>
            </a:lvl1pPr>
          </a:lstStyle>
          <a:p>
            <a:endParaRPr lang="en-GB"/>
          </a:p>
        </p:txBody>
      </p:sp>
      <p:sp>
        <p:nvSpPr>
          <p:cNvPr id="5" name="Espace réservé du pied de page 4"/>
          <p:cNvSpPr>
            <a:spLocks noGrp="1"/>
          </p:cNvSpPr>
          <p:nvPr>
            <p:ph type="ftr" sz="quarter" idx="11"/>
          </p:nvPr>
        </p:nvSpPr>
        <p:spPr>
          <a:xfrm>
            <a:off x="2786063" y="6553200"/>
            <a:ext cx="3581400" cy="128588"/>
          </a:xfrm>
          <a:prstGeom prst="rect">
            <a:avLst/>
          </a:prstGeom>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295740091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500813"/>
            <a:ext cx="2133600" cy="220662"/>
          </a:xfrm>
          <a:prstGeom prst="rect">
            <a:avLst/>
          </a:prstGeom>
        </p:spPr>
        <p:txBody>
          <a:bodyPr/>
          <a:lstStyle>
            <a:lvl1pPr>
              <a:defRPr/>
            </a:lvl1pPr>
          </a:lstStyle>
          <a:p>
            <a:endParaRPr lang="en-GB"/>
          </a:p>
        </p:txBody>
      </p:sp>
      <p:sp>
        <p:nvSpPr>
          <p:cNvPr id="5" name="Espace réservé du pied de page 4"/>
          <p:cNvSpPr>
            <a:spLocks noGrp="1"/>
          </p:cNvSpPr>
          <p:nvPr>
            <p:ph type="ftr" sz="quarter" idx="11"/>
          </p:nvPr>
        </p:nvSpPr>
        <p:spPr>
          <a:xfrm>
            <a:off x="2786063" y="6553200"/>
            <a:ext cx="3581400" cy="128588"/>
          </a:xfrm>
          <a:prstGeom prst="rect">
            <a:avLst/>
          </a:prstGeom>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381812569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a:xfrm>
            <a:off x="457200" y="6500813"/>
            <a:ext cx="2133600" cy="220662"/>
          </a:xfrm>
          <a:prstGeom prst="rect">
            <a:avLst/>
          </a:prstGeom>
        </p:spPr>
        <p:txBody>
          <a:bodyPr/>
          <a:lstStyle>
            <a:lvl1pPr>
              <a:defRPr/>
            </a:lvl1pPr>
          </a:lstStyle>
          <a:p>
            <a:endParaRPr lang="en-GB"/>
          </a:p>
        </p:txBody>
      </p:sp>
      <p:sp>
        <p:nvSpPr>
          <p:cNvPr id="5" name="Espace réservé du pied de page 4"/>
          <p:cNvSpPr>
            <a:spLocks noGrp="1"/>
          </p:cNvSpPr>
          <p:nvPr>
            <p:ph type="ftr" sz="quarter" idx="11"/>
          </p:nvPr>
        </p:nvSpPr>
        <p:spPr>
          <a:xfrm>
            <a:off x="2786063" y="6553200"/>
            <a:ext cx="3581400" cy="128588"/>
          </a:xfrm>
          <a:prstGeom prst="rect">
            <a:avLst/>
          </a:prstGeom>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16318586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000125"/>
            <a:ext cx="4038600" cy="5357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000125"/>
            <a:ext cx="4038600" cy="5357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457200" y="6500813"/>
            <a:ext cx="2133600" cy="220662"/>
          </a:xfrm>
          <a:prstGeom prst="rect">
            <a:avLst/>
          </a:prstGeom>
        </p:spPr>
        <p:txBody>
          <a:bodyPr/>
          <a:lstStyle>
            <a:lvl1pPr>
              <a:defRPr/>
            </a:lvl1pPr>
          </a:lstStyle>
          <a:p>
            <a:endParaRPr lang="en-GB"/>
          </a:p>
        </p:txBody>
      </p:sp>
      <p:sp>
        <p:nvSpPr>
          <p:cNvPr id="6" name="Espace réservé du pied de page 5"/>
          <p:cNvSpPr>
            <a:spLocks noGrp="1"/>
          </p:cNvSpPr>
          <p:nvPr>
            <p:ph type="ftr" sz="quarter" idx="11"/>
          </p:nvPr>
        </p:nvSpPr>
        <p:spPr>
          <a:xfrm>
            <a:off x="2786063" y="6553200"/>
            <a:ext cx="3581400" cy="128588"/>
          </a:xfrm>
          <a:prstGeom prst="rect">
            <a:avLst/>
          </a:prstGeom>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403250581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457200" y="6500813"/>
            <a:ext cx="2133600" cy="220662"/>
          </a:xfrm>
          <a:prstGeom prst="rect">
            <a:avLst/>
          </a:prstGeom>
        </p:spPr>
        <p:txBody>
          <a:bodyPr/>
          <a:lstStyle>
            <a:lvl1pPr>
              <a:defRPr/>
            </a:lvl1pPr>
          </a:lstStyle>
          <a:p>
            <a:endParaRPr lang="en-GB"/>
          </a:p>
        </p:txBody>
      </p:sp>
      <p:sp>
        <p:nvSpPr>
          <p:cNvPr id="8" name="Espace réservé du pied de page 7"/>
          <p:cNvSpPr>
            <a:spLocks noGrp="1"/>
          </p:cNvSpPr>
          <p:nvPr>
            <p:ph type="ftr" sz="quarter" idx="11"/>
          </p:nvPr>
        </p:nvSpPr>
        <p:spPr>
          <a:xfrm>
            <a:off x="2786063" y="6553200"/>
            <a:ext cx="3581400" cy="128588"/>
          </a:xfrm>
          <a:prstGeom prst="rect">
            <a:avLst/>
          </a:prstGeom>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239972261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375973301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09776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a:xfrm>
            <a:off x="457200" y="6500813"/>
            <a:ext cx="2133600" cy="220662"/>
          </a:xfrm>
          <a:prstGeom prst="rect">
            <a:avLst/>
          </a:prstGeom>
        </p:spPr>
        <p:txBody>
          <a:bodyPr/>
          <a:lstStyle>
            <a:lvl1pPr>
              <a:defRPr/>
            </a:lvl1pPr>
          </a:lstStyle>
          <a:p>
            <a:endParaRPr lang="en-GB"/>
          </a:p>
        </p:txBody>
      </p:sp>
      <p:sp>
        <p:nvSpPr>
          <p:cNvPr id="6" name="Espace réservé du pied de page 5"/>
          <p:cNvSpPr>
            <a:spLocks noGrp="1"/>
          </p:cNvSpPr>
          <p:nvPr>
            <p:ph type="ftr" sz="quarter" idx="11"/>
          </p:nvPr>
        </p:nvSpPr>
        <p:spPr>
          <a:xfrm>
            <a:off x="2786063" y="6553200"/>
            <a:ext cx="3581400" cy="128588"/>
          </a:xfrm>
          <a:prstGeom prst="rect">
            <a:avLst/>
          </a:prstGeom>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327955412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a:xfrm>
            <a:off x="457200" y="6500813"/>
            <a:ext cx="2133600" cy="220662"/>
          </a:xfrm>
          <a:prstGeom prst="rect">
            <a:avLst/>
          </a:prstGeom>
        </p:spPr>
        <p:txBody>
          <a:bodyPr/>
          <a:lstStyle>
            <a:lvl1pPr>
              <a:defRPr/>
            </a:lvl1pPr>
          </a:lstStyle>
          <a:p>
            <a:endParaRPr lang="en-GB"/>
          </a:p>
        </p:txBody>
      </p:sp>
      <p:sp>
        <p:nvSpPr>
          <p:cNvPr id="6" name="Espace réservé du pied de page 5"/>
          <p:cNvSpPr>
            <a:spLocks noGrp="1"/>
          </p:cNvSpPr>
          <p:nvPr>
            <p:ph type="ftr" sz="quarter" idx="11"/>
          </p:nvPr>
        </p:nvSpPr>
        <p:spPr>
          <a:xfrm>
            <a:off x="2786063" y="6553200"/>
            <a:ext cx="3581400" cy="128588"/>
          </a:xfrm>
          <a:prstGeom prst="rect">
            <a:avLst/>
          </a:prstGeom>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81064545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500813"/>
            <a:ext cx="2133600" cy="220662"/>
          </a:xfrm>
          <a:prstGeom prst="rect">
            <a:avLst/>
          </a:prstGeom>
        </p:spPr>
        <p:txBody>
          <a:bodyPr/>
          <a:lstStyle>
            <a:lvl1pPr>
              <a:defRPr/>
            </a:lvl1pPr>
          </a:lstStyle>
          <a:p>
            <a:endParaRPr lang="en-GB"/>
          </a:p>
        </p:txBody>
      </p:sp>
      <p:sp>
        <p:nvSpPr>
          <p:cNvPr id="5" name="Espace réservé du pied de page 4"/>
          <p:cNvSpPr>
            <a:spLocks noGrp="1"/>
          </p:cNvSpPr>
          <p:nvPr>
            <p:ph type="ftr" sz="quarter" idx="11"/>
          </p:nvPr>
        </p:nvSpPr>
        <p:spPr>
          <a:xfrm>
            <a:off x="2786063" y="6553200"/>
            <a:ext cx="3581400" cy="128588"/>
          </a:xfrm>
          <a:prstGeom prst="rect">
            <a:avLst/>
          </a:prstGeom>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82044085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p>
            <a:fld id="{CEBBD22C-66B6-4D41-8090-2A9022E90540}" type="datetimeFigureOut">
              <a:rPr lang="it-IT" smtClean="0"/>
              <a:pPr/>
              <a:t>26/06/2019</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03BF1ECB-65D6-4CDB-8848-5E6120339EBE}" type="slidenum">
              <a:rPr lang="it-IT" smtClean="0"/>
              <a:pPr/>
              <a:t>‹Nr.›</a:t>
            </a:fld>
            <a:endParaRPr lang="it-IT"/>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60833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60833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500813"/>
            <a:ext cx="2133600" cy="220662"/>
          </a:xfrm>
          <a:prstGeom prst="rect">
            <a:avLst/>
          </a:prstGeom>
        </p:spPr>
        <p:txBody>
          <a:bodyPr/>
          <a:lstStyle>
            <a:lvl1pPr>
              <a:defRPr/>
            </a:lvl1pPr>
          </a:lstStyle>
          <a:p>
            <a:endParaRPr lang="en-GB"/>
          </a:p>
        </p:txBody>
      </p:sp>
      <p:sp>
        <p:nvSpPr>
          <p:cNvPr id="5" name="Espace réservé du pied de page 4"/>
          <p:cNvSpPr>
            <a:spLocks noGrp="1"/>
          </p:cNvSpPr>
          <p:nvPr>
            <p:ph type="ftr" sz="quarter" idx="11"/>
          </p:nvPr>
        </p:nvSpPr>
        <p:spPr>
          <a:xfrm>
            <a:off x="2786063" y="6553200"/>
            <a:ext cx="3581400" cy="128588"/>
          </a:xfrm>
          <a:prstGeom prst="rect">
            <a:avLst/>
          </a:prstGeom>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320253526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re. Contenu et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11175"/>
          </a:xfrm>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000125"/>
            <a:ext cx="4038600" cy="535781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648200" y="1000125"/>
            <a:ext cx="4038600" cy="535781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457200" y="6500813"/>
            <a:ext cx="2133600" cy="220662"/>
          </a:xfrm>
          <a:prstGeom prst="rect">
            <a:avLst/>
          </a:prstGeom>
        </p:spPr>
        <p:txBody>
          <a:bodyPr/>
          <a:lstStyle>
            <a:lvl1pPr>
              <a:defRPr/>
            </a:lvl1pPr>
          </a:lstStyle>
          <a:p>
            <a:endParaRPr lang="en-GB"/>
          </a:p>
        </p:txBody>
      </p:sp>
      <p:sp>
        <p:nvSpPr>
          <p:cNvPr id="6" name="Espace réservé du pied de page 5"/>
          <p:cNvSpPr>
            <a:spLocks noGrp="1"/>
          </p:cNvSpPr>
          <p:nvPr>
            <p:ph type="ftr" sz="quarter" idx="11"/>
          </p:nvPr>
        </p:nvSpPr>
        <p:spPr>
          <a:xfrm>
            <a:off x="2786063" y="6553200"/>
            <a:ext cx="3581400" cy="128588"/>
          </a:xfrm>
          <a:prstGeom prst="rect">
            <a:avLst/>
          </a:prstGeom>
        </p:spPr>
        <p:txBody>
          <a:bodyPr/>
          <a:lstStyle>
            <a:lvl1pPr>
              <a:defRPr/>
            </a:lvl1pPr>
          </a:lstStyle>
          <a:p>
            <a:r>
              <a:rPr lang="de-DE" smtClean="0"/>
              <a:t>Bruyneel - Schleching 2011</a:t>
            </a:r>
            <a:endParaRPr lang="en-GB"/>
          </a:p>
        </p:txBody>
      </p:sp>
    </p:spTree>
    <p:extLst>
      <p:ext uri="{BB962C8B-B14F-4D97-AF65-F5344CB8AC3E}">
        <p14:creationId xmlns:p14="http://schemas.microsoft.com/office/powerpoint/2010/main" val="80210717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172" y="273352"/>
            <a:ext cx="8228763" cy="1145335"/>
          </a:xfrm>
          <a:prstGeom prst="rect">
            <a:avLst/>
          </a:prstGeom>
        </p:spPr>
        <p:txBody>
          <a:bodyPr wrap="none" lIns="0" tIns="0" rIns="0" bIns="0" anchor="ctr"/>
          <a:lstStyle/>
          <a:p>
            <a:pPr algn="ctr"/>
            <a:endParaRPr/>
          </a:p>
        </p:txBody>
      </p:sp>
      <p:sp>
        <p:nvSpPr>
          <p:cNvPr id="6" name="PlaceHolder 2"/>
          <p:cNvSpPr>
            <a:spLocks noGrp="1"/>
          </p:cNvSpPr>
          <p:nvPr>
            <p:ph type="subTitle"/>
          </p:nvPr>
        </p:nvSpPr>
        <p:spPr>
          <a:xfrm>
            <a:off x="457171" y="1604841"/>
            <a:ext cx="8045895" cy="3978138"/>
          </a:xfrm>
          <a:prstGeom prst="rect">
            <a:avLst/>
          </a:prstGeom>
        </p:spPr>
        <p:txBody>
          <a:bodyPr wrap="none" lIns="0" tIns="0" rIns="0" bIns="0" anchor="ctr"/>
          <a:lstStyle/>
          <a:p>
            <a:pPr algn="ct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172" y="273352"/>
            <a:ext cx="8228763" cy="1145335"/>
          </a:xfrm>
          <a:prstGeom prst="rect">
            <a:avLst/>
          </a:prstGeom>
        </p:spPr>
        <p:txBody>
          <a:bodyPr wrap="none" lIns="0" tIns="0" rIns="0" bIns="0" anchor="ctr"/>
          <a:lstStyle/>
          <a:p>
            <a:pPr algn="ctr"/>
            <a:endParaRPr/>
          </a:p>
        </p:txBody>
      </p:sp>
      <p:sp>
        <p:nvSpPr>
          <p:cNvPr id="8" name="PlaceHolder 2"/>
          <p:cNvSpPr>
            <a:spLocks noGrp="1"/>
          </p:cNvSpPr>
          <p:nvPr>
            <p:ph type="body"/>
          </p:nvPr>
        </p:nvSpPr>
        <p:spPr>
          <a:xfrm>
            <a:off x="457171" y="1604841"/>
            <a:ext cx="8045895" cy="3977811"/>
          </a:xfrm>
          <a:prstGeom prst="rect">
            <a:avLst/>
          </a:prstGeom>
        </p:spPr>
        <p:txBody>
          <a:bodyPr wrap="none" lIns="0" tIns="0" rIns="0" bIns="0"/>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172" y="273352"/>
            <a:ext cx="8228763" cy="1145335"/>
          </a:xfrm>
          <a:prstGeom prst="rect">
            <a:avLst/>
          </a:prstGeom>
        </p:spPr>
        <p:txBody>
          <a:bodyPr wrap="none" lIns="0" tIns="0" rIns="0" bIns="0" anchor="ctr"/>
          <a:lstStyle/>
          <a:p>
            <a:pPr algn="ctr"/>
            <a:endParaRPr/>
          </a:p>
        </p:txBody>
      </p:sp>
      <p:sp>
        <p:nvSpPr>
          <p:cNvPr id="10" name="PlaceHolder 2"/>
          <p:cNvSpPr>
            <a:spLocks noGrp="1"/>
          </p:cNvSpPr>
          <p:nvPr>
            <p:ph type="body"/>
          </p:nvPr>
        </p:nvSpPr>
        <p:spPr>
          <a:xfrm>
            <a:off x="457172" y="1604841"/>
            <a:ext cx="3926125" cy="3977811"/>
          </a:xfrm>
          <a:prstGeom prst="rect">
            <a:avLst/>
          </a:prstGeom>
        </p:spPr>
        <p:txBody>
          <a:bodyPr wrap="none" lIns="0" tIns="0" rIns="0" bIns="0"/>
          <a:lstStyle/>
          <a:p>
            <a:endParaRPr/>
          </a:p>
        </p:txBody>
      </p:sp>
      <p:sp>
        <p:nvSpPr>
          <p:cNvPr id="11" name="PlaceHolder 3"/>
          <p:cNvSpPr>
            <a:spLocks noGrp="1"/>
          </p:cNvSpPr>
          <p:nvPr>
            <p:ph type="body"/>
          </p:nvPr>
        </p:nvSpPr>
        <p:spPr>
          <a:xfrm>
            <a:off x="4579880" y="1604841"/>
            <a:ext cx="3926125" cy="3977811"/>
          </a:xfrm>
          <a:prstGeom prst="rect">
            <a:avLst/>
          </a:prstGeom>
        </p:spPr>
        <p:txBody>
          <a:bodyPr wrap="none" lIns="0" tIns="0" rIns="0" bIns="0"/>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172" y="273352"/>
            <a:ext cx="8228763" cy="1145335"/>
          </a:xfrm>
          <a:prstGeom prst="rect">
            <a:avLst/>
          </a:prstGeom>
        </p:spPr>
        <p:txBody>
          <a:bodyPr wrap="none" lIns="0" tIns="0" rIns="0" bIns="0" anchor="ctr"/>
          <a:lstStyle/>
          <a:p>
            <a:pPr algn="ct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172" y="273352"/>
            <a:ext cx="8228763" cy="5309300"/>
          </a:xfrm>
          <a:prstGeom prst="rect">
            <a:avLst/>
          </a:prstGeom>
        </p:spPr>
        <p:txBody>
          <a:bodyPr wrap="none" lIns="0" tIns="0" rIns="0" bIns="0" anchor="ctr"/>
          <a:lstStyle/>
          <a:p>
            <a:pPr algn="ct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172" y="273352"/>
            <a:ext cx="8228763" cy="1145335"/>
          </a:xfrm>
          <a:prstGeom prst="rect">
            <a:avLst/>
          </a:prstGeom>
        </p:spPr>
        <p:txBody>
          <a:bodyPr wrap="none" lIns="0" tIns="0" rIns="0" bIns="0" anchor="ctr"/>
          <a:lstStyle/>
          <a:p>
            <a:pPr algn="ctr"/>
            <a:endParaRPr/>
          </a:p>
        </p:txBody>
      </p:sp>
      <p:sp>
        <p:nvSpPr>
          <p:cNvPr id="15" name="PlaceHolder 2"/>
          <p:cNvSpPr>
            <a:spLocks noGrp="1"/>
          </p:cNvSpPr>
          <p:nvPr>
            <p:ph type="body"/>
          </p:nvPr>
        </p:nvSpPr>
        <p:spPr>
          <a:xfrm>
            <a:off x="457172" y="1604841"/>
            <a:ext cx="3926125" cy="1897135"/>
          </a:xfrm>
          <a:prstGeom prst="rect">
            <a:avLst/>
          </a:prstGeom>
        </p:spPr>
        <p:txBody>
          <a:bodyPr wrap="none" lIns="0" tIns="0" rIns="0" bIns="0"/>
          <a:lstStyle/>
          <a:p>
            <a:endParaRPr/>
          </a:p>
        </p:txBody>
      </p:sp>
      <p:sp>
        <p:nvSpPr>
          <p:cNvPr id="16" name="PlaceHolder 3"/>
          <p:cNvSpPr>
            <a:spLocks noGrp="1"/>
          </p:cNvSpPr>
          <p:nvPr>
            <p:ph type="body"/>
          </p:nvPr>
        </p:nvSpPr>
        <p:spPr>
          <a:xfrm>
            <a:off x="457172" y="3682251"/>
            <a:ext cx="3926125" cy="1897135"/>
          </a:xfrm>
          <a:prstGeom prst="rect">
            <a:avLst/>
          </a:prstGeom>
        </p:spPr>
        <p:txBody>
          <a:bodyPr wrap="none" lIns="0" tIns="0" rIns="0" bIns="0"/>
          <a:lstStyle/>
          <a:p>
            <a:endParaRPr/>
          </a:p>
        </p:txBody>
      </p:sp>
      <p:sp>
        <p:nvSpPr>
          <p:cNvPr id="17" name="PlaceHolder 4"/>
          <p:cNvSpPr>
            <a:spLocks noGrp="1"/>
          </p:cNvSpPr>
          <p:nvPr>
            <p:ph type="body"/>
          </p:nvPr>
        </p:nvSpPr>
        <p:spPr>
          <a:xfrm>
            <a:off x="4579880" y="1604841"/>
            <a:ext cx="3926125" cy="3977811"/>
          </a:xfrm>
          <a:prstGeom prst="rect">
            <a:avLst/>
          </a:prstGeom>
        </p:spPr>
        <p:txBody>
          <a:bodyPr wrap="none" lIns="0" tIns="0" rIns="0" bIns="0"/>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172" y="273352"/>
            <a:ext cx="8228763" cy="1145335"/>
          </a:xfrm>
          <a:prstGeom prst="rect">
            <a:avLst/>
          </a:prstGeom>
        </p:spPr>
        <p:txBody>
          <a:bodyPr wrap="none" lIns="0" tIns="0" rIns="0" bIns="0" anchor="ctr"/>
          <a:lstStyle/>
          <a:p>
            <a:pPr algn="ctr"/>
            <a:endParaRPr/>
          </a:p>
        </p:txBody>
      </p:sp>
      <p:sp>
        <p:nvSpPr>
          <p:cNvPr id="19" name="PlaceHolder 2"/>
          <p:cNvSpPr>
            <a:spLocks noGrp="1"/>
          </p:cNvSpPr>
          <p:nvPr>
            <p:ph type="body"/>
          </p:nvPr>
        </p:nvSpPr>
        <p:spPr>
          <a:xfrm>
            <a:off x="457172" y="1604841"/>
            <a:ext cx="3926125" cy="3977811"/>
          </a:xfrm>
          <a:prstGeom prst="rect">
            <a:avLst/>
          </a:prstGeom>
        </p:spPr>
        <p:txBody>
          <a:bodyPr wrap="none" lIns="0" tIns="0" rIns="0" bIns="0"/>
          <a:lstStyle/>
          <a:p>
            <a:endParaRPr/>
          </a:p>
        </p:txBody>
      </p:sp>
      <p:sp>
        <p:nvSpPr>
          <p:cNvPr id="20" name="PlaceHolder 3"/>
          <p:cNvSpPr>
            <a:spLocks noGrp="1"/>
          </p:cNvSpPr>
          <p:nvPr>
            <p:ph type="body"/>
          </p:nvPr>
        </p:nvSpPr>
        <p:spPr>
          <a:xfrm>
            <a:off x="4579880" y="1604841"/>
            <a:ext cx="3926125" cy="1897135"/>
          </a:xfrm>
          <a:prstGeom prst="rect">
            <a:avLst/>
          </a:prstGeom>
        </p:spPr>
        <p:txBody>
          <a:bodyPr wrap="none" lIns="0" tIns="0" rIns="0" bIns="0"/>
          <a:lstStyle/>
          <a:p>
            <a:endParaRPr/>
          </a:p>
        </p:txBody>
      </p:sp>
      <p:sp>
        <p:nvSpPr>
          <p:cNvPr id="21" name="PlaceHolder 4"/>
          <p:cNvSpPr>
            <a:spLocks noGrp="1"/>
          </p:cNvSpPr>
          <p:nvPr>
            <p:ph type="body"/>
          </p:nvPr>
        </p:nvSpPr>
        <p:spPr>
          <a:xfrm>
            <a:off x="4579880" y="3682251"/>
            <a:ext cx="3926125" cy="1897135"/>
          </a:xfrm>
          <a:prstGeom prst="rect">
            <a:avLst/>
          </a:prstGeom>
        </p:spPr>
        <p:txBody>
          <a:bodyPr wrap="none" lIns="0" tIns="0" rIns="0" bIns="0"/>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BBD22C-66B6-4D41-8090-2A9022E90540}" type="datetimeFigureOut">
              <a:rPr lang="it-IT" smtClean="0"/>
              <a:pPr/>
              <a:t>26/06/2019</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03BF1ECB-65D6-4CDB-8848-5E6120339EBE}" type="slidenum">
              <a:rPr lang="it-IT" smtClean="0"/>
              <a:pPr/>
              <a:t>‹Nr.›</a:t>
            </a:fld>
            <a:endParaRPr lang="it-IT"/>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172" y="273352"/>
            <a:ext cx="8228763" cy="1145335"/>
          </a:xfrm>
          <a:prstGeom prst="rect">
            <a:avLst/>
          </a:prstGeom>
        </p:spPr>
        <p:txBody>
          <a:bodyPr wrap="none" lIns="0" tIns="0" rIns="0" bIns="0" anchor="ctr"/>
          <a:lstStyle/>
          <a:p>
            <a:pPr algn="ctr"/>
            <a:endParaRPr/>
          </a:p>
        </p:txBody>
      </p:sp>
      <p:sp>
        <p:nvSpPr>
          <p:cNvPr id="23" name="PlaceHolder 2"/>
          <p:cNvSpPr>
            <a:spLocks noGrp="1"/>
          </p:cNvSpPr>
          <p:nvPr>
            <p:ph type="body"/>
          </p:nvPr>
        </p:nvSpPr>
        <p:spPr>
          <a:xfrm>
            <a:off x="457172" y="1604841"/>
            <a:ext cx="3926125" cy="1897135"/>
          </a:xfrm>
          <a:prstGeom prst="rect">
            <a:avLst/>
          </a:prstGeom>
        </p:spPr>
        <p:txBody>
          <a:bodyPr wrap="none" lIns="0" tIns="0" rIns="0" bIns="0"/>
          <a:lstStyle/>
          <a:p>
            <a:endParaRPr/>
          </a:p>
        </p:txBody>
      </p:sp>
      <p:sp>
        <p:nvSpPr>
          <p:cNvPr id="24" name="PlaceHolder 3"/>
          <p:cNvSpPr>
            <a:spLocks noGrp="1"/>
          </p:cNvSpPr>
          <p:nvPr>
            <p:ph type="body"/>
          </p:nvPr>
        </p:nvSpPr>
        <p:spPr>
          <a:xfrm>
            <a:off x="4579880" y="1604841"/>
            <a:ext cx="3926125" cy="1897135"/>
          </a:xfrm>
          <a:prstGeom prst="rect">
            <a:avLst/>
          </a:prstGeom>
        </p:spPr>
        <p:txBody>
          <a:bodyPr wrap="none" lIns="0" tIns="0" rIns="0" bIns="0"/>
          <a:lstStyle/>
          <a:p>
            <a:endParaRPr/>
          </a:p>
        </p:txBody>
      </p:sp>
      <p:sp>
        <p:nvSpPr>
          <p:cNvPr id="25" name="PlaceHolder 4"/>
          <p:cNvSpPr>
            <a:spLocks noGrp="1"/>
          </p:cNvSpPr>
          <p:nvPr>
            <p:ph type="body"/>
          </p:nvPr>
        </p:nvSpPr>
        <p:spPr>
          <a:xfrm>
            <a:off x="457172" y="3682251"/>
            <a:ext cx="8045568" cy="1897135"/>
          </a:xfrm>
          <a:prstGeom prst="rect">
            <a:avLst/>
          </a:prstGeom>
        </p:spPr>
        <p:txBody>
          <a:bodyPr wrap="none" lIns="0" tIns="0" rIns="0" bIns="0"/>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172" y="273352"/>
            <a:ext cx="8228763" cy="1145335"/>
          </a:xfrm>
          <a:prstGeom prst="rect">
            <a:avLst/>
          </a:prstGeom>
        </p:spPr>
        <p:txBody>
          <a:bodyPr wrap="none" lIns="0" tIns="0" rIns="0" bIns="0" anchor="ctr"/>
          <a:lstStyle/>
          <a:p>
            <a:pPr algn="ctr"/>
            <a:endParaRPr/>
          </a:p>
        </p:txBody>
      </p:sp>
      <p:sp>
        <p:nvSpPr>
          <p:cNvPr id="27" name="PlaceHolder 2"/>
          <p:cNvSpPr>
            <a:spLocks noGrp="1"/>
          </p:cNvSpPr>
          <p:nvPr>
            <p:ph type="body"/>
          </p:nvPr>
        </p:nvSpPr>
        <p:spPr>
          <a:xfrm>
            <a:off x="457171" y="1604841"/>
            <a:ext cx="8045895" cy="1897135"/>
          </a:xfrm>
          <a:prstGeom prst="rect">
            <a:avLst/>
          </a:prstGeom>
        </p:spPr>
        <p:txBody>
          <a:bodyPr wrap="none" lIns="0" tIns="0" rIns="0" bIns="0"/>
          <a:lstStyle/>
          <a:p>
            <a:endParaRPr/>
          </a:p>
        </p:txBody>
      </p:sp>
      <p:sp>
        <p:nvSpPr>
          <p:cNvPr id="28" name="PlaceHolder 3"/>
          <p:cNvSpPr>
            <a:spLocks noGrp="1"/>
          </p:cNvSpPr>
          <p:nvPr>
            <p:ph type="body"/>
          </p:nvPr>
        </p:nvSpPr>
        <p:spPr>
          <a:xfrm>
            <a:off x="457171" y="3682251"/>
            <a:ext cx="8045895" cy="1897135"/>
          </a:xfrm>
          <a:prstGeom prst="rect">
            <a:avLst/>
          </a:prstGeom>
        </p:spPr>
        <p:txBody>
          <a:bodyPr wrap="none" lIns="0" tIns="0" rIns="0" bIns="0"/>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172" y="273352"/>
            <a:ext cx="8228763" cy="1145335"/>
          </a:xfrm>
          <a:prstGeom prst="rect">
            <a:avLst/>
          </a:prstGeom>
        </p:spPr>
        <p:txBody>
          <a:bodyPr wrap="none" lIns="0" tIns="0" rIns="0" bIns="0" anchor="ctr"/>
          <a:lstStyle/>
          <a:p>
            <a:pPr algn="ctr"/>
            <a:endParaRPr/>
          </a:p>
        </p:txBody>
      </p:sp>
      <p:sp>
        <p:nvSpPr>
          <p:cNvPr id="30" name="PlaceHolder 2"/>
          <p:cNvSpPr>
            <a:spLocks noGrp="1"/>
          </p:cNvSpPr>
          <p:nvPr>
            <p:ph type="body"/>
          </p:nvPr>
        </p:nvSpPr>
        <p:spPr>
          <a:xfrm>
            <a:off x="457172" y="1604841"/>
            <a:ext cx="3926125" cy="1897135"/>
          </a:xfrm>
          <a:prstGeom prst="rect">
            <a:avLst/>
          </a:prstGeom>
        </p:spPr>
        <p:txBody>
          <a:bodyPr wrap="none" lIns="0" tIns="0" rIns="0" bIns="0"/>
          <a:lstStyle/>
          <a:p>
            <a:endParaRPr/>
          </a:p>
        </p:txBody>
      </p:sp>
      <p:sp>
        <p:nvSpPr>
          <p:cNvPr id="31" name="PlaceHolder 3"/>
          <p:cNvSpPr>
            <a:spLocks noGrp="1"/>
          </p:cNvSpPr>
          <p:nvPr>
            <p:ph type="body"/>
          </p:nvPr>
        </p:nvSpPr>
        <p:spPr>
          <a:xfrm>
            <a:off x="4579880" y="1604841"/>
            <a:ext cx="3926125" cy="1897135"/>
          </a:xfrm>
          <a:prstGeom prst="rect">
            <a:avLst/>
          </a:prstGeom>
        </p:spPr>
        <p:txBody>
          <a:bodyPr wrap="none" lIns="0" tIns="0" rIns="0" bIns="0"/>
          <a:lstStyle/>
          <a:p>
            <a:endParaRPr/>
          </a:p>
        </p:txBody>
      </p:sp>
      <p:sp>
        <p:nvSpPr>
          <p:cNvPr id="32" name="PlaceHolder 4"/>
          <p:cNvSpPr>
            <a:spLocks noGrp="1"/>
          </p:cNvSpPr>
          <p:nvPr>
            <p:ph type="body"/>
          </p:nvPr>
        </p:nvSpPr>
        <p:spPr>
          <a:xfrm>
            <a:off x="4579880" y="3682251"/>
            <a:ext cx="3926125" cy="1897135"/>
          </a:xfrm>
          <a:prstGeom prst="rect">
            <a:avLst/>
          </a:prstGeom>
        </p:spPr>
        <p:txBody>
          <a:bodyPr wrap="none" lIns="0" tIns="0" rIns="0" bIns="0"/>
          <a:lstStyle/>
          <a:p>
            <a:endParaRPr/>
          </a:p>
        </p:txBody>
      </p:sp>
      <p:sp>
        <p:nvSpPr>
          <p:cNvPr id="33" name="PlaceHolder 5"/>
          <p:cNvSpPr>
            <a:spLocks noGrp="1"/>
          </p:cNvSpPr>
          <p:nvPr>
            <p:ph type="body"/>
          </p:nvPr>
        </p:nvSpPr>
        <p:spPr>
          <a:xfrm>
            <a:off x="457172" y="3682251"/>
            <a:ext cx="3926125" cy="1897135"/>
          </a:xfrm>
          <a:prstGeom prst="rect">
            <a:avLst/>
          </a:prstGeom>
        </p:spPr>
        <p:txBody>
          <a:bodyPr wrap="none" lIns="0" tIns="0" rIns="0" bIns="0"/>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172" y="273352"/>
            <a:ext cx="8228763" cy="1145335"/>
          </a:xfrm>
          <a:prstGeom prst="rect">
            <a:avLst/>
          </a:prstGeom>
        </p:spPr>
        <p:txBody>
          <a:bodyPr wrap="none" lIns="0" tIns="0" rIns="0" bIns="0" anchor="ctr"/>
          <a:lstStyle/>
          <a:p>
            <a:pPr algn="ctr"/>
            <a:endParaRPr/>
          </a:p>
        </p:txBody>
      </p:sp>
      <p:sp>
        <p:nvSpPr>
          <p:cNvPr id="35" name="PlaceHolder 2"/>
          <p:cNvSpPr>
            <a:spLocks noGrp="1"/>
          </p:cNvSpPr>
          <p:nvPr>
            <p:ph type="body"/>
          </p:nvPr>
        </p:nvSpPr>
        <p:spPr>
          <a:xfrm>
            <a:off x="457172" y="1604841"/>
            <a:ext cx="3926125" cy="1897135"/>
          </a:xfrm>
          <a:prstGeom prst="rect">
            <a:avLst/>
          </a:prstGeom>
        </p:spPr>
        <p:txBody>
          <a:bodyPr wrap="none" lIns="0" tIns="0" rIns="0" bIns="0"/>
          <a:lstStyle/>
          <a:p>
            <a:endParaRPr/>
          </a:p>
        </p:txBody>
      </p:sp>
      <p:sp>
        <p:nvSpPr>
          <p:cNvPr id="36" name="PlaceHolder 3"/>
          <p:cNvSpPr>
            <a:spLocks noGrp="1"/>
          </p:cNvSpPr>
          <p:nvPr>
            <p:ph type="body"/>
          </p:nvPr>
        </p:nvSpPr>
        <p:spPr>
          <a:xfrm>
            <a:off x="4579880" y="1604841"/>
            <a:ext cx="3926125" cy="1897135"/>
          </a:xfrm>
          <a:prstGeom prst="rect">
            <a:avLst/>
          </a:prstGeom>
        </p:spPr>
        <p:txBody>
          <a:bodyPr wrap="none" lIns="0" tIns="0" rIns="0" bIns="0"/>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r>
              <a:rPr lang="it-IT"/>
              <a:t>01/02/2010</a:t>
            </a:r>
            <a:endParaRPr lang="en-GB" dirty="0"/>
          </a:p>
        </p:txBody>
      </p:sp>
      <p:sp>
        <p:nvSpPr>
          <p:cNvPr id="5" name="Footer Placeholder 4"/>
          <p:cNvSpPr>
            <a:spLocks noGrp="1"/>
          </p:cNvSpPr>
          <p:nvPr>
            <p:ph type="ftr" sz="quarter" idx="11"/>
          </p:nvPr>
        </p:nvSpPr>
        <p:spPr/>
        <p:txBody>
          <a:bodyPr/>
          <a:lstStyle>
            <a:lvl1pPr>
              <a:defRPr/>
            </a:lvl1pPr>
          </a:lstStyle>
          <a:p>
            <a:pPr>
              <a:defRPr/>
            </a:pPr>
            <a:r>
              <a:rPr lang="en-GB"/>
              <a:t>ELI NP Workshop Bucharest</a:t>
            </a: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BF6BCB6D-697F-4C64-B39C-F90A0BC1C671}" type="slidenum">
              <a:rPr lang="en-GB"/>
              <a:pPr>
                <a:defRPr/>
              </a:pPr>
              <a:t>‹Nr.›</a:t>
            </a:fld>
            <a:endParaRPr lang="en-GB"/>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r>
              <a:rPr lang="it-IT"/>
              <a:t>01/02/2010</a:t>
            </a:r>
            <a:endParaRPr lang="en-GB" dirty="0"/>
          </a:p>
        </p:txBody>
      </p:sp>
      <p:sp>
        <p:nvSpPr>
          <p:cNvPr id="5" name="Footer Placeholder 4"/>
          <p:cNvSpPr>
            <a:spLocks noGrp="1"/>
          </p:cNvSpPr>
          <p:nvPr>
            <p:ph type="ftr" sz="quarter" idx="11"/>
          </p:nvPr>
        </p:nvSpPr>
        <p:spPr/>
        <p:txBody>
          <a:bodyPr/>
          <a:lstStyle>
            <a:lvl1pPr>
              <a:defRPr/>
            </a:lvl1pPr>
          </a:lstStyle>
          <a:p>
            <a:pPr>
              <a:defRPr/>
            </a:pPr>
            <a:r>
              <a:rPr lang="en-GB"/>
              <a:t>ELI NP Workshop Bucharest</a:t>
            </a: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7CF06BD3-0C13-4499-B5AE-BD47C45B4D42}" type="slidenum">
              <a:rPr lang="en-GB"/>
              <a:pPr>
                <a:defRPr/>
              </a:pPr>
              <a:t>‹Nr.›</a:t>
            </a:fld>
            <a:endParaRPr lang="en-GB"/>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it-IT"/>
              <a:t>01/02/2010</a:t>
            </a:r>
            <a:endParaRPr lang="en-GB" dirty="0"/>
          </a:p>
        </p:txBody>
      </p:sp>
      <p:sp>
        <p:nvSpPr>
          <p:cNvPr id="5" name="Footer Placeholder 4"/>
          <p:cNvSpPr>
            <a:spLocks noGrp="1"/>
          </p:cNvSpPr>
          <p:nvPr>
            <p:ph type="ftr" sz="quarter" idx="11"/>
          </p:nvPr>
        </p:nvSpPr>
        <p:spPr/>
        <p:txBody>
          <a:bodyPr/>
          <a:lstStyle>
            <a:lvl1pPr>
              <a:defRPr/>
            </a:lvl1pPr>
          </a:lstStyle>
          <a:p>
            <a:pPr>
              <a:defRPr/>
            </a:pPr>
            <a:r>
              <a:rPr lang="en-GB"/>
              <a:t>ELI NP Workshop Bucharest</a:t>
            </a: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D531DF08-DE4B-43C8-B62E-D80B2322ED81}" type="slidenum">
              <a:rPr lang="en-GB"/>
              <a:pPr>
                <a:defRPr/>
              </a:pPr>
              <a:t>‹Nr.›</a:t>
            </a:fld>
            <a:endParaRPr lang="en-GB"/>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r>
              <a:rPr lang="it-IT"/>
              <a:t>01/02/2010</a:t>
            </a:r>
            <a:endParaRPr lang="en-GB" dirty="0"/>
          </a:p>
        </p:txBody>
      </p:sp>
      <p:sp>
        <p:nvSpPr>
          <p:cNvPr id="6" name="Footer Placeholder 4"/>
          <p:cNvSpPr>
            <a:spLocks noGrp="1"/>
          </p:cNvSpPr>
          <p:nvPr>
            <p:ph type="ftr" sz="quarter" idx="11"/>
          </p:nvPr>
        </p:nvSpPr>
        <p:spPr/>
        <p:txBody>
          <a:bodyPr/>
          <a:lstStyle>
            <a:lvl1pPr>
              <a:defRPr/>
            </a:lvl1pPr>
          </a:lstStyle>
          <a:p>
            <a:pPr>
              <a:defRPr/>
            </a:pPr>
            <a:r>
              <a:rPr lang="en-GB"/>
              <a:t>ELI NP Workshop Bucharest</a:t>
            </a: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12771355-EE20-4A2A-B89A-5E3C9040F122}" type="slidenum">
              <a:rPr lang="en-GB"/>
              <a:pPr>
                <a:defRPr/>
              </a:pPr>
              <a:t>‹Nr.›</a:t>
            </a:fld>
            <a:endParaRPr lang="en-GB"/>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r>
              <a:rPr lang="it-IT"/>
              <a:t>01/02/2010</a:t>
            </a:r>
            <a:endParaRPr lang="en-GB" dirty="0"/>
          </a:p>
        </p:txBody>
      </p:sp>
      <p:sp>
        <p:nvSpPr>
          <p:cNvPr id="8" name="Footer Placeholder 4"/>
          <p:cNvSpPr>
            <a:spLocks noGrp="1"/>
          </p:cNvSpPr>
          <p:nvPr>
            <p:ph type="ftr" sz="quarter" idx="11"/>
          </p:nvPr>
        </p:nvSpPr>
        <p:spPr/>
        <p:txBody>
          <a:bodyPr/>
          <a:lstStyle>
            <a:lvl1pPr>
              <a:defRPr/>
            </a:lvl1pPr>
          </a:lstStyle>
          <a:p>
            <a:pPr>
              <a:defRPr/>
            </a:pPr>
            <a:r>
              <a:rPr lang="en-GB"/>
              <a:t>ELI NP Workshop Bucharest</a:t>
            </a:r>
            <a:endParaRPr lang="en-GB" dirty="0"/>
          </a:p>
        </p:txBody>
      </p:sp>
      <p:sp>
        <p:nvSpPr>
          <p:cNvPr id="9" name="Slide Number Placeholder 5"/>
          <p:cNvSpPr>
            <a:spLocks noGrp="1"/>
          </p:cNvSpPr>
          <p:nvPr>
            <p:ph type="sldNum" sz="quarter" idx="12"/>
          </p:nvPr>
        </p:nvSpPr>
        <p:spPr/>
        <p:txBody>
          <a:bodyPr/>
          <a:lstStyle>
            <a:lvl1pPr>
              <a:defRPr/>
            </a:lvl1pPr>
          </a:lstStyle>
          <a:p>
            <a:pPr>
              <a:defRPr/>
            </a:pPr>
            <a:fld id="{ED469C87-0575-4EEC-97DF-6D4C3A2C6F3A}" type="slidenum">
              <a:rPr lang="en-GB"/>
              <a:pPr>
                <a:defRPr/>
              </a:pPr>
              <a:t>‹Nr.›</a:t>
            </a:fld>
            <a:endParaRPr lang="en-GB"/>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solidFill>
                  <a:schemeClr val="tx2"/>
                </a:solidFill>
                <a:latin typeface="Microsoft Sans Serif" pitchFamily="34" charset="0"/>
                <a:cs typeface="Microsoft Sans Serif" pitchFamily="34" charset="0"/>
              </a:defRPr>
            </a:lvl1pPr>
          </a:lstStyle>
          <a:p>
            <a:pPr>
              <a:defRPr/>
            </a:pPr>
            <a:r>
              <a:rPr lang="it-IT"/>
              <a:t>01/02/2010</a:t>
            </a:r>
            <a:endParaRPr lang="en-GB" dirty="0"/>
          </a:p>
        </p:txBody>
      </p:sp>
      <p:sp>
        <p:nvSpPr>
          <p:cNvPr id="4" name="Footer Placeholder 3"/>
          <p:cNvSpPr>
            <a:spLocks noGrp="1"/>
          </p:cNvSpPr>
          <p:nvPr>
            <p:ph type="ftr" sz="quarter" idx="11"/>
          </p:nvPr>
        </p:nvSpPr>
        <p:spPr/>
        <p:txBody>
          <a:bodyPr/>
          <a:lstStyle>
            <a:lvl1pPr>
              <a:defRPr>
                <a:solidFill>
                  <a:schemeClr val="tx2"/>
                </a:solidFill>
                <a:latin typeface="Microsoft Sans Serif" pitchFamily="34" charset="0"/>
                <a:cs typeface="Microsoft Sans Serif" pitchFamily="34" charset="0"/>
              </a:defRPr>
            </a:lvl1pPr>
          </a:lstStyle>
          <a:p>
            <a:pPr>
              <a:defRPr/>
            </a:pPr>
            <a:r>
              <a:rPr lang="en-GB"/>
              <a:t>ELI NP Workshop Bucharest</a:t>
            </a:r>
          </a:p>
        </p:txBody>
      </p:sp>
      <p:sp>
        <p:nvSpPr>
          <p:cNvPr id="5" name="Slide Number Placeholder 4"/>
          <p:cNvSpPr>
            <a:spLocks noGrp="1"/>
          </p:cNvSpPr>
          <p:nvPr>
            <p:ph type="sldNum" sz="quarter" idx="12"/>
          </p:nvPr>
        </p:nvSpPr>
        <p:spPr/>
        <p:txBody>
          <a:bodyPr/>
          <a:lstStyle>
            <a:lvl1pPr>
              <a:defRPr>
                <a:solidFill>
                  <a:schemeClr val="tx2"/>
                </a:solidFill>
                <a:latin typeface="Microsoft Sans Serif" pitchFamily="34" charset="0"/>
                <a:cs typeface="Microsoft Sans Serif" pitchFamily="34" charset="0"/>
              </a:defRPr>
            </a:lvl1pPr>
          </a:lstStyle>
          <a:p>
            <a:pPr>
              <a:defRPr/>
            </a:pPr>
            <a:fld id="{06416691-6DCC-4DBB-AE6E-8DBEE4B7142D}" type="slidenum">
              <a:rPr lang="en-GB"/>
              <a:pPr>
                <a:defRPr/>
              </a:pPr>
              <a:t>‹Nr.›</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BBD22C-66B6-4D41-8090-2A9022E90540}" type="datetimeFigureOut">
              <a:rPr lang="it-IT" smtClean="0"/>
              <a:pPr/>
              <a:t>26/06/2019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3BF1ECB-65D6-4CDB-8848-5E6120339EBE}" type="slidenum">
              <a:rPr lang="it-IT" smtClean="0"/>
              <a:pPr/>
              <a:t>‹Nr.›</a:t>
            </a:fld>
            <a:endParaRPr lang="it-IT"/>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3" name="Straight Connector 6"/>
          <p:cNvCxnSpPr/>
          <p:nvPr userDrawn="1"/>
        </p:nvCxnSpPr>
        <p:spPr>
          <a:xfrm rot="10800000" flipH="1">
            <a:off x="457200" y="6429375"/>
            <a:ext cx="82296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4" name="Date Placeholder 2"/>
          <p:cNvSpPr>
            <a:spLocks noGrp="1"/>
          </p:cNvSpPr>
          <p:nvPr>
            <p:ph type="dt" sz="half" idx="10"/>
          </p:nvPr>
        </p:nvSpPr>
        <p:spPr/>
        <p:txBody>
          <a:bodyPr/>
          <a:lstStyle>
            <a:lvl1pPr>
              <a:defRPr/>
            </a:lvl1pPr>
          </a:lstStyle>
          <a:p>
            <a:pPr>
              <a:defRPr/>
            </a:pPr>
            <a:r>
              <a:rPr lang="it-IT"/>
              <a:t>01/02/2010</a:t>
            </a:r>
            <a:endParaRPr lang="en-GB" dirty="0"/>
          </a:p>
        </p:txBody>
      </p:sp>
      <p:sp>
        <p:nvSpPr>
          <p:cNvPr id="5" name="Footer Placeholder 3"/>
          <p:cNvSpPr>
            <a:spLocks noGrp="1"/>
          </p:cNvSpPr>
          <p:nvPr>
            <p:ph type="ftr" sz="quarter" idx="11"/>
          </p:nvPr>
        </p:nvSpPr>
        <p:spPr/>
        <p:txBody>
          <a:bodyPr/>
          <a:lstStyle>
            <a:lvl1pPr>
              <a:defRPr/>
            </a:lvl1pPr>
          </a:lstStyle>
          <a:p>
            <a:pPr>
              <a:defRPr/>
            </a:pPr>
            <a:r>
              <a:rPr lang="en-GB"/>
              <a:t>ELI NP Workshop Bucharest</a:t>
            </a:r>
            <a:endParaRPr lang="en-GB" dirty="0"/>
          </a:p>
        </p:txBody>
      </p:sp>
      <p:sp>
        <p:nvSpPr>
          <p:cNvPr id="6" name="Slide Number Placeholder 4"/>
          <p:cNvSpPr>
            <a:spLocks noGrp="1"/>
          </p:cNvSpPr>
          <p:nvPr>
            <p:ph type="sldNum" sz="quarter" idx="12"/>
          </p:nvPr>
        </p:nvSpPr>
        <p:spPr/>
        <p:txBody>
          <a:bodyPr/>
          <a:lstStyle>
            <a:lvl1pPr>
              <a:defRPr/>
            </a:lvl1pPr>
          </a:lstStyle>
          <a:p>
            <a:pPr>
              <a:defRPr/>
            </a:pPr>
            <a:fld id="{100AA41A-CF9F-4090-A102-5380000E5326}" type="slidenum">
              <a:rPr lang="en-GB"/>
              <a:pPr>
                <a:defRPr/>
              </a:pPr>
              <a:t>‹Nr.›</a:t>
            </a:fld>
            <a:endParaRPr lang="en-GB"/>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r>
              <a:rPr lang="it-IT"/>
              <a:t>01/02/2010</a:t>
            </a:r>
            <a:endParaRPr lang="en-GB" dirty="0"/>
          </a:p>
        </p:txBody>
      </p:sp>
      <p:sp>
        <p:nvSpPr>
          <p:cNvPr id="4" name="Footer Placeholder 4"/>
          <p:cNvSpPr>
            <a:spLocks noGrp="1"/>
          </p:cNvSpPr>
          <p:nvPr>
            <p:ph type="ftr" sz="quarter" idx="11"/>
          </p:nvPr>
        </p:nvSpPr>
        <p:spPr/>
        <p:txBody>
          <a:bodyPr/>
          <a:lstStyle>
            <a:lvl1pPr>
              <a:defRPr/>
            </a:lvl1pPr>
          </a:lstStyle>
          <a:p>
            <a:pPr>
              <a:defRPr/>
            </a:pPr>
            <a:r>
              <a:rPr lang="en-GB"/>
              <a:t>ELI NP Workshop Bucharest</a:t>
            </a: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A371AF15-4597-48E2-BF48-2C531FD673A9}" type="slidenum">
              <a:rPr lang="en-GB"/>
              <a:pPr>
                <a:defRPr/>
              </a:pPr>
              <a:t>‹Nr.›</a:t>
            </a:fld>
            <a:endParaRPr lang="en-GB"/>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it-IT"/>
              <a:t>01/02/2010</a:t>
            </a:r>
            <a:endParaRPr lang="en-GB" dirty="0"/>
          </a:p>
        </p:txBody>
      </p:sp>
      <p:sp>
        <p:nvSpPr>
          <p:cNvPr id="6" name="Footer Placeholder 4"/>
          <p:cNvSpPr>
            <a:spLocks noGrp="1"/>
          </p:cNvSpPr>
          <p:nvPr>
            <p:ph type="ftr" sz="quarter" idx="11"/>
          </p:nvPr>
        </p:nvSpPr>
        <p:spPr/>
        <p:txBody>
          <a:bodyPr/>
          <a:lstStyle>
            <a:lvl1pPr>
              <a:defRPr/>
            </a:lvl1pPr>
          </a:lstStyle>
          <a:p>
            <a:pPr>
              <a:defRPr/>
            </a:pPr>
            <a:r>
              <a:rPr lang="en-GB"/>
              <a:t>ELI NP Workshop Bucharest</a:t>
            </a: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8E90E820-C796-4957-B51A-0D0EBEB421C2}" type="slidenum">
              <a:rPr lang="en-GB"/>
              <a:pPr>
                <a:defRPr/>
              </a:pPr>
              <a:t>‹Nr.›</a:t>
            </a:fld>
            <a:endParaRPr lang="en-GB"/>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it-IT"/>
              <a:t>01/02/2010</a:t>
            </a:r>
            <a:endParaRPr lang="en-GB" dirty="0"/>
          </a:p>
        </p:txBody>
      </p:sp>
      <p:sp>
        <p:nvSpPr>
          <p:cNvPr id="6" name="Footer Placeholder 4"/>
          <p:cNvSpPr>
            <a:spLocks noGrp="1"/>
          </p:cNvSpPr>
          <p:nvPr>
            <p:ph type="ftr" sz="quarter" idx="11"/>
          </p:nvPr>
        </p:nvSpPr>
        <p:spPr/>
        <p:txBody>
          <a:bodyPr/>
          <a:lstStyle>
            <a:lvl1pPr>
              <a:defRPr/>
            </a:lvl1pPr>
          </a:lstStyle>
          <a:p>
            <a:pPr>
              <a:defRPr/>
            </a:pPr>
            <a:r>
              <a:rPr lang="en-GB"/>
              <a:t>ELI NP Workshop Bucharest</a:t>
            </a: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E0C41777-B331-48A6-AD45-F4FAA01A0906}" type="slidenum">
              <a:rPr lang="en-GB"/>
              <a:pPr>
                <a:defRPr/>
              </a:pPr>
              <a:t>‹Nr.›</a:t>
            </a:fld>
            <a:endParaRPr lang="en-GB"/>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r>
              <a:rPr lang="it-IT"/>
              <a:t>01/02/2010</a:t>
            </a:r>
            <a:endParaRPr lang="en-GB" dirty="0"/>
          </a:p>
        </p:txBody>
      </p:sp>
      <p:sp>
        <p:nvSpPr>
          <p:cNvPr id="5" name="Footer Placeholder 4"/>
          <p:cNvSpPr>
            <a:spLocks noGrp="1"/>
          </p:cNvSpPr>
          <p:nvPr>
            <p:ph type="ftr" sz="quarter" idx="11"/>
          </p:nvPr>
        </p:nvSpPr>
        <p:spPr/>
        <p:txBody>
          <a:bodyPr/>
          <a:lstStyle>
            <a:lvl1pPr>
              <a:defRPr/>
            </a:lvl1pPr>
          </a:lstStyle>
          <a:p>
            <a:pPr>
              <a:defRPr/>
            </a:pPr>
            <a:r>
              <a:rPr lang="en-GB"/>
              <a:t>ELI NP Workshop Bucharest</a:t>
            </a: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7EA0DB30-A043-4FA5-8ED7-2351AC7A4D1E}" type="slidenum">
              <a:rPr lang="en-GB"/>
              <a:pPr>
                <a:defRPr/>
              </a:pPr>
              <a:t>‹Nr.›</a:t>
            </a:fld>
            <a:endParaRPr lang="en-GB"/>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r>
              <a:rPr lang="it-IT"/>
              <a:t>01/02/2010</a:t>
            </a:r>
            <a:endParaRPr lang="en-GB" dirty="0"/>
          </a:p>
        </p:txBody>
      </p:sp>
      <p:sp>
        <p:nvSpPr>
          <p:cNvPr id="5" name="Footer Placeholder 4"/>
          <p:cNvSpPr>
            <a:spLocks noGrp="1"/>
          </p:cNvSpPr>
          <p:nvPr>
            <p:ph type="ftr" sz="quarter" idx="11"/>
          </p:nvPr>
        </p:nvSpPr>
        <p:spPr/>
        <p:txBody>
          <a:bodyPr/>
          <a:lstStyle>
            <a:lvl1pPr>
              <a:defRPr/>
            </a:lvl1pPr>
          </a:lstStyle>
          <a:p>
            <a:pPr>
              <a:defRPr/>
            </a:pPr>
            <a:r>
              <a:rPr lang="en-GB"/>
              <a:t>ELI NP Workshop Bucharest</a:t>
            </a: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6A2B0F93-E6A3-44D3-BD0E-229513109BBF}" type="slidenum">
              <a:rPr lang="en-GB"/>
              <a:pPr>
                <a:defRPr/>
              </a:pPr>
              <a:t>‹Nr.›</a:t>
            </a:fld>
            <a:endParaRPr lang="en-GB"/>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pitchFamily="-112" charset="0"/>
              </a:defRPr>
            </a:lvl1pPr>
          </a:lstStyle>
          <a:p>
            <a:pPr>
              <a:defRPr/>
            </a:pPr>
            <a:fld id="{999DE5FA-711C-E943-92BC-56F77456AB2F}" type="slidenum">
              <a:rPr lang="en-US"/>
              <a:pPr>
                <a:defRPr/>
              </a:pPr>
              <a:t>‹Nr.›</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30518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EBC02EC-6687-46AB-83DD-7B0A063C64C5}" type="slidenum">
              <a:rPr lang="en-US"/>
              <a:pPr>
                <a:defRPr/>
              </a:pPr>
              <a:t>‹Nr.›</a:t>
            </a:fld>
            <a:endParaRPr lang="en-US" dirty="0"/>
          </a:p>
        </p:txBody>
      </p:sp>
    </p:spTree>
    <p:extLst>
      <p:ext uri="{BB962C8B-B14F-4D97-AF65-F5344CB8AC3E}">
        <p14:creationId xmlns:p14="http://schemas.microsoft.com/office/powerpoint/2010/main" val="41682989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0C4DCF9-8822-BE4F-84FA-8B716B2A83D9}" type="slidenum">
              <a:rPr lang="en-US"/>
              <a:pPr>
                <a:defRPr/>
              </a:pPr>
              <a:t>‹Nr.›</a:t>
            </a:fld>
            <a:endParaRPr lang="en-US"/>
          </a:p>
        </p:txBody>
      </p:sp>
    </p:spTree>
    <p:extLst>
      <p:ext uri="{BB962C8B-B14F-4D97-AF65-F5344CB8AC3E}">
        <p14:creationId xmlns:p14="http://schemas.microsoft.com/office/powerpoint/2010/main" val="112487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BBD22C-66B6-4D41-8090-2A9022E90540}" type="datetimeFigureOut">
              <a:rPr lang="it-IT" smtClean="0"/>
              <a:pPr/>
              <a:t>26/06/2019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3BF1ECB-65D6-4CDB-8848-5E6120339EBE}" type="slidenum">
              <a:rPr lang="it-IT" smtClean="0"/>
              <a:pPr/>
              <a:t>‹Nr.›</a:t>
            </a:fld>
            <a:endParaRPr lang="it-IT"/>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e Placeholder 2"/>
          <p:cNvSpPr>
            <a:spLocks noGrp="1"/>
          </p:cNvSpPr>
          <p:nvPr>
            <p:ph type="dt" sz="half" idx="10"/>
          </p:nvPr>
        </p:nvSpPr>
        <p:spPr/>
        <p:txBody>
          <a:bodyPr/>
          <a:lstStyle>
            <a:lvl1pPr>
              <a:defRPr/>
            </a:lvl1pPr>
          </a:lstStyle>
          <a:p>
            <a:pPr>
              <a:defRPr/>
            </a:pPr>
            <a:r>
              <a:rPr lang="it-IT"/>
              <a:t>20/05/2010</a:t>
            </a:r>
            <a:endParaRPr lang="en-GB"/>
          </a:p>
        </p:txBody>
      </p:sp>
      <p:sp>
        <p:nvSpPr>
          <p:cNvPr id="5" name="Footer Placeholder 3"/>
          <p:cNvSpPr>
            <a:spLocks noGrp="1"/>
          </p:cNvSpPr>
          <p:nvPr>
            <p:ph type="ftr" sz="quarter" idx="11"/>
          </p:nvPr>
        </p:nvSpPr>
        <p:spPr/>
        <p:txBody>
          <a:bodyPr/>
          <a:lstStyle>
            <a:lvl1pPr>
              <a:defRPr/>
            </a:lvl1pPr>
          </a:lstStyle>
          <a:p>
            <a:pPr>
              <a:defRPr/>
            </a:pPr>
            <a:r>
              <a:rPr lang="en-GB"/>
              <a:t>Bruyneel - Germanium Workshop Berkeley</a:t>
            </a:r>
          </a:p>
        </p:txBody>
      </p:sp>
    </p:spTree>
    <p:extLst>
      <p:ext uri="{BB962C8B-B14F-4D97-AF65-F5344CB8AC3E}">
        <p14:creationId xmlns:p14="http://schemas.microsoft.com/office/powerpoint/2010/main" val="310061156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pPr>
              <a:defRPr/>
            </a:pPr>
            <a:endParaRPr lang="en-GB"/>
          </a:p>
        </p:txBody>
      </p:sp>
      <p:sp>
        <p:nvSpPr>
          <p:cNvPr id="4" name="3 Marcador de número de diapositiva"/>
          <p:cNvSpPr>
            <a:spLocks noGrp="1"/>
          </p:cNvSpPr>
          <p:nvPr>
            <p:ph type="sldNum" sz="quarter" idx="11"/>
          </p:nvPr>
        </p:nvSpPr>
        <p:spPr/>
        <p:txBody>
          <a:bodyPr/>
          <a:lstStyle>
            <a:lvl1pPr>
              <a:defRPr/>
            </a:lvl1pPr>
          </a:lstStyle>
          <a:p>
            <a:fld id="{ACB093DE-7B0E-4A1D-9EA3-ABD25BF9EEAB}" type="slidenum">
              <a:rPr lang="en-GB" altLang="de-DE"/>
              <a:pPr/>
              <a:t>‹Nr.›</a:t>
            </a:fld>
            <a:endParaRPr lang="en-GB" altLang="de-DE"/>
          </a:p>
        </p:txBody>
      </p:sp>
    </p:spTree>
    <p:extLst>
      <p:ext uri="{BB962C8B-B14F-4D97-AF65-F5344CB8AC3E}">
        <p14:creationId xmlns:p14="http://schemas.microsoft.com/office/powerpoint/2010/main" val="20503221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Otsikko ja sisältö">
    <p:spTree>
      <p:nvGrpSpPr>
        <p:cNvPr id="1" name=""/>
        <p:cNvGrpSpPr/>
        <p:nvPr/>
      </p:nvGrpSpPr>
      <p:grpSpPr>
        <a:xfrm>
          <a:off x="0" y="0"/>
          <a:ext cx="0" cy="0"/>
          <a:chOff x="0" y="0"/>
          <a:chExt cx="0" cy="0"/>
        </a:xfrm>
      </p:grpSpPr>
      <p:pic>
        <p:nvPicPr>
          <p:cNvPr id="18" name="Kuva 17" descr="_DSC6921.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828808" y="0"/>
            <a:ext cx="5315193" cy="6560858"/>
          </a:xfrm>
          <a:prstGeom prst="rect">
            <a:avLst/>
          </a:prstGeom>
        </p:spPr>
      </p:pic>
      <p:sp>
        <p:nvSpPr>
          <p:cNvPr id="7" name="Suorakulmio 6"/>
          <p:cNvSpPr/>
          <p:nvPr userDrawn="1"/>
        </p:nvSpPr>
        <p:spPr>
          <a:xfrm>
            <a:off x="0" y="0"/>
            <a:ext cx="6375120" cy="6864136"/>
          </a:xfrm>
          <a:custGeom>
            <a:avLst/>
            <a:gdLst>
              <a:gd name="connsiteX0" fmla="*/ 0 w 6553200"/>
              <a:gd name="connsiteY0" fmla="*/ 0 h 6858000"/>
              <a:gd name="connsiteX1" fmla="*/ 6553200 w 6553200"/>
              <a:gd name="connsiteY1" fmla="*/ 0 h 6858000"/>
              <a:gd name="connsiteX2" fmla="*/ 6553200 w 6553200"/>
              <a:gd name="connsiteY2" fmla="*/ 6858000 h 6858000"/>
              <a:gd name="connsiteX3" fmla="*/ 0 w 6553200"/>
              <a:gd name="connsiteY3" fmla="*/ 6858000 h 6858000"/>
              <a:gd name="connsiteX4" fmla="*/ 0 w 6553200"/>
              <a:gd name="connsiteY4" fmla="*/ 0 h 6858000"/>
              <a:gd name="connsiteX0" fmla="*/ 0 w 6553200"/>
              <a:gd name="connsiteY0" fmla="*/ 0 h 6858000"/>
              <a:gd name="connsiteX1" fmla="*/ 6553200 w 6553200"/>
              <a:gd name="connsiteY1" fmla="*/ 0 h 6858000"/>
              <a:gd name="connsiteX2" fmla="*/ 3737066 w 6553200"/>
              <a:gd name="connsiteY2" fmla="*/ 6858000 h 6858000"/>
              <a:gd name="connsiteX3" fmla="*/ 0 w 6553200"/>
              <a:gd name="connsiteY3" fmla="*/ 6858000 h 6858000"/>
              <a:gd name="connsiteX4" fmla="*/ 0 w 6553200"/>
              <a:gd name="connsiteY4" fmla="*/ 0 h 6858000"/>
              <a:gd name="connsiteX0" fmla="*/ 0 w 6553200"/>
              <a:gd name="connsiteY0" fmla="*/ 0 h 6858000"/>
              <a:gd name="connsiteX1" fmla="*/ 6553200 w 6553200"/>
              <a:gd name="connsiteY1" fmla="*/ 0 h 6858000"/>
              <a:gd name="connsiteX2" fmla="*/ 3914992 w 6553200"/>
              <a:gd name="connsiteY2" fmla="*/ 6839594 h 6858000"/>
              <a:gd name="connsiteX3" fmla="*/ 0 w 6553200"/>
              <a:gd name="connsiteY3" fmla="*/ 6858000 h 6858000"/>
              <a:gd name="connsiteX4" fmla="*/ 0 w 6553200"/>
              <a:gd name="connsiteY4" fmla="*/ 0 h 6858000"/>
              <a:gd name="connsiteX0" fmla="*/ 0 w 6553200"/>
              <a:gd name="connsiteY0" fmla="*/ 0 h 6864136"/>
              <a:gd name="connsiteX1" fmla="*/ 6553200 w 6553200"/>
              <a:gd name="connsiteY1" fmla="*/ 0 h 6864136"/>
              <a:gd name="connsiteX2" fmla="*/ 3921127 w 6553200"/>
              <a:gd name="connsiteY2" fmla="*/ 6864136 h 6864136"/>
              <a:gd name="connsiteX3" fmla="*/ 0 w 6553200"/>
              <a:gd name="connsiteY3" fmla="*/ 6858000 h 6864136"/>
              <a:gd name="connsiteX4" fmla="*/ 0 w 6553200"/>
              <a:gd name="connsiteY4" fmla="*/ 0 h 686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0" h="6864136">
                <a:moveTo>
                  <a:pt x="0" y="0"/>
                </a:moveTo>
                <a:lnTo>
                  <a:pt x="6553200" y="0"/>
                </a:lnTo>
                <a:lnTo>
                  <a:pt x="3921127" y="6864136"/>
                </a:lnTo>
                <a:lnTo>
                  <a:pt x="0" y="6858000"/>
                </a:lnTo>
                <a:lnTo>
                  <a:pt x="0" y="0"/>
                </a:ln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srgbClr val="002957"/>
              </a:solidFill>
              <a:latin typeface="Helvetica" pitchFamily="34" charset="0"/>
            </a:endParaRPr>
          </a:p>
        </p:txBody>
      </p:sp>
      <p:sp>
        <p:nvSpPr>
          <p:cNvPr id="8" name="Suorakulmio 7"/>
          <p:cNvSpPr/>
          <p:nvPr userDrawn="1"/>
        </p:nvSpPr>
        <p:spPr>
          <a:xfrm>
            <a:off x="-1" y="6540486"/>
            <a:ext cx="9144000" cy="3236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srgbClr val="F1563F"/>
              </a:solidFill>
              <a:latin typeface="Helvetica" pitchFamily="34" charset="0"/>
            </a:endParaRPr>
          </a:p>
        </p:txBody>
      </p:sp>
      <p:sp>
        <p:nvSpPr>
          <p:cNvPr id="5" name="Alatunnisteen paikkamerkki 4"/>
          <p:cNvSpPr>
            <a:spLocks noGrp="1"/>
          </p:cNvSpPr>
          <p:nvPr>
            <p:ph type="ftr" sz="quarter" idx="11"/>
          </p:nvPr>
        </p:nvSpPr>
        <p:spPr>
          <a:xfrm>
            <a:off x="5343906" y="6592627"/>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rgbClr val="F1563F"/>
                </a:solidFill>
              </a:rPr>
              <a:t>JYU.</a:t>
            </a:r>
            <a:r>
              <a:rPr lang="fi-FI" b="1">
                <a:solidFill>
                  <a:prstClr val="white"/>
                </a:solidFill>
              </a:rPr>
              <a:t> Since 1863.</a:t>
            </a:r>
            <a:endParaRPr lang="fi-FI" b="1" dirty="0">
              <a:solidFill>
                <a:prstClr val="white"/>
              </a:solidFill>
            </a:endParaRPr>
          </a:p>
        </p:txBody>
      </p:sp>
      <p:sp>
        <p:nvSpPr>
          <p:cNvPr id="6" name="Dian numeron paikkamerkki 5"/>
          <p:cNvSpPr>
            <a:spLocks noGrp="1"/>
          </p:cNvSpPr>
          <p:nvPr>
            <p:ph type="sldNum" sz="quarter" idx="12"/>
          </p:nvPr>
        </p:nvSpPr>
        <p:spPr>
          <a:xfrm>
            <a:off x="8564976" y="6592627"/>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solidFill>
                  <a:prstClr val="white"/>
                </a:solidFill>
              </a:rPr>
              <a:pPr/>
              <a:t>‹Nr.›</a:t>
            </a:fld>
            <a:endParaRPr lang="fi-FI" dirty="0">
              <a:solidFill>
                <a:prstClr val="white"/>
              </a:solidFill>
            </a:endParaRPr>
          </a:p>
        </p:txBody>
      </p:sp>
      <p:cxnSp>
        <p:nvCxnSpPr>
          <p:cNvPr id="14" name="Suora yhdysviiva 13"/>
          <p:cNvCxnSpPr/>
          <p:nvPr userDrawn="1"/>
        </p:nvCxnSpPr>
        <p:spPr>
          <a:xfrm>
            <a:off x="8503899"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userDrawn="1"/>
        </p:nvCxnSpPr>
        <p:spPr>
          <a:xfrm>
            <a:off x="7552916"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Otsikko 1"/>
          <p:cNvSpPr>
            <a:spLocks noGrp="1"/>
          </p:cNvSpPr>
          <p:nvPr>
            <p:ph type="title"/>
          </p:nvPr>
        </p:nvSpPr>
        <p:spPr>
          <a:xfrm>
            <a:off x="457201" y="1516844"/>
            <a:ext cx="4741260" cy="1589105"/>
          </a:xfrm>
        </p:spPr>
        <p:txBody>
          <a:bodyPr>
            <a:normAutofit/>
          </a:bodyPr>
          <a:lstStyle>
            <a:lvl1pPr algn="l">
              <a:defRPr sz="3600" b="1">
                <a:solidFill>
                  <a:schemeClr val="tx2"/>
                </a:solidFill>
                <a:latin typeface="Helvetica" pitchFamily="34" charset="0"/>
                <a:cs typeface="Helvetica" pitchFamily="34" charset="0"/>
              </a:defRPr>
            </a:lvl1pPr>
          </a:lstStyle>
          <a:p>
            <a:r>
              <a:rPr lang="fi-FI" dirty="0"/>
              <a:t>Muokkaa perustyylejä naps.</a:t>
            </a:r>
          </a:p>
        </p:txBody>
      </p:sp>
      <p:sp>
        <p:nvSpPr>
          <p:cNvPr id="13" name="Sisällön paikkamerkki 2"/>
          <p:cNvSpPr>
            <a:spLocks noGrp="1"/>
          </p:cNvSpPr>
          <p:nvPr>
            <p:ph idx="1"/>
          </p:nvPr>
        </p:nvSpPr>
        <p:spPr>
          <a:xfrm>
            <a:off x="457201" y="3382048"/>
            <a:ext cx="3620636" cy="2923411"/>
          </a:xfrm>
        </p:spPr>
        <p:txBody>
          <a:bodyPr>
            <a:normAutofit/>
          </a:bodyPr>
          <a:lstStyle>
            <a:lvl1pPr marL="0" indent="0">
              <a:lnSpc>
                <a:spcPct val="100000"/>
              </a:lnSpc>
              <a:buNone/>
              <a:defRPr sz="1800">
                <a:solidFill>
                  <a:schemeClr val="tx2"/>
                </a:solidFill>
                <a:latin typeface="Helvetic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grpSp>
        <p:nvGrpSpPr>
          <p:cNvPr id="19" name="Ryhmitä 18"/>
          <p:cNvGrpSpPr/>
          <p:nvPr userDrawn="1"/>
        </p:nvGrpSpPr>
        <p:grpSpPr>
          <a:xfrm>
            <a:off x="457201" y="0"/>
            <a:ext cx="763388" cy="1028096"/>
            <a:chOff x="457200" y="-1"/>
            <a:chExt cx="827393" cy="1114295"/>
          </a:xfrm>
        </p:grpSpPr>
        <p:sp>
          <p:nvSpPr>
            <p:cNvPr id="20" name="Suorakulmio 19"/>
            <p:cNvSpPr/>
            <p:nvPr userDrawn="1"/>
          </p:nvSpPr>
          <p:spPr>
            <a:xfrm>
              <a:off x="457200" y="-1"/>
              <a:ext cx="827393" cy="11142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prstClr val="white"/>
                </a:solidFill>
                <a:latin typeface="Helvetica" pitchFamily="34" charset="0"/>
              </a:endParaRPr>
            </a:p>
          </p:txBody>
        </p:sp>
        <p:pic>
          <p:nvPicPr>
            <p:cNvPr id="22" name="Kuva 21" descr="JYU_tunnus-25.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5556" y="179812"/>
              <a:ext cx="350680" cy="798153"/>
            </a:xfrm>
            <a:prstGeom prst="rect">
              <a:avLst/>
            </a:prstGeom>
          </p:spPr>
        </p:pic>
      </p:grpSp>
      <p:sp>
        <p:nvSpPr>
          <p:cNvPr id="16" name="Päivämäärän paikkamerkki 3"/>
          <p:cNvSpPr>
            <a:spLocks noGrp="1"/>
          </p:cNvSpPr>
          <p:nvPr>
            <p:ph type="dt" sz="half" idx="10"/>
          </p:nvPr>
        </p:nvSpPr>
        <p:spPr>
          <a:xfrm>
            <a:off x="7617454" y="6592627"/>
            <a:ext cx="831227"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solidFill>
                  <a:prstClr val="white"/>
                </a:solidFill>
              </a:rPr>
              <a:pPr/>
              <a:t>26.6.2019</a:t>
            </a:fld>
            <a:endParaRPr lang="fi-FI" dirty="0">
              <a:solidFill>
                <a:prstClr val="white"/>
              </a:solidFill>
            </a:endParaRPr>
          </a:p>
        </p:txBody>
      </p:sp>
    </p:spTree>
    <p:extLst>
      <p:ext uri="{BB962C8B-B14F-4D97-AF65-F5344CB8AC3E}">
        <p14:creationId xmlns:p14="http://schemas.microsoft.com/office/powerpoint/2010/main" val="2498622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Otsikko ja sisältö">
    <p:spTree>
      <p:nvGrpSpPr>
        <p:cNvPr id="1" name=""/>
        <p:cNvGrpSpPr/>
        <p:nvPr/>
      </p:nvGrpSpPr>
      <p:grpSpPr>
        <a:xfrm>
          <a:off x="0" y="0"/>
          <a:ext cx="0" cy="0"/>
          <a:chOff x="0" y="0"/>
          <a:chExt cx="0" cy="0"/>
        </a:xfrm>
      </p:grpSpPr>
      <p:pic>
        <p:nvPicPr>
          <p:cNvPr id="9" name="Kuva 8" descr="_DSC7698.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878613" y="0"/>
            <a:ext cx="5265388" cy="6540486"/>
          </a:xfrm>
          <a:prstGeom prst="rect">
            <a:avLst/>
          </a:prstGeom>
        </p:spPr>
      </p:pic>
      <p:sp>
        <p:nvSpPr>
          <p:cNvPr id="7" name="Suorakulmio 6"/>
          <p:cNvSpPr/>
          <p:nvPr userDrawn="1"/>
        </p:nvSpPr>
        <p:spPr>
          <a:xfrm>
            <a:off x="0" y="0"/>
            <a:ext cx="6375120" cy="6864136"/>
          </a:xfrm>
          <a:custGeom>
            <a:avLst/>
            <a:gdLst>
              <a:gd name="connsiteX0" fmla="*/ 0 w 6553200"/>
              <a:gd name="connsiteY0" fmla="*/ 0 h 6858000"/>
              <a:gd name="connsiteX1" fmla="*/ 6553200 w 6553200"/>
              <a:gd name="connsiteY1" fmla="*/ 0 h 6858000"/>
              <a:gd name="connsiteX2" fmla="*/ 6553200 w 6553200"/>
              <a:gd name="connsiteY2" fmla="*/ 6858000 h 6858000"/>
              <a:gd name="connsiteX3" fmla="*/ 0 w 6553200"/>
              <a:gd name="connsiteY3" fmla="*/ 6858000 h 6858000"/>
              <a:gd name="connsiteX4" fmla="*/ 0 w 6553200"/>
              <a:gd name="connsiteY4" fmla="*/ 0 h 6858000"/>
              <a:gd name="connsiteX0" fmla="*/ 0 w 6553200"/>
              <a:gd name="connsiteY0" fmla="*/ 0 h 6858000"/>
              <a:gd name="connsiteX1" fmla="*/ 6553200 w 6553200"/>
              <a:gd name="connsiteY1" fmla="*/ 0 h 6858000"/>
              <a:gd name="connsiteX2" fmla="*/ 3737066 w 6553200"/>
              <a:gd name="connsiteY2" fmla="*/ 6858000 h 6858000"/>
              <a:gd name="connsiteX3" fmla="*/ 0 w 6553200"/>
              <a:gd name="connsiteY3" fmla="*/ 6858000 h 6858000"/>
              <a:gd name="connsiteX4" fmla="*/ 0 w 6553200"/>
              <a:gd name="connsiteY4" fmla="*/ 0 h 6858000"/>
              <a:gd name="connsiteX0" fmla="*/ 0 w 6553200"/>
              <a:gd name="connsiteY0" fmla="*/ 0 h 6858000"/>
              <a:gd name="connsiteX1" fmla="*/ 6553200 w 6553200"/>
              <a:gd name="connsiteY1" fmla="*/ 0 h 6858000"/>
              <a:gd name="connsiteX2" fmla="*/ 3914992 w 6553200"/>
              <a:gd name="connsiteY2" fmla="*/ 6839594 h 6858000"/>
              <a:gd name="connsiteX3" fmla="*/ 0 w 6553200"/>
              <a:gd name="connsiteY3" fmla="*/ 6858000 h 6858000"/>
              <a:gd name="connsiteX4" fmla="*/ 0 w 6553200"/>
              <a:gd name="connsiteY4" fmla="*/ 0 h 6858000"/>
              <a:gd name="connsiteX0" fmla="*/ 0 w 6553200"/>
              <a:gd name="connsiteY0" fmla="*/ 0 h 6864136"/>
              <a:gd name="connsiteX1" fmla="*/ 6553200 w 6553200"/>
              <a:gd name="connsiteY1" fmla="*/ 0 h 6864136"/>
              <a:gd name="connsiteX2" fmla="*/ 3921127 w 6553200"/>
              <a:gd name="connsiteY2" fmla="*/ 6864136 h 6864136"/>
              <a:gd name="connsiteX3" fmla="*/ 0 w 6553200"/>
              <a:gd name="connsiteY3" fmla="*/ 6858000 h 6864136"/>
              <a:gd name="connsiteX4" fmla="*/ 0 w 6553200"/>
              <a:gd name="connsiteY4" fmla="*/ 0 h 686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0" h="6864136">
                <a:moveTo>
                  <a:pt x="0" y="0"/>
                </a:moveTo>
                <a:lnTo>
                  <a:pt x="6553200" y="0"/>
                </a:lnTo>
                <a:lnTo>
                  <a:pt x="3921127" y="6864136"/>
                </a:lnTo>
                <a:lnTo>
                  <a:pt x="0" y="6858000"/>
                </a:lnTo>
                <a:lnTo>
                  <a:pt x="0" y="0"/>
                </a:ln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srgbClr val="002957"/>
              </a:solidFill>
              <a:latin typeface="Helvetica" pitchFamily="34" charset="0"/>
            </a:endParaRPr>
          </a:p>
        </p:txBody>
      </p:sp>
      <p:sp>
        <p:nvSpPr>
          <p:cNvPr id="8" name="Suorakulmio 7"/>
          <p:cNvSpPr/>
          <p:nvPr userDrawn="1"/>
        </p:nvSpPr>
        <p:spPr>
          <a:xfrm>
            <a:off x="1" y="6540486"/>
            <a:ext cx="9144000" cy="32365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srgbClr val="F1563F"/>
              </a:solidFill>
              <a:latin typeface="Helvetica" pitchFamily="34" charset="0"/>
            </a:endParaRPr>
          </a:p>
        </p:txBody>
      </p:sp>
      <p:sp>
        <p:nvSpPr>
          <p:cNvPr id="5" name="Alatunnisteen paikkamerkki 4"/>
          <p:cNvSpPr>
            <a:spLocks noGrp="1"/>
          </p:cNvSpPr>
          <p:nvPr>
            <p:ph type="ftr" sz="quarter" idx="11"/>
          </p:nvPr>
        </p:nvSpPr>
        <p:spPr>
          <a:xfrm>
            <a:off x="5343906" y="6592627"/>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rgbClr val="002957"/>
                </a:solidFill>
              </a:rPr>
              <a:t>JYU. </a:t>
            </a:r>
            <a:r>
              <a:rPr lang="fi-FI" b="1">
                <a:solidFill>
                  <a:prstClr val="white"/>
                </a:solidFill>
              </a:rPr>
              <a:t>Since 1863.</a:t>
            </a:r>
            <a:endParaRPr lang="fi-FI" b="1" dirty="0">
              <a:solidFill>
                <a:prstClr val="white"/>
              </a:solidFill>
            </a:endParaRPr>
          </a:p>
        </p:txBody>
      </p:sp>
      <p:sp>
        <p:nvSpPr>
          <p:cNvPr id="6" name="Dian numeron paikkamerkki 5"/>
          <p:cNvSpPr>
            <a:spLocks noGrp="1"/>
          </p:cNvSpPr>
          <p:nvPr>
            <p:ph type="sldNum" sz="quarter" idx="12"/>
          </p:nvPr>
        </p:nvSpPr>
        <p:spPr>
          <a:xfrm>
            <a:off x="8564976" y="6592627"/>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solidFill>
                  <a:prstClr val="white"/>
                </a:solidFill>
              </a:rPr>
              <a:pPr/>
              <a:t>‹Nr.›</a:t>
            </a:fld>
            <a:endParaRPr lang="fi-FI" dirty="0">
              <a:solidFill>
                <a:prstClr val="white"/>
              </a:solidFill>
            </a:endParaRPr>
          </a:p>
        </p:txBody>
      </p:sp>
      <p:cxnSp>
        <p:nvCxnSpPr>
          <p:cNvPr id="14" name="Suora yhdysviiva 13"/>
          <p:cNvCxnSpPr/>
          <p:nvPr userDrawn="1"/>
        </p:nvCxnSpPr>
        <p:spPr>
          <a:xfrm>
            <a:off x="8503899"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userDrawn="1"/>
        </p:nvCxnSpPr>
        <p:spPr>
          <a:xfrm>
            <a:off x="7552916"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Otsikko 1"/>
          <p:cNvSpPr>
            <a:spLocks noGrp="1"/>
          </p:cNvSpPr>
          <p:nvPr>
            <p:ph type="title"/>
          </p:nvPr>
        </p:nvSpPr>
        <p:spPr>
          <a:xfrm>
            <a:off x="457201" y="1516844"/>
            <a:ext cx="4741260" cy="1589105"/>
          </a:xfrm>
        </p:spPr>
        <p:txBody>
          <a:bodyPr>
            <a:normAutofit/>
          </a:bodyPr>
          <a:lstStyle>
            <a:lvl1pPr algn="l">
              <a:defRPr sz="3600" b="1">
                <a:solidFill>
                  <a:schemeClr val="tx2"/>
                </a:solidFill>
                <a:latin typeface="Helvetica" pitchFamily="34" charset="0"/>
                <a:cs typeface="Helvetica" pitchFamily="34" charset="0"/>
              </a:defRPr>
            </a:lvl1pPr>
          </a:lstStyle>
          <a:p>
            <a:r>
              <a:rPr lang="fi-FI" dirty="0"/>
              <a:t>Muokkaa perustyylejä naps.</a:t>
            </a:r>
          </a:p>
        </p:txBody>
      </p:sp>
      <p:sp>
        <p:nvSpPr>
          <p:cNvPr id="16" name="Sisällön paikkamerkki 2"/>
          <p:cNvSpPr>
            <a:spLocks noGrp="1"/>
          </p:cNvSpPr>
          <p:nvPr>
            <p:ph idx="1"/>
          </p:nvPr>
        </p:nvSpPr>
        <p:spPr>
          <a:xfrm>
            <a:off x="457201" y="3382048"/>
            <a:ext cx="3620636" cy="2923411"/>
          </a:xfrm>
        </p:spPr>
        <p:txBody>
          <a:bodyPr>
            <a:normAutofit/>
          </a:bodyPr>
          <a:lstStyle>
            <a:lvl1pPr marL="0" indent="0">
              <a:lnSpc>
                <a:spcPct val="100000"/>
              </a:lnSpc>
              <a:buNone/>
              <a:defRPr sz="1800">
                <a:solidFill>
                  <a:schemeClr val="tx2"/>
                </a:solidFill>
                <a:latin typeface="Helvetic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grpSp>
        <p:nvGrpSpPr>
          <p:cNvPr id="19" name="Ryhmitä 18"/>
          <p:cNvGrpSpPr/>
          <p:nvPr userDrawn="1"/>
        </p:nvGrpSpPr>
        <p:grpSpPr>
          <a:xfrm>
            <a:off x="457201" y="0"/>
            <a:ext cx="763388" cy="1028096"/>
            <a:chOff x="457200" y="-1"/>
            <a:chExt cx="827393" cy="1114295"/>
          </a:xfrm>
        </p:grpSpPr>
        <p:sp>
          <p:nvSpPr>
            <p:cNvPr id="20" name="Suorakulmio 19"/>
            <p:cNvSpPr/>
            <p:nvPr userDrawn="1"/>
          </p:nvSpPr>
          <p:spPr>
            <a:xfrm>
              <a:off x="457200" y="-1"/>
              <a:ext cx="827393" cy="11142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prstClr val="white"/>
                </a:solidFill>
                <a:latin typeface="Helvetica" pitchFamily="34" charset="0"/>
              </a:endParaRPr>
            </a:p>
          </p:txBody>
        </p:sp>
        <p:pic>
          <p:nvPicPr>
            <p:cNvPr id="21" name="Kuva 20" descr="JYU_tunnus-25.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5556" y="179812"/>
              <a:ext cx="350680" cy="798153"/>
            </a:xfrm>
            <a:prstGeom prst="rect">
              <a:avLst/>
            </a:prstGeom>
          </p:spPr>
        </p:pic>
      </p:grpSp>
      <p:sp>
        <p:nvSpPr>
          <p:cNvPr id="17" name="Päivämäärän paikkamerkki 3"/>
          <p:cNvSpPr>
            <a:spLocks noGrp="1"/>
          </p:cNvSpPr>
          <p:nvPr>
            <p:ph type="dt" sz="half" idx="10"/>
          </p:nvPr>
        </p:nvSpPr>
        <p:spPr>
          <a:xfrm>
            <a:off x="7617454" y="6592627"/>
            <a:ext cx="831227" cy="180989"/>
          </a:xfrm>
          <a:prstGeom prst="rect">
            <a:avLst/>
          </a:prstGeom>
        </p:spPr>
        <p:txBody>
          <a:bodyPr/>
          <a:lstStyle>
            <a:lvl1pPr algn="ctr">
              <a:defRPr sz="900">
                <a:solidFill>
                  <a:schemeClr val="bg1"/>
                </a:solidFill>
                <a:latin typeface="Helvetica" pitchFamily="34" charset="0"/>
              </a:defRPr>
            </a:lvl1pPr>
          </a:lstStyle>
          <a:p>
            <a:fld id="{E045657E-C81B-47C4-BE55-BDA7CC7C81CB}" type="datetime1">
              <a:rPr lang="fi-FI" smtClean="0">
                <a:solidFill>
                  <a:prstClr val="white"/>
                </a:solidFill>
              </a:rPr>
              <a:pPr/>
              <a:t>26.6.2019</a:t>
            </a:fld>
            <a:endParaRPr lang="fi-FI" dirty="0">
              <a:solidFill>
                <a:prstClr val="white"/>
              </a:solidFill>
            </a:endParaRPr>
          </a:p>
        </p:txBody>
      </p:sp>
    </p:spTree>
    <p:extLst>
      <p:ext uri="{BB962C8B-B14F-4D97-AF65-F5344CB8AC3E}">
        <p14:creationId xmlns:p14="http://schemas.microsoft.com/office/powerpoint/2010/main" val="37720591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Otsikko ja sisältö">
    <p:spTree>
      <p:nvGrpSpPr>
        <p:cNvPr id="1" name=""/>
        <p:cNvGrpSpPr/>
        <p:nvPr/>
      </p:nvGrpSpPr>
      <p:grpSpPr>
        <a:xfrm>
          <a:off x="0" y="0"/>
          <a:ext cx="0" cy="0"/>
          <a:chOff x="0" y="0"/>
          <a:chExt cx="0" cy="0"/>
        </a:xfrm>
      </p:grpSpPr>
      <p:pic>
        <p:nvPicPr>
          <p:cNvPr id="10" name="Kuva 9" descr="DSC_0688_1.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816356" y="0"/>
            <a:ext cx="5327645" cy="6540486"/>
          </a:xfrm>
          <a:prstGeom prst="rect">
            <a:avLst/>
          </a:prstGeom>
        </p:spPr>
      </p:pic>
      <p:sp>
        <p:nvSpPr>
          <p:cNvPr id="7" name="Suorakulmio 6"/>
          <p:cNvSpPr/>
          <p:nvPr userDrawn="1"/>
        </p:nvSpPr>
        <p:spPr>
          <a:xfrm>
            <a:off x="0" y="0"/>
            <a:ext cx="6375120" cy="6864136"/>
          </a:xfrm>
          <a:custGeom>
            <a:avLst/>
            <a:gdLst>
              <a:gd name="connsiteX0" fmla="*/ 0 w 6553200"/>
              <a:gd name="connsiteY0" fmla="*/ 0 h 6858000"/>
              <a:gd name="connsiteX1" fmla="*/ 6553200 w 6553200"/>
              <a:gd name="connsiteY1" fmla="*/ 0 h 6858000"/>
              <a:gd name="connsiteX2" fmla="*/ 6553200 w 6553200"/>
              <a:gd name="connsiteY2" fmla="*/ 6858000 h 6858000"/>
              <a:gd name="connsiteX3" fmla="*/ 0 w 6553200"/>
              <a:gd name="connsiteY3" fmla="*/ 6858000 h 6858000"/>
              <a:gd name="connsiteX4" fmla="*/ 0 w 6553200"/>
              <a:gd name="connsiteY4" fmla="*/ 0 h 6858000"/>
              <a:gd name="connsiteX0" fmla="*/ 0 w 6553200"/>
              <a:gd name="connsiteY0" fmla="*/ 0 h 6858000"/>
              <a:gd name="connsiteX1" fmla="*/ 6553200 w 6553200"/>
              <a:gd name="connsiteY1" fmla="*/ 0 h 6858000"/>
              <a:gd name="connsiteX2" fmla="*/ 3737066 w 6553200"/>
              <a:gd name="connsiteY2" fmla="*/ 6858000 h 6858000"/>
              <a:gd name="connsiteX3" fmla="*/ 0 w 6553200"/>
              <a:gd name="connsiteY3" fmla="*/ 6858000 h 6858000"/>
              <a:gd name="connsiteX4" fmla="*/ 0 w 6553200"/>
              <a:gd name="connsiteY4" fmla="*/ 0 h 6858000"/>
              <a:gd name="connsiteX0" fmla="*/ 0 w 6553200"/>
              <a:gd name="connsiteY0" fmla="*/ 0 h 6858000"/>
              <a:gd name="connsiteX1" fmla="*/ 6553200 w 6553200"/>
              <a:gd name="connsiteY1" fmla="*/ 0 h 6858000"/>
              <a:gd name="connsiteX2" fmla="*/ 3914992 w 6553200"/>
              <a:gd name="connsiteY2" fmla="*/ 6839594 h 6858000"/>
              <a:gd name="connsiteX3" fmla="*/ 0 w 6553200"/>
              <a:gd name="connsiteY3" fmla="*/ 6858000 h 6858000"/>
              <a:gd name="connsiteX4" fmla="*/ 0 w 6553200"/>
              <a:gd name="connsiteY4" fmla="*/ 0 h 6858000"/>
              <a:gd name="connsiteX0" fmla="*/ 0 w 6553200"/>
              <a:gd name="connsiteY0" fmla="*/ 0 h 6864136"/>
              <a:gd name="connsiteX1" fmla="*/ 6553200 w 6553200"/>
              <a:gd name="connsiteY1" fmla="*/ 0 h 6864136"/>
              <a:gd name="connsiteX2" fmla="*/ 3921127 w 6553200"/>
              <a:gd name="connsiteY2" fmla="*/ 6864136 h 6864136"/>
              <a:gd name="connsiteX3" fmla="*/ 0 w 6553200"/>
              <a:gd name="connsiteY3" fmla="*/ 6858000 h 6864136"/>
              <a:gd name="connsiteX4" fmla="*/ 0 w 6553200"/>
              <a:gd name="connsiteY4" fmla="*/ 0 h 686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0" h="6864136">
                <a:moveTo>
                  <a:pt x="0" y="0"/>
                </a:moveTo>
                <a:lnTo>
                  <a:pt x="6553200" y="0"/>
                </a:lnTo>
                <a:lnTo>
                  <a:pt x="3921127" y="6864136"/>
                </a:lnTo>
                <a:lnTo>
                  <a:pt x="0" y="6858000"/>
                </a:lnTo>
                <a:lnTo>
                  <a:pt x="0" y="0"/>
                </a:ln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srgbClr val="002957"/>
              </a:solidFill>
              <a:latin typeface="Helvetica" pitchFamily="34" charset="0"/>
            </a:endParaRPr>
          </a:p>
        </p:txBody>
      </p:sp>
      <p:sp>
        <p:nvSpPr>
          <p:cNvPr id="2" name="Otsikko 1"/>
          <p:cNvSpPr>
            <a:spLocks noGrp="1"/>
          </p:cNvSpPr>
          <p:nvPr>
            <p:ph type="title"/>
          </p:nvPr>
        </p:nvSpPr>
        <p:spPr>
          <a:xfrm>
            <a:off x="457201" y="1516844"/>
            <a:ext cx="4741260" cy="1589105"/>
          </a:xfrm>
        </p:spPr>
        <p:txBody>
          <a:bodyPr/>
          <a:lstStyle>
            <a:lvl1pPr algn="l">
              <a:defRPr b="1" i="0">
                <a:solidFill>
                  <a:schemeClr val="tx2"/>
                </a:solidFill>
                <a:latin typeface="Helvetica" pitchFamily="34" charset="0"/>
                <a:cs typeface="Helvetica" pitchFamily="34" charset="0"/>
              </a:defRPr>
            </a:lvl1pPr>
          </a:lstStyle>
          <a:p>
            <a:r>
              <a:rPr lang="fi-FI" dirty="0"/>
              <a:t>Muokkaa perustyylejä naps.</a:t>
            </a:r>
          </a:p>
        </p:txBody>
      </p:sp>
      <p:sp>
        <p:nvSpPr>
          <p:cNvPr id="3" name="Sisällön paikkamerkki 2"/>
          <p:cNvSpPr>
            <a:spLocks noGrp="1"/>
          </p:cNvSpPr>
          <p:nvPr>
            <p:ph idx="1"/>
          </p:nvPr>
        </p:nvSpPr>
        <p:spPr>
          <a:xfrm>
            <a:off x="457201" y="3382048"/>
            <a:ext cx="3620636" cy="2923411"/>
          </a:xfrm>
        </p:spPr>
        <p:txBody>
          <a:bodyPr>
            <a:normAutofit/>
          </a:bodyPr>
          <a:lstStyle>
            <a:lvl1pPr marL="0" indent="0">
              <a:lnSpc>
                <a:spcPct val="100000"/>
              </a:lnSpc>
              <a:buNone/>
              <a:defRPr sz="1800">
                <a:solidFill>
                  <a:schemeClr val="tx2"/>
                </a:solidFill>
                <a:latin typeface="Helvetic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8" name="Suorakulmio 7"/>
          <p:cNvSpPr/>
          <p:nvPr userDrawn="1"/>
        </p:nvSpPr>
        <p:spPr>
          <a:xfrm>
            <a:off x="-1" y="6540486"/>
            <a:ext cx="9144000" cy="3236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srgbClr val="F1563F"/>
              </a:solidFill>
              <a:latin typeface="Helvetica" pitchFamily="34" charset="0"/>
            </a:endParaRPr>
          </a:p>
        </p:txBody>
      </p:sp>
      <p:sp>
        <p:nvSpPr>
          <p:cNvPr id="4" name="Päivämäärän paikkamerkki 3"/>
          <p:cNvSpPr>
            <a:spLocks noGrp="1"/>
          </p:cNvSpPr>
          <p:nvPr>
            <p:ph type="dt" sz="half" idx="10"/>
          </p:nvPr>
        </p:nvSpPr>
        <p:spPr>
          <a:xfrm>
            <a:off x="7617454" y="6592627"/>
            <a:ext cx="831227" cy="180989"/>
          </a:xfrm>
          <a:prstGeom prst="rect">
            <a:avLst/>
          </a:prstGeom>
        </p:spPr>
        <p:txBody>
          <a:bodyPr/>
          <a:lstStyle>
            <a:lvl1pPr algn="ctr">
              <a:defRPr sz="900">
                <a:solidFill>
                  <a:schemeClr val="bg1"/>
                </a:solidFill>
                <a:latin typeface="Helvetica" pitchFamily="34" charset="0"/>
              </a:defRPr>
            </a:lvl1pPr>
          </a:lstStyle>
          <a:p>
            <a:fld id="{E045657E-C81B-47C4-BE55-BDA7CC7C81CB}" type="datetime1">
              <a:rPr lang="fi-FI" smtClean="0">
                <a:solidFill>
                  <a:prstClr val="white"/>
                </a:solidFill>
              </a:rPr>
              <a:pPr/>
              <a:t>26.6.2019</a:t>
            </a:fld>
            <a:endParaRPr lang="fi-FI" dirty="0">
              <a:solidFill>
                <a:prstClr val="white"/>
              </a:solidFill>
            </a:endParaRPr>
          </a:p>
        </p:txBody>
      </p:sp>
      <p:sp>
        <p:nvSpPr>
          <p:cNvPr id="5" name="Alatunnisteen paikkamerkki 4"/>
          <p:cNvSpPr>
            <a:spLocks noGrp="1"/>
          </p:cNvSpPr>
          <p:nvPr>
            <p:ph type="ftr" sz="quarter" idx="11"/>
          </p:nvPr>
        </p:nvSpPr>
        <p:spPr>
          <a:xfrm>
            <a:off x="5343906" y="6592627"/>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rgbClr val="F1563F"/>
                </a:solidFill>
              </a:rPr>
              <a:t>JYU.</a:t>
            </a:r>
            <a:r>
              <a:rPr lang="fi-FI" b="1">
                <a:solidFill>
                  <a:prstClr val="white"/>
                </a:solidFill>
              </a:rPr>
              <a:t> Since 1863.</a:t>
            </a:r>
            <a:endParaRPr lang="fi-FI" b="1" dirty="0">
              <a:solidFill>
                <a:prstClr val="white"/>
              </a:solidFill>
            </a:endParaRPr>
          </a:p>
        </p:txBody>
      </p:sp>
      <p:sp>
        <p:nvSpPr>
          <p:cNvPr id="6" name="Dian numeron paikkamerkki 5"/>
          <p:cNvSpPr>
            <a:spLocks noGrp="1"/>
          </p:cNvSpPr>
          <p:nvPr>
            <p:ph type="sldNum" sz="quarter" idx="12"/>
          </p:nvPr>
        </p:nvSpPr>
        <p:spPr>
          <a:xfrm>
            <a:off x="8564976" y="6592627"/>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solidFill>
                  <a:prstClr val="white"/>
                </a:solidFill>
              </a:rPr>
              <a:pPr/>
              <a:t>‹Nr.›</a:t>
            </a:fld>
            <a:endParaRPr lang="fi-FI" dirty="0">
              <a:solidFill>
                <a:prstClr val="white"/>
              </a:solidFill>
            </a:endParaRPr>
          </a:p>
        </p:txBody>
      </p:sp>
      <p:cxnSp>
        <p:nvCxnSpPr>
          <p:cNvPr id="14" name="Suora yhdysviiva 13"/>
          <p:cNvCxnSpPr/>
          <p:nvPr userDrawn="1"/>
        </p:nvCxnSpPr>
        <p:spPr>
          <a:xfrm>
            <a:off x="8503899"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userDrawn="1"/>
        </p:nvCxnSpPr>
        <p:spPr>
          <a:xfrm>
            <a:off x="7552916"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6" name="Ryhmitä 15"/>
          <p:cNvGrpSpPr/>
          <p:nvPr userDrawn="1"/>
        </p:nvGrpSpPr>
        <p:grpSpPr>
          <a:xfrm>
            <a:off x="457201" y="0"/>
            <a:ext cx="763388" cy="1028096"/>
            <a:chOff x="457200" y="-1"/>
            <a:chExt cx="827393" cy="1114295"/>
          </a:xfrm>
        </p:grpSpPr>
        <p:sp>
          <p:nvSpPr>
            <p:cNvPr id="17" name="Suorakulmio 16"/>
            <p:cNvSpPr/>
            <p:nvPr userDrawn="1"/>
          </p:nvSpPr>
          <p:spPr>
            <a:xfrm>
              <a:off x="457200" y="-1"/>
              <a:ext cx="827393" cy="11142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prstClr val="white"/>
                </a:solidFill>
                <a:latin typeface="Helvetica" pitchFamily="34" charset="0"/>
              </a:endParaRPr>
            </a:p>
          </p:txBody>
        </p:sp>
        <p:pic>
          <p:nvPicPr>
            <p:cNvPr id="18" name="Kuva 17" descr="JYU_tunnus-25.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5556" y="179812"/>
              <a:ext cx="350680" cy="798153"/>
            </a:xfrm>
            <a:prstGeom prst="rect">
              <a:avLst/>
            </a:prstGeom>
          </p:spPr>
        </p:pic>
      </p:grpSp>
    </p:spTree>
    <p:extLst>
      <p:ext uri="{BB962C8B-B14F-4D97-AF65-F5344CB8AC3E}">
        <p14:creationId xmlns:p14="http://schemas.microsoft.com/office/powerpoint/2010/main" val="19984228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Otsikko ja sisältö">
    <p:spTree>
      <p:nvGrpSpPr>
        <p:cNvPr id="1" name=""/>
        <p:cNvGrpSpPr/>
        <p:nvPr/>
      </p:nvGrpSpPr>
      <p:grpSpPr>
        <a:xfrm>
          <a:off x="0" y="0"/>
          <a:ext cx="0" cy="0"/>
          <a:chOff x="0" y="0"/>
          <a:chExt cx="0" cy="0"/>
        </a:xfrm>
      </p:grpSpPr>
      <p:sp>
        <p:nvSpPr>
          <p:cNvPr id="11" name="Kuvan paikkamerkki 10"/>
          <p:cNvSpPr>
            <a:spLocks noGrp="1"/>
          </p:cNvSpPr>
          <p:nvPr>
            <p:ph type="pic" sz="quarter" idx="13"/>
          </p:nvPr>
        </p:nvSpPr>
        <p:spPr>
          <a:xfrm>
            <a:off x="3945499" y="0"/>
            <a:ext cx="5198502" cy="6540500"/>
          </a:xfrm>
          <a:custGeom>
            <a:avLst/>
            <a:gdLst>
              <a:gd name="connsiteX0" fmla="*/ 0 w 5198502"/>
              <a:gd name="connsiteY0" fmla="*/ 0 h 6540500"/>
              <a:gd name="connsiteX1" fmla="*/ 5198502 w 5198502"/>
              <a:gd name="connsiteY1" fmla="*/ 0 h 6540500"/>
              <a:gd name="connsiteX2" fmla="*/ 5198502 w 5198502"/>
              <a:gd name="connsiteY2" fmla="*/ 6540500 h 6540500"/>
              <a:gd name="connsiteX3" fmla="*/ 0 w 5198502"/>
              <a:gd name="connsiteY3" fmla="*/ 6540500 h 6540500"/>
              <a:gd name="connsiteX4" fmla="*/ 0 w 5198502"/>
              <a:gd name="connsiteY4" fmla="*/ 0 h 6540500"/>
              <a:gd name="connsiteX0" fmla="*/ 2422782 w 5198502"/>
              <a:gd name="connsiteY0" fmla="*/ 18496 h 6540500"/>
              <a:gd name="connsiteX1" fmla="*/ 5198502 w 5198502"/>
              <a:gd name="connsiteY1" fmla="*/ 0 h 6540500"/>
              <a:gd name="connsiteX2" fmla="*/ 5198502 w 5198502"/>
              <a:gd name="connsiteY2" fmla="*/ 6540500 h 6540500"/>
              <a:gd name="connsiteX3" fmla="*/ 0 w 5198502"/>
              <a:gd name="connsiteY3" fmla="*/ 6540500 h 6540500"/>
              <a:gd name="connsiteX4" fmla="*/ 2422782 w 5198502"/>
              <a:gd name="connsiteY4" fmla="*/ 18496 h 6540500"/>
              <a:gd name="connsiteX0" fmla="*/ 2694035 w 5198502"/>
              <a:gd name="connsiteY0" fmla="*/ 0 h 6583656"/>
              <a:gd name="connsiteX1" fmla="*/ 5198502 w 5198502"/>
              <a:gd name="connsiteY1" fmla="*/ 43156 h 6583656"/>
              <a:gd name="connsiteX2" fmla="*/ 5198502 w 5198502"/>
              <a:gd name="connsiteY2" fmla="*/ 6583656 h 6583656"/>
              <a:gd name="connsiteX3" fmla="*/ 0 w 5198502"/>
              <a:gd name="connsiteY3" fmla="*/ 6583656 h 6583656"/>
              <a:gd name="connsiteX4" fmla="*/ 2694035 w 5198502"/>
              <a:gd name="connsiteY4" fmla="*/ 0 h 6583656"/>
              <a:gd name="connsiteX0" fmla="*/ 2435112 w 5198502"/>
              <a:gd name="connsiteY0" fmla="*/ 36991 h 6540500"/>
              <a:gd name="connsiteX1" fmla="*/ 5198502 w 5198502"/>
              <a:gd name="connsiteY1" fmla="*/ 0 h 6540500"/>
              <a:gd name="connsiteX2" fmla="*/ 5198502 w 5198502"/>
              <a:gd name="connsiteY2" fmla="*/ 6540500 h 6540500"/>
              <a:gd name="connsiteX3" fmla="*/ 0 w 5198502"/>
              <a:gd name="connsiteY3" fmla="*/ 6540500 h 6540500"/>
              <a:gd name="connsiteX4" fmla="*/ 2435112 w 5198502"/>
              <a:gd name="connsiteY4" fmla="*/ 36991 h 6540500"/>
              <a:gd name="connsiteX0" fmla="*/ 2428947 w 5198502"/>
              <a:gd name="connsiteY0" fmla="*/ 6165 h 6540500"/>
              <a:gd name="connsiteX1" fmla="*/ 5198502 w 5198502"/>
              <a:gd name="connsiteY1" fmla="*/ 0 h 6540500"/>
              <a:gd name="connsiteX2" fmla="*/ 5198502 w 5198502"/>
              <a:gd name="connsiteY2" fmla="*/ 6540500 h 6540500"/>
              <a:gd name="connsiteX3" fmla="*/ 0 w 5198502"/>
              <a:gd name="connsiteY3" fmla="*/ 6540500 h 6540500"/>
              <a:gd name="connsiteX4" fmla="*/ 2428947 w 5198502"/>
              <a:gd name="connsiteY4" fmla="*/ 6165 h 654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8502" h="6540500">
                <a:moveTo>
                  <a:pt x="2428947" y="6165"/>
                </a:moveTo>
                <a:lnTo>
                  <a:pt x="5198502" y="0"/>
                </a:lnTo>
                <a:lnTo>
                  <a:pt x="5198502" y="6540500"/>
                </a:lnTo>
                <a:lnTo>
                  <a:pt x="0" y="6540500"/>
                </a:lnTo>
                <a:lnTo>
                  <a:pt x="2428947" y="6165"/>
                </a:lnTo>
                <a:close/>
              </a:path>
            </a:pathLst>
          </a:custGeom>
          <a:solidFill>
            <a:schemeClr val="accent5"/>
          </a:solidFill>
        </p:spPr>
        <p:txBody>
          <a:bodyPr anchor="ctr"/>
          <a:lstStyle>
            <a:lvl1pPr marL="0" indent="0" algn="ctr">
              <a:buNone/>
              <a:defRPr>
                <a:solidFill>
                  <a:schemeClr val="tx2"/>
                </a:solidFill>
                <a:latin typeface="Helvetica" pitchFamily="34" charset="0"/>
              </a:defRPr>
            </a:lvl1pPr>
          </a:lstStyle>
          <a:p>
            <a:endParaRPr lang="fi-FI" dirty="0"/>
          </a:p>
        </p:txBody>
      </p:sp>
      <p:sp>
        <p:nvSpPr>
          <p:cNvPr id="7" name="Suorakulmio 6"/>
          <p:cNvSpPr/>
          <p:nvPr userDrawn="1"/>
        </p:nvSpPr>
        <p:spPr>
          <a:xfrm>
            <a:off x="0" y="0"/>
            <a:ext cx="6375120" cy="6864136"/>
          </a:xfrm>
          <a:custGeom>
            <a:avLst/>
            <a:gdLst>
              <a:gd name="connsiteX0" fmla="*/ 0 w 6553200"/>
              <a:gd name="connsiteY0" fmla="*/ 0 h 6858000"/>
              <a:gd name="connsiteX1" fmla="*/ 6553200 w 6553200"/>
              <a:gd name="connsiteY1" fmla="*/ 0 h 6858000"/>
              <a:gd name="connsiteX2" fmla="*/ 6553200 w 6553200"/>
              <a:gd name="connsiteY2" fmla="*/ 6858000 h 6858000"/>
              <a:gd name="connsiteX3" fmla="*/ 0 w 6553200"/>
              <a:gd name="connsiteY3" fmla="*/ 6858000 h 6858000"/>
              <a:gd name="connsiteX4" fmla="*/ 0 w 6553200"/>
              <a:gd name="connsiteY4" fmla="*/ 0 h 6858000"/>
              <a:gd name="connsiteX0" fmla="*/ 0 w 6553200"/>
              <a:gd name="connsiteY0" fmla="*/ 0 h 6858000"/>
              <a:gd name="connsiteX1" fmla="*/ 6553200 w 6553200"/>
              <a:gd name="connsiteY1" fmla="*/ 0 h 6858000"/>
              <a:gd name="connsiteX2" fmla="*/ 3737066 w 6553200"/>
              <a:gd name="connsiteY2" fmla="*/ 6858000 h 6858000"/>
              <a:gd name="connsiteX3" fmla="*/ 0 w 6553200"/>
              <a:gd name="connsiteY3" fmla="*/ 6858000 h 6858000"/>
              <a:gd name="connsiteX4" fmla="*/ 0 w 6553200"/>
              <a:gd name="connsiteY4" fmla="*/ 0 h 6858000"/>
              <a:gd name="connsiteX0" fmla="*/ 0 w 6553200"/>
              <a:gd name="connsiteY0" fmla="*/ 0 h 6858000"/>
              <a:gd name="connsiteX1" fmla="*/ 6553200 w 6553200"/>
              <a:gd name="connsiteY1" fmla="*/ 0 h 6858000"/>
              <a:gd name="connsiteX2" fmla="*/ 3914992 w 6553200"/>
              <a:gd name="connsiteY2" fmla="*/ 6839594 h 6858000"/>
              <a:gd name="connsiteX3" fmla="*/ 0 w 6553200"/>
              <a:gd name="connsiteY3" fmla="*/ 6858000 h 6858000"/>
              <a:gd name="connsiteX4" fmla="*/ 0 w 6553200"/>
              <a:gd name="connsiteY4" fmla="*/ 0 h 6858000"/>
              <a:gd name="connsiteX0" fmla="*/ 0 w 6553200"/>
              <a:gd name="connsiteY0" fmla="*/ 0 h 6864136"/>
              <a:gd name="connsiteX1" fmla="*/ 6553200 w 6553200"/>
              <a:gd name="connsiteY1" fmla="*/ 0 h 6864136"/>
              <a:gd name="connsiteX2" fmla="*/ 3921127 w 6553200"/>
              <a:gd name="connsiteY2" fmla="*/ 6864136 h 6864136"/>
              <a:gd name="connsiteX3" fmla="*/ 0 w 6553200"/>
              <a:gd name="connsiteY3" fmla="*/ 6858000 h 6864136"/>
              <a:gd name="connsiteX4" fmla="*/ 0 w 6553200"/>
              <a:gd name="connsiteY4" fmla="*/ 0 h 686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0" h="6864136">
                <a:moveTo>
                  <a:pt x="0" y="0"/>
                </a:moveTo>
                <a:lnTo>
                  <a:pt x="6553200" y="0"/>
                </a:lnTo>
                <a:lnTo>
                  <a:pt x="3921127" y="6864136"/>
                </a:lnTo>
                <a:lnTo>
                  <a:pt x="0" y="6858000"/>
                </a:lnTo>
                <a:lnTo>
                  <a:pt x="0" y="0"/>
                </a:ln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srgbClr val="002957"/>
              </a:solidFill>
              <a:latin typeface="Helvetica" pitchFamily="34" charset="0"/>
            </a:endParaRPr>
          </a:p>
        </p:txBody>
      </p:sp>
      <p:sp>
        <p:nvSpPr>
          <p:cNvPr id="2" name="Otsikko 1"/>
          <p:cNvSpPr>
            <a:spLocks noGrp="1"/>
          </p:cNvSpPr>
          <p:nvPr>
            <p:ph type="title"/>
          </p:nvPr>
        </p:nvSpPr>
        <p:spPr>
          <a:xfrm>
            <a:off x="457201" y="1516844"/>
            <a:ext cx="4741260" cy="1589105"/>
          </a:xfrm>
        </p:spPr>
        <p:txBody>
          <a:bodyPr/>
          <a:lstStyle>
            <a:lvl1pPr algn="l">
              <a:defRPr b="1" i="0">
                <a:solidFill>
                  <a:schemeClr val="tx2"/>
                </a:solidFill>
                <a:latin typeface="Helvetica" pitchFamily="34" charset="0"/>
                <a:cs typeface="Helvetica" pitchFamily="34" charset="0"/>
              </a:defRPr>
            </a:lvl1pPr>
          </a:lstStyle>
          <a:p>
            <a:r>
              <a:rPr lang="fi-FI" dirty="0"/>
              <a:t>Muokkaa perustyylejä naps.</a:t>
            </a:r>
          </a:p>
        </p:txBody>
      </p:sp>
      <p:sp>
        <p:nvSpPr>
          <p:cNvPr id="3" name="Sisällön paikkamerkki 2"/>
          <p:cNvSpPr>
            <a:spLocks noGrp="1"/>
          </p:cNvSpPr>
          <p:nvPr>
            <p:ph idx="1"/>
          </p:nvPr>
        </p:nvSpPr>
        <p:spPr>
          <a:xfrm>
            <a:off x="457201" y="3382048"/>
            <a:ext cx="3620636" cy="2923411"/>
          </a:xfrm>
        </p:spPr>
        <p:txBody>
          <a:bodyPr>
            <a:normAutofit/>
          </a:bodyPr>
          <a:lstStyle>
            <a:lvl1pPr marL="0" indent="0">
              <a:lnSpc>
                <a:spcPct val="100000"/>
              </a:lnSpc>
              <a:buNone/>
              <a:defRPr sz="1800">
                <a:solidFill>
                  <a:schemeClr val="tx2"/>
                </a:solidFill>
                <a:latin typeface="Helvetic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8" name="Suorakulmio 7"/>
          <p:cNvSpPr/>
          <p:nvPr userDrawn="1"/>
        </p:nvSpPr>
        <p:spPr>
          <a:xfrm>
            <a:off x="-1" y="6540486"/>
            <a:ext cx="9144000" cy="3236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srgbClr val="F1563F"/>
              </a:solidFill>
              <a:latin typeface="Helvetica" pitchFamily="34" charset="0"/>
            </a:endParaRPr>
          </a:p>
        </p:txBody>
      </p:sp>
      <p:sp>
        <p:nvSpPr>
          <p:cNvPr id="4" name="Päivämäärän paikkamerkki 3"/>
          <p:cNvSpPr>
            <a:spLocks noGrp="1"/>
          </p:cNvSpPr>
          <p:nvPr>
            <p:ph type="dt" sz="half" idx="10"/>
          </p:nvPr>
        </p:nvSpPr>
        <p:spPr>
          <a:xfrm>
            <a:off x="7617454" y="6592627"/>
            <a:ext cx="831227" cy="180989"/>
          </a:xfrm>
          <a:prstGeom prst="rect">
            <a:avLst/>
          </a:prstGeom>
        </p:spPr>
        <p:txBody>
          <a:bodyPr/>
          <a:lstStyle>
            <a:lvl1pPr algn="ctr">
              <a:defRPr sz="900">
                <a:solidFill>
                  <a:schemeClr val="bg1"/>
                </a:solidFill>
                <a:latin typeface="Helvetica" pitchFamily="34" charset="0"/>
              </a:defRPr>
            </a:lvl1pPr>
          </a:lstStyle>
          <a:p>
            <a:fld id="{1E27FF40-B8EF-44D5-A1E0-87F23FB88C8B}" type="datetime1">
              <a:rPr lang="fi-FI" smtClean="0">
                <a:solidFill>
                  <a:prstClr val="white"/>
                </a:solidFill>
              </a:rPr>
              <a:pPr/>
              <a:t>26.6.2019</a:t>
            </a:fld>
            <a:endParaRPr lang="fi-FI" dirty="0">
              <a:solidFill>
                <a:prstClr val="white"/>
              </a:solidFill>
            </a:endParaRPr>
          </a:p>
        </p:txBody>
      </p:sp>
      <p:sp>
        <p:nvSpPr>
          <p:cNvPr id="5" name="Alatunnisteen paikkamerkki 4"/>
          <p:cNvSpPr>
            <a:spLocks noGrp="1"/>
          </p:cNvSpPr>
          <p:nvPr>
            <p:ph type="ftr" sz="quarter" idx="11"/>
          </p:nvPr>
        </p:nvSpPr>
        <p:spPr>
          <a:xfrm>
            <a:off x="5343906" y="6592627"/>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rgbClr val="F1563F"/>
                </a:solidFill>
              </a:rPr>
              <a:t>JYU.</a:t>
            </a:r>
            <a:r>
              <a:rPr lang="fi-FI" b="1">
                <a:solidFill>
                  <a:prstClr val="white"/>
                </a:solidFill>
              </a:rPr>
              <a:t> Since 1863.</a:t>
            </a:r>
            <a:endParaRPr lang="fi-FI" b="1" dirty="0">
              <a:solidFill>
                <a:prstClr val="white"/>
              </a:solidFill>
            </a:endParaRPr>
          </a:p>
        </p:txBody>
      </p:sp>
      <p:sp>
        <p:nvSpPr>
          <p:cNvPr id="6" name="Dian numeron paikkamerkki 5"/>
          <p:cNvSpPr>
            <a:spLocks noGrp="1"/>
          </p:cNvSpPr>
          <p:nvPr>
            <p:ph type="sldNum" sz="quarter" idx="12"/>
          </p:nvPr>
        </p:nvSpPr>
        <p:spPr>
          <a:xfrm>
            <a:off x="8564976" y="6592627"/>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solidFill>
                  <a:prstClr val="white"/>
                </a:solidFill>
              </a:rPr>
              <a:pPr/>
              <a:t>‹Nr.›</a:t>
            </a:fld>
            <a:endParaRPr lang="fi-FI" dirty="0">
              <a:solidFill>
                <a:prstClr val="white"/>
              </a:solidFill>
            </a:endParaRPr>
          </a:p>
        </p:txBody>
      </p:sp>
      <p:cxnSp>
        <p:nvCxnSpPr>
          <p:cNvPr id="14" name="Suora yhdysviiva 13"/>
          <p:cNvCxnSpPr/>
          <p:nvPr userDrawn="1"/>
        </p:nvCxnSpPr>
        <p:spPr>
          <a:xfrm>
            <a:off x="8503899"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userDrawn="1"/>
        </p:nvCxnSpPr>
        <p:spPr>
          <a:xfrm>
            <a:off x="7552916"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6" name="Ryhmitä 15"/>
          <p:cNvGrpSpPr/>
          <p:nvPr userDrawn="1"/>
        </p:nvGrpSpPr>
        <p:grpSpPr>
          <a:xfrm>
            <a:off x="457201" y="0"/>
            <a:ext cx="763388" cy="1028096"/>
            <a:chOff x="457200" y="-1"/>
            <a:chExt cx="827393" cy="1114295"/>
          </a:xfrm>
        </p:grpSpPr>
        <p:sp>
          <p:nvSpPr>
            <p:cNvPr id="17" name="Suorakulmio 16"/>
            <p:cNvSpPr/>
            <p:nvPr userDrawn="1"/>
          </p:nvSpPr>
          <p:spPr>
            <a:xfrm>
              <a:off x="457200" y="-1"/>
              <a:ext cx="827393" cy="11142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prstClr val="white"/>
                </a:solidFill>
                <a:latin typeface="Helvetica" pitchFamily="34" charset="0"/>
              </a:endParaRPr>
            </a:p>
          </p:txBody>
        </p:sp>
        <p:pic>
          <p:nvPicPr>
            <p:cNvPr id="18" name="Kuva 17" descr="JYU_tunnus-25.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5556" y="179812"/>
              <a:ext cx="350680" cy="798153"/>
            </a:xfrm>
            <a:prstGeom prst="rect">
              <a:avLst/>
            </a:prstGeom>
          </p:spPr>
        </p:pic>
      </p:grpSp>
    </p:spTree>
    <p:extLst>
      <p:ext uri="{BB962C8B-B14F-4D97-AF65-F5344CB8AC3E}">
        <p14:creationId xmlns:p14="http://schemas.microsoft.com/office/powerpoint/2010/main" val="32665033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Osan ylätunniste">
    <p:spTree>
      <p:nvGrpSpPr>
        <p:cNvPr id="1" name=""/>
        <p:cNvGrpSpPr/>
        <p:nvPr/>
      </p:nvGrpSpPr>
      <p:grpSpPr>
        <a:xfrm>
          <a:off x="0" y="0"/>
          <a:ext cx="0" cy="0"/>
          <a:chOff x="0" y="0"/>
          <a:chExt cx="0" cy="0"/>
        </a:xfrm>
      </p:grpSpPr>
      <p:sp>
        <p:nvSpPr>
          <p:cNvPr id="13" name="Suorakulmio 12"/>
          <p:cNvSpPr/>
          <p:nvPr userDrawn="1"/>
        </p:nvSpPr>
        <p:spPr>
          <a:xfrm>
            <a:off x="0" y="6540486"/>
            <a:ext cx="9144000" cy="32365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srgbClr val="F1563F"/>
              </a:solidFill>
              <a:latin typeface="Helvetica" pitchFamily="34" charset="0"/>
            </a:endParaRPr>
          </a:p>
        </p:txBody>
      </p:sp>
      <p:pic>
        <p:nvPicPr>
          <p:cNvPr id="4" name="Kuva 3" descr="DSC_0599.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3473450"/>
          </a:xfrm>
          <a:prstGeom prst="rect">
            <a:avLst/>
          </a:prstGeom>
        </p:spPr>
      </p:pic>
      <p:sp>
        <p:nvSpPr>
          <p:cNvPr id="11" name="Suorakulmio 10"/>
          <p:cNvSpPr/>
          <p:nvPr userDrawn="1"/>
        </p:nvSpPr>
        <p:spPr>
          <a:xfrm>
            <a:off x="425824" y="2719296"/>
            <a:ext cx="4347882" cy="209923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prstClr val="white"/>
              </a:solidFill>
              <a:latin typeface="Helvetica" pitchFamily="34" charset="0"/>
            </a:endParaRPr>
          </a:p>
        </p:txBody>
      </p:sp>
      <p:sp>
        <p:nvSpPr>
          <p:cNvPr id="2" name="Otsikko 1"/>
          <p:cNvSpPr>
            <a:spLocks noGrp="1"/>
          </p:cNvSpPr>
          <p:nvPr>
            <p:ph type="title"/>
          </p:nvPr>
        </p:nvSpPr>
        <p:spPr>
          <a:xfrm>
            <a:off x="821765" y="3227296"/>
            <a:ext cx="3541059" cy="1763058"/>
          </a:xfrm>
        </p:spPr>
        <p:txBody>
          <a:bodyPr anchor="t">
            <a:normAutofit/>
          </a:bodyPr>
          <a:lstStyle>
            <a:lvl1pPr algn="l">
              <a:defRPr sz="3600" b="1" cap="none">
                <a:latin typeface="Helvetica" pitchFamily="34" charset="0"/>
              </a:defRPr>
            </a:lvl1pPr>
          </a:lstStyle>
          <a:p>
            <a:r>
              <a:rPr lang="fi-FI" dirty="0"/>
              <a:t>Muokkaa perustyylejä naps.</a:t>
            </a:r>
          </a:p>
        </p:txBody>
      </p:sp>
      <p:sp>
        <p:nvSpPr>
          <p:cNvPr id="3" name="Tekstin paikkamerkki 2"/>
          <p:cNvSpPr>
            <a:spLocks noGrp="1"/>
          </p:cNvSpPr>
          <p:nvPr>
            <p:ph type="body" idx="1"/>
          </p:nvPr>
        </p:nvSpPr>
        <p:spPr>
          <a:xfrm>
            <a:off x="821765" y="5162833"/>
            <a:ext cx="3541059" cy="1142345"/>
          </a:xfrm>
        </p:spPr>
        <p:txBody>
          <a:bodyPr anchor="t"/>
          <a:lstStyle>
            <a:lvl1pPr marL="0" indent="0">
              <a:buNone/>
              <a:defRPr sz="2000">
                <a:solidFill>
                  <a:schemeClr val="tx2"/>
                </a:solidFill>
                <a:latin typeface="Helvetic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
        <p:nvSpPr>
          <p:cNvPr id="7" name="Päivämäärän paikkamerkki 3"/>
          <p:cNvSpPr>
            <a:spLocks noGrp="1"/>
          </p:cNvSpPr>
          <p:nvPr>
            <p:ph type="dt" sz="half" idx="2"/>
          </p:nvPr>
        </p:nvSpPr>
        <p:spPr>
          <a:xfrm>
            <a:off x="7617454" y="6592627"/>
            <a:ext cx="831227" cy="180989"/>
          </a:xfrm>
          <a:prstGeom prst="rect">
            <a:avLst/>
          </a:prstGeom>
        </p:spPr>
        <p:txBody>
          <a:bodyPr/>
          <a:lstStyle>
            <a:lvl1pPr algn="ctr">
              <a:defRPr sz="900">
                <a:solidFill>
                  <a:schemeClr val="bg1"/>
                </a:solidFill>
                <a:latin typeface="Helvetica" pitchFamily="34" charset="0"/>
              </a:defRPr>
            </a:lvl1pPr>
          </a:lstStyle>
          <a:p>
            <a:fld id="{CBA730CD-C22B-4C1C-BB64-A524C293575F}" type="datetime1">
              <a:rPr lang="fi-FI" smtClean="0">
                <a:solidFill>
                  <a:prstClr val="white"/>
                </a:solidFill>
              </a:rPr>
              <a:pPr/>
              <a:t>26.6.2019</a:t>
            </a:fld>
            <a:endParaRPr lang="fi-FI" dirty="0">
              <a:solidFill>
                <a:prstClr val="white"/>
              </a:solidFill>
            </a:endParaRPr>
          </a:p>
        </p:txBody>
      </p:sp>
      <p:sp>
        <p:nvSpPr>
          <p:cNvPr id="8" name="Alatunnisteen paikkamerkki 4"/>
          <p:cNvSpPr>
            <a:spLocks noGrp="1"/>
          </p:cNvSpPr>
          <p:nvPr>
            <p:ph type="ftr" sz="quarter" idx="3"/>
          </p:nvPr>
        </p:nvSpPr>
        <p:spPr>
          <a:xfrm>
            <a:off x="5343907" y="6592627"/>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rgbClr val="002957"/>
                </a:solidFill>
              </a:rPr>
              <a:t>JYU. </a:t>
            </a:r>
            <a:r>
              <a:rPr lang="fi-FI" b="1">
                <a:solidFill>
                  <a:prstClr val="white"/>
                </a:solidFill>
              </a:rPr>
              <a:t>Since 1863.</a:t>
            </a:r>
            <a:endParaRPr lang="fi-FI" b="1" dirty="0">
              <a:solidFill>
                <a:prstClr val="white"/>
              </a:solidFill>
            </a:endParaRPr>
          </a:p>
        </p:txBody>
      </p:sp>
      <p:sp>
        <p:nvSpPr>
          <p:cNvPr id="9" name="Dian numeron paikkamerkki 5"/>
          <p:cNvSpPr>
            <a:spLocks noGrp="1"/>
          </p:cNvSpPr>
          <p:nvPr>
            <p:ph type="sldNum" sz="quarter" idx="4"/>
          </p:nvPr>
        </p:nvSpPr>
        <p:spPr>
          <a:xfrm>
            <a:off x="8564976" y="6592627"/>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solidFill>
                  <a:prstClr val="white"/>
                </a:solidFill>
              </a:rPr>
              <a:pPr/>
              <a:t>‹Nr.›</a:t>
            </a:fld>
            <a:endParaRPr lang="fi-FI" dirty="0">
              <a:solidFill>
                <a:prstClr val="white"/>
              </a:solidFill>
            </a:endParaRPr>
          </a:p>
        </p:txBody>
      </p:sp>
      <p:sp>
        <p:nvSpPr>
          <p:cNvPr id="12" name="Sisällön paikkamerkki 2"/>
          <p:cNvSpPr>
            <a:spLocks noGrp="1"/>
          </p:cNvSpPr>
          <p:nvPr>
            <p:ph sz="half" idx="11"/>
          </p:nvPr>
        </p:nvSpPr>
        <p:spPr>
          <a:xfrm>
            <a:off x="4908177" y="3937000"/>
            <a:ext cx="3904130" cy="2368176"/>
          </a:xfrm>
        </p:spPr>
        <p:txBody>
          <a:bodyPr>
            <a:normAutofit/>
          </a:bodyPr>
          <a:lstStyle>
            <a:lvl1pPr marL="0" indent="0">
              <a:buNone/>
              <a:defRPr sz="1400">
                <a:latin typeface="Helvetica"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vl6pPr>
              <a:defRPr sz="1800"/>
            </a:lvl6pPr>
            <a:lvl7pPr>
              <a:defRPr sz="1800"/>
            </a:lvl7pPr>
            <a:lvl8pPr>
              <a:defRPr sz="1800"/>
            </a:lvl8pPr>
            <a:lvl9pPr>
              <a:defRPr sz="1800"/>
            </a:lvl9pPr>
          </a:lstStyle>
          <a:p>
            <a:pPr lvl="0"/>
            <a:r>
              <a:rPr lang="fi-FI" dirty="0"/>
              <a:t>Muokkaa tekstin perustyylejä napsauttamalla</a:t>
            </a:r>
          </a:p>
        </p:txBody>
      </p:sp>
      <p:cxnSp>
        <p:nvCxnSpPr>
          <p:cNvPr id="16" name="Suora yhdysviiva 15"/>
          <p:cNvCxnSpPr/>
          <p:nvPr userDrawn="1"/>
        </p:nvCxnSpPr>
        <p:spPr>
          <a:xfrm>
            <a:off x="8503899"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uora yhdysviiva 16"/>
          <p:cNvCxnSpPr/>
          <p:nvPr userDrawn="1"/>
        </p:nvCxnSpPr>
        <p:spPr>
          <a:xfrm>
            <a:off x="7552916"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8" name="Ryhmitä 17"/>
          <p:cNvGrpSpPr/>
          <p:nvPr userDrawn="1"/>
        </p:nvGrpSpPr>
        <p:grpSpPr>
          <a:xfrm>
            <a:off x="457201" y="0"/>
            <a:ext cx="763388" cy="1028096"/>
            <a:chOff x="457200" y="-1"/>
            <a:chExt cx="827393" cy="1114295"/>
          </a:xfrm>
        </p:grpSpPr>
        <p:sp>
          <p:nvSpPr>
            <p:cNvPr id="19" name="Suorakulmio 18"/>
            <p:cNvSpPr/>
            <p:nvPr userDrawn="1"/>
          </p:nvSpPr>
          <p:spPr>
            <a:xfrm>
              <a:off x="457200" y="-1"/>
              <a:ext cx="827393" cy="11142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prstClr val="white"/>
                </a:solidFill>
                <a:latin typeface="Helvetica" pitchFamily="34" charset="0"/>
              </a:endParaRPr>
            </a:p>
          </p:txBody>
        </p:sp>
        <p:pic>
          <p:nvPicPr>
            <p:cNvPr id="20" name="Kuva 19" descr="JYU_tunnus-25.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5556" y="179812"/>
              <a:ext cx="350680" cy="798153"/>
            </a:xfrm>
            <a:prstGeom prst="rect">
              <a:avLst/>
            </a:prstGeom>
          </p:spPr>
        </p:pic>
      </p:grpSp>
    </p:spTree>
    <p:extLst>
      <p:ext uri="{BB962C8B-B14F-4D97-AF65-F5344CB8AC3E}">
        <p14:creationId xmlns:p14="http://schemas.microsoft.com/office/powerpoint/2010/main" val="9854415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Osan ylätunniste">
    <p:spTree>
      <p:nvGrpSpPr>
        <p:cNvPr id="1" name=""/>
        <p:cNvGrpSpPr/>
        <p:nvPr/>
      </p:nvGrpSpPr>
      <p:grpSpPr>
        <a:xfrm>
          <a:off x="0" y="0"/>
          <a:ext cx="0" cy="0"/>
          <a:chOff x="0" y="0"/>
          <a:chExt cx="0" cy="0"/>
        </a:xfrm>
      </p:grpSpPr>
      <p:sp>
        <p:nvSpPr>
          <p:cNvPr id="13" name="Suorakulmio 12"/>
          <p:cNvSpPr/>
          <p:nvPr userDrawn="1"/>
        </p:nvSpPr>
        <p:spPr>
          <a:xfrm>
            <a:off x="0" y="6540486"/>
            <a:ext cx="9144000" cy="323650"/>
          </a:xfrm>
          <a:prstGeom prst="rect">
            <a:avLst/>
          </a:prstGeom>
          <a:solidFill>
            <a:srgbClr val="C29A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srgbClr val="F1563F"/>
              </a:solidFill>
              <a:latin typeface="Helvetica" pitchFamily="34" charset="0"/>
            </a:endParaRPr>
          </a:p>
        </p:txBody>
      </p:sp>
      <p:pic>
        <p:nvPicPr>
          <p:cNvPr id="5" name="Kuva 4" descr="_DSC8463.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3473824"/>
          </a:xfrm>
          <a:prstGeom prst="rect">
            <a:avLst/>
          </a:prstGeom>
        </p:spPr>
      </p:pic>
      <p:sp>
        <p:nvSpPr>
          <p:cNvPr id="11" name="Suorakulmio 10"/>
          <p:cNvSpPr/>
          <p:nvPr userDrawn="1"/>
        </p:nvSpPr>
        <p:spPr>
          <a:xfrm>
            <a:off x="425824" y="2719296"/>
            <a:ext cx="4347882" cy="209923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prstClr val="white"/>
              </a:solidFill>
              <a:latin typeface="Helvetica" pitchFamily="34" charset="0"/>
            </a:endParaRPr>
          </a:p>
        </p:txBody>
      </p:sp>
      <p:sp>
        <p:nvSpPr>
          <p:cNvPr id="2" name="Otsikko 1"/>
          <p:cNvSpPr>
            <a:spLocks noGrp="1"/>
          </p:cNvSpPr>
          <p:nvPr>
            <p:ph type="title"/>
          </p:nvPr>
        </p:nvSpPr>
        <p:spPr>
          <a:xfrm>
            <a:off x="821765" y="3227296"/>
            <a:ext cx="3541059" cy="1763058"/>
          </a:xfrm>
        </p:spPr>
        <p:txBody>
          <a:bodyPr anchor="t">
            <a:normAutofit/>
          </a:bodyPr>
          <a:lstStyle>
            <a:lvl1pPr algn="l">
              <a:defRPr sz="3600" b="1" cap="none">
                <a:latin typeface="Helvetica" pitchFamily="34" charset="0"/>
              </a:defRPr>
            </a:lvl1pPr>
          </a:lstStyle>
          <a:p>
            <a:r>
              <a:rPr lang="fi-FI" dirty="0"/>
              <a:t>Muokkaa perustyylejä naps.</a:t>
            </a:r>
          </a:p>
        </p:txBody>
      </p:sp>
      <p:sp>
        <p:nvSpPr>
          <p:cNvPr id="3" name="Tekstin paikkamerkki 2"/>
          <p:cNvSpPr>
            <a:spLocks noGrp="1"/>
          </p:cNvSpPr>
          <p:nvPr>
            <p:ph type="body" idx="1"/>
          </p:nvPr>
        </p:nvSpPr>
        <p:spPr>
          <a:xfrm>
            <a:off x="821765" y="5162833"/>
            <a:ext cx="3541059" cy="1142345"/>
          </a:xfrm>
        </p:spPr>
        <p:txBody>
          <a:bodyPr anchor="t"/>
          <a:lstStyle>
            <a:lvl1pPr marL="0" indent="0">
              <a:buNone/>
              <a:defRPr sz="2000">
                <a:solidFill>
                  <a:schemeClr val="tx2"/>
                </a:solidFill>
                <a:latin typeface="Helvetic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
        <p:nvSpPr>
          <p:cNvPr id="8" name="Alatunnisteen paikkamerkki 4"/>
          <p:cNvSpPr>
            <a:spLocks noGrp="1"/>
          </p:cNvSpPr>
          <p:nvPr>
            <p:ph type="ftr" sz="quarter" idx="3"/>
          </p:nvPr>
        </p:nvSpPr>
        <p:spPr>
          <a:xfrm>
            <a:off x="5343907" y="6592627"/>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rgbClr val="002957"/>
                </a:solidFill>
              </a:rPr>
              <a:t>JYU. </a:t>
            </a:r>
            <a:r>
              <a:rPr lang="fi-FI" b="1">
                <a:solidFill>
                  <a:prstClr val="white"/>
                </a:solidFill>
              </a:rPr>
              <a:t>Since 1863.</a:t>
            </a:r>
            <a:endParaRPr lang="fi-FI" b="1" dirty="0">
              <a:solidFill>
                <a:prstClr val="white"/>
              </a:solidFill>
            </a:endParaRPr>
          </a:p>
        </p:txBody>
      </p:sp>
      <p:sp>
        <p:nvSpPr>
          <p:cNvPr id="9" name="Dian numeron paikkamerkki 5"/>
          <p:cNvSpPr>
            <a:spLocks noGrp="1"/>
          </p:cNvSpPr>
          <p:nvPr>
            <p:ph type="sldNum" sz="quarter" idx="4"/>
          </p:nvPr>
        </p:nvSpPr>
        <p:spPr>
          <a:xfrm>
            <a:off x="8564976" y="6592627"/>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solidFill>
                  <a:prstClr val="white"/>
                </a:solidFill>
              </a:rPr>
              <a:pPr/>
              <a:t>‹Nr.›</a:t>
            </a:fld>
            <a:endParaRPr lang="fi-FI" dirty="0">
              <a:solidFill>
                <a:prstClr val="white"/>
              </a:solidFill>
            </a:endParaRPr>
          </a:p>
        </p:txBody>
      </p:sp>
      <p:sp>
        <p:nvSpPr>
          <p:cNvPr id="12" name="Sisällön paikkamerkki 2"/>
          <p:cNvSpPr>
            <a:spLocks noGrp="1"/>
          </p:cNvSpPr>
          <p:nvPr>
            <p:ph sz="half" idx="11"/>
          </p:nvPr>
        </p:nvSpPr>
        <p:spPr>
          <a:xfrm>
            <a:off x="4908177" y="3937000"/>
            <a:ext cx="3904130" cy="2368176"/>
          </a:xfrm>
        </p:spPr>
        <p:txBody>
          <a:bodyPr>
            <a:normAutofit/>
          </a:bodyPr>
          <a:lstStyle>
            <a:lvl1pPr marL="0" indent="0">
              <a:buNone/>
              <a:defRPr sz="1400">
                <a:latin typeface="Helvetica"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vl6pPr>
              <a:defRPr sz="1800"/>
            </a:lvl6pPr>
            <a:lvl7pPr>
              <a:defRPr sz="1800"/>
            </a:lvl7pPr>
            <a:lvl8pPr>
              <a:defRPr sz="1800"/>
            </a:lvl8pPr>
            <a:lvl9pPr>
              <a:defRPr sz="1800"/>
            </a:lvl9pPr>
          </a:lstStyle>
          <a:p>
            <a:pPr lvl="0"/>
            <a:r>
              <a:rPr lang="fi-FI" dirty="0"/>
              <a:t>Muokkaa tekstin perustyylejä napsauttamalla</a:t>
            </a:r>
          </a:p>
        </p:txBody>
      </p:sp>
      <p:cxnSp>
        <p:nvCxnSpPr>
          <p:cNvPr id="16" name="Suora yhdysviiva 15"/>
          <p:cNvCxnSpPr/>
          <p:nvPr userDrawn="1"/>
        </p:nvCxnSpPr>
        <p:spPr>
          <a:xfrm>
            <a:off x="8503899"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uora yhdysviiva 16"/>
          <p:cNvCxnSpPr/>
          <p:nvPr userDrawn="1"/>
        </p:nvCxnSpPr>
        <p:spPr>
          <a:xfrm>
            <a:off x="7552916"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8" name="Ryhmitä 17"/>
          <p:cNvGrpSpPr/>
          <p:nvPr userDrawn="1"/>
        </p:nvGrpSpPr>
        <p:grpSpPr>
          <a:xfrm>
            <a:off x="457201" y="0"/>
            <a:ext cx="763388" cy="1028096"/>
            <a:chOff x="457200" y="-1"/>
            <a:chExt cx="827393" cy="1114295"/>
          </a:xfrm>
        </p:grpSpPr>
        <p:sp>
          <p:nvSpPr>
            <p:cNvPr id="19" name="Suorakulmio 18"/>
            <p:cNvSpPr/>
            <p:nvPr userDrawn="1"/>
          </p:nvSpPr>
          <p:spPr>
            <a:xfrm>
              <a:off x="457200" y="-1"/>
              <a:ext cx="827393" cy="11142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prstClr val="white"/>
                </a:solidFill>
                <a:latin typeface="Helvetica" pitchFamily="34" charset="0"/>
              </a:endParaRPr>
            </a:p>
          </p:txBody>
        </p:sp>
        <p:pic>
          <p:nvPicPr>
            <p:cNvPr id="20" name="Kuva 19" descr="JYU_tunnus-25.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5556" y="179812"/>
              <a:ext cx="350680" cy="798153"/>
            </a:xfrm>
            <a:prstGeom prst="rect">
              <a:avLst/>
            </a:prstGeom>
          </p:spPr>
        </p:pic>
      </p:grpSp>
      <p:sp>
        <p:nvSpPr>
          <p:cNvPr id="21" name="Päivämäärän paikkamerkki 3"/>
          <p:cNvSpPr>
            <a:spLocks noGrp="1"/>
          </p:cNvSpPr>
          <p:nvPr>
            <p:ph type="dt" sz="half" idx="10"/>
          </p:nvPr>
        </p:nvSpPr>
        <p:spPr>
          <a:xfrm>
            <a:off x="7617454" y="6592627"/>
            <a:ext cx="831227"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solidFill>
                  <a:prstClr val="white"/>
                </a:solidFill>
              </a:rPr>
              <a:pPr/>
              <a:t>26.6.2019</a:t>
            </a:fld>
            <a:endParaRPr lang="fi-FI" dirty="0">
              <a:solidFill>
                <a:prstClr val="white"/>
              </a:solidFill>
            </a:endParaRPr>
          </a:p>
        </p:txBody>
      </p:sp>
    </p:spTree>
    <p:extLst>
      <p:ext uri="{BB962C8B-B14F-4D97-AF65-F5344CB8AC3E}">
        <p14:creationId xmlns:p14="http://schemas.microsoft.com/office/powerpoint/2010/main" val="40644957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Osan ylätunniste">
    <p:spTree>
      <p:nvGrpSpPr>
        <p:cNvPr id="1" name=""/>
        <p:cNvGrpSpPr/>
        <p:nvPr/>
      </p:nvGrpSpPr>
      <p:grpSpPr>
        <a:xfrm>
          <a:off x="0" y="0"/>
          <a:ext cx="0" cy="0"/>
          <a:chOff x="0" y="0"/>
          <a:chExt cx="0" cy="0"/>
        </a:xfrm>
      </p:grpSpPr>
      <p:sp>
        <p:nvSpPr>
          <p:cNvPr id="6" name="Kuvan paikkamerkki 5"/>
          <p:cNvSpPr>
            <a:spLocks noGrp="1"/>
          </p:cNvSpPr>
          <p:nvPr>
            <p:ph type="pic" sz="quarter" idx="12"/>
          </p:nvPr>
        </p:nvSpPr>
        <p:spPr>
          <a:xfrm>
            <a:off x="0" y="0"/>
            <a:ext cx="9144000" cy="3473450"/>
          </a:xfrm>
          <a:custGeom>
            <a:avLst/>
            <a:gdLst>
              <a:gd name="connsiteX0" fmla="*/ 0 w 9144000"/>
              <a:gd name="connsiteY0" fmla="*/ 0 h 3473450"/>
              <a:gd name="connsiteX1" fmla="*/ 9144000 w 9144000"/>
              <a:gd name="connsiteY1" fmla="*/ 0 h 3473450"/>
              <a:gd name="connsiteX2" fmla="*/ 9144000 w 9144000"/>
              <a:gd name="connsiteY2" fmla="*/ 3473450 h 3473450"/>
              <a:gd name="connsiteX3" fmla="*/ 0 w 9144000"/>
              <a:gd name="connsiteY3" fmla="*/ 3473450 h 3473450"/>
              <a:gd name="connsiteX4" fmla="*/ 0 w 9144000"/>
              <a:gd name="connsiteY4" fmla="*/ 0 h 3473450"/>
              <a:gd name="connsiteX0" fmla="*/ 0 w 9144000"/>
              <a:gd name="connsiteY0" fmla="*/ 0 h 3473450"/>
              <a:gd name="connsiteX1" fmla="*/ 419209 w 9144000"/>
              <a:gd name="connsiteY1" fmla="*/ 6165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394184 w 9144000"/>
              <a:gd name="connsiteY1" fmla="*/ 12421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419208 w 9144000"/>
              <a:gd name="connsiteY1" fmla="*/ 6165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419208 w 9144000"/>
              <a:gd name="connsiteY1" fmla="*/ 6165 h 3473450"/>
              <a:gd name="connsiteX2" fmla="*/ 444180 w 9144000"/>
              <a:gd name="connsiteY2" fmla="*/ 1144825 h 3473450"/>
              <a:gd name="connsiteX3" fmla="*/ 9144000 w 9144000"/>
              <a:gd name="connsiteY3" fmla="*/ 0 h 3473450"/>
              <a:gd name="connsiteX4" fmla="*/ 9144000 w 9144000"/>
              <a:gd name="connsiteY4" fmla="*/ 3473450 h 3473450"/>
              <a:gd name="connsiteX5" fmla="*/ 0 w 9144000"/>
              <a:gd name="connsiteY5" fmla="*/ 3473450 h 3473450"/>
              <a:gd name="connsiteX6" fmla="*/ 0 w 9144000"/>
              <a:gd name="connsiteY6" fmla="*/ 0 h 3473450"/>
              <a:gd name="connsiteX0" fmla="*/ 0 w 9144000"/>
              <a:gd name="connsiteY0" fmla="*/ 0 h 3473450"/>
              <a:gd name="connsiteX1" fmla="*/ 419208 w 9144000"/>
              <a:gd name="connsiteY1" fmla="*/ 6165 h 3473450"/>
              <a:gd name="connsiteX2" fmla="*/ 444180 w 9144000"/>
              <a:gd name="connsiteY2" fmla="*/ 1144825 h 3473450"/>
              <a:gd name="connsiteX3" fmla="*/ 1388843 w 9144000"/>
              <a:gd name="connsiteY3" fmla="*/ 6256 h 3473450"/>
              <a:gd name="connsiteX4" fmla="*/ 9144000 w 9144000"/>
              <a:gd name="connsiteY4" fmla="*/ 0 h 3473450"/>
              <a:gd name="connsiteX5" fmla="*/ 9144000 w 9144000"/>
              <a:gd name="connsiteY5" fmla="*/ 3473450 h 3473450"/>
              <a:gd name="connsiteX6" fmla="*/ 0 w 9144000"/>
              <a:gd name="connsiteY6" fmla="*/ 3473450 h 3473450"/>
              <a:gd name="connsiteX7" fmla="*/ 0 w 9144000"/>
              <a:gd name="connsiteY7"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37507 w 9144000"/>
              <a:gd name="connsiteY1" fmla="*/ 104986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0459 w 9144000"/>
              <a:gd name="connsiteY3" fmla="*/ 1263011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28218 w 9144000"/>
              <a:gd name="connsiteY7" fmla="*/ 3473378 h 3473450"/>
              <a:gd name="connsiteX8" fmla="*/ 0 w 9144000"/>
              <a:gd name="connsiteY8" fmla="*/ 3473450 h 3473450"/>
              <a:gd name="connsiteX9" fmla="*/ 0 w 9144000"/>
              <a:gd name="connsiteY9"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625856 w 9144000"/>
              <a:gd name="connsiteY7" fmla="*/ 3473378 h 3473450"/>
              <a:gd name="connsiteX8" fmla="*/ 428218 w 9144000"/>
              <a:gd name="connsiteY8" fmla="*/ 3473378 h 3473450"/>
              <a:gd name="connsiteX9" fmla="*/ 0 w 9144000"/>
              <a:gd name="connsiteY9" fmla="*/ 3473450 h 3473450"/>
              <a:gd name="connsiteX10" fmla="*/ 0 w 9144000"/>
              <a:gd name="connsiteY10"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625856 w 9144000"/>
              <a:gd name="connsiteY8" fmla="*/ 3473378 h 3473450"/>
              <a:gd name="connsiteX9" fmla="*/ 428218 w 9144000"/>
              <a:gd name="connsiteY9" fmla="*/ 3473378 h 3473450"/>
              <a:gd name="connsiteX10" fmla="*/ 0 w 9144000"/>
              <a:gd name="connsiteY10" fmla="*/ 3473450 h 3473450"/>
              <a:gd name="connsiteX11" fmla="*/ 0 w 9144000"/>
              <a:gd name="connsiteY11"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589614 w 9144000"/>
              <a:gd name="connsiteY8" fmla="*/ 3469718 h 3473450"/>
              <a:gd name="connsiteX9" fmla="*/ 625856 w 9144000"/>
              <a:gd name="connsiteY9" fmla="*/ 3473378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625856 w 9144000"/>
              <a:gd name="connsiteY9" fmla="*/ 3473378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248884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512187 w 9144000"/>
              <a:gd name="connsiteY3" fmla="*/ 114222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7689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4112 h 3477562"/>
              <a:gd name="connsiteX1" fmla="*/ 460678 w 9144000"/>
              <a:gd name="connsiteY1" fmla="*/ 11801 h 3477562"/>
              <a:gd name="connsiteX2" fmla="*/ 463690 w 9144000"/>
              <a:gd name="connsiteY2" fmla="*/ 1088257 h 3477562"/>
              <a:gd name="connsiteX3" fmla="*/ 1284105 w 9144000"/>
              <a:gd name="connsiteY3" fmla="*/ 1089321 h 3477562"/>
              <a:gd name="connsiteX4" fmla="*/ 1290354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9296 h 3482746"/>
              <a:gd name="connsiteX1" fmla="*/ 460678 w 9144000"/>
              <a:gd name="connsiteY1" fmla="*/ 16985 h 3482746"/>
              <a:gd name="connsiteX2" fmla="*/ 463690 w 9144000"/>
              <a:gd name="connsiteY2" fmla="*/ 1093441 h 3482746"/>
              <a:gd name="connsiteX3" fmla="*/ 1284105 w 9144000"/>
              <a:gd name="connsiteY3" fmla="*/ 1094505 h 3482746"/>
              <a:gd name="connsiteX4" fmla="*/ 1414763 w 9144000"/>
              <a:gd name="connsiteY4" fmla="*/ 0 h 3482746"/>
              <a:gd name="connsiteX5" fmla="*/ 9144000 w 9144000"/>
              <a:gd name="connsiteY5" fmla="*/ 9296 h 3482746"/>
              <a:gd name="connsiteX6" fmla="*/ 9144000 w 9144000"/>
              <a:gd name="connsiteY6" fmla="*/ 3482746 h 3482746"/>
              <a:gd name="connsiteX7" fmla="*/ 4776273 w 9144000"/>
              <a:gd name="connsiteY7" fmla="*/ 3482674 h 3482746"/>
              <a:gd name="connsiteX8" fmla="*/ 4776273 w 9144000"/>
              <a:gd name="connsiteY8" fmla="*/ 2732366 h 3482746"/>
              <a:gd name="connsiteX9" fmla="*/ 424558 w 9144000"/>
              <a:gd name="connsiteY9" fmla="*/ 2728706 h 3482746"/>
              <a:gd name="connsiteX10" fmla="*/ 428218 w 9144000"/>
              <a:gd name="connsiteY10" fmla="*/ 3482674 h 3482746"/>
              <a:gd name="connsiteX11" fmla="*/ 0 w 9144000"/>
              <a:gd name="connsiteY11" fmla="*/ 3482746 h 3482746"/>
              <a:gd name="connsiteX12" fmla="*/ 0 w 9144000"/>
              <a:gd name="connsiteY12" fmla="*/ 9296 h 3482746"/>
              <a:gd name="connsiteX0" fmla="*/ 0 w 9144000"/>
              <a:gd name="connsiteY0" fmla="*/ 4112 h 3477562"/>
              <a:gd name="connsiteX1" fmla="*/ 460678 w 9144000"/>
              <a:gd name="connsiteY1" fmla="*/ 11801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5862 w 9144000"/>
              <a:gd name="connsiteY1" fmla="*/ 1434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90 w 9144000"/>
              <a:gd name="connsiteY2" fmla="*/ 1088257 h 3477562"/>
              <a:gd name="connsiteX3" fmla="*/ 1272123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72123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25266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021449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753918 w 9144000"/>
              <a:gd name="connsiteY2" fmla="*/ 1432687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75727 w 9144000"/>
              <a:gd name="connsiteY2" fmla="*/ 1499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75727 w 9144000"/>
              <a:gd name="connsiteY2" fmla="*/ 1499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626918 w 9144000"/>
              <a:gd name="connsiteY2" fmla="*/ 1517354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57584 w 9144000"/>
              <a:gd name="connsiteY2" fmla="*/ 1523402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79 w 9144000"/>
              <a:gd name="connsiteY2" fmla="*/ 1033544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584583 w 9144000"/>
              <a:gd name="connsiteY2" fmla="*/ 1172639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31 w 9144000"/>
              <a:gd name="connsiteY2" fmla="*/ 1027496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31 w 9144000"/>
              <a:gd name="connsiteY2" fmla="*/ 1027496 h 3477562"/>
              <a:gd name="connsiteX3" fmla="*/ 1217523 w 9144000"/>
              <a:gd name="connsiteY3" fmla="*/ 102856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22255 h 3495705"/>
              <a:gd name="connsiteX1" fmla="*/ 460678 w 9144000"/>
              <a:gd name="connsiteY1" fmla="*/ 24760 h 3495705"/>
              <a:gd name="connsiteX2" fmla="*/ 463631 w 9144000"/>
              <a:gd name="connsiteY2" fmla="*/ 1045639 h 3495705"/>
              <a:gd name="connsiteX3" fmla="*/ 1217523 w 9144000"/>
              <a:gd name="connsiteY3" fmla="*/ 1046704 h 3495705"/>
              <a:gd name="connsiteX4" fmla="*/ 1207416 w 9144000"/>
              <a:gd name="connsiteY4" fmla="*/ 0 h 3495705"/>
              <a:gd name="connsiteX5" fmla="*/ 9144000 w 9144000"/>
              <a:gd name="connsiteY5" fmla="*/ 22255 h 3495705"/>
              <a:gd name="connsiteX6" fmla="*/ 9144000 w 9144000"/>
              <a:gd name="connsiteY6" fmla="*/ 3495705 h 3495705"/>
              <a:gd name="connsiteX7" fmla="*/ 4776273 w 9144000"/>
              <a:gd name="connsiteY7" fmla="*/ 3495633 h 3495705"/>
              <a:gd name="connsiteX8" fmla="*/ 4776273 w 9144000"/>
              <a:gd name="connsiteY8" fmla="*/ 2745325 h 3495705"/>
              <a:gd name="connsiteX9" fmla="*/ 424558 w 9144000"/>
              <a:gd name="connsiteY9" fmla="*/ 2741665 h 3495705"/>
              <a:gd name="connsiteX10" fmla="*/ 428218 w 9144000"/>
              <a:gd name="connsiteY10" fmla="*/ 3495633 h 3495705"/>
              <a:gd name="connsiteX11" fmla="*/ 0 w 9144000"/>
              <a:gd name="connsiteY11" fmla="*/ 3495705 h 3495705"/>
              <a:gd name="connsiteX12" fmla="*/ 0 w 9144000"/>
              <a:gd name="connsiteY12" fmla="*/ 22255 h 3495705"/>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189273 w 9144000"/>
              <a:gd name="connsiteY4" fmla="*/ 7450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07416 w 9144000"/>
              <a:gd name="connsiteY4" fmla="*/ 7983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189273 w 9144000"/>
              <a:gd name="connsiteY4" fmla="*/ 80554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473450">
                <a:moveTo>
                  <a:pt x="0" y="0"/>
                </a:moveTo>
                <a:lnTo>
                  <a:pt x="460678" y="2505"/>
                </a:lnTo>
                <a:cubicBezTo>
                  <a:pt x="467258" y="181367"/>
                  <a:pt x="460712" y="888442"/>
                  <a:pt x="463631" y="1023384"/>
                </a:cubicBezTo>
                <a:lnTo>
                  <a:pt x="1217523" y="1024449"/>
                </a:lnTo>
                <a:cubicBezTo>
                  <a:pt x="1217622" y="1021952"/>
                  <a:pt x="1212357" y="439565"/>
                  <a:pt x="1213464" y="1935"/>
                </a:cubicBezTo>
                <a:lnTo>
                  <a:pt x="9144000" y="0"/>
                </a:lnTo>
                <a:lnTo>
                  <a:pt x="9144000" y="3473450"/>
                </a:lnTo>
                <a:lnTo>
                  <a:pt x="4776273" y="3473378"/>
                </a:lnTo>
                <a:lnTo>
                  <a:pt x="4776273" y="2723070"/>
                </a:lnTo>
                <a:lnTo>
                  <a:pt x="424558" y="2719410"/>
                </a:lnTo>
                <a:lnTo>
                  <a:pt x="428218" y="3473378"/>
                </a:lnTo>
                <a:lnTo>
                  <a:pt x="0" y="3473450"/>
                </a:lnTo>
                <a:lnTo>
                  <a:pt x="0" y="0"/>
                </a:lnTo>
                <a:close/>
              </a:path>
            </a:pathLst>
          </a:custGeom>
          <a:solidFill>
            <a:srgbClr val="EEEFEE"/>
          </a:solidFill>
        </p:spPr>
        <p:txBody>
          <a:bodyPr anchor="ctr"/>
          <a:lstStyle>
            <a:lvl1pPr marL="0" indent="0" algn="ctr">
              <a:buNone/>
              <a:defRPr>
                <a:latin typeface="Helvetica" pitchFamily="34" charset="0"/>
              </a:defRPr>
            </a:lvl1pPr>
          </a:lstStyle>
          <a:p>
            <a:endParaRPr lang="fi-FI"/>
          </a:p>
        </p:txBody>
      </p:sp>
      <p:sp>
        <p:nvSpPr>
          <p:cNvPr id="13" name="Suorakulmio 12"/>
          <p:cNvSpPr/>
          <p:nvPr userDrawn="1"/>
        </p:nvSpPr>
        <p:spPr>
          <a:xfrm>
            <a:off x="0" y="6540486"/>
            <a:ext cx="9144000" cy="32365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srgbClr val="F1563F"/>
              </a:solidFill>
              <a:latin typeface="Helvetica" pitchFamily="34" charset="0"/>
            </a:endParaRPr>
          </a:p>
        </p:txBody>
      </p:sp>
      <p:sp>
        <p:nvSpPr>
          <p:cNvPr id="11" name="Suorakulmio 10"/>
          <p:cNvSpPr/>
          <p:nvPr userDrawn="1"/>
        </p:nvSpPr>
        <p:spPr>
          <a:xfrm>
            <a:off x="425824" y="2719296"/>
            <a:ext cx="4347882" cy="209923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prstClr val="white"/>
              </a:solidFill>
              <a:latin typeface="Helvetica" pitchFamily="34" charset="0"/>
            </a:endParaRPr>
          </a:p>
        </p:txBody>
      </p:sp>
      <p:sp>
        <p:nvSpPr>
          <p:cNvPr id="2" name="Otsikko 1"/>
          <p:cNvSpPr>
            <a:spLocks noGrp="1"/>
          </p:cNvSpPr>
          <p:nvPr>
            <p:ph type="title"/>
          </p:nvPr>
        </p:nvSpPr>
        <p:spPr>
          <a:xfrm>
            <a:off x="821765" y="3227296"/>
            <a:ext cx="3541059" cy="1763058"/>
          </a:xfrm>
        </p:spPr>
        <p:txBody>
          <a:bodyPr anchor="t">
            <a:normAutofit/>
          </a:bodyPr>
          <a:lstStyle>
            <a:lvl1pPr algn="l">
              <a:defRPr sz="3600" b="1" cap="none">
                <a:latin typeface="Helvetica" pitchFamily="34" charset="0"/>
              </a:defRPr>
            </a:lvl1pPr>
          </a:lstStyle>
          <a:p>
            <a:r>
              <a:rPr lang="fi-FI" dirty="0"/>
              <a:t>Muokkaa perustyylejä naps.</a:t>
            </a:r>
          </a:p>
        </p:txBody>
      </p:sp>
      <p:sp>
        <p:nvSpPr>
          <p:cNvPr id="3" name="Tekstin paikkamerkki 2"/>
          <p:cNvSpPr>
            <a:spLocks noGrp="1"/>
          </p:cNvSpPr>
          <p:nvPr>
            <p:ph type="body" idx="1"/>
          </p:nvPr>
        </p:nvSpPr>
        <p:spPr>
          <a:xfrm>
            <a:off x="821765" y="5162833"/>
            <a:ext cx="3541059" cy="1142345"/>
          </a:xfrm>
        </p:spPr>
        <p:txBody>
          <a:bodyPr anchor="t"/>
          <a:lstStyle>
            <a:lvl1pPr marL="0" indent="0">
              <a:buNone/>
              <a:defRPr sz="2000">
                <a:solidFill>
                  <a:schemeClr val="tx2"/>
                </a:solidFill>
                <a:latin typeface="Helvetic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
        <p:nvSpPr>
          <p:cNvPr id="8" name="Alatunnisteen paikkamerkki 4"/>
          <p:cNvSpPr>
            <a:spLocks noGrp="1"/>
          </p:cNvSpPr>
          <p:nvPr>
            <p:ph type="ftr" sz="quarter" idx="3"/>
          </p:nvPr>
        </p:nvSpPr>
        <p:spPr>
          <a:xfrm>
            <a:off x="5343907" y="6592627"/>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rgbClr val="002957"/>
                </a:solidFill>
              </a:rPr>
              <a:t>JYU. </a:t>
            </a:r>
            <a:r>
              <a:rPr lang="fi-FI" b="1">
                <a:solidFill>
                  <a:prstClr val="white"/>
                </a:solidFill>
              </a:rPr>
              <a:t>Since 1863.</a:t>
            </a:r>
            <a:endParaRPr lang="fi-FI" b="1" dirty="0">
              <a:solidFill>
                <a:prstClr val="white"/>
              </a:solidFill>
            </a:endParaRPr>
          </a:p>
        </p:txBody>
      </p:sp>
      <p:sp>
        <p:nvSpPr>
          <p:cNvPr id="9" name="Dian numeron paikkamerkki 5"/>
          <p:cNvSpPr>
            <a:spLocks noGrp="1"/>
          </p:cNvSpPr>
          <p:nvPr>
            <p:ph type="sldNum" sz="quarter" idx="4"/>
          </p:nvPr>
        </p:nvSpPr>
        <p:spPr>
          <a:xfrm>
            <a:off x="8564976" y="6592627"/>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solidFill>
                  <a:prstClr val="white"/>
                </a:solidFill>
              </a:rPr>
              <a:pPr/>
              <a:t>‹Nr.›</a:t>
            </a:fld>
            <a:endParaRPr lang="fi-FI" dirty="0">
              <a:solidFill>
                <a:prstClr val="white"/>
              </a:solidFill>
            </a:endParaRPr>
          </a:p>
        </p:txBody>
      </p:sp>
      <p:sp>
        <p:nvSpPr>
          <p:cNvPr id="12" name="Sisällön paikkamerkki 2"/>
          <p:cNvSpPr>
            <a:spLocks noGrp="1"/>
          </p:cNvSpPr>
          <p:nvPr>
            <p:ph sz="half" idx="11"/>
          </p:nvPr>
        </p:nvSpPr>
        <p:spPr>
          <a:xfrm>
            <a:off x="4908177" y="3937000"/>
            <a:ext cx="3904130" cy="2368176"/>
          </a:xfrm>
        </p:spPr>
        <p:txBody>
          <a:bodyPr>
            <a:normAutofit/>
          </a:bodyPr>
          <a:lstStyle>
            <a:lvl1pPr marL="0" indent="0">
              <a:buNone/>
              <a:defRPr sz="1400">
                <a:latin typeface="Helvetica"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vl6pPr>
              <a:defRPr sz="1800"/>
            </a:lvl6pPr>
            <a:lvl7pPr>
              <a:defRPr sz="1800"/>
            </a:lvl7pPr>
            <a:lvl8pPr>
              <a:defRPr sz="1800"/>
            </a:lvl8pPr>
            <a:lvl9pPr>
              <a:defRPr sz="1800"/>
            </a:lvl9pPr>
          </a:lstStyle>
          <a:p>
            <a:pPr lvl="0"/>
            <a:r>
              <a:rPr lang="fi-FI" dirty="0"/>
              <a:t>Muokkaa tekstin perustyylejä napsauttamalla</a:t>
            </a:r>
          </a:p>
        </p:txBody>
      </p:sp>
      <p:cxnSp>
        <p:nvCxnSpPr>
          <p:cNvPr id="16" name="Suora yhdysviiva 15"/>
          <p:cNvCxnSpPr/>
          <p:nvPr userDrawn="1"/>
        </p:nvCxnSpPr>
        <p:spPr>
          <a:xfrm>
            <a:off x="8503899"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uora yhdysviiva 16"/>
          <p:cNvCxnSpPr/>
          <p:nvPr userDrawn="1"/>
        </p:nvCxnSpPr>
        <p:spPr>
          <a:xfrm>
            <a:off x="7552916"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8" name="Ryhmitä 17"/>
          <p:cNvGrpSpPr/>
          <p:nvPr userDrawn="1"/>
        </p:nvGrpSpPr>
        <p:grpSpPr>
          <a:xfrm>
            <a:off x="457201" y="0"/>
            <a:ext cx="763388" cy="1028096"/>
            <a:chOff x="457200" y="-1"/>
            <a:chExt cx="827393" cy="1114295"/>
          </a:xfrm>
        </p:grpSpPr>
        <p:sp>
          <p:nvSpPr>
            <p:cNvPr id="19" name="Suorakulmio 18"/>
            <p:cNvSpPr/>
            <p:nvPr userDrawn="1"/>
          </p:nvSpPr>
          <p:spPr>
            <a:xfrm>
              <a:off x="457200" y="-1"/>
              <a:ext cx="827393" cy="11142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prstClr val="white"/>
                </a:solidFill>
                <a:latin typeface="Helvetica" pitchFamily="34" charset="0"/>
              </a:endParaRPr>
            </a:p>
          </p:txBody>
        </p:sp>
        <p:pic>
          <p:nvPicPr>
            <p:cNvPr id="20" name="Kuva 19" descr="JYU_tunnus-25.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5556" y="179812"/>
              <a:ext cx="350680" cy="798153"/>
            </a:xfrm>
            <a:prstGeom prst="rect">
              <a:avLst/>
            </a:prstGeom>
          </p:spPr>
        </p:pic>
      </p:grpSp>
      <p:sp>
        <p:nvSpPr>
          <p:cNvPr id="21" name="Päivämäärän paikkamerkki 3"/>
          <p:cNvSpPr>
            <a:spLocks noGrp="1"/>
          </p:cNvSpPr>
          <p:nvPr>
            <p:ph type="dt" sz="half" idx="10"/>
          </p:nvPr>
        </p:nvSpPr>
        <p:spPr>
          <a:xfrm>
            <a:off x="7617454" y="6592627"/>
            <a:ext cx="831227"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solidFill>
                  <a:prstClr val="white"/>
                </a:solidFill>
              </a:rPr>
              <a:pPr/>
              <a:t>26.6.2019</a:t>
            </a:fld>
            <a:endParaRPr lang="fi-FI" dirty="0">
              <a:solidFill>
                <a:prstClr val="white"/>
              </a:solidFill>
            </a:endParaRPr>
          </a:p>
        </p:txBody>
      </p:sp>
    </p:spTree>
    <p:extLst>
      <p:ext uri="{BB962C8B-B14F-4D97-AF65-F5344CB8AC3E}">
        <p14:creationId xmlns:p14="http://schemas.microsoft.com/office/powerpoint/2010/main" val="6493761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Osan ylätunniste">
    <p:spTree>
      <p:nvGrpSpPr>
        <p:cNvPr id="1" name=""/>
        <p:cNvGrpSpPr/>
        <p:nvPr/>
      </p:nvGrpSpPr>
      <p:grpSpPr>
        <a:xfrm>
          <a:off x="0" y="0"/>
          <a:ext cx="0" cy="0"/>
          <a:chOff x="0" y="0"/>
          <a:chExt cx="0" cy="0"/>
        </a:xfrm>
      </p:grpSpPr>
      <p:sp>
        <p:nvSpPr>
          <p:cNvPr id="7" name="Suorakulmio 6"/>
          <p:cNvSpPr/>
          <p:nvPr userDrawn="1"/>
        </p:nvSpPr>
        <p:spPr>
          <a:xfrm>
            <a:off x="0" y="3877234"/>
            <a:ext cx="9144000" cy="2980766"/>
          </a:xfrm>
          <a:prstGeom prst="rect">
            <a:avLst/>
          </a:prstGeom>
          <a:solidFill>
            <a:srgbClr val="F15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prstClr val="white"/>
              </a:solidFill>
              <a:latin typeface="Helvetica" pitchFamily="34" charset="0"/>
            </a:endParaRPr>
          </a:p>
        </p:txBody>
      </p:sp>
      <p:sp>
        <p:nvSpPr>
          <p:cNvPr id="2" name="Otsikko 1"/>
          <p:cNvSpPr>
            <a:spLocks noGrp="1"/>
          </p:cNvSpPr>
          <p:nvPr>
            <p:ph type="title"/>
          </p:nvPr>
        </p:nvSpPr>
        <p:spPr>
          <a:xfrm>
            <a:off x="722313" y="4085665"/>
            <a:ext cx="7772400" cy="1043773"/>
          </a:xfrm>
        </p:spPr>
        <p:txBody>
          <a:bodyPr anchor="t">
            <a:normAutofit/>
          </a:bodyPr>
          <a:lstStyle>
            <a:lvl1pPr algn="l">
              <a:defRPr sz="3600" b="1" cap="none">
                <a:solidFill>
                  <a:schemeClr val="bg1"/>
                </a:solidFill>
                <a:latin typeface="Helvetica" pitchFamily="34" charset="0"/>
              </a:defRPr>
            </a:lvl1pPr>
          </a:lstStyle>
          <a:p>
            <a:r>
              <a:rPr lang="fi-FI" dirty="0"/>
              <a:t>Muokkaa perustyylejä naps.</a:t>
            </a:r>
          </a:p>
        </p:txBody>
      </p:sp>
      <p:sp>
        <p:nvSpPr>
          <p:cNvPr id="8" name="Suorakulmio 7"/>
          <p:cNvSpPr/>
          <p:nvPr userDrawn="1"/>
        </p:nvSpPr>
        <p:spPr>
          <a:xfrm>
            <a:off x="0" y="3764582"/>
            <a:ext cx="9144000" cy="11265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prstClr val="white"/>
              </a:solidFill>
              <a:latin typeface="Helvetica" pitchFamily="34" charset="0"/>
            </a:endParaRPr>
          </a:p>
        </p:txBody>
      </p:sp>
      <p:sp>
        <p:nvSpPr>
          <p:cNvPr id="10" name="Alatunnisteen paikkamerkki 4"/>
          <p:cNvSpPr>
            <a:spLocks noGrp="1"/>
          </p:cNvSpPr>
          <p:nvPr>
            <p:ph type="ftr" sz="quarter" idx="3"/>
          </p:nvPr>
        </p:nvSpPr>
        <p:spPr>
          <a:xfrm>
            <a:off x="5343907" y="6592627"/>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rgbClr val="002957"/>
                </a:solidFill>
              </a:rPr>
              <a:t>JYU. </a:t>
            </a:r>
            <a:r>
              <a:rPr lang="fi-FI" b="1">
                <a:solidFill>
                  <a:prstClr val="white"/>
                </a:solidFill>
              </a:rPr>
              <a:t>Since 1863.</a:t>
            </a:r>
            <a:endParaRPr lang="fi-FI" b="1" dirty="0">
              <a:solidFill>
                <a:prstClr val="white"/>
              </a:solidFill>
            </a:endParaRPr>
          </a:p>
        </p:txBody>
      </p:sp>
      <p:sp>
        <p:nvSpPr>
          <p:cNvPr id="11" name="Dian numeron paikkamerkki 5"/>
          <p:cNvSpPr>
            <a:spLocks noGrp="1"/>
          </p:cNvSpPr>
          <p:nvPr>
            <p:ph type="sldNum" sz="quarter" idx="4"/>
          </p:nvPr>
        </p:nvSpPr>
        <p:spPr>
          <a:xfrm>
            <a:off x="8564976" y="6592627"/>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solidFill>
                  <a:prstClr val="white"/>
                </a:solidFill>
              </a:rPr>
              <a:pPr/>
              <a:t>‹Nr.›</a:t>
            </a:fld>
            <a:endParaRPr lang="fi-FI" dirty="0">
              <a:solidFill>
                <a:prstClr val="white"/>
              </a:solidFill>
            </a:endParaRPr>
          </a:p>
        </p:txBody>
      </p:sp>
      <p:cxnSp>
        <p:nvCxnSpPr>
          <p:cNvPr id="12" name="Suora yhdysviiva 11"/>
          <p:cNvCxnSpPr/>
          <p:nvPr userDrawn="1"/>
        </p:nvCxnSpPr>
        <p:spPr>
          <a:xfrm>
            <a:off x="8503899"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uora yhdysviiva 12"/>
          <p:cNvCxnSpPr/>
          <p:nvPr userDrawn="1"/>
        </p:nvCxnSpPr>
        <p:spPr>
          <a:xfrm>
            <a:off x="7552916"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6" name="Kuva 15" descr="DSC_1474.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3764582"/>
          </a:xfrm>
          <a:prstGeom prst="rect">
            <a:avLst/>
          </a:prstGeom>
        </p:spPr>
      </p:pic>
      <p:sp>
        <p:nvSpPr>
          <p:cNvPr id="18" name="Tekstin paikkamerkki 2"/>
          <p:cNvSpPr>
            <a:spLocks noGrp="1"/>
          </p:cNvSpPr>
          <p:nvPr>
            <p:ph idx="10" hasCustomPrompt="1"/>
          </p:nvPr>
        </p:nvSpPr>
        <p:spPr>
          <a:xfrm>
            <a:off x="722312" y="5314392"/>
            <a:ext cx="7842663" cy="1177718"/>
          </a:xfrm>
          <a:prstGeom prst="rect">
            <a:avLst/>
          </a:prstGeom>
        </p:spPr>
        <p:txBody>
          <a:bodyPr vert="horz" lIns="91440" tIns="45720" rIns="91440" bIns="45720" rtlCol="0">
            <a:noAutofit/>
          </a:bodyPr>
          <a:lstStyle>
            <a:lvl1pPr>
              <a:buClr>
                <a:schemeClr val="bg1"/>
              </a:buClr>
              <a:defRPr sz="2000" b="1">
                <a:solidFill>
                  <a:schemeClr val="bg1"/>
                </a:solidFill>
                <a:latin typeface="Helvetica" pitchFamily="34" charset="0"/>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fi-FI" dirty="0"/>
              <a:t>Muokkaa tekstin perustyylejä napsauttamalla</a:t>
            </a:r>
          </a:p>
        </p:txBody>
      </p:sp>
      <p:grpSp>
        <p:nvGrpSpPr>
          <p:cNvPr id="17" name="Ryhmitä 16"/>
          <p:cNvGrpSpPr/>
          <p:nvPr userDrawn="1"/>
        </p:nvGrpSpPr>
        <p:grpSpPr>
          <a:xfrm>
            <a:off x="457201" y="0"/>
            <a:ext cx="763388" cy="1028096"/>
            <a:chOff x="457200" y="-1"/>
            <a:chExt cx="827393" cy="1114295"/>
          </a:xfrm>
        </p:grpSpPr>
        <p:sp>
          <p:nvSpPr>
            <p:cNvPr id="19" name="Suorakulmio 18"/>
            <p:cNvSpPr/>
            <p:nvPr userDrawn="1"/>
          </p:nvSpPr>
          <p:spPr>
            <a:xfrm>
              <a:off x="457200" y="-1"/>
              <a:ext cx="827393" cy="111429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prstClr val="white"/>
                </a:solidFill>
                <a:latin typeface="Helvetica" pitchFamily="34" charset="0"/>
              </a:endParaRPr>
            </a:p>
          </p:txBody>
        </p:sp>
        <p:pic>
          <p:nvPicPr>
            <p:cNvPr id="20" name="Kuva 19" descr="JYU_tunnus-25.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5556" y="179812"/>
              <a:ext cx="350680" cy="798153"/>
            </a:xfrm>
            <a:prstGeom prst="rect">
              <a:avLst/>
            </a:prstGeom>
          </p:spPr>
        </p:pic>
      </p:grpSp>
      <p:sp>
        <p:nvSpPr>
          <p:cNvPr id="15" name="Päivämäärän paikkamerkki 3"/>
          <p:cNvSpPr>
            <a:spLocks noGrp="1"/>
          </p:cNvSpPr>
          <p:nvPr>
            <p:ph type="dt" sz="half" idx="11"/>
          </p:nvPr>
        </p:nvSpPr>
        <p:spPr>
          <a:xfrm>
            <a:off x="7617454" y="6592627"/>
            <a:ext cx="831227"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solidFill>
                  <a:prstClr val="white"/>
                </a:solidFill>
              </a:rPr>
              <a:pPr/>
              <a:t>26.6.2019</a:t>
            </a:fld>
            <a:endParaRPr lang="fi-FI" dirty="0">
              <a:solidFill>
                <a:prstClr val="white"/>
              </a:solidFill>
            </a:endParaRPr>
          </a:p>
        </p:txBody>
      </p:sp>
    </p:spTree>
    <p:extLst>
      <p:ext uri="{BB962C8B-B14F-4D97-AF65-F5344CB8AC3E}">
        <p14:creationId xmlns:p14="http://schemas.microsoft.com/office/powerpoint/2010/main" val="2187820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0.xml"/><Relationship Id="rId1"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theme" Target="../theme/theme11.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image" Target="../media/image4.png"/><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image" Target="../media/image3.png"/><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5.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theme" Target="../theme/theme9.xml"/><Relationship Id="rId5" Type="http://schemas.openxmlformats.org/officeDocument/2006/relationships/slideLayout" Target="../slideLayouts/slideLayout90.xml"/><Relationship Id="rId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t-I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BBD22C-66B6-4D41-8090-2A9022E90540}" type="datetimeFigureOut">
              <a:rPr lang="it-IT" smtClean="0"/>
              <a:pPr/>
              <a:t>26/06/2019</a:t>
            </a:fld>
            <a:endParaRPr lang="it-I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BF1ECB-65D6-4CDB-8848-5E6120339EBE}" type="slidenum">
              <a:rPr lang="it-IT" smtClean="0"/>
              <a:pPr/>
              <a:t>‹Nr.›</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bwMode="auto">
          <a:xfrm>
            <a:off x="827088" y="2205038"/>
            <a:ext cx="6481762"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de-DE" smtClean="0"/>
              <a:t>Click to edit Master text styles</a:t>
            </a:r>
          </a:p>
          <a:p>
            <a:pPr lvl="1"/>
            <a:r>
              <a:rPr lang="en-GB" altLang="de-DE" smtClean="0"/>
              <a:t>Second level</a:t>
            </a:r>
          </a:p>
          <a:p>
            <a:pPr lvl="2"/>
            <a:r>
              <a:rPr lang="en-GB" altLang="de-DE" smtClean="0"/>
              <a:t>Third level</a:t>
            </a:r>
          </a:p>
          <a:p>
            <a:pPr lvl="3"/>
            <a:r>
              <a:rPr lang="en-GB" altLang="de-DE" smtClean="0"/>
              <a:t>Fourth level</a:t>
            </a:r>
          </a:p>
          <a:p>
            <a:pPr lvl="4"/>
            <a:r>
              <a:rPr lang="en-GB" altLang="de-DE"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ea typeface="+mn-ea"/>
                <a:cs typeface="+mn-cs"/>
              </a:defRPr>
            </a:lvl1pPr>
          </a:lstStyle>
          <a:p>
            <a:pPr fontAlgn="base">
              <a:spcBef>
                <a:spcPct val="0"/>
              </a:spcBef>
              <a:spcAft>
                <a:spcPct val="0"/>
              </a:spcAft>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7BA6B6EF-9CFF-4E56-95A4-C12CD9E1F481}" type="slidenum">
              <a:rPr lang="en-GB" altLang="de-DE">
                <a:latin typeface="Arial" panose="020B0604020202020204" pitchFamily="34" charset="0"/>
                <a:ea typeface="MS PGothic" panose="020B0600070205080204" pitchFamily="34" charset="-128"/>
              </a:rPr>
              <a:pPr fontAlgn="base">
                <a:spcBef>
                  <a:spcPct val="0"/>
                </a:spcBef>
                <a:spcAft>
                  <a:spcPct val="0"/>
                </a:spcAft>
              </a:pPr>
              <a:t>‹Nr.›</a:t>
            </a:fld>
            <a:endParaRPr lang="en-GB" altLang="de-DE">
              <a:latin typeface="Arial" panose="020B0604020202020204" pitchFamily="34" charset="0"/>
              <a:ea typeface="MS PGothic" panose="020B0600070205080204" pitchFamily="34" charset="-128"/>
            </a:endParaRPr>
          </a:p>
        </p:txBody>
      </p:sp>
      <p:sp>
        <p:nvSpPr>
          <p:cNvPr id="75781" name="Rectangle 2"/>
          <p:cNvSpPr>
            <a:spLocks noGrp="1" noChangeArrowheads="1"/>
          </p:cNvSpPr>
          <p:nvPr>
            <p:ph type="title"/>
          </p:nvPr>
        </p:nvSpPr>
        <p:spPr bwMode="auto">
          <a:xfrm>
            <a:off x="827088" y="620713"/>
            <a:ext cx="47513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de-DE" smtClean="0"/>
              <a:t>Click to edit Master title style</a:t>
            </a:r>
          </a:p>
        </p:txBody>
      </p:sp>
      <p:pic>
        <p:nvPicPr>
          <p:cNvPr id="75782" name="Picture 9" descr="SCI_PPT_templ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29000" y="5646738"/>
            <a:ext cx="5715000"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281466"/>
      </p:ext>
    </p:extLst>
  </p:cSld>
  <p:clrMap bg1="lt1" tx1="dk1" bg2="lt2" tx2="dk2" accent1="accent1" accent2="accent2" accent3="accent3" accent4="accent4" accent5="accent5" accent6="accent6" hlink="hlink" folHlink="folHlink"/>
  <p:sldLayoutIdLst>
    <p:sldLayoutId id="2147483800" r:id="rId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a:solidFill>
            <a:schemeClr val="tx2"/>
          </a:solidFill>
          <a:latin typeface="Lucida Sans" pitchFamily="34"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Lucida Sans" pitchFamily="34"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Lucida Sans" pitchFamily="34"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Lucida Sans" pitchFamily="34"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p:titleStyle>
    <p:bodyStyle>
      <a:lvl1pPr marL="342900" indent="-342900" algn="ctr" rtl="0" eaLnBrk="0" fontAlgn="base" hangingPunct="0">
        <a:spcBef>
          <a:spcPct val="20000"/>
        </a:spcBef>
        <a:spcAft>
          <a:spcPct val="0"/>
        </a:spcAft>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637578"/>
            <a:ext cx="7356324" cy="1019912"/>
          </a:xfrm>
          <a:prstGeom prst="rect">
            <a:avLst/>
          </a:prstGeom>
        </p:spPr>
        <p:txBody>
          <a:bodyPr vert="horz" lIns="91440" tIns="45720" rIns="91440" bIns="45720" rtlCol="0" anchor="ctr">
            <a:normAutofit/>
          </a:bodyPr>
          <a:lstStyle/>
          <a:p>
            <a:r>
              <a:rPr lang="fi-FI" dirty="0"/>
              <a:t>Muokkaa perustyylejä naps.</a:t>
            </a:r>
          </a:p>
        </p:txBody>
      </p:sp>
      <p:sp>
        <p:nvSpPr>
          <p:cNvPr id="3" name="Tekstin paikkamerkki 2"/>
          <p:cNvSpPr>
            <a:spLocks noGrp="1"/>
          </p:cNvSpPr>
          <p:nvPr>
            <p:ph type="body" idx="1"/>
          </p:nvPr>
        </p:nvSpPr>
        <p:spPr>
          <a:xfrm>
            <a:off x="457200" y="1844699"/>
            <a:ext cx="8229600" cy="4557156"/>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8" name="Päivämäärän paikkamerkki 3"/>
          <p:cNvSpPr>
            <a:spLocks noGrp="1"/>
          </p:cNvSpPr>
          <p:nvPr>
            <p:ph type="dt" sz="half" idx="2"/>
          </p:nvPr>
        </p:nvSpPr>
        <p:spPr>
          <a:xfrm>
            <a:off x="7617454" y="6592627"/>
            <a:ext cx="831227" cy="180989"/>
          </a:xfrm>
          <a:prstGeom prst="rect">
            <a:avLst/>
          </a:prstGeom>
        </p:spPr>
        <p:txBody>
          <a:bodyPr/>
          <a:lstStyle>
            <a:lvl1pPr algn="ctr">
              <a:defRPr sz="900">
                <a:solidFill>
                  <a:schemeClr val="bg1"/>
                </a:solidFill>
                <a:latin typeface="Helvetica"/>
                <a:cs typeface="Helvetica"/>
              </a:defRPr>
            </a:lvl1pPr>
          </a:lstStyle>
          <a:p>
            <a:pPr defTabSz="457200"/>
            <a:fld id="{18F083AE-6A17-432F-8D0A-64661EFCEDA8}" type="datetime1">
              <a:rPr lang="fi-FI" smtClean="0">
                <a:solidFill>
                  <a:prstClr val="white"/>
                </a:solidFill>
              </a:rPr>
              <a:pPr defTabSz="457200"/>
              <a:t>26.6.2019</a:t>
            </a:fld>
            <a:endParaRPr lang="fi-FI" dirty="0">
              <a:solidFill>
                <a:prstClr val="white"/>
              </a:solidFill>
            </a:endParaRPr>
          </a:p>
        </p:txBody>
      </p:sp>
      <p:sp>
        <p:nvSpPr>
          <p:cNvPr id="9" name="Alatunnisteen paikkamerkki 4"/>
          <p:cNvSpPr>
            <a:spLocks noGrp="1"/>
          </p:cNvSpPr>
          <p:nvPr>
            <p:ph type="ftr" sz="quarter" idx="3"/>
          </p:nvPr>
        </p:nvSpPr>
        <p:spPr>
          <a:xfrm>
            <a:off x="5343907" y="6592627"/>
            <a:ext cx="2147658" cy="180989"/>
          </a:xfrm>
          <a:prstGeom prst="rect">
            <a:avLst/>
          </a:prstGeom>
        </p:spPr>
        <p:txBody>
          <a:bodyPr/>
          <a:lstStyle>
            <a:lvl1pPr algn="r">
              <a:defRPr sz="900" b="0">
                <a:solidFill>
                  <a:schemeClr val="bg1"/>
                </a:solidFill>
                <a:latin typeface="Helvetica"/>
                <a:cs typeface="Helvetica"/>
              </a:defRPr>
            </a:lvl1pPr>
          </a:lstStyle>
          <a:p>
            <a:pPr defTabSz="457200"/>
            <a:r>
              <a:rPr lang="fi-FI" b="1" dirty="0">
                <a:solidFill>
                  <a:srgbClr val="F1563F"/>
                </a:solidFill>
              </a:rPr>
              <a:t>JYU.</a:t>
            </a:r>
            <a:r>
              <a:rPr lang="fi-FI" b="1" dirty="0">
                <a:solidFill>
                  <a:prstClr val="white"/>
                </a:solidFill>
              </a:rPr>
              <a:t> </a:t>
            </a:r>
            <a:r>
              <a:rPr lang="fi-FI" b="1" dirty="0" err="1">
                <a:solidFill>
                  <a:prstClr val="white"/>
                </a:solidFill>
              </a:rPr>
              <a:t>Since</a:t>
            </a:r>
            <a:r>
              <a:rPr lang="fi-FI" b="1" dirty="0">
                <a:solidFill>
                  <a:prstClr val="white"/>
                </a:solidFill>
              </a:rPr>
              <a:t> 1863.</a:t>
            </a:r>
          </a:p>
        </p:txBody>
      </p:sp>
      <p:sp>
        <p:nvSpPr>
          <p:cNvPr id="10" name="Dian numeron paikkamerkki 5"/>
          <p:cNvSpPr>
            <a:spLocks noGrp="1"/>
          </p:cNvSpPr>
          <p:nvPr>
            <p:ph type="sldNum" sz="quarter" idx="4"/>
          </p:nvPr>
        </p:nvSpPr>
        <p:spPr>
          <a:xfrm>
            <a:off x="8564976" y="6592627"/>
            <a:ext cx="454016" cy="180989"/>
          </a:xfrm>
          <a:prstGeom prst="rect">
            <a:avLst/>
          </a:prstGeom>
        </p:spPr>
        <p:txBody>
          <a:bodyPr/>
          <a:lstStyle>
            <a:lvl1pPr algn="l">
              <a:defRPr sz="900">
                <a:solidFill>
                  <a:schemeClr val="bg1"/>
                </a:solidFill>
                <a:latin typeface="Helvetica"/>
                <a:cs typeface="Helvetica"/>
              </a:defRPr>
            </a:lvl1pPr>
          </a:lstStyle>
          <a:p>
            <a:pPr defTabSz="457200"/>
            <a:fld id="{0FE3988A-0109-0B40-965D-9E0ED41EFEE4}" type="slidenum">
              <a:rPr lang="fi-FI" smtClean="0">
                <a:solidFill>
                  <a:prstClr val="white"/>
                </a:solidFill>
              </a:rPr>
              <a:pPr defTabSz="457200"/>
              <a:t>‹Nr.›</a:t>
            </a:fld>
            <a:endParaRPr lang="fi-FI" dirty="0">
              <a:solidFill>
                <a:prstClr val="white"/>
              </a:solidFill>
            </a:endParaRPr>
          </a:p>
        </p:txBody>
      </p:sp>
      <p:cxnSp>
        <p:nvCxnSpPr>
          <p:cNvPr id="11" name="Suora yhdysviiva 10"/>
          <p:cNvCxnSpPr/>
          <p:nvPr userDrawn="1"/>
        </p:nvCxnSpPr>
        <p:spPr>
          <a:xfrm>
            <a:off x="8503899"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uora yhdysviiva 11"/>
          <p:cNvCxnSpPr/>
          <p:nvPr userDrawn="1"/>
        </p:nvCxnSpPr>
        <p:spPr>
          <a:xfrm>
            <a:off x="7552916"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9" name="Ryhmitä 18"/>
          <p:cNvGrpSpPr/>
          <p:nvPr userDrawn="1"/>
        </p:nvGrpSpPr>
        <p:grpSpPr>
          <a:xfrm>
            <a:off x="7923412" y="0"/>
            <a:ext cx="763388" cy="1028096"/>
            <a:chOff x="457200" y="-1"/>
            <a:chExt cx="827393" cy="1114295"/>
          </a:xfrm>
        </p:grpSpPr>
        <p:sp>
          <p:nvSpPr>
            <p:cNvPr id="20" name="Suorakulmio 19"/>
            <p:cNvSpPr/>
            <p:nvPr userDrawn="1"/>
          </p:nvSpPr>
          <p:spPr>
            <a:xfrm>
              <a:off x="457200" y="-1"/>
              <a:ext cx="827393" cy="11142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i-FI">
                <a:solidFill>
                  <a:prstClr val="white"/>
                </a:solidFill>
              </a:endParaRPr>
            </a:p>
          </p:txBody>
        </p:sp>
        <p:pic>
          <p:nvPicPr>
            <p:cNvPr id="21" name="Kuva 20" descr="JYU_tunnus-25.png"/>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95556" y="179812"/>
              <a:ext cx="350680" cy="798153"/>
            </a:xfrm>
            <a:prstGeom prst="rect">
              <a:avLst/>
            </a:prstGeom>
          </p:spPr>
        </p:pic>
      </p:grpSp>
    </p:spTree>
    <p:extLst>
      <p:ext uri="{BB962C8B-B14F-4D97-AF65-F5344CB8AC3E}">
        <p14:creationId xmlns:p14="http://schemas.microsoft.com/office/powerpoint/2010/main" val="3519573583"/>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Lst>
  <p:hf hdr="0"/>
  <p:txStyles>
    <p:titleStyle>
      <a:lvl1pPr algn="l" defTabSz="457200" rtl="0" eaLnBrk="1" latinLnBrk="0" hangingPunct="1">
        <a:lnSpc>
          <a:spcPct val="100000"/>
        </a:lnSpc>
        <a:spcBef>
          <a:spcPct val="0"/>
        </a:spcBef>
        <a:buNone/>
        <a:defRPr sz="3600" b="1" i="0" kern="1200">
          <a:solidFill>
            <a:schemeClr val="tx2"/>
          </a:solidFill>
          <a:latin typeface="Helvetica"/>
          <a:ea typeface="+mj-ea"/>
          <a:cs typeface="Helvetica"/>
        </a:defRPr>
      </a:lvl1pPr>
    </p:titleStyle>
    <p:bodyStyle>
      <a:lvl1pPr marL="342900" indent="-342900" algn="l" defTabSz="457200" rtl="0" eaLnBrk="1" latinLnBrk="0" hangingPunct="1">
        <a:lnSpc>
          <a:spcPct val="100000"/>
        </a:lnSpc>
        <a:spcBef>
          <a:spcPts val="768"/>
        </a:spcBef>
        <a:buClr>
          <a:schemeClr val="accent1"/>
        </a:buClr>
        <a:buFont typeface="Arial"/>
        <a:buChar char="•"/>
        <a:defRPr sz="3200" kern="1200">
          <a:solidFill>
            <a:schemeClr val="tx2"/>
          </a:solidFill>
          <a:latin typeface="Helvetica"/>
          <a:ea typeface="+mn-ea"/>
          <a:cs typeface="Helvetica"/>
        </a:defRPr>
      </a:lvl1pPr>
      <a:lvl2pPr marL="742950" indent="-285750" algn="l" defTabSz="457200" rtl="0" eaLnBrk="1" latinLnBrk="0" hangingPunct="1">
        <a:lnSpc>
          <a:spcPct val="100000"/>
        </a:lnSpc>
        <a:spcBef>
          <a:spcPts val="768"/>
        </a:spcBef>
        <a:buClr>
          <a:schemeClr val="accent1"/>
        </a:buClr>
        <a:buFontTx/>
        <a:buBlip>
          <a:blip r:embed="rId23"/>
        </a:buBlip>
        <a:defRPr sz="2800" kern="1200">
          <a:solidFill>
            <a:schemeClr val="tx2"/>
          </a:solidFill>
          <a:latin typeface="Helvetica"/>
          <a:ea typeface="+mn-ea"/>
          <a:cs typeface="Helvetica"/>
        </a:defRPr>
      </a:lvl2pPr>
      <a:lvl3pPr marL="1144800" indent="-228600" algn="l" defTabSz="457200" rtl="0" eaLnBrk="1" latinLnBrk="0" hangingPunct="1">
        <a:lnSpc>
          <a:spcPct val="100000"/>
        </a:lnSpc>
        <a:spcBef>
          <a:spcPts val="768"/>
        </a:spcBef>
        <a:buClr>
          <a:schemeClr val="accent1"/>
        </a:buClr>
        <a:buSzPct val="80000"/>
        <a:buFontTx/>
        <a:buBlip>
          <a:blip r:embed="rId24"/>
        </a:buBlip>
        <a:defRPr sz="2400" kern="1200">
          <a:solidFill>
            <a:schemeClr val="tx2"/>
          </a:solidFill>
          <a:latin typeface="Helvetica"/>
          <a:ea typeface="+mn-ea"/>
          <a:cs typeface="Helvetica"/>
        </a:defRPr>
      </a:lvl3pPr>
      <a:lvl4pPr marL="1600200" indent="-228600" algn="l" defTabSz="457200" rtl="0" eaLnBrk="1" latinLnBrk="0" hangingPunct="1">
        <a:lnSpc>
          <a:spcPct val="100000"/>
        </a:lnSpc>
        <a:spcBef>
          <a:spcPts val="768"/>
        </a:spcBef>
        <a:buClr>
          <a:schemeClr val="accent1"/>
        </a:buClr>
        <a:buFont typeface="Arial"/>
        <a:buChar char="–"/>
        <a:defRPr sz="2000" kern="1200">
          <a:solidFill>
            <a:schemeClr val="tx2"/>
          </a:solidFill>
          <a:latin typeface="Helvetica"/>
          <a:ea typeface="+mn-ea"/>
          <a:cs typeface="Helvetica"/>
        </a:defRPr>
      </a:lvl4pPr>
      <a:lvl5pPr marL="2057400" indent="-228600" algn="l" defTabSz="457200" rtl="0" eaLnBrk="1" latinLnBrk="0" hangingPunct="1">
        <a:lnSpc>
          <a:spcPct val="100000"/>
        </a:lnSpc>
        <a:spcBef>
          <a:spcPts val="768"/>
        </a:spcBef>
        <a:buClr>
          <a:schemeClr val="accent1"/>
        </a:buClr>
        <a:buFont typeface="Arial"/>
        <a:buChar char="»"/>
        <a:defRPr sz="2000" kern="1200">
          <a:solidFill>
            <a:schemeClr val="tx2"/>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7011" name="Title Placeholder 1"/>
          <p:cNvSpPr>
            <a:spLocks noGrp="1"/>
          </p:cNvSpPr>
          <p:nvPr>
            <p:ph type="title"/>
          </p:nvPr>
        </p:nvSpPr>
        <p:spPr bwMode="auto">
          <a:xfrm>
            <a:off x="457200" y="274638"/>
            <a:ext cx="8229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427012" name="Text Placeholder 2"/>
          <p:cNvSpPr>
            <a:spLocks noGrp="1"/>
          </p:cNvSpPr>
          <p:nvPr>
            <p:ph type="body" idx="1"/>
          </p:nvPr>
        </p:nvSpPr>
        <p:spPr bwMode="auto">
          <a:xfrm>
            <a:off x="457200" y="1000125"/>
            <a:ext cx="822960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ransition/>
  <p:hf sldNum="0" hdr="0" ftr="0" dt="0"/>
  <p:txStyles>
    <p:title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C1FB32C-4030-4D9F-9A5E-00819D35A957}" type="datetimeFigureOut">
              <a:rPr lang="en-US"/>
              <a:pPr>
                <a:defRPr/>
              </a:pPr>
              <a:t>6/26/2019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AD2A2DD-74A0-4598-A0AB-85175FE9B16F}" type="slidenum">
              <a:rPr lang="en-US"/>
              <a:pPr>
                <a:defRPr/>
              </a:pPr>
              <a:t>‹Nr.›</a:t>
            </a:fld>
            <a:endParaRPr lang="en-US" dirty="0"/>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77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577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577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10B26BDB-22A4-4452-9290-4F7342169C17}" type="slidenum">
              <a:rPr lang="en-US"/>
              <a:pPr>
                <a:defRPr/>
              </a:pPr>
              <a:t>‹Nr.›</a:t>
            </a:fld>
            <a:endParaRPr lang="en-US"/>
          </a:p>
        </p:txBody>
      </p:sp>
    </p:spTree>
  </p:cSld>
  <p:clrMap bg1="lt1" tx1="dk1" bg2="lt2" tx2="dk2" accent1="accent1" accent2="accent2" accent3="accent3" accent4="accent4" accent5="accent5" accent6="accent6" hlink="hlink" folHlink="folHlink"/>
  <p:sldLayoutIdLst>
    <p:sldLayoutId id="214748371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7" name="Title Placeholder 1"/>
          <p:cNvSpPr>
            <a:spLocks noGrp="1"/>
          </p:cNvSpPr>
          <p:nvPr>
            <p:ph type="title"/>
          </p:nvPr>
        </p:nvSpPr>
        <p:spPr bwMode="auto">
          <a:xfrm>
            <a:off x="457200" y="274638"/>
            <a:ext cx="8229600" cy="511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1268" name="Text Placeholder 2"/>
          <p:cNvSpPr>
            <a:spLocks noGrp="1"/>
          </p:cNvSpPr>
          <p:nvPr>
            <p:ph type="body" idx="1"/>
          </p:nvPr>
        </p:nvSpPr>
        <p:spPr bwMode="auto">
          <a:xfrm>
            <a:off x="457200" y="1000125"/>
            <a:ext cx="8229600" cy="53578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9" name="Date Placeholder 2"/>
          <p:cNvSpPr>
            <a:spLocks noGrp="1"/>
          </p:cNvSpPr>
          <p:nvPr>
            <p:ph type="dt" sz="half" idx="2"/>
          </p:nvPr>
        </p:nvSpPr>
        <p:spPr>
          <a:xfrm>
            <a:off x="457200" y="6500813"/>
            <a:ext cx="2133600" cy="220662"/>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Microsoft Sans Serif" pitchFamily="34" charset="0"/>
              </a:defRPr>
            </a:lvl1pPr>
          </a:lstStyle>
          <a:p>
            <a:pPr>
              <a:defRPr/>
            </a:pPr>
            <a:r>
              <a:rPr lang="it-IT"/>
              <a:t>20/05/2010</a:t>
            </a:r>
            <a:endParaRPr lang="en-GB"/>
          </a:p>
        </p:txBody>
      </p:sp>
      <p:sp>
        <p:nvSpPr>
          <p:cNvPr id="10" name="Footer Placeholder 3"/>
          <p:cNvSpPr>
            <a:spLocks noGrp="1"/>
          </p:cNvSpPr>
          <p:nvPr>
            <p:ph type="ftr" sz="quarter" idx="3"/>
          </p:nvPr>
        </p:nvSpPr>
        <p:spPr>
          <a:xfrm>
            <a:off x="2786063" y="6553200"/>
            <a:ext cx="3581400" cy="128588"/>
          </a:xfrm>
          <a:prstGeom prst="rect">
            <a:avLst/>
          </a:prstGeom>
        </p:spPr>
        <p:txBody>
          <a:bodyPr vert="horz" wrap="square" lIns="91440" tIns="45720" rIns="91440" bIns="45720" numCol="1" anchor="ctr" anchorCtr="0" compatLnSpc="1">
            <a:prstTxWarp prst="textNoShape">
              <a:avLst/>
            </a:prstTxWarp>
          </a:bodyPr>
          <a:lstStyle>
            <a:lvl1pPr algn="ctr">
              <a:defRPr sz="1200">
                <a:solidFill>
                  <a:schemeClr val="tx2"/>
                </a:solidFill>
                <a:latin typeface="Microsoft Sans Serif" pitchFamily="34" charset="0"/>
              </a:defRPr>
            </a:lvl1pPr>
          </a:lstStyle>
          <a:p>
            <a:pPr>
              <a:defRPr/>
            </a:pPr>
            <a:r>
              <a:rPr lang="en-GB"/>
              <a:t>Bruyneel - Germanium Workshop Berkeley</a:t>
            </a:r>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98" r:id="rId13"/>
    <p:sldLayoutId id="2147483822" r:id="rId14"/>
  </p:sldLayoutIdLst>
  <p:transition/>
  <p:hf hdr="0"/>
  <p:txStyles>
    <p:title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7011" name="Title Placeholder 1"/>
          <p:cNvSpPr>
            <a:spLocks noGrp="1"/>
          </p:cNvSpPr>
          <p:nvPr>
            <p:ph type="title"/>
          </p:nvPr>
        </p:nvSpPr>
        <p:spPr bwMode="auto">
          <a:xfrm>
            <a:off x="457200" y="274638"/>
            <a:ext cx="8229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427012" name="Text Placeholder 2"/>
          <p:cNvSpPr>
            <a:spLocks noGrp="1"/>
          </p:cNvSpPr>
          <p:nvPr>
            <p:ph type="body" idx="1"/>
          </p:nvPr>
        </p:nvSpPr>
        <p:spPr bwMode="auto">
          <a:xfrm>
            <a:off x="457200" y="1000125"/>
            <a:ext cx="822960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ransition/>
  <p:hf sldNum="0" hdr="0" ftr="0" dt="0"/>
  <p:txStyles>
    <p:title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457172" y="273352"/>
            <a:ext cx="8228763" cy="1145009"/>
          </a:xfrm>
          <a:prstGeom prst="rect">
            <a:avLst/>
          </a:prstGeom>
        </p:spPr>
        <p:txBody>
          <a:bodyPr wrap="none" lIns="0" tIns="0" rIns="0" bIns="0" anchor="ctr"/>
          <a:lstStyle/>
          <a:p>
            <a:pPr algn="ctr"/>
            <a:r>
              <a:rPr lang="de-DE"/>
              <a:t>Klicken Sie, um das Format des Titeltextes zu bearbeiten</a:t>
            </a:r>
            <a:endParaRPr/>
          </a:p>
        </p:txBody>
      </p:sp>
      <p:sp>
        <p:nvSpPr>
          <p:cNvPr id="6" name="PlaceHolder 2"/>
          <p:cNvSpPr>
            <a:spLocks noGrp="1"/>
          </p:cNvSpPr>
          <p:nvPr>
            <p:ph type="body"/>
          </p:nvPr>
        </p:nvSpPr>
        <p:spPr>
          <a:xfrm>
            <a:off x="457171" y="1604841"/>
            <a:ext cx="8045895" cy="3977811"/>
          </a:xfrm>
          <a:prstGeom prst="rect">
            <a:avLst/>
          </a:prstGeom>
        </p:spPr>
        <p:txBody>
          <a:bodyPr wrap="none" lIns="0" tIns="0" rIns="0" bIns="0"/>
          <a:lstStyle/>
          <a:p>
            <a:pPr>
              <a:buSzPct val="45000"/>
              <a:buFont typeface="StarSymbol"/>
              <a:buChar char=""/>
            </a:pPr>
            <a:r>
              <a:rPr lang="de-DE"/>
              <a:t>Klicken Sie, um die Formate des Gliederungstextes zu bearbeiten</a:t>
            </a:r>
            <a:endParaRPr/>
          </a:p>
          <a:p>
            <a:pPr lvl="1">
              <a:buSzPct val="75000"/>
              <a:buFont typeface="StarSymbol"/>
              <a:buChar char=""/>
            </a:pPr>
            <a:r>
              <a:rPr lang="de-DE"/>
              <a:t>Zweite Gliederungsebene</a:t>
            </a:r>
            <a:endParaRPr/>
          </a:p>
          <a:p>
            <a:pPr lvl="2">
              <a:buSzPct val="45000"/>
              <a:buFont typeface="StarSymbol"/>
              <a:buChar char=""/>
            </a:pPr>
            <a:r>
              <a:rPr lang="de-DE"/>
              <a:t>Dritte Gliederungsebene</a:t>
            </a:r>
            <a:endParaRPr/>
          </a:p>
          <a:p>
            <a:pPr lvl="3">
              <a:buSzPct val="75000"/>
              <a:buFont typeface="StarSymbol"/>
              <a:buChar char=""/>
            </a:pPr>
            <a:r>
              <a:rPr lang="de-DE"/>
              <a:t>Vierte Gliederungsebene</a:t>
            </a:r>
            <a:endParaRPr/>
          </a:p>
          <a:p>
            <a:pPr lvl="4">
              <a:buSzPct val="45000"/>
              <a:buFont typeface="StarSymbol"/>
              <a:buChar char=""/>
            </a:pPr>
            <a:r>
              <a:rPr lang="de-DE"/>
              <a:t>Fünfte Gliederungsebene</a:t>
            </a:r>
            <a:endParaRPr/>
          </a:p>
          <a:p>
            <a:pPr lvl="5">
              <a:buSzPct val="45000"/>
              <a:buFont typeface="StarSymbol"/>
              <a:buChar char=""/>
            </a:pPr>
            <a:r>
              <a:rPr lang="de-DE"/>
              <a:t>Sechste Gliederungsebene</a:t>
            </a:r>
            <a:endParaRPr/>
          </a:p>
          <a:p>
            <a:pPr lvl="6">
              <a:buSzPct val="45000"/>
              <a:buFont typeface="StarSymbol"/>
              <a:buChar char=""/>
            </a:pPr>
            <a:r>
              <a:rPr lang="de-DE"/>
              <a:t>Siebente Gliederungsebene</a:t>
            </a:r>
            <a:endParaRPr/>
          </a:p>
        </p:txBody>
      </p:sp>
      <p:sp>
        <p:nvSpPr>
          <p:cNvPr id="2" name="PlaceHolder 3"/>
          <p:cNvSpPr>
            <a:spLocks noGrp="1"/>
          </p:cNvSpPr>
          <p:nvPr>
            <p:ph type="dt"/>
          </p:nvPr>
        </p:nvSpPr>
        <p:spPr>
          <a:xfrm>
            <a:off x="457172" y="6247906"/>
            <a:ext cx="2130093" cy="472896"/>
          </a:xfrm>
          <a:prstGeom prst="rect">
            <a:avLst/>
          </a:prstGeom>
        </p:spPr>
        <p:txBody>
          <a:bodyPr wrap="none" lIns="0" tIns="0" rIns="0" bIns="0"/>
          <a:lstStyle/>
          <a:p>
            <a:r>
              <a:rPr lang="de-DE" sz="1300"/>
              <a:t>&lt;Datum/Uhrzeit&gt;</a:t>
            </a:r>
            <a:endParaRPr/>
          </a:p>
        </p:txBody>
      </p:sp>
      <p:sp>
        <p:nvSpPr>
          <p:cNvPr id="3" name="PlaceHolder 4"/>
          <p:cNvSpPr>
            <a:spLocks noGrp="1"/>
          </p:cNvSpPr>
          <p:nvPr>
            <p:ph type="ftr"/>
          </p:nvPr>
        </p:nvSpPr>
        <p:spPr>
          <a:xfrm>
            <a:off x="3127054" y="6247906"/>
            <a:ext cx="2898142" cy="472896"/>
          </a:xfrm>
          <a:prstGeom prst="rect">
            <a:avLst/>
          </a:prstGeom>
        </p:spPr>
        <p:txBody>
          <a:bodyPr wrap="none" lIns="0" tIns="0" rIns="0" bIns="0"/>
          <a:lstStyle/>
          <a:p>
            <a:pPr algn="ctr"/>
            <a:r>
              <a:rPr lang="de-DE" sz="1300"/>
              <a:t>&lt;Fußzeile&gt;</a:t>
            </a:r>
            <a:endParaRPr/>
          </a:p>
        </p:txBody>
      </p:sp>
      <p:sp>
        <p:nvSpPr>
          <p:cNvPr id="4" name="PlaceHolder 5"/>
          <p:cNvSpPr>
            <a:spLocks noGrp="1"/>
          </p:cNvSpPr>
          <p:nvPr>
            <p:ph type="sldNum"/>
          </p:nvPr>
        </p:nvSpPr>
        <p:spPr>
          <a:xfrm>
            <a:off x="6555842" y="6247906"/>
            <a:ext cx="2130093" cy="472896"/>
          </a:xfrm>
          <a:prstGeom prst="rect">
            <a:avLst/>
          </a:prstGeom>
        </p:spPr>
        <p:txBody>
          <a:bodyPr wrap="none" lIns="0" tIns="0" rIns="0" bIns="0"/>
          <a:lstStyle/>
          <a:p>
            <a:pPr algn="r"/>
            <a:fld id="{51F111C1-3111-4121-8121-01B1C171C101}" type="slidenum">
              <a:rPr lang="de-DE" sz="1300"/>
              <a:pPr algn="r"/>
              <a:t>‹Nr.›</a:t>
            </a:fld>
            <a:endParaRPr/>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511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43" name="Text Placeholder 2"/>
          <p:cNvSpPr>
            <a:spLocks noGrp="1"/>
          </p:cNvSpPr>
          <p:nvPr>
            <p:ph type="body" idx="1"/>
          </p:nvPr>
        </p:nvSpPr>
        <p:spPr bwMode="auto">
          <a:xfrm>
            <a:off x="457200" y="1000125"/>
            <a:ext cx="8229600" cy="53578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500813"/>
            <a:ext cx="2133600" cy="22066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r>
              <a:rPr lang="it-IT"/>
              <a:t>01/02/2010</a:t>
            </a:r>
            <a:endParaRPr lang="en-GB" dirty="0"/>
          </a:p>
        </p:txBody>
      </p:sp>
      <p:sp>
        <p:nvSpPr>
          <p:cNvPr id="5" name="Footer Placeholder 4"/>
          <p:cNvSpPr>
            <a:spLocks noGrp="1"/>
          </p:cNvSpPr>
          <p:nvPr>
            <p:ph type="ftr" sz="quarter" idx="3"/>
          </p:nvPr>
        </p:nvSpPr>
        <p:spPr>
          <a:xfrm>
            <a:off x="3124200" y="6500813"/>
            <a:ext cx="2895600" cy="220662"/>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GB"/>
              <a:t>ELI NP Workshop Bucharest</a:t>
            </a:r>
            <a:endParaRPr lang="en-GB" dirty="0"/>
          </a:p>
        </p:txBody>
      </p:sp>
      <p:sp>
        <p:nvSpPr>
          <p:cNvPr id="6" name="Slide Number Placeholder 5"/>
          <p:cNvSpPr>
            <a:spLocks noGrp="1"/>
          </p:cNvSpPr>
          <p:nvPr>
            <p:ph type="sldNum" sz="quarter" idx="4"/>
          </p:nvPr>
        </p:nvSpPr>
        <p:spPr>
          <a:xfrm>
            <a:off x="6553200" y="6500813"/>
            <a:ext cx="2133600" cy="22066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AC59415-75CF-4549-8563-D26E8A260E26}" type="slidenum">
              <a:rPr lang="en-GB"/>
              <a:pPr>
                <a:defRPr/>
              </a:pPr>
              <a:t>‹Nr.›</a:t>
            </a:fld>
            <a:endParaRPr lang="en-GB"/>
          </a:p>
        </p:txBody>
      </p:sp>
      <p:cxnSp>
        <p:nvCxnSpPr>
          <p:cNvPr id="8" name="Straight Connector 7"/>
          <p:cNvCxnSpPr/>
          <p:nvPr userDrawn="1"/>
        </p:nvCxnSpPr>
        <p:spPr>
          <a:xfrm>
            <a:off x="428625" y="857250"/>
            <a:ext cx="8286750" cy="1588"/>
          </a:xfrm>
          <a:prstGeom prst="line">
            <a:avLst/>
          </a:prstGeom>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pitchFamily="-112"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pitchFamily="-112"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pitchFamily="-112" charset="0"/>
              </a:defRPr>
            </a:lvl1pPr>
          </a:lstStyle>
          <a:p>
            <a:pPr>
              <a:defRPr/>
            </a:pPr>
            <a:fld id="{573B9835-DEA1-444E-A68B-CD47D5E43222}" type="slidenum">
              <a:rPr lang="en-US"/>
              <a:pPr>
                <a:defRPr/>
              </a:pPr>
              <a:t>‹Nr.›</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823" r:id="rId5"/>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7.xml"/><Relationship Id="rId5" Type="http://schemas.openxmlformats.org/officeDocument/2006/relationships/image" Target="../media/image30.emf"/><Relationship Id="rId4"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7.xml"/><Relationship Id="rId5" Type="http://schemas.openxmlformats.org/officeDocument/2006/relationships/image" Target="../media/image32.emf"/><Relationship Id="rId4" Type="http://schemas.openxmlformats.org/officeDocument/2006/relationships/image" Target="../media/image31.emf"/></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7.xml"/><Relationship Id="rId5" Type="http://schemas.openxmlformats.org/officeDocument/2006/relationships/image" Target="../media/image34.emf"/><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7.xml"/><Relationship Id="rId5" Type="http://schemas.openxmlformats.org/officeDocument/2006/relationships/image" Target="../media/image36.emf"/><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7.jpe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5.jpeg"/><Relationship Id="rId2" Type="http://schemas.openxmlformats.org/officeDocument/2006/relationships/image" Target="../media/image38.jpeg"/><Relationship Id="rId1" Type="http://schemas.openxmlformats.org/officeDocument/2006/relationships/slideLayout" Target="../slideLayouts/slideLayout3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0.xml"/></Relationships>
</file>

<file path=ppt/slides/_rels/slide2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7.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7.png"/><Relationship Id="rId1" Type="http://schemas.openxmlformats.org/officeDocument/2006/relationships/slideLayout" Target="../slideLayouts/slideLayout37.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2.emf"/><Relationship Id="rId2" Type="http://schemas.openxmlformats.org/officeDocument/2006/relationships/image" Target="../media/image47.png"/><Relationship Id="rId1" Type="http://schemas.openxmlformats.org/officeDocument/2006/relationships/slideLayout" Target="../slideLayouts/slideLayout37.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7.png"/><Relationship Id="rId1" Type="http://schemas.openxmlformats.org/officeDocument/2006/relationships/slideLayout" Target="../slideLayouts/slideLayout37.xml"/><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notesSlide" Target="../notesSlides/notesSlide2.xml"/><Relationship Id="rId7" Type="http://schemas.openxmlformats.org/officeDocument/2006/relationships/oleObject" Target="../embeddings/oleObject1.bin"/><Relationship Id="rId2" Type="http://schemas.openxmlformats.org/officeDocument/2006/relationships/slideLayout" Target="../slideLayouts/slideLayout86.xml"/><Relationship Id="rId1" Type="http://schemas.openxmlformats.org/officeDocument/2006/relationships/vmlDrawing" Target="../drawings/vmlDrawing1.v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7.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8.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hyperlink" Target="../2008-09-SIF-Genova/A180-4Pw1.wrl" TargetMode="External"/><Relationship Id="rId16" Type="http://schemas.openxmlformats.org/officeDocument/2006/relationships/image" Target="../media/image69.png"/><Relationship Id="rId1" Type="http://schemas.openxmlformats.org/officeDocument/2006/relationships/slideLayout" Target="../slideLayouts/slideLayout1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2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27.jpeg"/><Relationship Id="rId9" Type="http://schemas.openxmlformats.org/officeDocument/2006/relationships/image" Target="../media/image62.png"/><Relationship Id="rId14" Type="http://schemas.openxmlformats.org/officeDocument/2006/relationships/image" Target="../media/image67.png"/></Relationships>
</file>

<file path=ppt/slides/_rels/slide3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2.xml"/><Relationship Id="rId5" Type="http://schemas.openxmlformats.org/officeDocument/2006/relationships/image" Target="../media/image76.jpeg"/><Relationship Id="rId4" Type="http://schemas.openxmlformats.org/officeDocument/2006/relationships/image" Target="../media/image7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77.png"/><Relationship Id="rId1" Type="http://schemas.openxmlformats.org/officeDocument/2006/relationships/slideLayout" Target="../slideLayouts/slideLayout42.xml"/><Relationship Id="rId5" Type="http://schemas.openxmlformats.org/officeDocument/2006/relationships/image" Target="../media/image79.jpe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4.xml"/></Relationships>
</file>

<file path=ppt/slides/_rels/slide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5.xml"/><Relationship Id="rId1" Type="http://schemas.openxmlformats.org/officeDocument/2006/relationships/slideLayout" Target="../slideLayouts/slideLayout79.xml"/><Relationship Id="rId5" Type="http://schemas.openxmlformats.org/officeDocument/2006/relationships/image" Target="../media/image86.png"/><Relationship Id="rId4" Type="http://schemas.openxmlformats.org/officeDocument/2006/relationships/image" Target="../media/image85.jpeg"/></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7.xml"/><Relationship Id="rId1" Type="http://schemas.openxmlformats.org/officeDocument/2006/relationships/slideLayout" Target="../slideLayouts/slideLayout91.xml"/><Relationship Id="rId6" Type="http://schemas.openxmlformats.org/officeDocument/2006/relationships/image" Target="../media/image91.png"/><Relationship Id="rId5" Type="http://schemas.openxmlformats.org/officeDocument/2006/relationships/image" Target="../media/image90.jpe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jpe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6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xml"/><Relationship Id="rId1" Type="http://schemas.openxmlformats.org/officeDocument/2006/relationships/slideLayout" Target="../slideLayouts/slideLayout56.xml"/><Relationship Id="rId5" Type="http://schemas.openxmlformats.org/officeDocument/2006/relationships/image" Target="../media/image104.png"/><Relationship Id="rId4" Type="http://schemas.openxmlformats.org/officeDocument/2006/relationships/image" Target="../media/image103.png"/></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emf"/><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openxmlformats.org/officeDocument/2006/relationships/image" Target="../media/image108.emf"/><Relationship Id="rId5" Type="http://schemas.openxmlformats.org/officeDocument/2006/relationships/image" Target="../media/image107.png"/><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tiff"/><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39.png"/><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112.png"/><Relationship Id="rId4" Type="http://schemas.openxmlformats.org/officeDocument/2006/relationships/image" Target="../media/image111.png"/></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2.xml"/><Relationship Id="rId5" Type="http://schemas.openxmlformats.org/officeDocument/2006/relationships/image" Target="../media/image25.jpeg"/><Relationship Id="rId4" Type="http://schemas.openxmlformats.org/officeDocument/2006/relationships/image" Target="../media/image115.jpeg"/></Relationships>
</file>

<file path=ppt/slides/_rels/slide52.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png"/><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119.png"/><Relationship Id="rId4" Type="http://schemas.openxmlformats.org/officeDocument/2006/relationships/image" Target="../media/image118.emf"/></Relationships>
</file>

<file path=ppt/slides/_rels/slide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emf"/><Relationship Id="rId1" Type="http://schemas.openxmlformats.org/officeDocument/2006/relationships/slideLayout" Target="../slideLayouts/slideLayout42.xml"/><Relationship Id="rId5" Type="http://schemas.openxmlformats.org/officeDocument/2006/relationships/image" Target="../media/image120.emf"/><Relationship Id="rId4" Type="http://schemas.openxmlformats.org/officeDocument/2006/relationships/image" Target="../media/image25.jpeg"/></Relationships>
</file>

<file path=ppt/slides/_rels/slide5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42.xm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image" Target="../media/image2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37.xml"/><Relationship Id="rId5" Type="http://schemas.openxmlformats.org/officeDocument/2006/relationships/chart" Target="../charts/chart6.xml"/><Relationship Id="rId4" Type="http://schemas.openxmlformats.org/officeDocument/2006/relationships/chart" Target="../charts/chart5.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6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07.xml"/><Relationship Id="rId5" Type="http://schemas.openxmlformats.org/officeDocument/2006/relationships/image" Target="../media/image130.jpeg"/><Relationship Id="rId4" Type="http://schemas.openxmlformats.org/officeDocument/2006/relationships/image" Target="../media/image129.jpeg"/></Relationships>
</file>

<file path=ppt/slides/_rels/slide6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wmf"/><Relationship Id="rId1" Type="http://schemas.openxmlformats.org/officeDocument/2006/relationships/slideLayout" Target="../slideLayouts/slideLayout18.xml"/><Relationship Id="rId4" Type="http://schemas.openxmlformats.org/officeDocument/2006/relationships/image" Target="../media/image133.png"/></Relationships>
</file>

<file path=ppt/slides/_rels/slide6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41.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6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xml"/><Relationship Id="rId1" Type="http://schemas.openxmlformats.org/officeDocument/2006/relationships/slideLayout" Target="../slideLayouts/slideLayout51.xml"/><Relationship Id="rId5" Type="http://schemas.openxmlformats.org/officeDocument/2006/relationships/image" Target="../media/image142.jpeg"/><Relationship Id="rId4" Type="http://schemas.openxmlformats.org/officeDocument/2006/relationships/image" Target="../media/image141.jpeg"/></Relationships>
</file>

<file path=ppt/slides/_rels/slide6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xml"/><Relationship Id="rId1" Type="http://schemas.openxmlformats.org/officeDocument/2006/relationships/slideLayout" Target="../slideLayouts/slideLayout56.xml"/><Relationship Id="rId5" Type="http://schemas.openxmlformats.org/officeDocument/2006/relationships/image" Target="../media/image146.png"/><Relationship Id="rId4" Type="http://schemas.openxmlformats.org/officeDocument/2006/relationships/image" Target="../media/image145.wmf"/></Relationships>
</file>

<file path=ppt/slides/_rels/slide6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xml"/><Relationship Id="rId1" Type="http://schemas.openxmlformats.org/officeDocument/2006/relationships/slideLayout" Target="../slideLayouts/slideLayout51.xml"/><Relationship Id="rId5" Type="http://schemas.openxmlformats.org/officeDocument/2006/relationships/image" Target="../media/image150.wmf"/><Relationship Id="rId4" Type="http://schemas.openxmlformats.org/officeDocument/2006/relationships/image" Target="../media/image149.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49.xml"/><Relationship Id="rId5" Type="http://schemas.openxmlformats.org/officeDocument/2006/relationships/image" Target="../media/image25.jpeg"/><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xml"/><Relationship Id="rId1" Type="http://schemas.openxmlformats.org/officeDocument/2006/relationships/slideLayout" Target="../slideLayouts/slideLayout51.xml"/><Relationship Id="rId4" Type="http://schemas.openxmlformats.org/officeDocument/2006/relationships/image" Target="../media/image152.png"/></Relationships>
</file>

<file path=ppt/slides/_rels/slide7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7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8.xml"/></Relationships>
</file>

<file path=ppt/slides/_rels/slide73.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7.jpeg"/><Relationship Id="rId7" Type="http://schemas.openxmlformats.org/officeDocument/2006/relationships/image" Target="../media/image161.png"/><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jpeg"/><Relationship Id="rId9" Type="http://schemas.openxmlformats.org/officeDocument/2006/relationships/image" Target="../media/image163.png"/></Relationships>
</file>

<file path=ppt/slides/_rels/slide7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9.xml"/><Relationship Id="rId1" Type="http://schemas.openxmlformats.org/officeDocument/2006/relationships/slideLayout" Target="../slideLayouts/slideLayout42.xml"/><Relationship Id="rId4" Type="http://schemas.openxmlformats.org/officeDocument/2006/relationships/image" Target="../media/image165.png"/></Relationships>
</file>

<file path=ppt/slides/_rels/slide7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0.xml"/><Relationship Id="rId1" Type="http://schemas.openxmlformats.org/officeDocument/2006/relationships/slideLayout" Target="../slideLayouts/slideLayout42.xml"/><Relationship Id="rId5" Type="http://schemas.openxmlformats.org/officeDocument/2006/relationships/image" Target="../media/image146.png"/><Relationship Id="rId4" Type="http://schemas.openxmlformats.org/officeDocument/2006/relationships/image" Target="../media/image145.wmf"/></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1.xml"/><Relationship Id="rId1" Type="http://schemas.openxmlformats.org/officeDocument/2006/relationships/slideLayout" Target="../slideLayouts/slideLayout42.xml"/><Relationship Id="rId4" Type="http://schemas.openxmlformats.org/officeDocument/2006/relationships/image" Target="../media/image103.png"/></Relationships>
</file>

<file path=ppt/slides/_rels/slide7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chart" Target="../charts/chart1.xml"/><Relationship Id="rId1" Type="http://schemas.openxmlformats.org/officeDocument/2006/relationships/slideLayout" Target="../slideLayouts/slideLayout42.xml"/></Relationships>
</file>

<file path=ppt/slides/_rels/slide80.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8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74.jpeg"/><Relationship Id="rId7" Type="http://schemas.openxmlformats.org/officeDocument/2006/relationships/image" Target="../media/image178.png"/><Relationship Id="rId2" Type="http://schemas.openxmlformats.org/officeDocument/2006/relationships/notesSlide" Target="../notesSlides/notesSlide23.xml"/><Relationship Id="rId1" Type="http://schemas.openxmlformats.org/officeDocument/2006/relationships/slideLayout" Target="../slideLayouts/slideLayout37.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8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4.xml"/><Relationship Id="rId1" Type="http://schemas.openxmlformats.org/officeDocument/2006/relationships/slideLayout" Target="../slideLayouts/slideLayout37.xml"/><Relationship Id="rId4" Type="http://schemas.openxmlformats.org/officeDocument/2006/relationships/image" Target="../media/image18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12"/>
          <p:cNvSpPr txBox="1">
            <a:spLocks noChangeArrowheads="1"/>
          </p:cNvSpPr>
          <p:nvPr/>
        </p:nvSpPr>
        <p:spPr bwMode="auto">
          <a:xfrm>
            <a:off x="500034" y="342874"/>
            <a:ext cx="7973397" cy="4612442"/>
          </a:xfrm>
          <a:prstGeom prst="rect">
            <a:avLst/>
          </a:prstGeom>
          <a:noFill/>
          <a:ln w="9525">
            <a:noFill/>
            <a:miter lim="800000"/>
            <a:headEnd/>
            <a:tailEnd/>
          </a:ln>
        </p:spPr>
        <p:txBody>
          <a:bodyPr wrap="square" lIns="87272" tIns="43637" rIns="87272" bIns="43637">
            <a:spAutoFit/>
          </a:bodyPr>
          <a:lstStyle/>
          <a:p>
            <a:pPr algn="ctr" defTabSz="872436"/>
            <a:r>
              <a:rPr lang="de-DE" sz="4000" b="1" dirty="0" smtClean="0">
                <a:solidFill>
                  <a:schemeClr val="accent2"/>
                </a:solidFill>
                <a:latin typeface="Tahoma" pitchFamily="34" charset="0"/>
              </a:rPr>
              <a:t>Status </a:t>
            </a:r>
            <a:r>
              <a:rPr lang="de-DE" sz="4000" b="1" dirty="0" err="1" smtClean="0">
                <a:solidFill>
                  <a:schemeClr val="accent2"/>
                </a:solidFill>
                <a:latin typeface="Tahoma" pitchFamily="34" charset="0"/>
              </a:rPr>
              <a:t>and</a:t>
            </a:r>
            <a:r>
              <a:rPr lang="de-DE" sz="4000" b="1" dirty="0">
                <a:solidFill>
                  <a:schemeClr val="accent2"/>
                </a:solidFill>
                <a:latin typeface="Tahoma" pitchFamily="34" charset="0"/>
              </a:rPr>
              <a:t> </a:t>
            </a:r>
            <a:r>
              <a:rPr lang="de-DE" sz="4000" b="1" dirty="0" err="1">
                <a:solidFill>
                  <a:schemeClr val="accent2"/>
                </a:solidFill>
                <a:latin typeface="Tahoma" pitchFamily="34" charset="0"/>
              </a:rPr>
              <a:t>Perspectives</a:t>
            </a:r>
            <a:r>
              <a:rPr lang="de-DE" sz="4000" b="1" dirty="0">
                <a:solidFill>
                  <a:schemeClr val="accent2"/>
                </a:solidFill>
                <a:latin typeface="Tahoma" pitchFamily="34" charset="0"/>
              </a:rPr>
              <a:t> </a:t>
            </a:r>
            <a:r>
              <a:rPr lang="de-DE" sz="4000" b="1" dirty="0" err="1" smtClean="0">
                <a:solidFill>
                  <a:schemeClr val="accent2"/>
                </a:solidFill>
                <a:latin typeface="Tahoma" pitchFamily="34" charset="0"/>
              </a:rPr>
              <a:t>of</a:t>
            </a:r>
            <a:r>
              <a:rPr lang="de-DE" sz="4000" b="1" dirty="0" smtClean="0">
                <a:solidFill>
                  <a:schemeClr val="accent2"/>
                </a:solidFill>
                <a:latin typeface="Tahoma" pitchFamily="34" charset="0"/>
              </a:rPr>
              <a:t> AGATA</a:t>
            </a:r>
            <a:endParaRPr lang="de-DE" sz="2800" dirty="0" smtClean="0">
              <a:latin typeface="Tahoma" pitchFamily="34" charset="0"/>
            </a:endParaRPr>
          </a:p>
          <a:p>
            <a:pPr algn="ctr" defTabSz="872436"/>
            <a:endParaRPr lang="de-DE" sz="2800" dirty="0" smtClean="0">
              <a:latin typeface="Tahoma" pitchFamily="34" charset="0"/>
            </a:endParaRPr>
          </a:p>
          <a:p>
            <a:pPr lvl="2" defTabSz="872436">
              <a:buFont typeface="Arial" pitchFamily="34" charset="0"/>
              <a:buChar char="•"/>
            </a:pPr>
            <a:r>
              <a:rPr lang="de-DE" sz="2800" dirty="0" smtClean="0">
                <a:latin typeface="Tahoma" pitchFamily="34" charset="0"/>
              </a:rPr>
              <a:t> </a:t>
            </a:r>
            <a:r>
              <a:rPr lang="de-DE" sz="2800" dirty="0" smtClean="0">
                <a:latin typeface="+mj-lt"/>
              </a:rPr>
              <a:t>AGATA </a:t>
            </a:r>
            <a:r>
              <a:rPr lang="de-DE" sz="2800" dirty="0" err="1" smtClean="0">
                <a:latin typeface="+mj-lt"/>
              </a:rPr>
              <a:t>status</a:t>
            </a:r>
            <a:r>
              <a:rPr lang="de-DE" sz="2800" dirty="0" smtClean="0">
                <a:latin typeface="+mj-lt"/>
              </a:rPr>
              <a:t> </a:t>
            </a:r>
            <a:r>
              <a:rPr lang="de-DE" sz="2800" dirty="0" err="1" smtClean="0">
                <a:latin typeface="+mj-lt"/>
              </a:rPr>
              <a:t>and</a:t>
            </a:r>
            <a:r>
              <a:rPr lang="de-DE" sz="2800" dirty="0" smtClean="0">
                <a:latin typeface="+mj-lt"/>
              </a:rPr>
              <a:t> </a:t>
            </a:r>
            <a:r>
              <a:rPr lang="de-DE" sz="2800" dirty="0" err="1" smtClean="0">
                <a:latin typeface="+mj-lt"/>
              </a:rPr>
              <a:t>achievements</a:t>
            </a:r>
            <a:endParaRPr lang="de-DE" sz="2800" dirty="0">
              <a:latin typeface="+mj-lt"/>
            </a:endParaRPr>
          </a:p>
          <a:p>
            <a:pPr lvl="2" defTabSz="872436">
              <a:buFont typeface="Arial" pitchFamily="34" charset="0"/>
              <a:buChar char="•"/>
            </a:pPr>
            <a:r>
              <a:rPr lang="de-DE" sz="2800" dirty="0" smtClean="0">
                <a:latin typeface="+mj-lt"/>
              </a:rPr>
              <a:t> Memorandum </a:t>
            </a:r>
            <a:r>
              <a:rPr lang="de-DE" sz="2800" dirty="0" err="1" smtClean="0">
                <a:latin typeface="+mj-lt"/>
              </a:rPr>
              <a:t>of</a:t>
            </a:r>
            <a:r>
              <a:rPr lang="de-DE" sz="2800" dirty="0" smtClean="0">
                <a:latin typeface="+mj-lt"/>
              </a:rPr>
              <a:t> Understanding</a:t>
            </a:r>
          </a:p>
          <a:p>
            <a:pPr lvl="2" defTabSz="872436">
              <a:buFont typeface="Arial" pitchFamily="34" charset="0"/>
              <a:buChar char="•"/>
            </a:pPr>
            <a:r>
              <a:rPr lang="de-DE" sz="2800" dirty="0">
                <a:solidFill>
                  <a:srgbClr val="000000"/>
                </a:solidFill>
                <a:latin typeface="+mj-lt"/>
              </a:rPr>
              <a:t> </a:t>
            </a:r>
            <a:r>
              <a:rPr lang="de-DE" sz="2800" dirty="0" err="1" smtClean="0">
                <a:solidFill>
                  <a:srgbClr val="000000"/>
                </a:solidFill>
                <a:latin typeface="+mj-lt"/>
              </a:rPr>
              <a:t>Physics</a:t>
            </a:r>
            <a:r>
              <a:rPr lang="de-DE" sz="2800" dirty="0" smtClean="0">
                <a:solidFill>
                  <a:srgbClr val="000000"/>
                </a:solidFill>
                <a:latin typeface="+mj-lt"/>
              </a:rPr>
              <a:t> </a:t>
            </a:r>
            <a:r>
              <a:rPr lang="de-DE" sz="2800" dirty="0" err="1" smtClean="0">
                <a:solidFill>
                  <a:srgbClr val="000000"/>
                </a:solidFill>
                <a:latin typeface="+mj-lt"/>
              </a:rPr>
              <a:t>case</a:t>
            </a:r>
            <a:r>
              <a:rPr lang="de-DE" sz="2800" dirty="0" smtClean="0">
                <a:solidFill>
                  <a:srgbClr val="000000"/>
                </a:solidFill>
                <a:latin typeface="+mj-lt"/>
              </a:rPr>
              <a:t> – White </a:t>
            </a:r>
            <a:r>
              <a:rPr lang="de-DE" sz="2800" dirty="0" err="1" smtClean="0">
                <a:solidFill>
                  <a:srgbClr val="000000"/>
                </a:solidFill>
                <a:latin typeface="+mj-lt"/>
              </a:rPr>
              <a:t>book</a:t>
            </a:r>
            <a:endParaRPr lang="de-DE" sz="2800" dirty="0" smtClean="0">
              <a:solidFill>
                <a:srgbClr val="000000"/>
              </a:solidFill>
              <a:latin typeface="+mj-lt"/>
            </a:endParaRPr>
          </a:p>
          <a:p>
            <a:pPr lvl="2" defTabSz="872436">
              <a:buFont typeface="Arial" pitchFamily="34" charset="0"/>
              <a:buChar char="•"/>
            </a:pPr>
            <a:r>
              <a:rPr lang="de-DE" sz="2800" dirty="0" smtClean="0">
                <a:latin typeface="+mj-lt"/>
              </a:rPr>
              <a:t> Future host </a:t>
            </a:r>
            <a:r>
              <a:rPr lang="de-DE" sz="2800" dirty="0" err="1" smtClean="0">
                <a:latin typeface="+mj-lt"/>
              </a:rPr>
              <a:t>laboratories</a:t>
            </a:r>
            <a:endParaRPr lang="de-DE" sz="2800" dirty="0" smtClean="0">
              <a:latin typeface="+mj-lt"/>
            </a:endParaRPr>
          </a:p>
          <a:p>
            <a:pPr lvl="2" defTabSz="872436">
              <a:buFont typeface="Arial" pitchFamily="34" charset="0"/>
              <a:buChar char="•"/>
            </a:pPr>
            <a:r>
              <a:rPr lang="de-DE" sz="2800" dirty="0">
                <a:latin typeface="+mj-lt"/>
              </a:rPr>
              <a:t> </a:t>
            </a:r>
            <a:r>
              <a:rPr lang="de-DE" sz="2800" dirty="0" smtClean="0">
                <a:latin typeface="+mj-lt"/>
              </a:rPr>
              <a:t>Project </a:t>
            </a:r>
            <a:r>
              <a:rPr lang="de-DE" sz="2800" dirty="0" err="1" smtClean="0">
                <a:latin typeface="+mj-lt"/>
              </a:rPr>
              <a:t>definition</a:t>
            </a:r>
            <a:endParaRPr lang="de-DE" sz="2800" dirty="0" smtClean="0">
              <a:latin typeface="+mj-lt"/>
            </a:endParaRPr>
          </a:p>
          <a:p>
            <a:pPr lvl="2" defTabSz="872436"/>
            <a:r>
              <a:rPr lang="de-DE" sz="2800" dirty="0">
                <a:latin typeface="+mj-lt"/>
              </a:rPr>
              <a:t> </a:t>
            </a:r>
            <a:r>
              <a:rPr lang="de-DE" sz="2800" dirty="0" smtClean="0">
                <a:latin typeface="+mj-lt"/>
              </a:rPr>
              <a:t>     </a:t>
            </a:r>
            <a:endParaRPr lang="de-DE" sz="2100" i="1" dirty="0" smtClean="0">
              <a:latin typeface="Tahoma" pitchFamily="34" charset="0"/>
            </a:endParaRPr>
          </a:p>
          <a:p>
            <a:pPr algn="ctr" defTabSz="872436"/>
            <a:endParaRPr lang="en-US" dirty="0" smtClean="0">
              <a:latin typeface="Tahoma" pitchFamily="34" charset="0"/>
            </a:endParaRPr>
          </a:p>
        </p:txBody>
      </p:sp>
      <p:grpSp>
        <p:nvGrpSpPr>
          <p:cNvPr id="2" name="Group 15"/>
          <p:cNvGrpSpPr>
            <a:grpSpLocks/>
          </p:cNvGrpSpPr>
          <p:nvPr/>
        </p:nvGrpSpPr>
        <p:grpSpPr bwMode="auto">
          <a:xfrm>
            <a:off x="0" y="6693858"/>
            <a:ext cx="9144000" cy="164143"/>
            <a:chOff x="0" y="4649"/>
            <a:chExt cx="6736" cy="114"/>
          </a:xfrm>
        </p:grpSpPr>
        <p:sp>
          <p:nvSpPr>
            <p:cNvPr id="14345" name="Rectangle 16"/>
            <p:cNvSpPr>
              <a:spLocks noChangeArrowheads="1"/>
            </p:cNvSpPr>
            <p:nvPr/>
          </p:nvSpPr>
          <p:spPr bwMode="auto">
            <a:xfrm>
              <a:off x="0" y="4649"/>
              <a:ext cx="6736" cy="114"/>
            </a:xfrm>
            <a:prstGeom prst="rect">
              <a:avLst/>
            </a:prstGeom>
            <a:gradFill rotWithShape="1">
              <a:gsLst>
                <a:gs pos="0">
                  <a:srgbClr val="B2B2B2"/>
                </a:gs>
                <a:gs pos="100000">
                  <a:srgbClr val="000080"/>
                </a:gs>
              </a:gsLst>
              <a:lin ang="0" scaled="1"/>
            </a:gradFill>
            <a:ln w="9525">
              <a:noFill/>
              <a:miter lim="800000"/>
              <a:headEnd/>
              <a:tailEnd/>
            </a:ln>
          </p:spPr>
          <p:txBody>
            <a:bodyPr wrap="none" anchor="ctr"/>
            <a:lstStyle/>
            <a:p>
              <a:endParaRPr lang="de-DE"/>
            </a:p>
          </p:txBody>
        </p:sp>
        <p:cxnSp>
          <p:nvCxnSpPr>
            <p:cNvPr id="14346" name="AutoShape 17"/>
            <p:cNvCxnSpPr>
              <a:cxnSpLocks noChangeShapeType="1"/>
            </p:cNvCxnSpPr>
            <p:nvPr/>
          </p:nvCxnSpPr>
          <p:spPr bwMode="auto">
            <a:xfrm>
              <a:off x="0" y="4649"/>
              <a:ext cx="6735" cy="1"/>
            </a:xfrm>
            <a:prstGeom prst="straightConnector1">
              <a:avLst/>
            </a:prstGeom>
            <a:noFill/>
            <a:ln w="31750">
              <a:solidFill>
                <a:srgbClr val="C0C0C0"/>
              </a:solidFill>
              <a:round/>
              <a:headEnd/>
              <a:tailEnd/>
            </a:ln>
          </p:spPr>
        </p:cxnSp>
      </p:grpSp>
      <p:pic>
        <p:nvPicPr>
          <p:cNvPr id="8" name="Bild 3" descr="logo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82" y="2643182"/>
            <a:ext cx="4848393" cy="6858000"/>
          </a:xfrm>
          <a:prstGeom prst="rect">
            <a:avLst/>
          </a:prstGeom>
        </p:spPr>
      </p:pic>
      <p:sp>
        <p:nvSpPr>
          <p:cNvPr id="9" name="Untertitel 2"/>
          <p:cNvSpPr>
            <a:spLocks noGrp="1"/>
          </p:cNvSpPr>
          <p:nvPr>
            <p:ph type="subTitle" idx="1"/>
          </p:nvPr>
        </p:nvSpPr>
        <p:spPr>
          <a:xfrm>
            <a:off x="4214810" y="4797151"/>
            <a:ext cx="4605662" cy="1714827"/>
          </a:xfrm>
        </p:spPr>
        <p:txBody>
          <a:bodyPr>
            <a:noAutofit/>
          </a:bodyPr>
          <a:lstStyle/>
          <a:p>
            <a:pPr algn="l"/>
            <a:r>
              <a:rPr lang="en-US" sz="1800" dirty="0" smtClean="0"/>
              <a:t>Peter Reiter</a:t>
            </a:r>
          </a:p>
          <a:p>
            <a:pPr algn="l"/>
            <a:r>
              <a:rPr lang="en-US" sz="1700" dirty="0" smtClean="0"/>
              <a:t>Institute of Nuclear Physics, University of Cologne</a:t>
            </a:r>
          </a:p>
          <a:p>
            <a:pPr algn="l"/>
            <a:endParaRPr lang="de-DE" sz="1700" dirty="0" smtClean="0"/>
          </a:p>
          <a:p>
            <a:pPr algn="l"/>
            <a:r>
              <a:rPr lang="de-DE" sz="1800" dirty="0" smtClean="0"/>
              <a:t>AGATA </a:t>
            </a:r>
            <a:r>
              <a:rPr lang="de-DE" sz="1800" dirty="0" err="1" smtClean="0"/>
              <a:t>collaboration</a:t>
            </a:r>
            <a:r>
              <a:rPr lang="de-DE" sz="1800" dirty="0" smtClean="0"/>
              <a:t> </a:t>
            </a:r>
            <a:r>
              <a:rPr lang="de-DE" sz="1800" dirty="0" err="1" smtClean="0"/>
              <a:t>meeting</a:t>
            </a:r>
            <a:r>
              <a:rPr lang="de-DE" sz="1700" dirty="0" smtClean="0"/>
              <a:t> </a:t>
            </a:r>
          </a:p>
          <a:p>
            <a:pPr algn="l"/>
            <a:r>
              <a:rPr lang="de-DE" sz="1700" dirty="0" smtClean="0"/>
              <a:t>Orsay                27.6. – 28.6.2019</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5720" y="1"/>
            <a:ext cx="8496300" cy="620687"/>
          </a:xfrm>
        </p:spPr>
        <p:txBody>
          <a:bodyPr/>
          <a:lstStyle/>
          <a:p>
            <a:pPr eaLnBrk="1" hangingPunct="1"/>
            <a:r>
              <a:rPr lang="en-US" sz="2800" b="1" dirty="0" smtClean="0">
                <a:latin typeface="Calibri" pitchFamily="34" charset="0"/>
              </a:rPr>
              <a:t>Scientific results: latest papers  </a:t>
            </a:r>
          </a:p>
        </p:txBody>
      </p:sp>
      <p:sp>
        <p:nvSpPr>
          <p:cNvPr id="3" name="Rectangle 2"/>
          <p:cNvSpPr>
            <a:spLocks noChangeArrowheads="1"/>
          </p:cNvSpPr>
          <p:nvPr/>
        </p:nvSpPr>
        <p:spPr bwMode="auto">
          <a:xfrm>
            <a:off x="323528" y="326123"/>
            <a:ext cx="6217536" cy="6509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200" b="0" i="0" u="none" strike="noStrike" cap="none" normalizeH="0" dirty="0" smtClean="0">
                <a:ln>
                  <a:noFill/>
                </a:ln>
                <a:solidFill>
                  <a:srgbClr val="002060"/>
                </a:solidFill>
                <a:effectLst/>
                <a:latin typeface="+mn-lt"/>
                <a:ea typeface="MS Mincho"/>
                <a:cs typeface="Arial" panose="020B0604020202020204" pitchFamily="34" charset="0"/>
              </a:rPr>
              <a:t>Effects of one valence proton on seniority and angular momentum</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200" b="0" i="0" u="none" strike="noStrike" cap="none" normalizeH="0" dirty="0" smtClean="0">
                <a:ln>
                  <a:noFill/>
                </a:ln>
                <a:solidFill>
                  <a:srgbClr val="002060"/>
                </a:solidFill>
                <a:effectLst/>
                <a:latin typeface="+mn-lt"/>
                <a:ea typeface="MS Mincho"/>
                <a:cs typeface="Arial" panose="020B0604020202020204" pitchFamily="34" charset="0"/>
              </a:rPr>
              <a:t>of neutrons in neutron-rich 122–131Sb isotopes</a:t>
            </a:r>
            <a:endParaRPr kumimoji="0" lang="de-DE" altLang="de-DE" sz="1200" b="0" i="0" u="none" strike="noStrike" cap="none" normalizeH="0" dirty="0" smtClean="0">
              <a:ln>
                <a:noFill/>
              </a:ln>
              <a:solidFill>
                <a:srgbClr val="00206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200" b="0" i="0" u="none" strike="noStrike" cap="none" normalizeH="0" dirty="0" smtClean="0">
                <a:ln>
                  <a:noFill/>
                </a:ln>
                <a:solidFill>
                  <a:srgbClr val="002060"/>
                </a:solidFill>
                <a:effectLst/>
                <a:latin typeface="+mn-lt"/>
                <a:ea typeface="MS Mincho"/>
                <a:cs typeface="Arial" panose="020B0604020202020204" pitchFamily="34" charset="0"/>
              </a:rPr>
              <a:t>S. Biswas, et al.;</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de-DE" sz="1200" b="0" i="0" u="none" strike="noStrike" cap="none" normalizeH="0" dirty="0" err="1" smtClean="0">
                <a:ln>
                  <a:noFill/>
                </a:ln>
                <a:solidFill>
                  <a:srgbClr val="002060"/>
                </a:solidFill>
                <a:effectLst/>
                <a:latin typeface="+mn-lt"/>
                <a:ea typeface="MS Mincho"/>
                <a:cs typeface="Arial" panose="020B0604020202020204" pitchFamily="34" charset="0"/>
              </a:rPr>
              <a:t>Phys</a:t>
            </a:r>
            <a:r>
              <a:rPr kumimoji="0" lang="it-IT" altLang="de-DE" sz="1200" b="0" i="0" u="none" strike="noStrike" cap="none" normalizeH="0" dirty="0" smtClean="0">
                <a:ln>
                  <a:noFill/>
                </a:ln>
                <a:solidFill>
                  <a:srgbClr val="002060"/>
                </a:solidFill>
                <a:effectLst/>
                <a:latin typeface="+mn-lt"/>
                <a:ea typeface="MS Mincho"/>
                <a:cs typeface="Arial" panose="020B0604020202020204" pitchFamily="34" charset="0"/>
              </a:rPr>
              <a:t>. </a:t>
            </a:r>
            <a:r>
              <a:rPr kumimoji="0" lang="de-DE" altLang="de-DE" sz="1200" b="0" i="0" u="none" strike="noStrike" cap="none" normalizeH="0" dirty="0" err="1" smtClean="0">
                <a:ln>
                  <a:noFill/>
                </a:ln>
                <a:solidFill>
                  <a:srgbClr val="002060"/>
                </a:solidFill>
                <a:effectLst/>
                <a:latin typeface="+mn-lt"/>
                <a:ea typeface="MS Mincho"/>
                <a:cs typeface="Arial" panose="020B0604020202020204" pitchFamily="34" charset="0"/>
              </a:rPr>
              <a:t>Rev</a:t>
            </a:r>
            <a:r>
              <a:rPr kumimoji="0" lang="de-DE" altLang="de-DE" sz="1200" b="0" i="0" u="none" strike="noStrike" cap="none" normalizeH="0" dirty="0" smtClean="0">
                <a:ln>
                  <a:noFill/>
                </a:ln>
                <a:solidFill>
                  <a:srgbClr val="002060"/>
                </a:solidFill>
                <a:effectLst/>
                <a:latin typeface="+mn-lt"/>
                <a:ea typeface="MS Mincho"/>
                <a:cs typeface="Arial" panose="020B0604020202020204" pitchFamily="34" charset="0"/>
              </a:rPr>
              <a:t>. C 99, 064302 (2019)</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200" b="0" i="0" u="none" strike="noStrike" cap="none" normalizeH="0" dirty="0" smtClean="0">
              <a:ln>
                <a:noFill/>
              </a:ln>
              <a:solidFill>
                <a:srgbClr val="00206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200" b="0" i="0" u="none" strike="noStrike" cap="none" normalizeH="0" dirty="0" smtClean="0">
                <a:ln>
                  <a:noFill/>
                </a:ln>
                <a:solidFill>
                  <a:srgbClr val="002060"/>
                </a:solidFill>
                <a:effectLst/>
                <a:latin typeface="+mn-lt"/>
                <a:ea typeface="MS Mincho"/>
                <a:cs typeface="Arial" panose="020B0604020202020204" pitchFamily="34" charset="0"/>
              </a:rPr>
              <a:t>Identification of high-spin proton configurations in 136Ba and 137Ba</a:t>
            </a:r>
            <a:endParaRPr kumimoji="0" lang="de-DE" altLang="de-DE" sz="1200" b="0" i="0" u="none" strike="noStrike" cap="none" normalizeH="0" dirty="0" smtClean="0">
              <a:ln>
                <a:noFill/>
              </a:ln>
              <a:solidFill>
                <a:srgbClr val="002060"/>
              </a:solidFill>
              <a:effectLst/>
              <a:latin typeface="+mn-lt"/>
            </a:endParaRPr>
          </a:p>
          <a:p>
            <a:r>
              <a:rPr kumimoji="0" lang="en-US" altLang="de-DE" sz="1200" b="0" i="0" u="none" strike="noStrike" cap="none" normalizeH="0" dirty="0" smtClean="0">
                <a:ln>
                  <a:noFill/>
                </a:ln>
                <a:solidFill>
                  <a:srgbClr val="002060"/>
                </a:solidFill>
                <a:effectLst/>
                <a:latin typeface="+mn-lt"/>
                <a:ea typeface="MS Mincho"/>
                <a:cs typeface="Arial" panose="020B0604020202020204" pitchFamily="34" charset="0"/>
              </a:rPr>
              <a:t>L. Kaya, </a:t>
            </a:r>
            <a:r>
              <a:rPr lang="de-DE" altLang="de-DE" sz="1200" dirty="0">
                <a:solidFill>
                  <a:srgbClr val="002060"/>
                </a:solidFill>
                <a:latin typeface="+mn-lt"/>
                <a:ea typeface="MS Mincho"/>
                <a:cs typeface="Arial" panose="020B0604020202020204" pitchFamily="34" charset="0"/>
              </a:rPr>
              <a:t>et al.;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de-DE" sz="1200" b="0" i="0" u="none" strike="noStrike" cap="none" normalizeH="0" dirty="0" err="1" smtClean="0">
                <a:ln>
                  <a:noFill/>
                </a:ln>
                <a:solidFill>
                  <a:srgbClr val="002060"/>
                </a:solidFill>
                <a:effectLst/>
                <a:latin typeface="+mn-lt"/>
                <a:ea typeface="MS Mincho"/>
                <a:cs typeface="Arial" panose="020B0604020202020204" pitchFamily="34" charset="0"/>
              </a:rPr>
              <a:t>Phys</a:t>
            </a:r>
            <a:r>
              <a:rPr kumimoji="0" lang="it-IT" altLang="de-DE" sz="1200" b="0" i="0" u="none" strike="noStrike" cap="none" normalizeH="0" dirty="0" smtClean="0">
                <a:ln>
                  <a:noFill/>
                </a:ln>
                <a:solidFill>
                  <a:srgbClr val="002060"/>
                </a:solidFill>
                <a:effectLst/>
                <a:latin typeface="+mn-lt"/>
                <a:ea typeface="MS Mincho"/>
                <a:cs typeface="Arial" panose="020B0604020202020204" pitchFamily="34" charset="0"/>
              </a:rPr>
              <a:t>. </a:t>
            </a:r>
            <a:r>
              <a:rPr kumimoji="0" lang="en-US" altLang="de-DE" sz="1200" b="0" i="0" u="none" strike="noStrike" cap="none" normalizeH="0" dirty="0" smtClean="0">
                <a:ln>
                  <a:noFill/>
                </a:ln>
                <a:solidFill>
                  <a:srgbClr val="002060"/>
                </a:solidFill>
                <a:effectLst/>
                <a:latin typeface="+mn-lt"/>
                <a:ea typeface="MS Mincho"/>
                <a:cs typeface="Arial" panose="020B0604020202020204" pitchFamily="34" charset="0"/>
              </a:rPr>
              <a:t>Rev. C 99, 014301 (2019)</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200" b="0" i="0" u="none" strike="noStrike" cap="none" normalizeH="0" dirty="0" smtClean="0">
              <a:ln>
                <a:noFill/>
              </a:ln>
              <a:solidFill>
                <a:srgbClr val="00206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de-DE" sz="1200" b="0" i="0" u="none" strike="noStrike" cap="none" normalizeH="0" dirty="0" err="1" smtClean="0">
                <a:ln>
                  <a:noFill/>
                </a:ln>
                <a:solidFill>
                  <a:srgbClr val="002060"/>
                </a:solidFill>
                <a:effectLst/>
                <a:latin typeface="+mn-lt"/>
                <a:ea typeface="MS Mincho"/>
                <a:cs typeface="Arial" panose="020B0604020202020204" pitchFamily="34" charset="0"/>
              </a:rPr>
              <a:t>Pseudospin</a:t>
            </a:r>
            <a:r>
              <a:rPr kumimoji="0" lang="it-IT" altLang="de-DE" sz="1200" b="0" i="0" u="none" strike="noStrike" cap="none" normalizeH="0" dirty="0" smtClean="0">
                <a:ln>
                  <a:noFill/>
                </a:ln>
                <a:solidFill>
                  <a:srgbClr val="002060"/>
                </a:solidFill>
                <a:effectLst/>
                <a:latin typeface="+mn-lt"/>
                <a:ea typeface="MS Mincho"/>
                <a:cs typeface="Arial" panose="020B0604020202020204" pitchFamily="34" charset="0"/>
              </a:rPr>
              <a:t> </a:t>
            </a:r>
            <a:r>
              <a:rPr kumimoji="0" lang="it-IT" altLang="de-DE" sz="1200" b="0" i="0" u="none" strike="noStrike" cap="none" normalizeH="0" dirty="0" err="1" smtClean="0">
                <a:ln>
                  <a:noFill/>
                </a:ln>
                <a:solidFill>
                  <a:srgbClr val="002060"/>
                </a:solidFill>
                <a:effectLst/>
                <a:latin typeface="+mn-lt"/>
                <a:ea typeface="MS Mincho"/>
                <a:cs typeface="Arial" panose="020B0604020202020204" pitchFamily="34" charset="0"/>
              </a:rPr>
              <a:t>Symmetry</a:t>
            </a:r>
            <a:r>
              <a:rPr kumimoji="0" lang="it-IT" altLang="de-DE" sz="1200" b="0" i="0" u="none" strike="noStrike" cap="none" normalizeH="0" dirty="0" smtClean="0">
                <a:ln>
                  <a:noFill/>
                </a:ln>
                <a:solidFill>
                  <a:srgbClr val="002060"/>
                </a:solidFill>
                <a:effectLst/>
                <a:latin typeface="+mn-lt"/>
                <a:ea typeface="MS Mincho"/>
                <a:cs typeface="Arial" panose="020B0604020202020204" pitchFamily="34" charset="0"/>
              </a:rPr>
              <a:t> and </a:t>
            </a:r>
            <a:r>
              <a:rPr kumimoji="0" lang="it-IT" altLang="de-DE" sz="1200" b="0" i="0" u="none" strike="noStrike" cap="none" normalizeH="0" dirty="0" err="1" smtClean="0">
                <a:ln>
                  <a:noFill/>
                </a:ln>
                <a:solidFill>
                  <a:srgbClr val="002060"/>
                </a:solidFill>
                <a:effectLst/>
                <a:latin typeface="+mn-lt"/>
                <a:ea typeface="MS Mincho"/>
                <a:cs typeface="Arial" panose="020B0604020202020204" pitchFamily="34" charset="0"/>
              </a:rPr>
              <a:t>Microscopic</a:t>
            </a:r>
            <a:r>
              <a:rPr kumimoji="0" lang="it-IT" altLang="de-DE" sz="1200" b="0" i="0" u="none" strike="noStrike" cap="none" normalizeH="0" dirty="0" smtClean="0">
                <a:ln>
                  <a:noFill/>
                </a:ln>
                <a:solidFill>
                  <a:srgbClr val="002060"/>
                </a:solidFill>
                <a:effectLst/>
                <a:latin typeface="+mn-lt"/>
                <a:ea typeface="MS Mincho"/>
                <a:cs typeface="Arial" panose="020B0604020202020204" pitchFamily="34" charset="0"/>
              </a:rPr>
              <a:t> </a:t>
            </a:r>
            <a:r>
              <a:rPr kumimoji="0" lang="it-IT" altLang="de-DE" sz="1200" b="0" i="0" u="none" strike="noStrike" cap="none" normalizeH="0" dirty="0" err="1" smtClean="0">
                <a:ln>
                  <a:noFill/>
                </a:ln>
                <a:solidFill>
                  <a:srgbClr val="002060"/>
                </a:solidFill>
                <a:effectLst/>
                <a:latin typeface="+mn-lt"/>
                <a:ea typeface="MS Mincho"/>
                <a:cs typeface="Arial" panose="020B0604020202020204" pitchFamily="34" charset="0"/>
              </a:rPr>
              <a:t>Origin</a:t>
            </a:r>
            <a:r>
              <a:rPr kumimoji="0" lang="it-IT" altLang="de-DE" sz="1200" b="0" i="0" u="none" strike="noStrike" cap="none" normalizeH="0" dirty="0" smtClean="0">
                <a:ln>
                  <a:noFill/>
                </a:ln>
                <a:solidFill>
                  <a:srgbClr val="002060"/>
                </a:solidFill>
                <a:effectLst/>
                <a:latin typeface="+mn-lt"/>
                <a:ea typeface="MS Mincho"/>
                <a:cs typeface="Arial" panose="020B0604020202020204" pitchFamily="34" charset="0"/>
              </a:rPr>
              <a:t> of </a:t>
            </a:r>
            <a:r>
              <a:rPr kumimoji="0" lang="it-IT" altLang="de-DE" sz="1200" b="0" i="0" u="none" strike="noStrike" cap="none" normalizeH="0" dirty="0" err="1" smtClean="0">
                <a:ln>
                  <a:noFill/>
                </a:ln>
                <a:solidFill>
                  <a:srgbClr val="002060"/>
                </a:solidFill>
                <a:effectLst/>
                <a:latin typeface="+mn-lt"/>
                <a:ea typeface="MS Mincho"/>
                <a:cs typeface="Arial" panose="020B0604020202020204" pitchFamily="34" charset="0"/>
              </a:rPr>
              <a:t>Shape</a:t>
            </a:r>
            <a:r>
              <a:rPr kumimoji="0" lang="it-IT" altLang="de-DE" sz="1200" b="0" i="0" u="none" strike="noStrike" cap="none" normalizeH="0" dirty="0" smtClean="0">
                <a:ln>
                  <a:noFill/>
                </a:ln>
                <a:solidFill>
                  <a:srgbClr val="002060"/>
                </a:solidFill>
                <a:effectLst/>
                <a:latin typeface="+mn-lt"/>
                <a:ea typeface="MS Mincho"/>
                <a:cs typeface="Arial" panose="020B0604020202020204" pitchFamily="34" charset="0"/>
              </a:rPr>
              <a:t> </a:t>
            </a:r>
            <a:r>
              <a:rPr kumimoji="0" lang="it-IT" altLang="de-DE" sz="1200" b="0" i="0" u="none" strike="noStrike" cap="none" normalizeH="0" dirty="0" err="1" smtClean="0">
                <a:ln>
                  <a:noFill/>
                </a:ln>
                <a:solidFill>
                  <a:srgbClr val="002060"/>
                </a:solidFill>
                <a:effectLst/>
                <a:latin typeface="+mn-lt"/>
                <a:ea typeface="MS Mincho"/>
                <a:cs typeface="Arial" panose="020B0604020202020204" pitchFamily="34" charset="0"/>
              </a:rPr>
              <a:t>Coexistence</a:t>
            </a:r>
            <a:r>
              <a:rPr kumimoji="0" lang="it-IT" altLang="de-DE" sz="1200" b="0" i="0" u="none" strike="noStrike" cap="none" normalizeH="0" dirty="0" smtClean="0">
                <a:ln>
                  <a:noFill/>
                </a:ln>
                <a:solidFill>
                  <a:srgbClr val="002060"/>
                </a:solidFill>
                <a:effectLst/>
                <a:latin typeface="+mn-lt"/>
                <a:ea typeface="MS Mincho"/>
                <a:cs typeface="Arial" panose="020B0604020202020204" pitchFamily="34" charset="0"/>
              </a:rPr>
              <a:t> in the 78Ni </a:t>
            </a:r>
            <a:r>
              <a:rPr kumimoji="0" lang="it-IT" altLang="de-DE" sz="1200" b="0" i="0" u="none" strike="noStrike" cap="none" normalizeH="0" dirty="0" err="1" smtClean="0">
                <a:ln>
                  <a:noFill/>
                </a:ln>
                <a:solidFill>
                  <a:srgbClr val="002060"/>
                </a:solidFill>
                <a:effectLst/>
                <a:latin typeface="+mn-lt"/>
                <a:ea typeface="MS Mincho"/>
                <a:cs typeface="Arial" panose="020B0604020202020204" pitchFamily="34" charset="0"/>
              </a:rPr>
              <a:t>Region</a:t>
            </a:r>
            <a:r>
              <a:rPr kumimoji="0" lang="it-IT" altLang="de-DE" sz="1200" b="0" i="0" u="none" strike="noStrike" cap="none" normalizeH="0" dirty="0" smtClean="0">
                <a:ln>
                  <a:noFill/>
                </a:ln>
                <a:solidFill>
                  <a:srgbClr val="002060"/>
                </a:solidFill>
                <a:effectLst/>
                <a:latin typeface="+mn-lt"/>
                <a:ea typeface="MS Mincho"/>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de-DE" sz="1200" b="0" i="0" u="none" strike="noStrike" cap="none" normalizeH="0" dirty="0" smtClean="0">
                <a:ln>
                  <a:noFill/>
                </a:ln>
                <a:solidFill>
                  <a:srgbClr val="002060"/>
                </a:solidFill>
                <a:effectLst/>
                <a:latin typeface="+mn-lt"/>
                <a:ea typeface="MS Mincho"/>
                <a:cs typeface="Arial" panose="020B0604020202020204" pitchFamily="34" charset="0"/>
              </a:rPr>
              <a:t>a </a:t>
            </a:r>
            <a:r>
              <a:rPr kumimoji="0" lang="it-IT" altLang="de-DE" sz="1200" b="0" i="0" u="none" strike="noStrike" cap="none" normalizeH="0" dirty="0" err="1" smtClean="0">
                <a:ln>
                  <a:noFill/>
                </a:ln>
                <a:solidFill>
                  <a:srgbClr val="002060"/>
                </a:solidFill>
                <a:effectLst/>
                <a:latin typeface="+mn-lt"/>
                <a:ea typeface="MS Mincho"/>
                <a:cs typeface="Arial" panose="020B0604020202020204" pitchFamily="34" charset="0"/>
              </a:rPr>
              <a:t>Hint</a:t>
            </a:r>
            <a:r>
              <a:rPr kumimoji="0" lang="it-IT" altLang="de-DE" sz="1200" b="0" i="0" u="none" strike="noStrike" cap="none" normalizeH="0" dirty="0" smtClean="0">
                <a:ln>
                  <a:noFill/>
                </a:ln>
                <a:solidFill>
                  <a:srgbClr val="002060"/>
                </a:solidFill>
                <a:effectLst/>
                <a:latin typeface="+mn-lt"/>
                <a:ea typeface="MS Mincho"/>
                <a:cs typeface="Arial" panose="020B0604020202020204" pitchFamily="34" charset="0"/>
              </a:rPr>
              <a:t> from </a:t>
            </a:r>
            <a:r>
              <a:rPr kumimoji="0" lang="it-IT" altLang="de-DE" sz="1200" b="0" i="0" u="none" strike="noStrike" cap="none" normalizeH="0" dirty="0" err="1" smtClean="0">
                <a:ln>
                  <a:noFill/>
                </a:ln>
                <a:solidFill>
                  <a:srgbClr val="002060"/>
                </a:solidFill>
                <a:effectLst/>
                <a:latin typeface="+mn-lt"/>
                <a:ea typeface="MS Mincho"/>
                <a:cs typeface="Arial" panose="020B0604020202020204" pitchFamily="34" charset="0"/>
              </a:rPr>
              <a:t>Lifetime</a:t>
            </a:r>
            <a:r>
              <a:rPr kumimoji="0" lang="it-IT" altLang="de-DE" sz="1200" b="0" i="0" u="none" strike="noStrike" cap="none" normalizeH="0" dirty="0" smtClean="0">
                <a:ln>
                  <a:noFill/>
                </a:ln>
                <a:solidFill>
                  <a:srgbClr val="002060"/>
                </a:solidFill>
                <a:effectLst/>
                <a:latin typeface="+mn-lt"/>
                <a:ea typeface="MS Mincho"/>
                <a:cs typeface="Arial" panose="020B0604020202020204" pitchFamily="34" charset="0"/>
              </a:rPr>
              <a:t> </a:t>
            </a:r>
            <a:r>
              <a:rPr kumimoji="0" lang="it-IT" altLang="de-DE" sz="1200" b="0" i="0" u="none" strike="noStrike" cap="none" normalizeH="0" dirty="0" err="1" smtClean="0">
                <a:ln>
                  <a:noFill/>
                </a:ln>
                <a:solidFill>
                  <a:srgbClr val="002060"/>
                </a:solidFill>
                <a:effectLst/>
                <a:latin typeface="+mn-lt"/>
                <a:ea typeface="MS Mincho"/>
                <a:cs typeface="Arial" panose="020B0604020202020204" pitchFamily="34" charset="0"/>
              </a:rPr>
              <a:t>Measurements</a:t>
            </a:r>
            <a:endParaRPr kumimoji="0" lang="de-DE" altLang="de-DE" sz="1200" b="0" i="0" u="none" strike="noStrike" cap="none" normalizeH="0" dirty="0" smtClean="0">
              <a:ln>
                <a:noFill/>
              </a:ln>
              <a:solidFill>
                <a:srgbClr val="002060"/>
              </a:solidFill>
              <a:effectLst/>
              <a:latin typeface="+mn-lt"/>
            </a:endParaRPr>
          </a:p>
          <a:p>
            <a:r>
              <a:rPr kumimoji="0" lang="it-IT" altLang="de-DE" sz="1200" b="0" i="0" u="none" strike="noStrike" cap="none" normalizeH="0" dirty="0" smtClean="0">
                <a:ln>
                  <a:noFill/>
                </a:ln>
                <a:solidFill>
                  <a:srgbClr val="002060"/>
                </a:solidFill>
                <a:effectLst/>
                <a:latin typeface="+mn-lt"/>
                <a:ea typeface="MS Mincho"/>
                <a:cs typeface="Arial" panose="020B0604020202020204" pitchFamily="34" charset="0"/>
              </a:rPr>
              <a:t>C. </a:t>
            </a:r>
            <a:r>
              <a:rPr kumimoji="0" lang="it-IT" altLang="de-DE" sz="1200" b="0" i="0" u="none" strike="noStrike" cap="none" normalizeH="0" dirty="0" err="1" smtClean="0">
                <a:ln>
                  <a:noFill/>
                </a:ln>
                <a:solidFill>
                  <a:srgbClr val="002060"/>
                </a:solidFill>
                <a:effectLst/>
                <a:latin typeface="+mn-lt"/>
                <a:ea typeface="MS Mincho"/>
                <a:cs typeface="Arial" panose="020B0604020202020204" pitchFamily="34" charset="0"/>
              </a:rPr>
              <a:t>Delafosse</a:t>
            </a:r>
            <a:r>
              <a:rPr kumimoji="0" lang="it-IT" altLang="de-DE" sz="1200" b="0" i="0" u="none" strike="noStrike" cap="none" normalizeH="0" dirty="0" smtClean="0">
                <a:ln>
                  <a:noFill/>
                </a:ln>
                <a:solidFill>
                  <a:srgbClr val="002060"/>
                </a:solidFill>
                <a:effectLst/>
                <a:latin typeface="+mn-lt"/>
                <a:ea typeface="MS Mincho"/>
                <a:cs typeface="Arial" panose="020B0604020202020204" pitchFamily="34" charset="0"/>
              </a:rPr>
              <a:t>, </a:t>
            </a:r>
            <a:r>
              <a:rPr lang="de-DE" altLang="de-DE" sz="1200" dirty="0">
                <a:solidFill>
                  <a:srgbClr val="002060"/>
                </a:solidFill>
                <a:latin typeface="+mn-lt"/>
                <a:ea typeface="MS Mincho"/>
                <a:cs typeface="Arial" panose="020B0604020202020204" pitchFamily="34" charset="0"/>
              </a:rPr>
              <a:t>et al.;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de-DE" sz="1200" b="0" i="0" u="none" strike="noStrike" cap="none" normalizeH="0" dirty="0" err="1" smtClean="0">
                <a:ln>
                  <a:noFill/>
                </a:ln>
                <a:solidFill>
                  <a:srgbClr val="002060"/>
                </a:solidFill>
                <a:effectLst/>
                <a:latin typeface="+mn-lt"/>
                <a:ea typeface="MS Mincho"/>
                <a:cs typeface="Arial" panose="020B0604020202020204" pitchFamily="34" charset="0"/>
              </a:rPr>
              <a:t>Phys</a:t>
            </a:r>
            <a:r>
              <a:rPr kumimoji="0" lang="it-IT" altLang="de-DE" sz="1200" b="0" i="0" u="none" strike="noStrike" cap="none" normalizeH="0" dirty="0" smtClean="0">
                <a:ln>
                  <a:noFill/>
                </a:ln>
                <a:solidFill>
                  <a:srgbClr val="002060"/>
                </a:solidFill>
                <a:effectLst/>
                <a:latin typeface="+mn-lt"/>
                <a:ea typeface="MS Mincho"/>
                <a:cs typeface="Arial" panose="020B0604020202020204" pitchFamily="34" charset="0"/>
              </a:rPr>
              <a:t>. </a:t>
            </a:r>
            <a:r>
              <a:rPr kumimoji="0" lang="en-US" altLang="de-DE" sz="1200" b="0" i="0" u="none" strike="noStrike" cap="none" normalizeH="0" dirty="0" smtClean="0">
                <a:ln>
                  <a:noFill/>
                </a:ln>
                <a:solidFill>
                  <a:srgbClr val="002060"/>
                </a:solidFill>
                <a:effectLst/>
                <a:latin typeface="+mn-lt"/>
                <a:ea typeface="MS Mincho"/>
                <a:cs typeface="Arial" panose="020B0604020202020204" pitchFamily="34" charset="0"/>
              </a:rPr>
              <a:t>Rev. Lett. 121, 192502 (2018)</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200" b="0" i="0" u="none" strike="noStrike" cap="none" normalizeH="0" dirty="0" smtClean="0">
              <a:ln>
                <a:noFill/>
              </a:ln>
              <a:solidFill>
                <a:srgbClr val="00206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200" b="0" i="0" u="none" strike="noStrike" cap="none" normalizeH="0" dirty="0" smtClean="0">
                <a:ln>
                  <a:noFill/>
                </a:ln>
                <a:solidFill>
                  <a:srgbClr val="002060"/>
                </a:solidFill>
                <a:effectLst/>
                <a:latin typeface="+mn-lt"/>
                <a:ea typeface="Times New Roman" panose="02020603050405020304" pitchFamily="18" charset="0"/>
                <a:cs typeface="Arial" panose="020B0604020202020204" pitchFamily="34" charset="0"/>
              </a:rPr>
              <a:t>Millisecond 23</a:t>
            </a:r>
            <a:r>
              <a:rPr kumimoji="0" lang="en-US" altLang="de-DE" sz="1200" b="0" i="1" u="none" strike="noStrike" cap="none" normalizeH="0" dirty="0" smtClean="0">
                <a:ln>
                  <a:noFill/>
                </a:ln>
                <a:solidFill>
                  <a:srgbClr val="002060"/>
                </a:solidFill>
                <a:effectLst/>
                <a:latin typeface="+mn-lt"/>
                <a:ea typeface="Times New Roman" panose="02020603050405020304" pitchFamily="18" charset="0"/>
                <a:cs typeface="Arial" panose="020B0604020202020204" pitchFamily="34" charset="0"/>
              </a:rPr>
              <a:t>/</a:t>
            </a:r>
            <a:r>
              <a:rPr kumimoji="0" lang="en-US" altLang="de-DE" sz="1200" b="0" i="0" u="none" strike="noStrike" cap="none" normalizeH="0" dirty="0" smtClean="0">
                <a:ln>
                  <a:noFill/>
                </a:ln>
                <a:solidFill>
                  <a:srgbClr val="002060"/>
                </a:solidFill>
                <a:effectLst/>
                <a:latin typeface="+mn-lt"/>
                <a:ea typeface="Times New Roman" panose="02020603050405020304" pitchFamily="18" charset="0"/>
                <a:cs typeface="Arial" panose="020B0604020202020204" pitchFamily="34" charset="0"/>
              </a:rPr>
              <a:t>2+ isomers in the N = 79 isotones 133Xe and 135Ba</a:t>
            </a:r>
            <a:endParaRPr kumimoji="0" lang="de-DE" altLang="de-DE" sz="1200" b="0" i="0" u="none" strike="noStrike" cap="none" normalizeH="0" dirty="0" smtClean="0">
              <a:ln>
                <a:noFill/>
              </a:ln>
              <a:solidFill>
                <a:srgbClr val="002060"/>
              </a:solidFill>
              <a:effectLst/>
              <a:latin typeface="+mn-lt"/>
            </a:endParaRPr>
          </a:p>
          <a:p>
            <a:r>
              <a:rPr kumimoji="0" lang="en-US" altLang="de-DE" sz="1200" b="0" i="0" u="none" strike="noStrike" cap="none" normalizeH="0" dirty="0" smtClean="0">
                <a:ln>
                  <a:noFill/>
                </a:ln>
                <a:solidFill>
                  <a:srgbClr val="002060"/>
                </a:solidFill>
                <a:effectLst/>
                <a:latin typeface="+mn-lt"/>
                <a:ea typeface="Times New Roman" panose="02020603050405020304" pitchFamily="18" charset="0"/>
                <a:cs typeface="Arial" panose="020B0604020202020204" pitchFamily="34" charset="0"/>
              </a:rPr>
              <a:t>L. Kaya, </a:t>
            </a:r>
            <a:r>
              <a:rPr lang="de-DE" altLang="de-DE" sz="1200" dirty="0">
                <a:solidFill>
                  <a:srgbClr val="002060"/>
                </a:solidFill>
                <a:latin typeface="+mn-lt"/>
                <a:ea typeface="MS Mincho"/>
                <a:cs typeface="Arial" panose="020B0604020202020204" pitchFamily="34" charset="0"/>
              </a:rPr>
              <a:t>et al.;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de-DE" sz="1200" b="0" i="0" u="none" strike="noStrike" cap="none" normalizeH="0" dirty="0" err="1" smtClean="0">
                <a:ln>
                  <a:noFill/>
                </a:ln>
                <a:solidFill>
                  <a:srgbClr val="002060"/>
                </a:solidFill>
                <a:effectLst/>
                <a:latin typeface="+mn-lt"/>
                <a:ea typeface="MS Mincho"/>
                <a:cs typeface="Arial" panose="020B0604020202020204" pitchFamily="34" charset="0"/>
              </a:rPr>
              <a:t>Phys</a:t>
            </a:r>
            <a:r>
              <a:rPr kumimoji="0" lang="it-IT" altLang="de-DE" sz="1200" b="0" i="0" u="none" strike="noStrike" cap="none" normalizeH="0" dirty="0" smtClean="0">
                <a:ln>
                  <a:noFill/>
                </a:ln>
                <a:solidFill>
                  <a:srgbClr val="002060"/>
                </a:solidFill>
                <a:effectLst/>
                <a:latin typeface="+mn-lt"/>
                <a:ea typeface="MS Mincho"/>
                <a:cs typeface="Arial" panose="020B0604020202020204" pitchFamily="34" charset="0"/>
              </a:rPr>
              <a:t>. </a:t>
            </a:r>
            <a:r>
              <a:rPr kumimoji="0" lang="en-US" altLang="de-DE" sz="1200" b="0" i="0" u="none" strike="noStrike" cap="none" normalizeH="0" dirty="0" smtClean="0">
                <a:ln>
                  <a:noFill/>
                </a:ln>
                <a:solidFill>
                  <a:srgbClr val="002060"/>
                </a:solidFill>
                <a:effectLst/>
                <a:latin typeface="+mn-lt"/>
                <a:ea typeface="MS Mincho"/>
                <a:cs typeface="Arial" panose="020B0604020202020204" pitchFamily="34" charset="0"/>
              </a:rPr>
              <a:t>Rev. C  98, 054312 (2018)</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200" b="0" i="0" u="none" strike="noStrike" cap="none" normalizeH="0" dirty="0" smtClean="0">
              <a:ln>
                <a:noFill/>
              </a:ln>
              <a:solidFill>
                <a:srgbClr val="00206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200" b="0" i="0" u="none" strike="noStrike" cap="none" normalizeH="0" dirty="0" smtClean="0">
                <a:ln>
                  <a:noFill/>
                </a:ln>
                <a:solidFill>
                  <a:srgbClr val="002060"/>
                </a:solidFill>
                <a:effectLst/>
                <a:latin typeface="+mn-lt"/>
                <a:ea typeface="MS Mincho"/>
                <a:cs typeface="Arial" panose="020B0604020202020204" pitchFamily="34" charset="0"/>
              </a:rPr>
              <a:t>High-spin structure in the transitional nucleus 131Xe: Competitive neutron and proton alignment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200" b="0" i="0" u="none" strike="noStrike" cap="none" normalizeH="0" dirty="0" smtClean="0">
                <a:ln>
                  <a:noFill/>
                </a:ln>
                <a:solidFill>
                  <a:srgbClr val="002060"/>
                </a:solidFill>
                <a:effectLst/>
                <a:latin typeface="+mn-lt"/>
                <a:ea typeface="MS Mincho"/>
                <a:cs typeface="Arial" panose="020B0604020202020204" pitchFamily="34" charset="0"/>
              </a:rPr>
              <a:t> in the vicinity of the N = 82 shell closure</a:t>
            </a:r>
            <a:endParaRPr kumimoji="0" lang="de-DE" altLang="de-DE" sz="1200" b="0" i="0" u="none" strike="noStrike" cap="none" normalizeH="0" dirty="0" smtClean="0">
              <a:ln>
                <a:noFill/>
              </a:ln>
              <a:solidFill>
                <a:srgbClr val="002060"/>
              </a:solidFill>
              <a:effectLst/>
              <a:latin typeface="+mn-lt"/>
            </a:endParaRPr>
          </a:p>
          <a:p>
            <a:r>
              <a:rPr kumimoji="0" lang="en-GB" altLang="de-DE" sz="1200" b="0" i="0" u="none" strike="noStrike" cap="none" normalizeH="0" dirty="0" smtClean="0">
                <a:ln>
                  <a:noFill/>
                </a:ln>
                <a:solidFill>
                  <a:srgbClr val="002060"/>
                </a:solidFill>
                <a:effectLst/>
                <a:latin typeface="+mn-lt"/>
                <a:ea typeface="MS Mincho"/>
                <a:cs typeface="Arial" panose="020B0604020202020204" pitchFamily="34" charset="0"/>
              </a:rPr>
              <a:t>L. Kaya, </a:t>
            </a:r>
            <a:r>
              <a:rPr lang="de-DE" altLang="de-DE" sz="1200" dirty="0">
                <a:solidFill>
                  <a:srgbClr val="002060"/>
                </a:solidFill>
                <a:latin typeface="+mn-lt"/>
                <a:ea typeface="MS Mincho"/>
                <a:cs typeface="Arial" panose="020B0604020202020204" pitchFamily="34" charset="0"/>
              </a:rPr>
              <a:t>et al.; </a:t>
            </a:r>
            <a:endParaRPr kumimoji="0" lang="it-IT" altLang="de-DE" sz="1200" b="0" i="0" u="none" strike="noStrike" cap="none" normalizeH="0" dirty="0" smtClean="0">
              <a:ln>
                <a:noFill/>
              </a:ln>
              <a:solidFill>
                <a:srgbClr val="002060"/>
              </a:solidFill>
              <a:effectLst/>
              <a:latin typeface="+mn-lt"/>
              <a:ea typeface="MS Mincho"/>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de-DE" sz="1200" b="0" i="0" u="none" strike="noStrike" cap="none" normalizeH="0" dirty="0" err="1" smtClean="0">
                <a:ln>
                  <a:noFill/>
                </a:ln>
                <a:solidFill>
                  <a:srgbClr val="002060"/>
                </a:solidFill>
                <a:effectLst/>
                <a:latin typeface="+mn-lt"/>
                <a:ea typeface="MS Mincho"/>
                <a:cs typeface="Arial" panose="020B0604020202020204" pitchFamily="34" charset="0"/>
              </a:rPr>
              <a:t>Phys</a:t>
            </a:r>
            <a:r>
              <a:rPr kumimoji="0" lang="it-IT" altLang="de-DE" sz="1200" b="0" i="0" u="none" strike="noStrike" cap="none" normalizeH="0" dirty="0" smtClean="0">
                <a:ln>
                  <a:noFill/>
                </a:ln>
                <a:solidFill>
                  <a:srgbClr val="002060"/>
                </a:solidFill>
                <a:effectLst/>
                <a:latin typeface="+mn-lt"/>
                <a:ea typeface="MS Mincho"/>
                <a:cs typeface="Arial" panose="020B0604020202020204" pitchFamily="34" charset="0"/>
              </a:rPr>
              <a:t>. </a:t>
            </a:r>
            <a:r>
              <a:rPr kumimoji="0" lang="en-US" altLang="de-DE" sz="1200" b="0" i="0" u="none" strike="noStrike" cap="none" normalizeH="0" dirty="0" smtClean="0">
                <a:ln>
                  <a:noFill/>
                </a:ln>
                <a:solidFill>
                  <a:srgbClr val="002060"/>
                </a:solidFill>
                <a:effectLst/>
                <a:latin typeface="+mn-lt"/>
                <a:ea typeface="MS Mincho"/>
                <a:cs typeface="Arial" panose="020B0604020202020204" pitchFamily="34" charset="0"/>
              </a:rPr>
              <a:t>Rev. C 98, 014309 (2018)</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200" b="0" i="0" u="none" strike="noStrike" cap="none" normalizeH="0" dirty="0" smtClean="0">
              <a:ln>
                <a:noFill/>
              </a:ln>
              <a:solidFill>
                <a:srgbClr val="00206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200" b="0" i="0" u="none" strike="noStrike" cap="none" normalizeH="0" dirty="0" smtClean="0">
                <a:ln>
                  <a:noFill/>
                </a:ln>
                <a:solidFill>
                  <a:srgbClr val="002060"/>
                </a:solidFill>
                <a:effectLst/>
                <a:latin typeface="+mn-lt"/>
                <a:ea typeface="MS Mincho"/>
                <a:cs typeface="Arial" panose="020B0604020202020204" pitchFamily="34" charset="0"/>
              </a:rPr>
              <a:t>Transition probabilities in neutron-rich 80,82Se and the role of the ng9/2 orbital</a:t>
            </a:r>
            <a:endParaRPr kumimoji="0" lang="de-DE" altLang="de-DE" sz="1200" b="0" i="0" u="none" strike="noStrike" cap="none" normalizeH="0" dirty="0" smtClean="0">
              <a:ln>
                <a:noFill/>
              </a:ln>
              <a:solidFill>
                <a:srgbClr val="002060"/>
              </a:solidFill>
              <a:effectLst/>
              <a:latin typeface="+mn-lt"/>
            </a:endParaRPr>
          </a:p>
          <a:p>
            <a:r>
              <a:rPr kumimoji="0" lang="en-GB" altLang="de-DE" sz="1200" b="0" i="0" u="none" strike="noStrike" cap="none" normalizeH="0" dirty="0" smtClean="0">
                <a:ln>
                  <a:noFill/>
                </a:ln>
                <a:solidFill>
                  <a:srgbClr val="002060"/>
                </a:solidFill>
                <a:effectLst/>
                <a:latin typeface="+mn-lt"/>
                <a:ea typeface="MS Mincho"/>
                <a:cs typeface="Arial" panose="020B0604020202020204" pitchFamily="34" charset="0"/>
              </a:rPr>
              <a:t>J. </a:t>
            </a:r>
            <a:r>
              <a:rPr kumimoji="0" lang="en-GB" altLang="de-DE" sz="1200" b="0" i="0" u="none" strike="noStrike" cap="none" normalizeH="0" dirty="0" err="1" smtClean="0">
                <a:ln>
                  <a:noFill/>
                </a:ln>
                <a:solidFill>
                  <a:srgbClr val="002060"/>
                </a:solidFill>
                <a:effectLst/>
                <a:latin typeface="+mn-lt"/>
                <a:ea typeface="MS Mincho"/>
                <a:cs typeface="Arial" panose="020B0604020202020204" pitchFamily="34" charset="0"/>
              </a:rPr>
              <a:t>Litzinger</a:t>
            </a:r>
            <a:r>
              <a:rPr kumimoji="0" lang="en-GB" altLang="de-DE" sz="1200" b="0" i="0" u="none" strike="noStrike" cap="none" normalizeH="0" dirty="0" smtClean="0">
                <a:ln>
                  <a:noFill/>
                </a:ln>
                <a:solidFill>
                  <a:srgbClr val="002060"/>
                </a:solidFill>
                <a:effectLst/>
                <a:latin typeface="+mn-lt"/>
                <a:ea typeface="MS Mincho"/>
                <a:cs typeface="Arial" panose="020B0604020202020204" pitchFamily="34" charset="0"/>
              </a:rPr>
              <a:t>, </a:t>
            </a:r>
            <a:r>
              <a:rPr lang="de-DE" altLang="de-DE" sz="1200" dirty="0">
                <a:solidFill>
                  <a:srgbClr val="002060"/>
                </a:solidFill>
                <a:latin typeface="+mn-lt"/>
                <a:ea typeface="MS Mincho"/>
                <a:cs typeface="Arial" panose="020B0604020202020204" pitchFamily="34" charset="0"/>
              </a:rPr>
              <a:t>et al.;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de-DE" sz="1200" b="0" i="0" u="none" strike="noStrike" cap="none" normalizeH="0" dirty="0" err="1" smtClean="0">
                <a:ln>
                  <a:noFill/>
                </a:ln>
                <a:solidFill>
                  <a:srgbClr val="002060"/>
                </a:solidFill>
                <a:effectLst/>
                <a:latin typeface="+mn-lt"/>
                <a:ea typeface="MS Mincho"/>
                <a:cs typeface="Arial" panose="020B0604020202020204" pitchFamily="34" charset="0"/>
              </a:rPr>
              <a:t>Phys</a:t>
            </a:r>
            <a:r>
              <a:rPr kumimoji="0" lang="it-IT" altLang="de-DE" sz="1200" b="0" i="0" u="none" strike="noStrike" cap="none" normalizeH="0" dirty="0" smtClean="0">
                <a:ln>
                  <a:noFill/>
                </a:ln>
                <a:solidFill>
                  <a:srgbClr val="002060"/>
                </a:solidFill>
                <a:effectLst/>
                <a:latin typeface="+mn-lt"/>
                <a:ea typeface="MS Mincho"/>
                <a:cs typeface="Arial" panose="020B0604020202020204" pitchFamily="34" charset="0"/>
              </a:rPr>
              <a:t>. </a:t>
            </a:r>
            <a:r>
              <a:rPr kumimoji="0" lang="en-US" altLang="de-DE" sz="1200" b="0" i="0" u="none" strike="noStrike" cap="none" normalizeH="0" dirty="0" smtClean="0">
                <a:ln>
                  <a:noFill/>
                </a:ln>
                <a:solidFill>
                  <a:srgbClr val="002060"/>
                </a:solidFill>
                <a:effectLst/>
                <a:latin typeface="+mn-lt"/>
                <a:ea typeface="MS Mincho"/>
                <a:cs typeface="Arial" panose="020B0604020202020204" pitchFamily="34" charset="0"/>
              </a:rPr>
              <a:t>Rev. C 97, 044323 (2018)</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200" b="0" i="0" u="none" strike="noStrike" cap="none" normalizeH="0" dirty="0" smtClean="0">
              <a:ln>
                <a:noFill/>
              </a:ln>
              <a:solidFill>
                <a:srgbClr val="00206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200" b="0" i="0" u="none" strike="noStrike" cap="none" normalizeH="0" dirty="0" smtClean="0">
                <a:ln>
                  <a:noFill/>
                </a:ln>
                <a:solidFill>
                  <a:srgbClr val="002060"/>
                </a:solidFill>
                <a:effectLst/>
                <a:latin typeface="+mn-lt"/>
                <a:ea typeface="MS Mincho"/>
                <a:cs typeface="Arial" panose="020B0604020202020204" pitchFamily="34" charset="0"/>
              </a:rPr>
              <a:t>Study of Isomeric States in 198,200,202,206Pb and 206Hg Populated in Fragmentation Reactions</a:t>
            </a:r>
            <a:endParaRPr kumimoji="0" lang="de-DE" altLang="de-DE" sz="1200" b="0" i="0" u="none" strike="noStrike" cap="none" normalizeH="0" dirty="0" smtClean="0">
              <a:ln>
                <a:noFill/>
              </a:ln>
              <a:solidFill>
                <a:srgbClr val="002060"/>
              </a:solidFill>
              <a:effectLst/>
              <a:latin typeface="+mn-lt"/>
            </a:endParaRPr>
          </a:p>
          <a:p>
            <a:r>
              <a:rPr kumimoji="0" lang="en-GB" altLang="de-DE" sz="1200" b="0" i="0" u="none" strike="noStrike" cap="none" normalizeH="0" dirty="0" smtClean="0">
                <a:ln>
                  <a:noFill/>
                </a:ln>
                <a:solidFill>
                  <a:srgbClr val="002060"/>
                </a:solidFill>
                <a:effectLst/>
                <a:latin typeface="+mn-lt"/>
                <a:ea typeface="Times New Roman" panose="02020603050405020304" pitchFamily="18" charset="0"/>
                <a:cs typeface="CMBX10"/>
              </a:rPr>
              <a:t>N. </a:t>
            </a:r>
            <a:r>
              <a:rPr kumimoji="0" lang="en-GB" altLang="de-DE" sz="1200" b="0" i="0" u="none" strike="noStrike" cap="none" normalizeH="0" dirty="0" err="1" smtClean="0">
                <a:ln>
                  <a:noFill/>
                </a:ln>
                <a:solidFill>
                  <a:srgbClr val="002060"/>
                </a:solidFill>
                <a:effectLst/>
                <a:latin typeface="+mn-lt"/>
                <a:ea typeface="Times New Roman" panose="02020603050405020304" pitchFamily="18" charset="0"/>
                <a:cs typeface="CMBX10"/>
              </a:rPr>
              <a:t>Lalovic</a:t>
            </a:r>
            <a:r>
              <a:rPr kumimoji="0" lang="en-GB" altLang="de-DE" sz="1200" b="0" i="0" u="none" strike="noStrike" cap="none" normalizeH="0" dirty="0" smtClean="0">
                <a:ln>
                  <a:noFill/>
                </a:ln>
                <a:solidFill>
                  <a:srgbClr val="002060"/>
                </a:solidFill>
                <a:effectLst/>
                <a:latin typeface="+mn-lt"/>
                <a:ea typeface="Times New Roman" panose="02020603050405020304" pitchFamily="18" charset="0"/>
                <a:cs typeface="CMBX10"/>
              </a:rPr>
              <a:t>, </a:t>
            </a:r>
            <a:r>
              <a:rPr lang="de-DE" altLang="de-DE" sz="1200" dirty="0">
                <a:solidFill>
                  <a:srgbClr val="002060"/>
                </a:solidFill>
                <a:latin typeface="+mn-lt"/>
                <a:ea typeface="MS Mincho"/>
                <a:cs typeface="Arial" panose="020B0604020202020204" pitchFamily="34" charset="0"/>
              </a:rPr>
              <a:t>et al.; </a:t>
            </a:r>
            <a:endParaRPr kumimoji="0" lang="en-GB" altLang="de-DE" sz="1200" b="0" i="0" u="none" strike="noStrike" cap="none" normalizeH="0" dirty="0" smtClean="0">
              <a:ln>
                <a:noFill/>
              </a:ln>
              <a:solidFill>
                <a:srgbClr val="002060"/>
              </a:solidFill>
              <a:effectLst/>
              <a:latin typeface="+mn-lt"/>
              <a:ea typeface="MS Mincho"/>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200" b="0" i="0" u="none" strike="noStrike" cap="none" normalizeH="0" dirty="0" smtClean="0">
                <a:ln>
                  <a:noFill/>
                </a:ln>
                <a:solidFill>
                  <a:srgbClr val="002060"/>
                </a:solidFill>
                <a:effectLst/>
                <a:latin typeface="+mn-lt"/>
                <a:ea typeface="MS Mincho"/>
                <a:cs typeface="Arial" panose="020B0604020202020204" pitchFamily="34" charset="0"/>
              </a:rPr>
              <a:t>J. Phys. G: </a:t>
            </a:r>
            <a:r>
              <a:rPr kumimoji="0" lang="en-GB" altLang="de-DE" sz="1200" b="0" i="0" u="none" strike="noStrike" cap="none" normalizeH="0" dirty="0" err="1" smtClean="0">
                <a:ln>
                  <a:noFill/>
                </a:ln>
                <a:solidFill>
                  <a:srgbClr val="002060"/>
                </a:solidFill>
                <a:effectLst/>
                <a:latin typeface="+mn-lt"/>
                <a:ea typeface="MS Mincho"/>
                <a:cs typeface="Arial" panose="020B0604020202020204" pitchFamily="34" charset="0"/>
              </a:rPr>
              <a:t>Nucl</a:t>
            </a:r>
            <a:r>
              <a:rPr kumimoji="0" lang="en-GB" altLang="de-DE" sz="1200" b="0" i="0" u="none" strike="noStrike" cap="none" normalizeH="0" dirty="0" smtClean="0">
                <a:ln>
                  <a:noFill/>
                </a:ln>
                <a:solidFill>
                  <a:srgbClr val="002060"/>
                </a:solidFill>
                <a:effectLst/>
                <a:latin typeface="+mn-lt"/>
                <a:ea typeface="MS Mincho"/>
                <a:cs typeface="Arial" panose="020B0604020202020204" pitchFamily="34" charset="0"/>
              </a:rPr>
              <a:t>. Part. Phys. 45 035105 (2018)</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200" b="0" i="0" u="none" strike="noStrike" cap="none" normalizeH="0" dirty="0" smtClean="0">
              <a:ln>
                <a:noFill/>
              </a:ln>
              <a:solidFill>
                <a:srgbClr val="00206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200" b="0" i="0" u="none" strike="noStrike" cap="none" normalizeH="0" dirty="0" smtClean="0">
                <a:ln>
                  <a:noFill/>
                </a:ln>
                <a:solidFill>
                  <a:srgbClr val="002060"/>
                </a:solidFill>
                <a:effectLst/>
                <a:latin typeface="+mn-lt"/>
                <a:ea typeface="MS Mincho"/>
                <a:cs typeface="Arial" panose="020B0604020202020204" pitchFamily="34" charset="0"/>
              </a:rPr>
              <a:t>Quadrupole </a:t>
            </a:r>
            <a:r>
              <a:rPr kumimoji="0" lang="en-GB" altLang="de-DE" sz="1200" b="0" i="0" u="none" strike="noStrike" cap="none" normalizeH="0" dirty="0" err="1" smtClean="0">
                <a:ln>
                  <a:noFill/>
                </a:ln>
                <a:solidFill>
                  <a:srgbClr val="002060"/>
                </a:solidFill>
                <a:effectLst/>
                <a:latin typeface="+mn-lt"/>
                <a:ea typeface="MS Mincho"/>
                <a:cs typeface="Arial" panose="020B0604020202020204" pitchFamily="34" charset="0"/>
              </a:rPr>
              <a:t>collectivity</a:t>
            </a:r>
            <a:r>
              <a:rPr kumimoji="0" lang="en-GB" altLang="de-DE" sz="1200" b="0" i="0" u="none" strike="noStrike" cap="none" normalizeH="0" dirty="0" smtClean="0">
                <a:ln>
                  <a:noFill/>
                </a:ln>
                <a:solidFill>
                  <a:srgbClr val="002060"/>
                </a:solidFill>
                <a:effectLst/>
                <a:latin typeface="+mn-lt"/>
                <a:ea typeface="MS Mincho"/>
                <a:cs typeface="Arial" panose="020B0604020202020204" pitchFamily="34" charset="0"/>
              </a:rPr>
              <a:t> in 42Ca from low-energy Coulomb excitation with AGATA</a:t>
            </a:r>
            <a:endParaRPr kumimoji="0" lang="de-DE" altLang="de-DE" sz="1200" b="0" i="0" u="none" strike="noStrike" cap="none" normalizeH="0" dirty="0" smtClean="0">
              <a:ln>
                <a:noFill/>
              </a:ln>
              <a:solidFill>
                <a:srgbClr val="002060"/>
              </a:solidFill>
              <a:effectLst/>
              <a:latin typeface="+mn-lt"/>
            </a:endParaRPr>
          </a:p>
          <a:p>
            <a:r>
              <a:rPr kumimoji="0" lang="en-GB" altLang="de-DE" sz="1200" b="0" i="0" u="none" strike="noStrike" cap="none" normalizeH="0" dirty="0" smtClean="0">
                <a:ln>
                  <a:noFill/>
                </a:ln>
                <a:solidFill>
                  <a:srgbClr val="002060"/>
                </a:solidFill>
                <a:effectLst/>
                <a:latin typeface="+mn-lt"/>
                <a:ea typeface="MS Mincho"/>
                <a:cs typeface="Arial" panose="020B0604020202020204" pitchFamily="34" charset="0"/>
              </a:rPr>
              <a:t>K. </a:t>
            </a:r>
            <a:r>
              <a:rPr kumimoji="0" lang="en-GB" altLang="de-DE" sz="1200" b="0" i="0" u="none" strike="noStrike" cap="none" normalizeH="0" dirty="0" err="1" smtClean="0">
                <a:ln>
                  <a:noFill/>
                </a:ln>
                <a:solidFill>
                  <a:srgbClr val="002060"/>
                </a:solidFill>
                <a:effectLst/>
                <a:latin typeface="+mn-lt"/>
                <a:ea typeface="MS Mincho"/>
                <a:cs typeface="Arial" panose="020B0604020202020204" pitchFamily="34" charset="0"/>
              </a:rPr>
              <a:t>Hadynska-Klek</a:t>
            </a:r>
            <a:r>
              <a:rPr kumimoji="0" lang="en-GB" altLang="de-DE" sz="1200" b="0" i="0" u="none" strike="noStrike" cap="none" normalizeH="0" dirty="0" smtClean="0">
                <a:ln>
                  <a:noFill/>
                </a:ln>
                <a:solidFill>
                  <a:srgbClr val="002060"/>
                </a:solidFill>
                <a:effectLst/>
                <a:latin typeface="+mn-lt"/>
                <a:ea typeface="MS Mincho"/>
                <a:cs typeface="Arial" panose="020B0604020202020204" pitchFamily="34" charset="0"/>
              </a:rPr>
              <a:t>, </a:t>
            </a:r>
            <a:r>
              <a:rPr lang="de-DE" altLang="de-DE" sz="1200" dirty="0">
                <a:solidFill>
                  <a:srgbClr val="002060"/>
                </a:solidFill>
                <a:latin typeface="+mn-lt"/>
                <a:ea typeface="MS Mincho"/>
                <a:cs typeface="Arial" panose="020B0604020202020204" pitchFamily="34" charset="0"/>
              </a:rPr>
              <a:t>et al.;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200" b="0" i="0" u="none" strike="noStrike" cap="none" normalizeH="0" dirty="0" smtClean="0">
                <a:ln>
                  <a:noFill/>
                </a:ln>
                <a:solidFill>
                  <a:srgbClr val="002060"/>
                </a:solidFill>
                <a:effectLst/>
                <a:latin typeface="+mn-lt"/>
                <a:ea typeface="MS Mincho"/>
                <a:cs typeface="Arial" panose="020B0604020202020204" pitchFamily="34" charset="0"/>
              </a:rPr>
              <a:t>Phys. Rev. C 97, 024326 (2018)</a:t>
            </a:r>
            <a:endParaRPr kumimoji="0" lang="en-US" altLang="de-DE" sz="1200" b="0" i="0" u="none" strike="noStrike" cap="none" normalizeH="0" dirty="0" smtClean="0">
              <a:ln>
                <a:noFill/>
              </a:ln>
              <a:solidFill>
                <a:srgbClr val="002060"/>
              </a:solidFill>
              <a:effectLst/>
              <a:latin typeface="+mn-lt"/>
            </a:endParaRPr>
          </a:p>
        </p:txBody>
      </p:sp>
      <p:sp>
        <p:nvSpPr>
          <p:cNvPr id="4" name="Text Box 7"/>
          <p:cNvSpPr txBox="1">
            <a:spLocks noChangeArrowheads="1"/>
          </p:cNvSpPr>
          <p:nvPr/>
        </p:nvSpPr>
        <p:spPr bwMode="auto">
          <a:xfrm>
            <a:off x="4860032" y="764704"/>
            <a:ext cx="4032448" cy="584775"/>
          </a:xfrm>
          <a:prstGeom prst="rect">
            <a:avLst/>
          </a:prstGeom>
          <a:solidFill>
            <a:srgbClr val="CCECFF"/>
          </a:solidFill>
          <a:ln w="9525">
            <a:noFill/>
            <a:miter lim="800000"/>
            <a:headEnd/>
            <a:tailEnd/>
          </a:ln>
        </p:spPr>
        <p:txBody>
          <a:bodyPr wrap="square">
            <a:spAutoFit/>
          </a:bodyPr>
          <a:lstStyle/>
          <a:p>
            <a:pPr marL="285750" indent="-285750">
              <a:buFont typeface="Arial" panose="020B0604020202020204" pitchFamily="34" charset="0"/>
              <a:buChar char="•"/>
            </a:pPr>
            <a:r>
              <a:rPr lang="en-US" sz="1600" dirty="0" smtClean="0">
                <a:solidFill>
                  <a:srgbClr val="002060"/>
                </a:solidFill>
                <a:latin typeface="Microsoft Sans Serif" pitchFamily="34" charset="0"/>
                <a:cs typeface="Microsoft Sans Serif" pitchFamily="34" charset="0"/>
              </a:rPr>
              <a:t>AGATA publications from experiments</a:t>
            </a:r>
          </a:p>
          <a:p>
            <a:pPr marL="285750" indent="-285750">
              <a:buFont typeface="Arial" panose="020B0604020202020204" pitchFamily="34" charset="0"/>
              <a:buChar char="•"/>
            </a:pPr>
            <a:r>
              <a:rPr lang="en-US" sz="1600" dirty="0" smtClean="0">
                <a:solidFill>
                  <a:srgbClr val="002060"/>
                </a:solidFill>
                <a:latin typeface="Microsoft Sans Serif" pitchFamily="34" charset="0"/>
                <a:cs typeface="Microsoft Sans Serif" pitchFamily="34" charset="0"/>
              </a:rPr>
              <a:t>Period 2018-19</a:t>
            </a:r>
            <a:endParaRPr lang="en-US" sz="1600" dirty="0">
              <a:solidFill>
                <a:srgbClr val="002060"/>
              </a:solidFill>
              <a:latin typeface="Microsoft Sans Serif" pitchFamily="34" charset="0"/>
              <a:cs typeface="Microsoft Sans Serif" pitchFamily="34" charset="0"/>
            </a:endParaRPr>
          </a:p>
        </p:txBody>
      </p:sp>
    </p:spTree>
    <p:extLst>
      <p:ext uri="{BB962C8B-B14F-4D97-AF65-F5344CB8AC3E}">
        <p14:creationId xmlns:p14="http://schemas.microsoft.com/office/powerpoint/2010/main" val="24668549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5720" y="1"/>
            <a:ext cx="8496300" cy="836712"/>
          </a:xfrm>
        </p:spPr>
        <p:txBody>
          <a:bodyPr/>
          <a:lstStyle/>
          <a:p>
            <a:pPr eaLnBrk="1" hangingPunct="1"/>
            <a:r>
              <a:rPr lang="en-US" sz="2800" b="1" dirty="0" smtClean="0">
                <a:latin typeface="Calibri" pitchFamily="34" charset="0"/>
              </a:rPr>
              <a:t>Scientific results: submitted papers </a:t>
            </a:r>
          </a:p>
        </p:txBody>
      </p:sp>
      <p:sp>
        <p:nvSpPr>
          <p:cNvPr id="3" name="Rectangle 2"/>
          <p:cNvSpPr>
            <a:spLocks noChangeArrowheads="1"/>
          </p:cNvSpPr>
          <p:nvPr/>
        </p:nvSpPr>
        <p:spPr bwMode="auto">
          <a:xfrm>
            <a:off x="179512" y="683686"/>
            <a:ext cx="8909619" cy="6201698"/>
          </a:xfrm>
          <a:prstGeom prst="rect">
            <a:avLst/>
          </a:prstGeom>
          <a:solidFill>
            <a:schemeClr val="bg1"/>
          </a:solidFill>
          <a:ln>
            <a:noFill/>
          </a:ln>
          <a:effectLst/>
          <a:extLst/>
        </p:spPr>
        <p:txBody>
          <a:bodyPr vert="horz" wrap="none" lIns="91440" tIns="4572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de-DE" sz="1600" dirty="0">
                <a:solidFill>
                  <a:srgbClr val="002060"/>
                </a:solidFill>
                <a:latin typeface="+mn-lt"/>
                <a:ea typeface="Times New Roman" panose="02020603050405020304" pitchFamily="18" charset="0"/>
                <a:cs typeface="Arial" panose="020B0604020202020204" pitchFamily="34" charset="0"/>
              </a:rPr>
              <a:t>Isospin properties of nuclear pair correlations from the </a:t>
            </a:r>
            <a:r>
              <a:rPr lang="en-US" altLang="de-DE" sz="1600" dirty="0" smtClean="0">
                <a:solidFill>
                  <a:srgbClr val="002060"/>
                </a:solidFill>
                <a:latin typeface="+mn-lt"/>
                <a:ea typeface="Times New Roman" panose="02020603050405020304" pitchFamily="18" charset="0"/>
                <a:cs typeface="Arial" panose="020B0604020202020204" pitchFamily="34" charset="0"/>
              </a:rPr>
              <a:t>level structure </a:t>
            </a:r>
            <a:r>
              <a:rPr lang="en-US" altLang="de-DE" sz="1600" dirty="0">
                <a:solidFill>
                  <a:srgbClr val="002060"/>
                </a:solidFill>
                <a:latin typeface="+mn-lt"/>
                <a:ea typeface="Times New Roman" panose="02020603050405020304" pitchFamily="18" charset="0"/>
                <a:cs typeface="Arial" panose="020B0604020202020204" pitchFamily="34" charset="0"/>
              </a:rPr>
              <a:t>of the self-conjugate </a:t>
            </a:r>
            <a:r>
              <a:rPr lang="en-US" altLang="de-DE" sz="1600" dirty="0" smtClean="0">
                <a:solidFill>
                  <a:srgbClr val="002060"/>
                </a:solidFill>
                <a:latin typeface="+mn-lt"/>
                <a:ea typeface="Times New Roman" panose="02020603050405020304" pitchFamily="18" charset="0"/>
                <a:cs typeface="Arial" panose="020B0604020202020204" pitchFamily="34" charset="0"/>
              </a:rPr>
              <a:t>nucleus </a:t>
            </a:r>
            <a:r>
              <a:rPr lang="en-US" altLang="de-DE" sz="1600" baseline="30000" dirty="0" smtClean="0">
                <a:solidFill>
                  <a:srgbClr val="002060"/>
                </a:solidFill>
                <a:latin typeface="+mn-lt"/>
                <a:ea typeface="Times New Roman" panose="02020603050405020304" pitchFamily="18" charset="0"/>
                <a:cs typeface="Arial" panose="020B0604020202020204" pitchFamily="34" charset="0"/>
              </a:rPr>
              <a:t>88</a:t>
            </a:r>
            <a:r>
              <a:rPr lang="en-US" altLang="de-DE" sz="1600" dirty="0" smtClean="0">
                <a:solidFill>
                  <a:srgbClr val="002060"/>
                </a:solidFill>
                <a:latin typeface="+mn-lt"/>
                <a:ea typeface="Times New Roman" panose="02020603050405020304" pitchFamily="18" charset="0"/>
                <a:cs typeface="Arial" panose="020B0604020202020204" pitchFamily="34" charset="0"/>
              </a:rPr>
              <a:t>Ru</a:t>
            </a:r>
          </a:p>
          <a:p>
            <a:pPr lvl="0"/>
            <a:r>
              <a:rPr lang="en-US" altLang="de-DE" sz="1600" dirty="0" smtClean="0">
                <a:solidFill>
                  <a:srgbClr val="002060"/>
                </a:solidFill>
                <a:latin typeface="+mn-lt"/>
                <a:ea typeface="Times New Roman" panose="02020603050405020304" pitchFamily="18" charset="0"/>
                <a:cs typeface="Arial" panose="020B0604020202020204" pitchFamily="34" charset="0"/>
              </a:rPr>
              <a:t>B. </a:t>
            </a:r>
            <a:r>
              <a:rPr lang="en-US" altLang="de-DE" sz="1600" dirty="0" err="1" smtClean="0">
                <a:solidFill>
                  <a:srgbClr val="002060"/>
                </a:solidFill>
                <a:latin typeface="+mn-lt"/>
                <a:ea typeface="Times New Roman" panose="02020603050405020304" pitchFamily="18" charset="0"/>
                <a:cs typeface="Arial" panose="020B0604020202020204" pitchFamily="34" charset="0"/>
              </a:rPr>
              <a:t>Cederwall</a:t>
            </a:r>
            <a:r>
              <a:rPr lang="en-US" altLang="de-DE" sz="1600" dirty="0" smtClean="0">
                <a:solidFill>
                  <a:srgbClr val="002060"/>
                </a:solidFill>
                <a:latin typeface="+mn-lt"/>
                <a:ea typeface="Times New Roman" panose="02020603050405020304" pitchFamily="18" charset="0"/>
                <a:cs typeface="Arial" panose="020B0604020202020204" pitchFamily="34" charset="0"/>
              </a:rPr>
              <a:t>, </a:t>
            </a:r>
            <a:r>
              <a:rPr lang="en-US" altLang="de-DE" sz="1600" dirty="0">
                <a:solidFill>
                  <a:srgbClr val="002060"/>
                </a:solidFill>
                <a:latin typeface="+mn-lt"/>
                <a:ea typeface="Times New Roman" panose="02020603050405020304" pitchFamily="18" charset="0"/>
                <a:cs typeface="Arial" panose="020B0604020202020204" pitchFamily="34" charset="0"/>
              </a:rPr>
              <a:t>et al.;</a:t>
            </a:r>
          </a:p>
          <a:p>
            <a:pPr lvl="0"/>
            <a:r>
              <a:rPr lang="en-US" altLang="de-DE" sz="1600" dirty="0">
                <a:solidFill>
                  <a:srgbClr val="002060"/>
                </a:solidFill>
                <a:latin typeface="+mn-lt"/>
                <a:ea typeface="Times New Roman" panose="02020603050405020304" pitchFamily="18" charset="0"/>
                <a:cs typeface="Arial" panose="020B0604020202020204" pitchFamily="34" charset="0"/>
              </a:rPr>
              <a:t>Phys. Rev. Lett. submitted</a:t>
            </a:r>
          </a:p>
          <a:p>
            <a:pPr lvl="0"/>
            <a:endParaRPr lang="en-US" altLang="de-DE" sz="1600" dirty="0" smtClean="0">
              <a:solidFill>
                <a:srgbClr val="002060"/>
              </a:solidFill>
              <a:latin typeface="+mn-lt"/>
              <a:ea typeface="Times New Roman" panose="02020603050405020304" pitchFamily="18" charset="0"/>
              <a:cs typeface="Arial" panose="020B0604020202020204" pitchFamily="34" charset="0"/>
            </a:endParaRPr>
          </a:p>
          <a:p>
            <a:pPr lvl="0"/>
            <a:r>
              <a:rPr lang="en-US" altLang="de-DE" sz="1600" dirty="0" smtClean="0">
                <a:solidFill>
                  <a:srgbClr val="002060"/>
                </a:solidFill>
                <a:latin typeface="+mn-lt"/>
                <a:ea typeface="Times New Roman" panose="02020603050405020304" pitchFamily="18" charset="0"/>
                <a:cs typeface="Arial" panose="020B0604020202020204" pitchFamily="34" charset="0"/>
              </a:rPr>
              <a:t>Lifetime </a:t>
            </a:r>
            <a:r>
              <a:rPr kumimoji="0" lang="en-US" altLang="de-DE" sz="1600" b="0" i="0" u="none" strike="noStrike" cap="none" normalizeH="0" dirty="0" smtClean="0">
                <a:ln>
                  <a:noFill/>
                </a:ln>
                <a:solidFill>
                  <a:srgbClr val="002060"/>
                </a:solidFill>
                <a:effectLst/>
                <a:latin typeface="+mn-lt"/>
                <a:ea typeface="Times New Roman" panose="02020603050405020304" pitchFamily="18" charset="0"/>
                <a:cs typeface="Arial" panose="020B0604020202020204" pitchFamily="34" charset="0"/>
              </a:rPr>
              <a:t>measurements of the second 2+ state in neutron-rich </a:t>
            </a:r>
            <a:r>
              <a:rPr kumimoji="0" lang="en-US" altLang="de-DE" sz="1600" b="0" i="0" u="none" strike="noStrike" cap="none" normalizeH="0" baseline="30000" dirty="0" smtClean="0">
                <a:ln>
                  <a:noFill/>
                </a:ln>
                <a:solidFill>
                  <a:srgbClr val="002060"/>
                </a:solidFill>
                <a:effectLst/>
                <a:latin typeface="+mn-lt"/>
                <a:ea typeface="Times New Roman" panose="02020603050405020304" pitchFamily="18" charset="0"/>
                <a:cs typeface="Arial" panose="020B0604020202020204" pitchFamily="34" charset="0"/>
              </a:rPr>
              <a:t>16</a:t>
            </a:r>
            <a:r>
              <a:rPr kumimoji="0" lang="en-US" altLang="de-DE" sz="1600" b="0" i="0" u="none" strike="noStrike" cap="none" normalizeH="0" dirty="0" smtClean="0">
                <a:ln>
                  <a:noFill/>
                </a:ln>
                <a:solidFill>
                  <a:srgbClr val="002060"/>
                </a:solidFill>
                <a:effectLst/>
                <a:latin typeface="+mn-lt"/>
                <a:ea typeface="Times New Roman" panose="02020603050405020304" pitchFamily="18" charset="0"/>
                <a:cs typeface="Arial" panose="020B0604020202020204" pitchFamily="34" charset="0"/>
              </a:rPr>
              <a:t>C and </a:t>
            </a:r>
            <a:r>
              <a:rPr kumimoji="0" lang="en-US" altLang="de-DE" sz="1600" b="0" i="0" u="none" strike="noStrike" cap="none" normalizeH="0" baseline="30000" dirty="0" smtClean="0">
                <a:ln>
                  <a:noFill/>
                </a:ln>
                <a:solidFill>
                  <a:srgbClr val="002060"/>
                </a:solidFill>
                <a:effectLst/>
                <a:latin typeface="+mn-lt"/>
                <a:ea typeface="Times New Roman" panose="02020603050405020304" pitchFamily="18" charset="0"/>
                <a:cs typeface="Arial" panose="020B0604020202020204" pitchFamily="34" charset="0"/>
              </a:rPr>
              <a:t>20</a:t>
            </a:r>
            <a:r>
              <a:rPr kumimoji="0" lang="en-US" altLang="de-DE" sz="1600" b="0" i="0" u="none" strike="noStrike" cap="none" normalizeH="0" dirty="0" smtClean="0">
                <a:ln>
                  <a:noFill/>
                </a:ln>
                <a:solidFill>
                  <a:srgbClr val="002060"/>
                </a:solidFill>
                <a:effectLst/>
                <a:latin typeface="+mn-lt"/>
                <a:ea typeface="Times New Roman" panose="02020603050405020304" pitchFamily="18" charset="0"/>
                <a:cs typeface="Arial" panose="020B0604020202020204" pitchFamily="34" charset="0"/>
              </a:rPr>
              <a:t>O as a test of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600" b="0" i="0" u="none" strike="noStrike" cap="none" normalizeH="0" dirty="0" smtClean="0">
                <a:ln>
                  <a:noFill/>
                </a:ln>
                <a:solidFill>
                  <a:srgbClr val="002060"/>
                </a:solidFill>
                <a:effectLst/>
                <a:latin typeface="+mn-lt"/>
                <a:ea typeface="Times New Roman" panose="02020603050405020304" pitchFamily="18" charset="0"/>
                <a:cs typeface="Arial" panose="020B0604020202020204" pitchFamily="34" charset="0"/>
              </a:rPr>
              <a:t>ab initio nuclear structure</a:t>
            </a:r>
            <a:endParaRPr kumimoji="0" lang="de-DE" altLang="de-DE" sz="1600" b="0" i="0" u="none" strike="noStrike" cap="none" normalizeH="0" dirty="0" smtClean="0">
              <a:ln>
                <a:noFill/>
              </a:ln>
              <a:solidFill>
                <a:srgbClr val="00206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600" b="0" i="0" u="none" strike="noStrike" cap="none" normalizeH="0" dirty="0" smtClean="0">
                <a:ln>
                  <a:noFill/>
                </a:ln>
                <a:solidFill>
                  <a:srgbClr val="002060"/>
                </a:solidFill>
                <a:effectLst/>
                <a:latin typeface="+mn-lt"/>
                <a:ea typeface="Times New Roman" panose="02020603050405020304" pitchFamily="18" charset="0"/>
                <a:cs typeface="Arial" panose="020B0604020202020204" pitchFamily="34" charset="0"/>
              </a:rPr>
              <a:t>M. </a:t>
            </a:r>
            <a:r>
              <a:rPr kumimoji="0" lang="en-US" altLang="de-DE" sz="1600" b="0" i="0" u="none" strike="noStrike" cap="none" normalizeH="0" dirty="0" err="1" smtClean="0">
                <a:ln>
                  <a:noFill/>
                </a:ln>
                <a:solidFill>
                  <a:srgbClr val="002060"/>
                </a:solidFill>
                <a:effectLst/>
                <a:latin typeface="+mn-lt"/>
                <a:ea typeface="Times New Roman" panose="02020603050405020304" pitchFamily="18" charset="0"/>
                <a:cs typeface="Arial" panose="020B0604020202020204" pitchFamily="34" charset="0"/>
              </a:rPr>
              <a:t>Ciemala</a:t>
            </a:r>
            <a:r>
              <a:rPr kumimoji="0" lang="en-US" altLang="de-DE" sz="1600" b="0" i="0" u="none" strike="noStrike" cap="none" normalizeH="0" dirty="0" smtClean="0">
                <a:ln>
                  <a:noFill/>
                </a:ln>
                <a:solidFill>
                  <a:srgbClr val="002060"/>
                </a:solidFill>
                <a:effectLst/>
                <a:latin typeface="+mn-lt"/>
                <a:ea typeface="Times New Roman" panose="02020603050405020304" pitchFamily="18" charset="0"/>
                <a:cs typeface="Arial" panose="020B0604020202020204" pitchFamily="34" charset="0"/>
              </a:rPr>
              <a:t>, et al.;</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de-DE" sz="1600" b="0" i="0" u="none" strike="noStrike" cap="none" normalizeH="0" dirty="0" err="1" smtClean="0">
                <a:ln>
                  <a:noFill/>
                </a:ln>
                <a:solidFill>
                  <a:srgbClr val="002060"/>
                </a:solidFill>
                <a:effectLst/>
                <a:latin typeface="+mn-lt"/>
                <a:ea typeface="MS Mincho"/>
                <a:cs typeface="Arial" panose="020B0604020202020204" pitchFamily="34" charset="0"/>
              </a:rPr>
              <a:t>Phys</a:t>
            </a:r>
            <a:r>
              <a:rPr kumimoji="0" lang="it-IT" altLang="de-DE" sz="1600" b="0" i="0" u="none" strike="noStrike" cap="none" normalizeH="0" dirty="0" smtClean="0">
                <a:ln>
                  <a:noFill/>
                </a:ln>
                <a:solidFill>
                  <a:srgbClr val="002060"/>
                </a:solidFill>
                <a:effectLst/>
                <a:latin typeface="+mn-lt"/>
                <a:ea typeface="MS Mincho"/>
                <a:cs typeface="Arial" panose="020B0604020202020204" pitchFamily="34" charset="0"/>
              </a:rPr>
              <a:t>. </a:t>
            </a:r>
            <a:r>
              <a:rPr kumimoji="0" lang="en-US" altLang="de-DE" sz="1600" b="0" i="0" u="none" strike="noStrike" cap="none" normalizeH="0" dirty="0" smtClean="0">
                <a:ln>
                  <a:noFill/>
                </a:ln>
                <a:solidFill>
                  <a:srgbClr val="002060"/>
                </a:solidFill>
                <a:effectLst/>
                <a:latin typeface="+mn-lt"/>
                <a:ea typeface="MS Mincho"/>
                <a:cs typeface="Arial" panose="020B0604020202020204" pitchFamily="34" charset="0"/>
              </a:rPr>
              <a:t>Rev. Lett. submitted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600" b="0" i="0" u="none" strike="noStrike" cap="none" normalizeH="0" dirty="0" smtClean="0">
              <a:ln>
                <a:noFill/>
              </a:ln>
              <a:solidFill>
                <a:srgbClr val="00206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600" b="0" i="0" u="none" strike="noStrike" cap="none" normalizeH="0" dirty="0" smtClean="0">
                <a:ln>
                  <a:noFill/>
                </a:ln>
                <a:solidFill>
                  <a:srgbClr val="002060"/>
                </a:solidFill>
                <a:effectLst/>
                <a:latin typeface="+mn-lt"/>
                <a:ea typeface="Times New Roman" panose="02020603050405020304" pitchFamily="18" charset="0"/>
                <a:cs typeface="Arial" panose="020B0604020202020204" pitchFamily="34" charset="0"/>
              </a:rPr>
              <a:t>Isomer spectroscopy in </a:t>
            </a:r>
            <a:r>
              <a:rPr kumimoji="0" lang="en-US" altLang="de-DE" sz="1600" b="0" i="0" u="none" strike="noStrike" cap="none" normalizeH="0" baseline="30000" dirty="0" smtClean="0">
                <a:ln>
                  <a:noFill/>
                </a:ln>
                <a:solidFill>
                  <a:srgbClr val="002060"/>
                </a:solidFill>
                <a:effectLst/>
                <a:latin typeface="+mn-lt"/>
                <a:ea typeface="Times New Roman" panose="02020603050405020304" pitchFamily="18" charset="0"/>
                <a:cs typeface="Arial" panose="020B0604020202020204" pitchFamily="34" charset="0"/>
              </a:rPr>
              <a:t>133</a:t>
            </a:r>
            <a:r>
              <a:rPr kumimoji="0" lang="en-US" altLang="de-DE" sz="1600" b="0" i="0" u="none" strike="noStrike" cap="none" normalizeH="0" dirty="0" smtClean="0">
                <a:ln>
                  <a:noFill/>
                </a:ln>
                <a:solidFill>
                  <a:srgbClr val="002060"/>
                </a:solidFill>
                <a:effectLst/>
                <a:latin typeface="+mn-lt"/>
                <a:ea typeface="Times New Roman" panose="02020603050405020304" pitchFamily="18" charset="0"/>
                <a:cs typeface="Arial" panose="020B0604020202020204" pitchFamily="34" charset="0"/>
              </a:rPr>
              <a:t>Ba and high-spin structure of </a:t>
            </a:r>
            <a:r>
              <a:rPr kumimoji="0" lang="en-US" altLang="de-DE" sz="1600" b="0" i="0" u="none" strike="noStrike" cap="none" normalizeH="0" baseline="30000" dirty="0" smtClean="0">
                <a:ln>
                  <a:noFill/>
                </a:ln>
                <a:solidFill>
                  <a:srgbClr val="002060"/>
                </a:solidFill>
                <a:effectLst/>
                <a:latin typeface="+mn-lt"/>
                <a:ea typeface="Times New Roman" panose="02020603050405020304" pitchFamily="18" charset="0"/>
                <a:cs typeface="Arial" panose="020B0604020202020204" pitchFamily="34" charset="0"/>
              </a:rPr>
              <a:t>134</a:t>
            </a:r>
            <a:r>
              <a:rPr kumimoji="0" lang="en-US" altLang="de-DE" sz="1600" b="0" i="0" u="none" strike="noStrike" cap="none" normalizeH="0" dirty="0" smtClean="0">
                <a:ln>
                  <a:noFill/>
                </a:ln>
                <a:solidFill>
                  <a:srgbClr val="002060"/>
                </a:solidFill>
                <a:effectLst/>
                <a:latin typeface="+mn-lt"/>
                <a:ea typeface="Times New Roman" panose="02020603050405020304" pitchFamily="18" charset="0"/>
                <a:cs typeface="Arial" panose="020B0604020202020204" pitchFamily="34" charset="0"/>
              </a:rPr>
              <a:t>Ba</a:t>
            </a:r>
            <a:endParaRPr kumimoji="0" lang="de-DE" altLang="de-DE" sz="1600" b="0" i="0" u="none" strike="noStrike" cap="none" normalizeH="0" dirty="0" smtClean="0">
              <a:ln>
                <a:noFill/>
              </a:ln>
              <a:solidFill>
                <a:srgbClr val="002060"/>
              </a:solidFill>
              <a:effectLst/>
              <a:latin typeface="+mn-lt"/>
            </a:endParaRPr>
          </a:p>
          <a:p>
            <a:r>
              <a:rPr kumimoji="0" lang="en-US" altLang="de-DE" sz="1600" b="0" i="0" u="none" strike="noStrike" cap="none" normalizeH="0" dirty="0" smtClean="0">
                <a:ln>
                  <a:noFill/>
                </a:ln>
                <a:solidFill>
                  <a:srgbClr val="002060"/>
                </a:solidFill>
                <a:effectLst/>
                <a:latin typeface="+mn-lt"/>
                <a:ea typeface="Times New Roman" panose="02020603050405020304" pitchFamily="18" charset="0"/>
                <a:cs typeface="LMRoman10-Regular"/>
              </a:rPr>
              <a:t>L. Kaya,</a:t>
            </a:r>
            <a:r>
              <a:rPr kumimoji="0" lang="en-US" altLang="de-DE" sz="1600" b="0" i="0" u="none" strike="noStrike" cap="none" normalizeH="0" dirty="0" smtClean="0">
                <a:ln>
                  <a:noFill/>
                </a:ln>
                <a:solidFill>
                  <a:srgbClr val="002060"/>
                </a:solidFill>
                <a:effectLst/>
                <a:latin typeface="+mn-lt"/>
                <a:ea typeface="Times New Roman" panose="02020603050405020304" pitchFamily="18" charset="0"/>
                <a:cs typeface="LMRoman7-Regular"/>
              </a:rPr>
              <a:t> </a:t>
            </a:r>
            <a:r>
              <a:rPr lang="en-US" altLang="de-DE" sz="1600" dirty="0">
                <a:solidFill>
                  <a:srgbClr val="002060"/>
                </a:solidFill>
                <a:ea typeface="Times New Roman" panose="02020603050405020304" pitchFamily="18" charset="0"/>
                <a:cs typeface="Arial" panose="020B0604020202020204" pitchFamily="34" charset="0"/>
              </a:rPr>
              <a:t>et al</a:t>
            </a:r>
            <a:r>
              <a:rPr lang="en-US" altLang="de-DE" sz="1600" dirty="0" smtClean="0">
                <a:solidFill>
                  <a:srgbClr val="002060"/>
                </a:solidFill>
                <a:ea typeface="Times New Roman" panose="02020603050405020304" pitchFamily="18" charset="0"/>
                <a:cs typeface="Arial" panose="020B0604020202020204" pitchFamily="34" charset="0"/>
              </a:rPr>
              <a:t>.;</a:t>
            </a:r>
            <a:endParaRPr kumimoji="0" lang="en-US" altLang="de-DE" sz="1600" b="0" i="0" u="none" strike="noStrike" cap="none" normalizeH="0" dirty="0" smtClean="0">
              <a:ln>
                <a:noFill/>
              </a:ln>
              <a:solidFill>
                <a:srgbClr val="002060"/>
              </a:solidFill>
              <a:effectLst/>
              <a:latin typeface="+mn-lt"/>
              <a:ea typeface="Times New Roman" panose="02020603050405020304" pitchFamily="18" charset="0"/>
              <a:cs typeface="LMRoman7-Regular"/>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de-DE" sz="1600" b="0" i="0" u="none" strike="noStrike" cap="none" normalizeH="0" dirty="0" err="1" smtClean="0">
                <a:ln>
                  <a:noFill/>
                </a:ln>
                <a:solidFill>
                  <a:srgbClr val="002060"/>
                </a:solidFill>
                <a:effectLst/>
                <a:latin typeface="+mn-lt"/>
                <a:ea typeface="MS Mincho"/>
                <a:cs typeface="Arial" panose="020B0604020202020204" pitchFamily="34" charset="0"/>
              </a:rPr>
              <a:t>Phys</a:t>
            </a:r>
            <a:r>
              <a:rPr kumimoji="0" lang="it-IT" altLang="de-DE" sz="1600" b="0" i="0" u="none" strike="noStrike" cap="none" normalizeH="0" dirty="0" smtClean="0">
                <a:ln>
                  <a:noFill/>
                </a:ln>
                <a:solidFill>
                  <a:srgbClr val="002060"/>
                </a:solidFill>
                <a:effectLst/>
                <a:latin typeface="+mn-lt"/>
                <a:ea typeface="MS Mincho"/>
                <a:cs typeface="Arial" panose="020B0604020202020204" pitchFamily="34" charset="0"/>
              </a:rPr>
              <a:t>. </a:t>
            </a:r>
            <a:r>
              <a:rPr kumimoji="0" lang="en-US" altLang="de-DE" sz="1600" b="0" i="0" u="none" strike="noStrike" cap="none" normalizeH="0" dirty="0" smtClean="0">
                <a:ln>
                  <a:noFill/>
                </a:ln>
                <a:solidFill>
                  <a:srgbClr val="002060"/>
                </a:solidFill>
                <a:effectLst/>
                <a:latin typeface="+mn-lt"/>
                <a:ea typeface="MS Mincho"/>
                <a:cs typeface="Arial" panose="020B0604020202020204" pitchFamily="34" charset="0"/>
              </a:rPr>
              <a:t>Rev. C submitted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600" b="0" i="0" u="none" strike="noStrike" cap="none" normalizeH="0" dirty="0" smtClean="0">
              <a:ln>
                <a:noFill/>
              </a:ln>
              <a:solidFill>
                <a:srgbClr val="00206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dirty="0" smtClean="0">
                <a:ln>
                  <a:noFill/>
                </a:ln>
                <a:solidFill>
                  <a:srgbClr val="002060"/>
                </a:solidFill>
                <a:effectLst/>
                <a:latin typeface="+mn-lt"/>
                <a:ea typeface="MS Mincho"/>
                <a:cs typeface="Arial" panose="020B0604020202020204" pitchFamily="34" charset="0"/>
              </a:rPr>
              <a:t>Isospin dependence of electromagnetic transition strengths among an isobaric triplet</a:t>
            </a:r>
            <a:endParaRPr kumimoji="0" lang="de-DE" altLang="de-DE" sz="1600" b="0" i="0" u="none" strike="noStrike" cap="none" normalizeH="0" dirty="0" smtClean="0">
              <a:ln>
                <a:noFill/>
              </a:ln>
              <a:solidFill>
                <a:srgbClr val="00206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dirty="0" smtClean="0">
                <a:ln>
                  <a:noFill/>
                </a:ln>
                <a:solidFill>
                  <a:srgbClr val="002060"/>
                </a:solidFill>
                <a:effectLst/>
                <a:latin typeface="+mn-lt"/>
                <a:ea typeface="MS Mincho"/>
                <a:cs typeface="Arial" panose="020B0604020202020204" pitchFamily="34" charset="0"/>
              </a:rPr>
              <a:t>A. </a:t>
            </a:r>
            <a:r>
              <a:rPr kumimoji="0" lang="en-GB" altLang="de-DE" sz="1600" b="0" i="0" u="none" strike="noStrike" cap="none" normalizeH="0" dirty="0" err="1" smtClean="0">
                <a:ln>
                  <a:noFill/>
                </a:ln>
                <a:solidFill>
                  <a:srgbClr val="002060"/>
                </a:solidFill>
                <a:effectLst/>
                <a:latin typeface="+mn-lt"/>
                <a:ea typeface="MS Mincho"/>
                <a:cs typeface="Arial" panose="020B0604020202020204" pitchFamily="34" charset="0"/>
              </a:rPr>
              <a:t>Boso</a:t>
            </a:r>
            <a:r>
              <a:rPr kumimoji="0" lang="en-GB" altLang="de-DE" sz="1600" b="0" i="0" u="none" strike="noStrike" cap="none" normalizeH="0" dirty="0" smtClean="0">
                <a:ln>
                  <a:noFill/>
                </a:ln>
                <a:solidFill>
                  <a:srgbClr val="002060"/>
                </a:solidFill>
                <a:effectLst/>
                <a:latin typeface="+mn-lt"/>
                <a:ea typeface="MS Mincho"/>
                <a:cs typeface="Arial" panose="020B0604020202020204" pitchFamily="34" charset="0"/>
              </a:rPr>
              <a:t>, et al.;</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de-DE" sz="1600" b="0" i="0" u="none" strike="noStrike" cap="none" normalizeH="0" dirty="0" err="1" smtClean="0">
                <a:ln>
                  <a:noFill/>
                </a:ln>
                <a:solidFill>
                  <a:srgbClr val="002060"/>
                </a:solidFill>
                <a:effectLst/>
                <a:latin typeface="+mn-lt"/>
                <a:ea typeface="MS Mincho"/>
                <a:cs typeface="Arial" panose="020B0604020202020204" pitchFamily="34" charset="0"/>
              </a:rPr>
              <a:t>Phys</a:t>
            </a:r>
            <a:r>
              <a:rPr kumimoji="0" lang="it-IT" altLang="de-DE" sz="1600" b="0" i="0" u="none" strike="noStrike" cap="none" normalizeH="0" dirty="0" smtClean="0">
                <a:ln>
                  <a:noFill/>
                </a:ln>
                <a:solidFill>
                  <a:srgbClr val="002060"/>
                </a:solidFill>
                <a:effectLst/>
                <a:latin typeface="+mn-lt"/>
                <a:ea typeface="MS Mincho"/>
                <a:cs typeface="Arial" panose="020B0604020202020204" pitchFamily="34" charset="0"/>
              </a:rPr>
              <a:t>. </a:t>
            </a:r>
            <a:r>
              <a:rPr kumimoji="0" lang="en-US" altLang="de-DE" sz="1600" b="0" i="0" u="none" strike="noStrike" cap="none" normalizeH="0" dirty="0" smtClean="0">
                <a:ln>
                  <a:noFill/>
                </a:ln>
                <a:solidFill>
                  <a:srgbClr val="002060"/>
                </a:solidFill>
                <a:effectLst/>
                <a:latin typeface="+mn-lt"/>
                <a:ea typeface="MS Mincho"/>
                <a:cs typeface="Arial" panose="020B0604020202020204" pitchFamily="34" charset="0"/>
              </a:rPr>
              <a:t>Lett. B submitted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600" b="0" i="0" u="none" strike="noStrike" cap="none" normalizeH="0" dirty="0" smtClean="0">
              <a:ln>
                <a:noFill/>
              </a:ln>
              <a:solidFill>
                <a:srgbClr val="00206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dirty="0" smtClean="0">
                <a:ln>
                  <a:noFill/>
                </a:ln>
                <a:solidFill>
                  <a:srgbClr val="002060"/>
                </a:solidFill>
                <a:effectLst/>
                <a:latin typeface="+mn-lt"/>
                <a:ea typeface="MS Mincho"/>
                <a:cs typeface="Arial" panose="020B0604020202020204" pitchFamily="34" charset="0"/>
              </a:rPr>
              <a:t>Evidence of octupole-phonons in </a:t>
            </a:r>
            <a:r>
              <a:rPr kumimoji="0" lang="en-GB" altLang="de-DE" sz="1600" b="0" i="0" u="none" strike="noStrike" cap="none" normalizeH="0" baseline="30000" dirty="0" smtClean="0">
                <a:ln>
                  <a:noFill/>
                </a:ln>
                <a:solidFill>
                  <a:srgbClr val="002060"/>
                </a:solidFill>
                <a:effectLst/>
                <a:latin typeface="+mn-lt"/>
                <a:ea typeface="MS Mincho"/>
                <a:cs typeface="Arial" panose="020B0604020202020204" pitchFamily="34" charset="0"/>
              </a:rPr>
              <a:t>207</a:t>
            </a:r>
            <a:r>
              <a:rPr kumimoji="0" lang="en-GB" altLang="de-DE" sz="1600" b="0" i="0" u="none" strike="noStrike" cap="none" normalizeH="0" dirty="0" smtClean="0">
                <a:ln>
                  <a:noFill/>
                </a:ln>
                <a:solidFill>
                  <a:srgbClr val="002060"/>
                </a:solidFill>
                <a:effectLst/>
                <a:latin typeface="+mn-lt"/>
                <a:ea typeface="MS Mincho"/>
                <a:cs typeface="Arial" panose="020B0604020202020204" pitchFamily="34" charset="0"/>
              </a:rPr>
              <a:t>Pb</a:t>
            </a:r>
            <a:endParaRPr kumimoji="0" lang="de-DE" altLang="de-DE" sz="1600" b="0" i="0" u="none" strike="noStrike" cap="none" normalizeH="0" dirty="0" smtClean="0">
              <a:ln>
                <a:noFill/>
              </a:ln>
              <a:solidFill>
                <a:srgbClr val="00206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0" i="0" u="none" strike="noStrike" cap="none" normalizeH="0" dirty="0" smtClean="0">
                <a:ln>
                  <a:noFill/>
                </a:ln>
                <a:solidFill>
                  <a:srgbClr val="002060"/>
                </a:solidFill>
                <a:effectLst/>
                <a:latin typeface="+mn-lt"/>
                <a:ea typeface="MS Mincho"/>
                <a:cs typeface="Arial" panose="020B0604020202020204" pitchFamily="34" charset="0"/>
              </a:rPr>
              <a:t>D. </a:t>
            </a:r>
            <a:r>
              <a:rPr kumimoji="0" lang="en-GB" altLang="de-DE" sz="1600" b="0" i="0" u="none" strike="noStrike" cap="none" normalizeH="0" dirty="0" err="1" smtClean="0">
                <a:ln>
                  <a:noFill/>
                </a:ln>
                <a:solidFill>
                  <a:srgbClr val="002060"/>
                </a:solidFill>
                <a:effectLst/>
                <a:latin typeface="+mn-lt"/>
                <a:ea typeface="MS Mincho"/>
                <a:cs typeface="Arial" panose="020B0604020202020204" pitchFamily="34" charset="0"/>
              </a:rPr>
              <a:t>Ralet</a:t>
            </a:r>
            <a:r>
              <a:rPr kumimoji="0" lang="en-GB" altLang="de-DE" sz="1600" b="0" i="0" u="none" strike="noStrike" cap="none" normalizeH="0" dirty="0" smtClean="0">
                <a:ln>
                  <a:noFill/>
                </a:ln>
                <a:solidFill>
                  <a:srgbClr val="002060"/>
                </a:solidFill>
                <a:effectLst/>
                <a:latin typeface="+mn-lt"/>
                <a:ea typeface="MS Mincho"/>
                <a:cs typeface="Arial" panose="020B0604020202020204" pitchFamily="34" charset="0"/>
              </a:rPr>
              <a:t>, et al.;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de-DE" sz="1600" b="0" i="0" u="none" strike="noStrike" cap="none" normalizeH="0" dirty="0" err="1" smtClean="0">
                <a:ln>
                  <a:noFill/>
                </a:ln>
                <a:solidFill>
                  <a:srgbClr val="002060"/>
                </a:solidFill>
                <a:effectLst/>
                <a:latin typeface="+mn-lt"/>
                <a:ea typeface="MS Mincho"/>
                <a:cs typeface="Arial" panose="020B0604020202020204" pitchFamily="34" charset="0"/>
              </a:rPr>
              <a:t>Phys</a:t>
            </a:r>
            <a:r>
              <a:rPr kumimoji="0" lang="it-IT" altLang="de-DE" sz="1600" b="0" i="0" u="none" strike="noStrike" cap="none" normalizeH="0" dirty="0" smtClean="0">
                <a:ln>
                  <a:noFill/>
                </a:ln>
                <a:solidFill>
                  <a:srgbClr val="002060"/>
                </a:solidFill>
                <a:effectLst/>
                <a:latin typeface="+mn-lt"/>
                <a:ea typeface="MS Mincho"/>
                <a:cs typeface="Arial" panose="020B0604020202020204" pitchFamily="34" charset="0"/>
              </a:rPr>
              <a:t>. </a:t>
            </a:r>
            <a:r>
              <a:rPr kumimoji="0" lang="en-US" altLang="de-DE" sz="1600" b="0" i="0" u="none" strike="noStrike" cap="none" normalizeH="0" dirty="0" smtClean="0">
                <a:ln>
                  <a:noFill/>
                </a:ln>
                <a:solidFill>
                  <a:srgbClr val="002060"/>
                </a:solidFill>
                <a:effectLst/>
                <a:latin typeface="+mn-lt"/>
                <a:ea typeface="MS Mincho"/>
                <a:cs typeface="Arial" panose="020B0604020202020204" pitchFamily="34" charset="0"/>
              </a:rPr>
              <a:t>Lett. B submitted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600" b="0" i="0" u="none" strike="noStrike" cap="none" normalizeH="0" dirty="0" smtClean="0">
              <a:ln>
                <a:noFill/>
              </a:ln>
              <a:solidFill>
                <a:srgbClr val="00206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600" b="0" i="0" u="none" strike="noStrike" cap="none" normalizeH="0" dirty="0" smtClean="0">
                <a:ln>
                  <a:noFill/>
                </a:ln>
                <a:solidFill>
                  <a:srgbClr val="002060"/>
                </a:solidFill>
                <a:effectLst/>
                <a:latin typeface="+mn-lt"/>
                <a:ea typeface="Times New Roman" panose="02020603050405020304" pitchFamily="18" charset="0"/>
                <a:cs typeface="Arial" panose="020B0604020202020204" pitchFamily="34" charset="0"/>
              </a:rPr>
              <a:t>First lifetime measurements of low-lying states in the neutron-</a:t>
            </a:r>
            <a:r>
              <a:rPr kumimoji="0" lang="en-US" altLang="de-DE" sz="1600" b="0" i="0" u="none" strike="noStrike" cap="none" normalizeH="0" dirty="0" err="1" smtClean="0">
                <a:ln>
                  <a:noFill/>
                </a:ln>
                <a:solidFill>
                  <a:srgbClr val="002060"/>
                </a:solidFill>
                <a:effectLst/>
                <a:latin typeface="+mn-lt"/>
                <a:ea typeface="Times New Roman" panose="02020603050405020304" pitchFamily="18" charset="0"/>
                <a:cs typeface="Arial" panose="020B0604020202020204" pitchFamily="34" charset="0"/>
              </a:rPr>
              <a:t>deffcient</a:t>
            </a:r>
            <a:r>
              <a:rPr kumimoji="0" lang="en-US" altLang="de-DE" sz="1600" b="0" i="0" u="none" strike="noStrike" cap="none" normalizeH="0" dirty="0" smtClean="0">
                <a:ln>
                  <a:noFill/>
                </a:ln>
                <a:solidFill>
                  <a:srgbClr val="002060"/>
                </a:solidFill>
                <a:effectLst/>
                <a:latin typeface="+mn-lt"/>
                <a:ea typeface="Times New Roman" panose="02020603050405020304" pitchFamily="18" charset="0"/>
                <a:cs typeface="Arial" panose="020B0604020202020204" pitchFamily="34" charset="0"/>
              </a:rPr>
              <a:t> </a:t>
            </a:r>
            <a:r>
              <a:rPr kumimoji="0" lang="en-US" altLang="de-DE" sz="1600" b="0" i="0" u="none" strike="noStrike" cap="none" normalizeH="0" baseline="30000" dirty="0" smtClean="0">
                <a:ln>
                  <a:noFill/>
                </a:ln>
                <a:solidFill>
                  <a:srgbClr val="002060"/>
                </a:solidFill>
                <a:effectLst/>
                <a:latin typeface="+mn-lt"/>
                <a:ea typeface="Times New Roman" panose="02020603050405020304" pitchFamily="18" charset="0"/>
                <a:cs typeface="Arial" panose="020B0604020202020204" pitchFamily="34" charset="0"/>
              </a:rPr>
              <a:t>106,108</a:t>
            </a:r>
            <a:r>
              <a:rPr kumimoji="0" lang="en-US" altLang="de-DE" sz="1600" b="0" i="0" u="none" strike="noStrike" cap="none" normalizeH="0" dirty="0" smtClean="0">
                <a:ln>
                  <a:noFill/>
                </a:ln>
                <a:solidFill>
                  <a:srgbClr val="002060"/>
                </a:solidFill>
                <a:effectLst/>
                <a:latin typeface="+mn-lt"/>
                <a:ea typeface="Times New Roman" panose="02020603050405020304" pitchFamily="18" charset="0"/>
                <a:cs typeface="Arial" panose="020B0604020202020204" pitchFamily="34" charset="0"/>
              </a:rPr>
              <a:t>Sn isotopes and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600" b="0" i="0" u="none" strike="noStrike" cap="none" normalizeH="0" dirty="0" smtClean="0">
                <a:ln>
                  <a:noFill/>
                </a:ln>
                <a:solidFill>
                  <a:srgbClr val="002060"/>
                </a:solidFill>
                <a:effectLst/>
                <a:latin typeface="+mn-lt"/>
                <a:ea typeface="Times New Roman" panose="02020603050405020304" pitchFamily="18" charset="0"/>
                <a:cs typeface="Arial" panose="020B0604020202020204" pitchFamily="34" charset="0"/>
              </a:rPr>
              <a:t>the pairing-quadrupole interplay in </a:t>
            </a:r>
            <a:r>
              <a:rPr kumimoji="0" lang="en-US" altLang="de-DE" sz="1600" b="0" i="0" u="none" strike="noStrike" cap="none" normalizeH="0" baseline="30000" dirty="0" smtClean="0">
                <a:ln>
                  <a:noFill/>
                </a:ln>
                <a:solidFill>
                  <a:srgbClr val="002060"/>
                </a:solidFill>
                <a:effectLst/>
                <a:latin typeface="+mn-lt"/>
                <a:ea typeface="Times New Roman" panose="02020603050405020304" pitchFamily="18" charset="0"/>
                <a:cs typeface="Arial" panose="020B0604020202020204" pitchFamily="34" charset="0"/>
              </a:rPr>
              <a:t>102-114</a:t>
            </a:r>
            <a:r>
              <a:rPr kumimoji="0" lang="en-US" altLang="de-DE" sz="1600" b="0" i="0" u="none" strike="noStrike" cap="none" normalizeH="0" dirty="0" smtClean="0">
                <a:ln>
                  <a:noFill/>
                </a:ln>
                <a:solidFill>
                  <a:srgbClr val="002060"/>
                </a:solidFill>
                <a:effectLst/>
                <a:latin typeface="+mn-lt"/>
                <a:ea typeface="Times New Roman" panose="02020603050405020304" pitchFamily="18" charset="0"/>
                <a:cs typeface="Arial" panose="020B0604020202020204" pitchFamily="34" charset="0"/>
              </a:rPr>
              <a:t>Sn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600" b="0" i="0" u="none" strike="noStrike" cap="none" normalizeH="0" dirty="0" smtClean="0">
                <a:ln>
                  <a:noFill/>
                </a:ln>
                <a:solidFill>
                  <a:srgbClr val="002060"/>
                </a:solidFill>
                <a:effectLst/>
                <a:latin typeface="+mn-lt"/>
                <a:ea typeface="Times New Roman" panose="02020603050405020304" pitchFamily="18" charset="0"/>
                <a:cs typeface="Arial" panose="020B0604020202020204" pitchFamily="34" charset="0"/>
              </a:rPr>
              <a:t>M. </a:t>
            </a:r>
            <a:r>
              <a:rPr kumimoji="0" lang="en-US" altLang="de-DE" sz="1600" b="0" i="0" u="none" strike="noStrike" cap="none" normalizeH="0" dirty="0" err="1" smtClean="0">
                <a:ln>
                  <a:noFill/>
                </a:ln>
                <a:solidFill>
                  <a:srgbClr val="002060"/>
                </a:solidFill>
                <a:effectLst/>
                <a:latin typeface="+mn-lt"/>
                <a:ea typeface="Times New Roman" panose="02020603050405020304" pitchFamily="18" charset="0"/>
                <a:cs typeface="Arial" panose="020B0604020202020204" pitchFamily="34" charset="0"/>
              </a:rPr>
              <a:t>Siciliano</a:t>
            </a:r>
            <a:r>
              <a:rPr kumimoji="0" lang="en-US" altLang="de-DE" sz="1600" b="0" i="0" u="none" strike="noStrike" cap="none" normalizeH="0" dirty="0" smtClean="0">
                <a:ln>
                  <a:noFill/>
                </a:ln>
                <a:solidFill>
                  <a:srgbClr val="002060"/>
                </a:solidFill>
                <a:effectLst/>
                <a:latin typeface="+mn-lt"/>
                <a:ea typeface="Times New Roman" panose="02020603050405020304" pitchFamily="18" charset="0"/>
                <a:cs typeface="Arial" panose="020B0604020202020204" pitchFamily="34" charset="0"/>
              </a:rPr>
              <a:t>, et al.:</a:t>
            </a:r>
            <a:endParaRPr kumimoji="0" lang="de-DE" altLang="de-DE" sz="1600" b="0" i="0" u="none" strike="noStrike" cap="none" normalizeH="0" dirty="0" smtClean="0">
              <a:ln>
                <a:noFill/>
              </a:ln>
              <a:solidFill>
                <a:srgbClr val="00206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de-DE" sz="1600" b="0" i="0" u="none" strike="noStrike" cap="none" normalizeH="0" dirty="0" err="1" smtClean="0">
                <a:ln>
                  <a:noFill/>
                </a:ln>
                <a:solidFill>
                  <a:srgbClr val="002060"/>
                </a:solidFill>
                <a:effectLst/>
                <a:latin typeface="+mn-lt"/>
                <a:ea typeface="MS Mincho"/>
                <a:cs typeface="Arial" panose="020B0604020202020204" pitchFamily="34" charset="0"/>
              </a:rPr>
              <a:t>Phys</a:t>
            </a:r>
            <a:r>
              <a:rPr kumimoji="0" lang="it-IT" altLang="de-DE" sz="1600" b="0" i="0" u="none" strike="noStrike" cap="none" normalizeH="0" dirty="0" smtClean="0">
                <a:ln>
                  <a:noFill/>
                </a:ln>
                <a:solidFill>
                  <a:srgbClr val="002060"/>
                </a:solidFill>
                <a:effectLst/>
                <a:latin typeface="+mn-lt"/>
                <a:ea typeface="MS Mincho"/>
                <a:cs typeface="Arial" panose="020B0604020202020204" pitchFamily="34" charset="0"/>
              </a:rPr>
              <a:t>. </a:t>
            </a:r>
            <a:r>
              <a:rPr kumimoji="0" lang="en-US" altLang="de-DE" sz="1600" b="0" i="0" u="none" strike="noStrike" cap="none" normalizeH="0" dirty="0" smtClean="0">
                <a:ln>
                  <a:noFill/>
                </a:ln>
                <a:solidFill>
                  <a:srgbClr val="002060"/>
                </a:solidFill>
                <a:effectLst/>
                <a:latin typeface="+mn-lt"/>
                <a:ea typeface="MS Mincho"/>
                <a:cs typeface="Arial" panose="020B0604020202020204" pitchFamily="34" charset="0"/>
              </a:rPr>
              <a:t>Rev. Lett. submitted</a:t>
            </a:r>
          </a:p>
        </p:txBody>
      </p:sp>
    </p:spTree>
    <p:extLst>
      <p:ext uri="{BB962C8B-B14F-4D97-AF65-F5344CB8AC3E}">
        <p14:creationId xmlns:p14="http://schemas.microsoft.com/office/powerpoint/2010/main" val="31709542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bgerundetes Rechteck 2"/>
          <p:cNvSpPr/>
          <p:nvPr/>
        </p:nvSpPr>
        <p:spPr>
          <a:xfrm>
            <a:off x="3851920" y="1556792"/>
            <a:ext cx="4320480" cy="72008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42" name="Rectangle 2"/>
          <p:cNvSpPr>
            <a:spLocks noGrp="1" noChangeArrowheads="1"/>
          </p:cNvSpPr>
          <p:nvPr>
            <p:ph type="title"/>
          </p:nvPr>
        </p:nvSpPr>
        <p:spPr>
          <a:xfrm>
            <a:off x="285720" y="-33866"/>
            <a:ext cx="8496300" cy="980728"/>
          </a:xfrm>
        </p:spPr>
        <p:txBody>
          <a:bodyPr/>
          <a:lstStyle/>
          <a:p>
            <a:pPr eaLnBrk="1" hangingPunct="1"/>
            <a:r>
              <a:rPr lang="en-US" sz="2800" b="1" dirty="0" err="1" smtClean="0">
                <a:latin typeface="Calibri" pitchFamily="34" charset="0"/>
              </a:rPr>
              <a:t>NuPECC</a:t>
            </a:r>
            <a:r>
              <a:rPr lang="en-US" sz="2800" b="1" dirty="0" smtClean="0">
                <a:latin typeface="Calibri" pitchFamily="34" charset="0"/>
              </a:rPr>
              <a:t> Long Range Plan 2017</a:t>
            </a:r>
          </a:p>
        </p:txBody>
      </p:sp>
      <p:sp>
        <p:nvSpPr>
          <p:cNvPr id="12" name="Text Box 7"/>
          <p:cNvSpPr txBox="1">
            <a:spLocks noChangeArrowheads="1"/>
          </p:cNvSpPr>
          <p:nvPr/>
        </p:nvSpPr>
        <p:spPr bwMode="auto">
          <a:xfrm>
            <a:off x="3491880" y="962725"/>
            <a:ext cx="5544615" cy="5632311"/>
          </a:xfrm>
          <a:prstGeom prst="rect">
            <a:avLst/>
          </a:prstGeom>
          <a:noFill/>
          <a:ln w="9525">
            <a:noFill/>
            <a:miter lim="800000"/>
            <a:headEnd/>
            <a:tailEnd/>
          </a:ln>
        </p:spPr>
        <p:txBody>
          <a:bodyPr wrap="square">
            <a:spAutoFit/>
          </a:bodyPr>
          <a:lstStyle/>
          <a:p>
            <a:r>
              <a:rPr lang="en-US" sz="2000" dirty="0">
                <a:solidFill>
                  <a:srgbClr val="002060"/>
                </a:solidFill>
                <a:latin typeface="Microsoft Sans Serif" pitchFamily="34" charset="0"/>
                <a:cs typeface="Microsoft Sans Serif" pitchFamily="34" charset="0"/>
              </a:rPr>
              <a:t>SUMMARY </a:t>
            </a:r>
            <a:r>
              <a:rPr lang="en-US" sz="2000" dirty="0" smtClean="0">
                <a:solidFill>
                  <a:srgbClr val="002060"/>
                </a:solidFill>
                <a:latin typeface="Microsoft Sans Serif" pitchFamily="34" charset="0"/>
                <a:cs typeface="Microsoft Sans Serif" pitchFamily="34" charset="0"/>
              </a:rPr>
              <a:t>AND RECOMMENDATIONS</a:t>
            </a:r>
          </a:p>
          <a:p>
            <a:r>
              <a:rPr lang="en-US" sz="2000" dirty="0" smtClean="0">
                <a:solidFill>
                  <a:srgbClr val="002060"/>
                </a:solidFill>
                <a:latin typeface="Microsoft Sans Serif" pitchFamily="34" charset="0"/>
                <a:cs typeface="Microsoft Sans Serif" pitchFamily="34" charset="0"/>
              </a:rPr>
              <a:t>….</a:t>
            </a:r>
          </a:p>
          <a:p>
            <a:pPr lvl="1"/>
            <a:r>
              <a:rPr lang="en-US" sz="2000" b="1" dirty="0">
                <a:solidFill>
                  <a:srgbClr val="C00000"/>
                </a:solidFill>
              </a:rPr>
              <a:t>Support to the completion of AGATA </a:t>
            </a:r>
            <a:r>
              <a:rPr lang="en-US" sz="2000" b="1" dirty="0" smtClean="0">
                <a:solidFill>
                  <a:srgbClr val="C00000"/>
                </a:solidFill>
              </a:rPr>
              <a:t>                        in full </a:t>
            </a:r>
            <a:r>
              <a:rPr lang="en-GB" sz="2000" b="1" dirty="0" smtClean="0">
                <a:solidFill>
                  <a:srgbClr val="C00000"/>
                </a:solidFill>
              </a:rPr>
              <a:t>geometry</a:t>
            </a:r>
            <a:endParaRPr lang="en-GB" sz="2000" b="1" dirty="0">
              <a:solidFill>
                <a:srgbClr val="C00000"/>
              </a:solidFill>
            </a:endParaRPr>
          </a:p>
          <a:p>
            <a:endParaRPr lang="en-US" sz="2000" dirty="0" smtClean="0"/>
          </a:p>
          <a:p>
            <a:r>
              <a:rPr lang="en-US" sz="2000" dirty="0" smtClean="0"/>
              <a:t>AGATA </a:t>
            </a:r>
            <a:r>
              <a:rPr lang="en-US" sz="2000" dirty="0"/>
              <a:t>represents the state-of-the-art in </a:t>
            </a:r>
            <a:r>
              <a:rPr lang="en-US" sz="2000" dirty="0" smtClean="0">
                <a:latin typeface="Symbol" panose="05050102010706020507" pitchFamily="18" charset="2"/>
              </a:rPr>
              <a:t>g</a:t>
            </a:r>
            <a:r>
              <a:rPr lang="en-US" sz="2000" dirty="0" smtClean="0"/>
              <a:t>-ray</a:t>
            </a:r>
            <a:endParaRPr lang="en-US" sz="2000" dirty="0"/>
          </a:p>
          <a:p>
            <a:r>
              <a:rPr lang="en-US" sz="2000" dirty="0"/>
              <a:t>spectroscopy and is an essential precision tool</a:t>
            </a:r>
          </a:p>
          <a:p>
            <a:r>
              <a:rPr lang="en-US" sz="2000" dirty="0"/>
              <a:t>underpinning </a:t>
            </a:r>
            <a:r>
              <a:rPr lang="en-US" sz="2000" b="1" dirty="0">
                <a:solidFill>
                  <a:srgbClr val="C00000"/>
                </a:solidFill>
              </a:rPr>
              <a:t>a broad </a:t>
            </a:r>
            <a:r>
              <a:rPr lang="en-US" sz="2000" b="1" dirty="0" err="1">
                <a:solidFill>
                  <a:srgbClr val="C00000"/>
                </a:solidFill>
              </a:rPr>
              <a:t>programme</a:t>
            </a:r>
            <a:r>
              <a:rPr lang="en-US" sz="2000" b="1" dirty="0">
                <a:solidFill>
                  <a:srgbClr val="C00000"/>
                </a:solidFill>
              </a:rPr>
              <a:t> of studies in</a:t>
            </a:r>
          </a:p>
          <a:p>
            <a:r>
              <a:rPr lang="en-US" sz="2000" b="1" dirty="0">
                <a:solidFill>
                  <a:srgbClr val="C00000"/>
                </a:solidFill>
              </a:rPr>
              <a:t>nuclear structure, nuclear astrophysics and nuclear</a:t>
            </a:r>
          </a:p>
          <a:p>
            <a:r>
              <a:rPr lang="en-US" sz="2000" b="1" dirty="0">
                <a:solidFill>
                  <a:srgbClr val="C00000"/>
                </a:solidFill>
              </a:rPr>
              <a:t>reactions.</a:t>
            </a:r>
            <a:r>
              <a:rPr lang="en-US" sz="2000" dirty="0"/>
              <a:t> AGATA will be exploited at all of the</a:t>
            </a:r>
          </a:p>
          <a:p>
            <a:r>
              <a:rPr lang="en-US" sz="2000" b="1" dirty="0">
                <a:solidFill>
                  <a:srgbClr val="C00000"/>
                </a:solidFill>
              </a:rPr>
              <a:t>large-scale radioactive and stable beam facilities</a:t>
            </a:r>
          </a:p>
          <a:p>
            <a:r>
              <a:rPr lang="en-US" sz="2000" dirty="0"/>
              <a:t>and in the long-term must be fully completed in</a:t>
            </a:r>
          </a:p>
          <a:p>
            <a:r>
              <a:rPr lang="en-US" sz="2000" b="1" dirty="0">
                <a:solidFill>
                  <a:srgbClr val="C00000"/>
                </a:solidFill>
              </a:rPr>
              <a:t>full 60 detector unit geometry </a:t>
            </a:r>
            <a:r>
              <a:rPr lang="en-US" sz="2000" dirty="0"/>
              <a:t>in order to </a:t>
            </a:r>
            <a:r>
              <a:rPr lang="en-US" sz="2000" dirty="0" err="1"/>
              <a:t>realise</a:t>
            </a:r>
            <a:endParaRPr lang="en-US" sz="2000" dirty="0"/>
          </a:p>
          <a:p>
            <a:r>
              <a:rPr lang="en-US" sz="2000" dirty="0"/>
              <a:t>the envisaged scientific </a:t>
            </a:r>
            <a:r>
              <a:rPr lang="en-US" sz="2000" dirty="0" err="1"/>
              <a:t>programme</a:t>
            </a:r>
            <a:r>
              <a:rPr lang="en-US" sz="2000" dirty="0"/>
              <a:t>. AGATA will be</a:t>
            </a:r>
          </a:p>
          <a:p>
            <a:r>
              <a:rPr lang="en-US" sz="2000" dirty="0" err="1"/>
              <a:t>realised</a:t>
            </a:r>
            <a:r>
              <a:rPr lang="en-US" sz="2000" dirty="0"/>
              <a:t> in phases with the goal of completing the</a:t>
            </a:r>
          </a:p>
          <a:p>
            <a:r>
              <a:rPr lang="en-US" sz="2000" dirty="0"/>
              <a:t>first phase with 20 units by 2020.</a:t>
            </a:r>
            <a:r>
              <a:rPr lang="en-US" sz="2000" dirty="0" smtClean="0">
                <a:solidFill>
                  <a:srgbClr val="002060"/>
                </a:solidFill>
                <a:latin typeface="Microsoft Sans Serif" pitchFamily="34" charset="0"/>
                <a:cs typeface="Microsoft Sans Serif" pitchFamily="34" charset="0"/>
              </a:rPr>
              <a:t> </a:t>
            </a:r>
          </a:p>
          <a:p>
            <a:endParaRPr lang="en-US" sz="2000" dirty="0">
              <a:solidFill>
                <a:srgbClr val="002060"/>
              </a:solidFill>
              <a:latin typeface="Microsoft Sans Serif" pitchFamily="34" charset="0"/>
              <a:cs typeface="Microsoft Sans Serif" pitchFamily="34" charset="0"/>
            </a:endParaRPr>
          </a:p>
          <a:p>
            <a:r>
              <a:rPr lang="en-US" sz="2000" dirty="0" smtClean="0">
                <a:solidFill>
                  <a:srgbClr val="002060"/>
                </a:solidFill>
                <a:latin typeface="Microsoft Sans Serif" pitchFamily="34" charset="0"/>
                <a:cs typeface="Microsoft Sans Serif" pitchFamily="34" charset="0"/>
              </a:rPr>
              <a:t>….</a:t>
            </a:r>
            <a:endParaRPr lang="en-US" sz="2000" dirty="0">
              <a:solidFill>
                <a:srgbClr val="002060"/>
              </a:solidFill>
              <a:latin typeface="Microsoft Sans Serif" pitchFamily="34" charset="0"/>
              <a:cs typeface="Microsoft Sans Serif" pitchFamily="34" charset="0"/>
            </a:endParaRPr>
          </a:p>
        </p:txBody>
      </p:sp>
      <p:pic>
        <p:nvPicPr>
          <p:cNvPr id="5" name="Immagine 1"/>
          <p:cNvPicPr>
            <a:picLocks noChangeAspect="1"/>
          </p:cNvPicPr>
          <p:nvPr/>
        </p:nvPicPr>
        <p:blipFill>
          <a:blip r:embed="rId2"/>
          <a:stretch>
            <a:fillRect/>
          </a:stretch>
        </p:blipFill>
        <p:spPr>
          <a:xfrm>
            <a:off x="539552" y="1052736"/>
            <a:ext cx="2804669" cy="3960440"/>
          </a:xfrm>
          <a:prstGeom prst="rect">
            <a:avLst/>
          </a:prstGeom>
        </p:spPr>
      </p:pic>
    </p:spTree>
    <p:extLst>
      <p:ext uri="{BB962C8B-B14F-4D97-AF65-F5344CB8AC3E}">
        <p14:creationId xmlns:p14="http://schemas.microsoft.com/office/powerpoint/2010/main" val="25837669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5720" y="0"/>
            <a:ext cx="8496300" cy="1190555"/>
          </a:xfrm>
        </p:spPr>
        <p:txBody>
          <a:bodyPr/>
          <a:lstStyle/>
          <a:p>
            <a:pPr eaLnBrk="1" hangingPunct="1"/>
            <a:r>
              <a:rPr lang="en-US" sz="2800" b="1" dirty="0" smtClean="0">
                <a:latin typeface="Calibri" pitchFamily="34" charset="0"/>
              </a:rPr>
              <a:t>AGATA physics case</a:t>
            </a:r>
          </a:p>
        </p:txBody>
      </p:sp>
      <p:sp>
        <p:nvSpPr>
          <p:cNvPr id="17" name="Text Box 7"/>
          <p:cNvSpPr txBox="1">
            <a:spLocks noChangeArrowheads="1"/>
          </p:cNvSpPr>
          <p:nvPr/>
        </p:nvSpPr>
        <p:spPr bwMode="auto">
          <a:xfrm>
            <a:off x="573430" y="1340768"/>
            <a:ext cx="7920880" cy="5262979"/>
          </a:xfrm>
          <a:prstGeom prst="rect">
            <a:avLst/>
          </a:prstGeom>
          <a:noFill/>
          <a:ln w="9525">
            <a:noFill/>
            <a:miter lim="800000"/>
            <a:headEnd/>
            <a:tailEnd/>
          </a:ln>
        </p:spPr>
        <p:txBody>
          <a:bodyPr wrap="square">
            <a:spAutoFit/>
          </a:bodyPr>
          <a:lstStyle/>
          <a:p>
            <a:r>
              <a:rPr lang="en-US" sz="2400" dirty="0" smtClean="0">
                <a:solidFill>
                  <a:srgbClr val="002060"/>
                </a:solidFill>
                <a:cs typeface="Microsoft Sans Serif" pitchFamily="34" charset="0"/>
              </a:rPr>
              <a:t>MoU for AGATA  4</a:t>
            </a:r>
            <a:r>
              <a:rPr lang="en-US" sz="2400" dirty="0" smtClean="0">
                <a:solidFill>
                  <a:srgbClr val="002060"/>
                </a:solidFill>
                <a:latin typeface="Symbol" panose="05050102010706020507" pitchFamily="18" charset="2"/>
                <a:cs typeface="Microsoft Sans Serif" pitchFamily="34" charset="0"/>
              </a:rPr>
              <a:t>p</a:t>
            </a:r>
            <a:r>
              <a:rPr lang="en-US" sz="2400" dirty="0" smtClean="0">
                <a:solidFill>
                  <a:srgbClr val="002060"/>
                </a:solidFill>
                <a:cs typeface="Microsoft Sans Serif" pitchFamily="34" charset="0"/>
              </a:rPr>
              <a:t> </a:t>
            </a:r>
            <a:r>
              <a:rPr lang="en-US" sz="2400" dirty="0">
                <a:solidFill>
                  <a:srgbClr val="002060"/>
                </a:solidFill>
                <a:cs typeface="Microsoft Sans Serif" pitchFamily="34" charset="0"/>
              </a:rPr>
              <a:t>c</a:t>
            </a:r>
            <a:r>
              <a:rPr lang="en-US" sz="2400" dirty="0" smtClean="0">
                <a:solidFill>
                  <a:srgbClr val="002060"/>
                </a:solidFill>
                <a:cs typeface="Microsoft Sans Serif" pitchFamily="34" charset="0"/>
              </a:rPr>
              <a:t>onfiguration has to be based on a strong, convincing physics case!</a:t>
            </a:r>
            <a:r>
              <a:rPr lang="de-DE" altLang="de-DE" sz="2400" dirty="0"/>
              <a:t> </a:t>
            </a:r>
            <a:endParaRPr lang="de-DE" altLang="de-DE" sz="2400" dirty="0" smtClean="0"/>
          </a:p>
          <a:p>
            <a:pPr lvl="0" eaLnBrk="0" fontAlgn="base" hangingPunct="0">
              <a:spcBef>
                <a:spcPct val="0"/>
              </a:spcBef>
              <a:spcAft>
                <a:spcPct val="0"/>
              </a:spcAft>
            </a:pPr>
            <a:endParaRPr lang="de-DE" altLang="de-DE" sz="2400" dirty="0" smtClean="0"/>
          </a:p>
          <a:p>
            <a:pPr lvl="0" eaLnBrk="0" fontAlgn="base" hangingPunct="0">
              <a:spcBef>
                <a:spcPct val="0"/>
              </a:spcBef>
              <a:spcAft>
                <a:spcPct val="0"/>
              </a:spcAft>
            </a:pPr>
            <a:r>
              <a:rPr lang="de-DE" altLang="de-DE" sz="2400" dirty="0" err="1" smtClean="0"/>
              <a:t>Five</a:t>
            </a:r>
            <a:r>
              <a:rPr lang="de-DE" altLang="de-DE" sz="2400" dirty="0" smtClean="0"/>
              <a:t> </a:t>
            </a:r>
            <a:r>
              <a:rPr lang="de-DE" altLang="de-DE" sz="2400" dirty="0" err="1" smtClean="0"/>
              <a:t>working</a:t>
            </a:r>
            <a:r>
              <a:rPr lang="de-DE" altLang="de-DE" sz="2400" dirty="0" smtClean="0"/>
              <a:t> </a:t>
            </a:r>
            <a:r>
              <a:rPr lang="de-DE" altLang="de-DE" sz="2400" dirty="0" err="1" smtClean="0"/>
              <a:t>groups</a:t>
            </a:r>
            <a:r>
              <a:rPr lang="de-DE" altLang="de-DE" sz="2400" dirty="0" smtClean="0"/>
              <a:t> </a:t>
            </a:r>
            <a:r>
              <a:rPr lang="de-DE" altLang="de-DE" sz="2400" dirty="0" err="1" smtClean="0"/>
              <a:t>are</a:t>
            </a:r>
            <a:r>
              <a:rPr lang="de-DE" altLang="de-DE" sz="2400" dirty="0" smtClean="0"/>
              <a:t> </a:t>
            </a:r>
            <a:r>
              <a:rPr lang="de-DE" altLang="de-DE" sz="2400" dirty="0" err="1" smtClean="0"/>
              <a:t>established</a:t>
            </a:r>
            <a:r>
              <a:rPr lang="de-DE" altLang="de-DE" sz="2400" dirty="0"/>
              <a:t> </a:t>
            </a:r>
            <a:r>
              <a:rPr lang="de-DE" altLang="de-DE" sz="2400" dirty="0" err="1" smtClean="0"/>
              <a:t>to</a:t>
            </a:r>
            <a:r>
              <a:rPr lang="de-DE" altLang="de-DE" sz="2400" dirty="0" smtClean="0"/>
              <a:t> </a:t>
            </a:r>
            <a:r>
              <a:rPr lang="de-DE" altLang="de-DE" sz="2400" dirty="0" err="1" smtClean="0"/>
              <a:t>work</a:t>
            </a:r>
            <a:r>
              <a:rPr lang="de-DE" altLang="de-DE" sz="2400" dirty="0" smtClean="0"/>
              <a:t> on White Book</a:t>
            </a:r>
          </a:p>
          <a:p>
            <a:pPr lvl="0" eaLnBrk="0" fontAlgn="base" hangingPunct="0">
              <a:spcBef>
                <a:spcPct val="0"/>
              </a:spcBef>
              <a:spcAft>
                <a:spcPct val="0"/>
              </a:spcAft>
            </a:pPr>
            <a:r>
              <a:rPr lang="de-DE" altLang="de-DE" sz="2400" dirty="0" smtClean="0"/>
              <a:t> </a:t>
            </a:r>
            <a:r>
              <a:rPr lang="de-DE" altLang="de-DE" sz="2400" dirty="0" err="1" smtClean="0"/>
              <a:t>Chair</a:t>
            </a:r>
            <a:r>
              <a:rPr lang="de-DE" altLang="de-DE" sz="2400" dirty="0" smtClean="0"/>
              <a:t> </a:t>
            </a:r>
            <a:r>
              <a:rPr lang="de-DE" altLang="de-DE" sz="2400" dirty="0" err="1" smtClean="0"/>
              <a:t>of</a:t>
            </a:r>
            <a:r>
              <a:rPr lang="de-DE" altLang="de-DE" sz="2400" dirty="0" smtClean="0"/>
              <a:t> ACC W. Korten: </a:t>
            </a:r>
            <a:r>
              <a:rPr lang="de-DE" altLang="de-DE" sz="2400" dirty="0" err="1" smtClean="0"/>
              <a:t>coordination</a:t>
            </a:r>
            <a:r>
              <a:rPr lang="de-DE" altLang="de-DE" sz="2400" dirty="0" smtClean="0"/>
              <a:t>, </a:t>
            </a:r>
            <a:r>
              <a:rPr lang="de-DE" altLang="de-DE" sz="2400" dirty="0" err="1" smtClean="0"/>
              <a:t>major</a:t>
            </a:r>
            <a:r>
              <a:rPr lang="de-DE" altLang="de-DE" sz="2400" dirty="0" smtClean="0"/>
              <a:t> </a:t>
            </a:r>
            <a:r>
              <a:rPr lang="de-DE" altLang="de-DE" sz="2400" dirty="0" err="1" smtClean="0"/>
              <a:t>contributions</a:t>
            </a:r>
            <a:endParaRPr lang="de-DE" altLang="de-DE" sz="2400" dirty="0" smtClean="0"/>
          </a:p>
          <a:p>
            <a:pPr lvl="1" eaLnBrk="0" fontAlgn="base" hangingPunct="0">
              <a:spcBef>
                <a:spcPct val="0"/>
              </a:spcBef>
              <a:spcAft>
                <a:spcPct val="0"/>
              </a:spcAft>
            </a:pPr>
            <a:r>
              <a:rPr lang="de-DE" altLang="de-DE" sz="2400" dirty="0" smtClean="0"/>
              <a:t>AGATA@FAIR               A. </a:t>
            </a:r>
            <a:r>
              <a:rPr lang="de-DE" altLang="de-DE" sz="2400" dirty="0" err="1" smtClean="0"/>
              <a:t>Jungclaus</a:t>
            </a:r>
            <a:r>
              <a:rPr lang="de-DE" altLang="de-DE" sz="2400" dirty="0" smtClean="0"/>
              <a:t> </a:t>
            </a:r>
          </a:p>
          <a:p>
            <a:pPr lvl="1" eaLnBrk="0" fontAlgn="base" hangingPunct="0">
              <a:spcBef>
                <a:spcPct val="0"/>
              </a:spcBef>
              <a:spcAft>
                <a:spcPct val="0"/>
              </a:spcAft>
            </a:pPr>
            <a:r>
              <a:rPr lang="de-DE" altLang="de-DE" sz="2400" dirty="0" smtClean="0"/>
              <a:t>AGATA@GANIL            </a:t>
            </a:r>
            <a:r>
              <a:rPr lang="de-DE" altLang="de-DE" sz="2400" dirty="0" err="1" smtClean="0"/>
              <a:t>Ch</a:t>
            </a:r>
            <a:r>
              <a:rPr lang="de-DE" altLang="de-DE" sz="2400" dirty="0" smtClean="0"/>
              <a:t>. Theisen</a:t>
            </a:r>
          </a:p>
          <a:p>
            <a:pPr lvl="1" eaLnBrk="0" fontAlgn="base" hangingPunct="0">
              <a:spcBef>
                <a:spcPct val="0"/>
              </a:spcBef>
              <a:spcAft>
                <a:spcPct val="0"/>
              </a:spcAft>
            </a:pPr>
            <a:r>
              <a:rPr lang="de-DE" altLang="de-DE" sz="2400" dirty="0" smtClean="0"/>
              <a:t>AGATA@HIE-ISOLDE   M. Zielinska  </a:t>
            </a:r>
          </a:p>
          <a:p>
            <a:pPr lvl="1" eaLnBrk="0" fontAlgn="base" hangingPunct="0">
              <a:spcBef>
                <a:spcPct val="0"/>
              </a:spcBef>
              <a:spcAft>
                <a:spcPct val="0"/>
              </a:spcAft>
            </a:pPr>
            <a:r>
              <a:rPr lang="de-DE" altLang="de-DE" sz="2400" dirty="0" smtClean="0"/>
              <a:t>AGATA@LNL/SPES       S. Leoni</a:t>
            </a:r>
          </a:p>
          <a:p>
            <a:pPr lvl="1" eaLnBrk="0" fontAlgn="base" hangingPunct="0">
              <a:spcBef>
                <a:spcPct val="0"/>
              </a:spcBef>
              <a:spcAft>
                <a:spcPct val="0"/>
              </a:spcAft>
            </a:pPr>
            <a:r>
              <a:rPr lang="de-DE" altLang="de-DE" sz="2400" dirty="0" smtClean="0"/>
              <a:t>AGATA@JYFL                D. Jenkins</a:t>
            </a:r>
          </a:p>
          <a:p>
            <a:pPr eaLnBrk="0" fontAlgn="base" hangingPunct="0">
              <a:spcBef>
                <a:spcPct val="0"/>
              </a:spcBef>
              <a:spcAft>
                <a:spcPct val="0"/>
              </a:spcAft>
            </a:pPr>
            <a:endParaRPr lang="de-DE" altLang="de-DE" sz="2400" dirty="0" smtClean="0"/>
          </a:p>
          <a:p>
            <a:pPr eaLnBrk="0" fontAlgn="base" hangingPunct="0">
              <a:spcBef>
                <a:spcPct val="0"/>
              </a:spcBef>
              <a:spcAft>
                <a:spcPct val="0"/>
              </a:spcAft>
            </a:pPr>
            <a:r>
              <a:rPr lang="de-DE" altLang="de-DE" sz="2400" dirty="0" smtClean="0"/>
              <a:t>Close </a:t>
            </a:r>
            <a:r>
              <a:rPr lang="de-DE" altLang="de-DE" sz="2400" dirty="0" err="1"/>
              <a:t>to</a:t>
            </a:r>
            <a:r>
              <a:rPr lang="de-DE" altLang="de-DE" sz="2400" dirty="0"/>
              <a:t> final </a:t>
            </a:r>
            <a:r>
              <a:rPr lang="de-DE" altLang="de-DE" sz="2400" dirty="0" err="1"/>
              <a:t>version</a:t>
            </a:r>
            <a:r>
              <a:rPr lang="de-DE" altLang="de-DE" sz="2400" dirty="0"/>
              <a:t> </a:t>
            </a:r>
            <a:r>
              <a:rPr lang="de-DE" altLang="de-DE" sz="2400" dirty="0" err="1" smtClean="0"/>
              <a:t>circulates</a:t>
            </a:r>
            <a:r>
              <a:rPr lang="de-DE" altLang="de-DE" sz="2400" dirty="0" smtClean="0"/>
              <a:t> </a:t>
            </a:r>
            <a:r>
              <a:rPr lang="de-DE" altLang="de-DE" sz="2400" dirty="0" err="1" smtClean="0"/>
              <a:t>since</a:t>
            </a:r>
            <a:r>
              <a:rPr lang="de-DE" altLang="de-DE" sz="2400" dirty="0" smtClean="0"/>
              <a:t> spring 2019!</a:t>
            </a:r>
            <a:endParaRPr lang="de-DE" altLang="de-DE" sz="2400" dirty="0"/>
          </a:p>
          <a:p>
            <a:pPr eaLnBrk="0" fontAlgn="base" hangingPunct="0">
              <a:spcBef>
                <a:spcPct val="0"/>
              </a:spcBef>
              <a:spcAft>
                <a:spcPct val="0"/>
              </a:spcAft>
            </a:pPr>
            <a:endParaRPr lang="de-DE" altLang="de-DE" sz="2400" dirty="0" smtClean="0"/>
          </a:p>
          <a:p>
            <a:pPr eaLnBrk="0" fontAlgn="base" hangingPunct="0">
              <a:spcBef>
                <a:spcPct val="0"/>
              </a:spcBef>
              <a:spcAft>
                <a:spcPct val="0"/>
              </a:spcAft>
            </a:pPr>
            <a:r>
              <a:rPr lang="de-DE" altLang="de-DE" sz="2400" dirty="0" smtClean="0"/>
              <a:t>Status </a:t>
            </a:r>
            <a:r>
              <a:rPr lang="de-DE" altLang="de-DE" sz="2400" dirty="0" err="1" smtClean="0"/>
              <a:t>and</a:t>
            </a:r>
            <a:r>
              <a:rPr lang="de-DE" altLang="de-DE" sz="2400" dirty="0" smtClean="0"/>
              <a:t> </a:t>
            </a:r>
            <a:r>
              <a:rPr lang="de-DE" altLang="de-DE" sz="2400" dirty="0" err="1" smtClean="0"/>
              <a:t>discussion</a:t>
            </a:r>
            <a:r>
              <a:rPr lang="de-DE" altLang="de-DE" sz="2400" dirty="0" smtClean="0"/>
              <a:t> </a:t>
            </a:r>
            <a:r>
              <a:rPr lang="de-DE" altLang="de-DE" sz="2400" dirty="0" err="1" smtClean="0"/>
              <a:t>of</a:t>
            </a:r>
            <a:r>
              <a:rPr lang="de-DE" altLang="de-DE" sz="2400" dirty="0" smtClean="0"/>
              <a:t> </a:t>
            </a:r>
            <a:r>
              <a:rPr lang="de-DE" altLang="de-DE" sz="2400" dirty="0" err="1"/>
              <a:t>the</a:t>
            </a:r>
            <a:r>
              <a:rPr lang="de-DE" altLang="de-DE" sz="2400" dirty="0"/>
              <a:t> AGATA White </a:t>
            </a:r>
            <a:r>
              <a:rPr lang="de-DE" altLang="de-DE" sz="2400" dirty="0" smtClean="0"/>
              <a:t>Book </a:t>
            </a:r>
            <a:r>
              <a:rPr lang="de-DE" altLang="de-DE" sz="2400" dirty="0" err="1" smtClean="0"/>
              <a:t>tomorrow</a:t>
            </a:r>
            <a:endParaRPr lang="de-DE" altLang="de-DE" sz="2400" dirty="0" smtClean="0"/>
          </a:p>
        </p:txBody>
      </p:sp>
      <p:pic>
        <p:nvPicPr>
          <p:cNvPr id="11" name="Picture 7" descr="logoAgata"/>
          <p:cNvPicPr>
            <a:picLocks noChangeAspect="1" noChangeArrowheads="1"/>
          </p:cNvPicPr>
          <p:nvPr/>
        </p:nvPicPr>
        <p:blipFill>
          <a:blip r:embed="rId2" cstate="print"/>
          <a:srcRect/>
          <a:stretch>
            <a:fillRect/>
          </a:stretch>
        </p:blipFill>
        <p:spPr bwMode="auto">
          <a:xfrm>
            <a:off x="0" y="-53830"/>
            <a:ext cx="827584" cy="1096254"/>
          </a:xfrm>
          <a:prstGeom prst="rect">
            <a:avLst/>
          </a:prstGeom>
          <a:noFill/>
          <a:ln w="9525">
            <a:noFill/>
            <a:miter lim="800000"/>
            <a:headEnd/>
            <a:tailEnd/>
          </a:ln>
        </p:spPr>
      </p:pic>
      <p:pic>
        <p:nvPicPr>
          <p:cNvPr id="14" name="Picture 8"/>
          <p:cNvPicPr>
            <a:picLocks noChangeAspect="1" noChangeArrowheads="1"/>
          </p:cNvPicPr>
          <p:nvPr/>
        </p:nvPicPr>
        <p:blipFill>
          <a:blip r:embed="rId3" cstate="print">
            <a:lum bright="30000"/>
          </a:blip>
          <a:srcRect/>
          <a:stretch>
            <a:fillRect/>
          </a:stretch>
        </p:blipFill>
        <p:spPr bwMode="auto">
          <a:xfrm>
            <a:off x="8048147" y="26902"/>
            <a:ext cx="1095853" cy="1097842"/>
          </a:xfrm>
          <a:prstGeom prst="rect">
            <a:avLst/>
          </a:prstGeom>
          <a:noFill/>
          <a:ln w="9525">
            <a:noFill/>
            <a:miter lim="800000"/>
            <a:headEnd/>
            <a:tailEnd/>
          </a:ln>
        </p:spPr>
      </p:pic>
    </p:spTree>
    <p:extLst>
      <p:ext uri="{BB962C8B-B14F-4D97-AF65-F5344CB8AC3E}">
        <p14:creationId xmlns:p14="http://schemas.microsoft.com/office/powerpoint/2010/main" val="30564319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5720" y="0"/>
            <a:ext cx="8496300" cy="1190555"/>
          </a:xfrm>
        </p:spPr>
        <p:txBody>
          <a:bodyPr/>
          <a:lstStyle/>
          <a:p>
            <a:pPr eaLnBrk="1" hangingPunct="1"/>
            <a:r>
              <a:rPr lang="en-US" sz="2800" b="1" dirty="0" smtClean="0">
                <a:latin typeface="Calibri" pitchFamily="34" charset="0"/>
              </a:rPr>
              <a:t>AGATA physics case</a:t>
            </a:r>
          </a:p>
        </p:txBody>
      </p:sp>
      <p:pic>
        <p:nvPicPr>
          <p:cNvPr id="11" name="Picture 7" descr="logoAgata"/>
          <p:cNvPicPr>
            <a:picLocks noChangeAspect="1" noChangeArrowheads="1"/>
          </p:cNvPicPr>
          <p:nvPr/>
        </p:nvPicPr>
        <p:blipFill>
          <a:blip r:embed="rId2" cstate="print"/>
          <a:srcRect/>
          <a:stretch>
            <a:fillRect/>
          </a:stretch>
        </p:blipFill>
        <p:spPr bwMode="auto">
          <a:xfrm>
            <a:off x="0" y="-53830"/>
            <a:ext cx="827584" cy="1096254"/>
          </a:xfrm>
          <a:prstGeom prst="rect">
            <a:avLst/>
          </a:prstGeom>
          <a:noFill/>
          <a:ln w="9525">
            <a:noFill/>
            <a:miter lim="800000"/>
            <a:headEnd/>
            <a:tailEnd/>
          </a:ln>
        </p:spPr>
      </p:pic>
      <p:pic>
        <p:nvPicPr>
          <p:cNvPr id="14" name="Picture 8"/>
          <p:cNvPicPr>
            <a:picLocks noChangeAspect="1" noChangeArrowheads="1"/>
          </p:cNvPicPr>
          <p:nvPr/>
        </p:nvPicPr>
        <p:blipFill>
          <a:blip r:embed="rId3" cstate="print">
            <a:lum bright="30000"/>
          </a:blip>
          <a:srcRect/>
          <a:stretch>
            <a:fillRect/>
          </a:stretch>
        </p:blipFill>
        <p:spPr bwMode="auto">
          <a:xfrm>
            <a:off x="8048147" y="26902"/>
            <a:ext cx="1095853" cy="1097842"/>
          </a:xfrm>
          <a:prstGeom prst="rect">
            <a:avLst/>
          </a:prstGeom>
          <a:noFill/>
          <a:ln w="9525">
            <a:noFill/>
            <a:miter lim="800000"/>
            <a:headEnd/>
            <a:tailEnd/>
          </a:ln>
        </p:spPr>
      </p:pic>
      <p:pic>
        <p:nvPicPr>
          <p:cNvPr id="3" name="Grafik 2"/>
          <p:cNvPicPr>
            <a:picLocks noChangeAspect="1"/>
          </p:cNvPicPr>
          <p:nvPr/>
        </p:nvPicPr>
        <p:blipFill>
          <a:blip r:embed="rId4"/>
          <a:stretch>
            <a:fillRect/>
          </a:stretch>
        </p:blipFill>
        <p:spPr>
          <a:xfrm>
            <a:off x="21064" y="1204410"/>
            <a:ext cx="6063104" cy="3945269"/>
          </a:xfrm>
          <a:prstGeom prst="rect">
            <a:avLst/>
          </a:prstGeom>
        </p:spPr>
      </p:pic>
      <p:pic>
        <p:nvPicPr>
          <p:cNvPr id="4" name="Grafik 3"/>
          <p:cNvPicPr>
            <a:picLocks noChangeAspect="1"/>
          </p:cNvPicPr>
          <p:nvPr/>
        </p:nvPicPr>
        <p:blipFill>
          <a:blip r:embed="rId5"/>
          <a:stretch>
            <a:fillRect/>
          </a:stretch>
        </p:blipFill>
        <p:spPr>
          <a:xfrm>
            <a:off x="2997246" y="3861048"/>
            <a:ext cx="6146754" cy="2847257"/>
          </a:xfrm>
          <a:prstGeom prst="rect">
            <a:avLst/>
          </a:prstGeom>
        </p:spPr>
      </p:pic>
      <p:sp>
        <p:nvSpPr>
          <p:cNvPr id="7" name="Textfeld 6"/>
          <p:cNvSpPr txBox="1"/>
          <p:nvPr/>
        </p:nvSpPr>
        <p:spPr>
          <a:xfrm>
            <a:off x="6300192" y="1556792"/>
            <a:ext cx="2836674" cy="1754326"/>
          </a:xfrm>
          <a:prstGeom prst="rect">
            <a:avLst/>
          </a:prstGeom>
          <a:noFill/>
        </p:spPr>
        <p:txBody>
          <a:bodyPr wrap="none" rtlCol="0">
            <a:spAutoFit/>
          </a:bodyPr>
          <a:lstStyle/>
          <a:p>
            <a:r>
              <a:rPr lang="en-US" b="1" dirty="0"/>
              <a:t>The Nuclear Shell Structure </a:t>
            </a:r>
            <a:endParaRPr lang="en-US" b="1" dirty="0" smtClean="0"/>
          </a:p>
          <a:p>
            <a:r>
              <a:rPr lang="en-US" b="1" dirty="0" smtClean="0"/>
              <a:t>and </a:t>
            </a:r>
            <a:r>
              <a:rPr lang="en-US" b="1" dirty="0"/>
              <a:t>its </a:t>
            </a:r>
            <a:r>
              <a:rPr lang="en-US" b="1" dirty="0" smtClean="0"/>
              <a:t>Evolution</a:t>
            </a:r>
          </a:p>
          <a:p>
            <a:endParaRPr lang="en-US" b="1" dirty="0" smtClean="0"/>
          </a:p>
          <a:p>
            <a:endParaRPr lang="en-US" b="1" dirty="0"/>
          </a:p>
          <a:p>
            <a:r>
              <a:rPr lang="en-US" b="1" dirty="0"/>
              <a:t>Light Exotic Nuclei and </a:t>
            </a:r>
            <a:endParaRPr lang="en-US" b="1" dirty="0" smtClean="0"/>
          </a:p>
          <a:p>
            <a:r>
              <a:rPr lang="en-US" b="1" dirty="0" err="1" smtClean="0"/>
              <a:t>Clusterisation</a:t>
            </a:r>
            <a:r>
              <a:rPr lang="en-US" b="1" dirty="0" smtClean="0"/>
              <a:t> </a:t>
            </a:r>
            <a:r>
              <a:rPr lang="en-US" b="1" dirty="0"/>
              <a:t>Phenomena</a:t>
            </a:r>
            <a:endParaRPr lang="en-GB" dirty="0"/>
          </a:p>
        </p:txBody>
      </p:sp>
      <p:sp>
        <p:nvSpPr>
          <p:cNvPr id="8" name="Textfeld 7"/>
          <p:cNvSpPr txBox="1"/>
          <p:nvPr/>
        </p:nvSpPr>
        <p:spPr>
          <a:xfrm>
            <a:off x="421825" y="5589240"/>
            <a:ext cx="2421983" cy="369332"/>
          </a:xfrm>
          <a:prstGeom prst="rect">
            <a:avLst/>
          </a:prstGeom>
          <a:noFill/>
        </p:spPr>
        <p:txBody>
          <a:bodyPr wrap="square" rtlCol="0">
            <a:spAutoFit/>
          </a:bodyPr>
          <a:lstStyle/>
          <a:p>
            <a:r>
              <a:rPr lang="en-GB" b="1" dirty="0"/>
              <a:t>Shape coexistence</a:t>
            </a:r>
            <a:endParaRPr lang="en-GB" dirty="0"/>
          </a:p>
        </p:txBody>
      </p:sp>
    </p:spTree>
    <p:extLst>
      <p:ext uri="{BB962C8B-B14F-4D97-AF65-F5344CB8AC3E}">
        <p14:creationId xmlns:p14="http://schemas.microsoft.com/office/powerpoint/2010/main" val="31169905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5720" y="0"/>
            <a:ext cx="8496300" cy="1190555"/>
          </a:xfrm>
        </p:spPr>
        <p:txBody>
          <a:bodyPr/>
          <a:lstStyle/>
          <a:p>
            <a:pPr eaLnBrk="1" hangingPunct="1"/>
            <a:r>
              <a:rPr lang="en-US" sz="2800" b="1" dirty="0" smtClean="0">
                <a:latin typeface="Calibri" pitchFamily="34" charset="0"/>
              </a:rPr>
              <a:t>AGATA physics case</a:t>
            </a:r>
          </a:p>
        </p:txBody>
      </p:sp>
      <p:pic>
        <p:nvPicPr>
          <p:cNvPr id="11" name="Picture 7" descr="logoAgata"/>
          <p:cNvPicPr>
            <a:picLocks noChangeAspect="1" noChangeArrowheads="1"/>
          </p:cNvPicPr>
          <p:nvPr/>
        </p:nvPicPr>
        <p:blipFill>
          <a:blip r:embed="rId2" cstate="print"/>
          <a:srcRect/>
          <a:stretch>
            <a:fillRect/>
          </a:stretch>
        </p:blipFill>
        <p:spPr bwMode="auto">
          <a:xfrm>
            <a:off x="0" y="-53830"/>
            <a:ext cx="827584" cy="1096254"/>
          </a:xfrm>
          <a:prstGeom prst="rect">
            <a:avLst/>
          </a:prstGeom>
          <a:noFill/>
          <a:ln w="9525">
            <a:noFill/>
            <a:miter lim="800000"/>
            <a:headEnd/>
            <a:tailEnd/>
          </a:ln>
        </p:spPr>
      </p:pic>
      <p:pic>
        <p:nvPicPr>
          <p:cNvPr id="14" name="Picture 8"/>
          <p:cNvPicPr>
            <a:picLocks noChangeAspect="1" noChangeArrowheads="1"/>
          </p:cNvPicPr>
          <p:nvPr/>
        </p:nvPicPr>
        <p:blipFill>
          <a:blip r:embed="rId3" cstate="print">
            <a:lum bright="30000"/>
          </a:blip>
          <a:srcRect/>
          <a:stretch>
            <a:fillRect/>
          </a:stretch>
        </p:blipFill>
        <p:spPr bwMode="auto">
          <a:xfrm>
            <a:off x="8048147" y="26902"/>
            <a:ext cx="1095853" cy="1097842"/>
          </a:xfrm>
          <a:prstGeom prst="rect">
            <a:avLst/>
          </a:prstGeom>
          <a:noFill/>
          <a:ln w="9525">
            <a:noFill/>
            <a:miter lim="800000"/>
            <a:headEnd/>
            <a:tailEnd/>
          </a:ln>
        </p:spPr>
      </p:pic>
      <p:pic>
        <p:nvPicPr>
          <p:cNvPr id="5" name="Grafik 4"/>
          <p:cNvPicPr>
            <a:picLocks noChangeAspect="1"/>
          </p:cNvPicPr>
          <p:nvPr/>
        </p:nvPicPr>
        <p:blipFill>
          <a:blip r:embed="rId4"/>
          <a:stretch>
            <a:fillRect/>
          </a:stretch>
        </p:blipFill>
        <p:spPr>
          <a:xfrm>
            <a:off x="0" y="1277505"/>
            <a:ext cx="5470128" cy="3287480"/>
          </a:xfrm>
          <a:prstGeom prst="rect">
            <a:avLst/>
          </a:prstGeom>
        </p:spPr>
      </p:pic>
      <p:pic>
        <p:nvPicPr>
          <p:cNvPr id="6" name="Grafik 5"/>
          <p:cNvPicPr>
            <a:picLocks noChangeAspect="1"/>
          </p:cNvPicPr>
          <p:nvPr/>
        </p:nvPicPr>
        <p:blipFill>
          <a:blip r:embed="rId5"/>
          <a:stretch>
            <a:fillRect/>
          </a:stretch>
        </p:blipFill>
        <p:spPr>
          <a:xfrm>
            <a:off x="3779912" y="3069376"/>
            <a:ext cx="5395663" cy="3328900"/>
          </a:xfrm>
          <a:prstGeom prst="rect">
            <a:avLst/>
          </a:prstGeom>
        </p:spPr>
      </p:pic>
      <p:sp>
        <p:nvSpPr>
          <p:cNvPr id="2" name="Textfeld 1"/>
          <p:cNvSpPr txBox="1"/>
          <p:nvPr/>
        </p:nvSpPr>
        <p:spPr>
          <a:xfrm>
            <a:off x="5750417" y="1484784"/>
            <a:ext cx="3358087" cy="646331"/>
          </a:xfrm>
          <a:prstGeom prst="rect">
            <a:avLst/>
          </a:prstGeom>
          <a:noFill/>
        </p:spPr>
        <p:txBody>
          <a:bodyPr wrap="square" rtlCol="0">
            <a:spAutoFit/>
          </a:bodyPr>
          <a:lstStyle/>
          <a:p>
            <a:r>
              <a:rPr lang="en-GB" b="1"/>
              <a:t>Higher-order nuclear deformation</a:t>
            </a:r>
            <a:endParaRPr lang="en-GB" dirty="0"/>
          </a:p>
        </p:txBody>
      </p:sp>
      <p:sp>
        <p:nvSpPr>
          <p:cNvPr id="7" name="Textfeld 6"/>
          <p:cNvSpPr txBox="1"/>
          <p:nvPr/>
        </p:nvSpPr>
        <p:spPr>
          <a:xfrm>
            <a:off x="539552" y="5157192"/>
            <a:ext cx="2952328" cy="369332"/>
          </a:xfrm>
          <a:prstGeom prst="rect">
            <a:avLst/>
          </a:prstGeom>
          <a:noFill/>
        </p:spPr>
        <p:txBody>
          <a:bodyPr wrap="square" rtlCol="0">
            <a:spAutoFit/>
          </a:bodyPr>
          <a:lstStyle/>
          <a:p>
            <a:r>
              <a:rPr lang="en-GB" b="1" dirty="0"/>
              <a:t>Isospin Symmetry Studies</a:t>
            </a:r>
            <a:endParaRPr lang="en-GB" dirty="0"/>
          </a:p>
        </p:txBody>
      </p:sp>
    </p:spTree>
    <p:extLst>
      <p:ext uri="{BB962C8B-B14F-4D97-AF65-F5344CB8AC3E}">
        <p14:creationId xmlns:p14="http://schemas.microsoft.com/office/powerpoint/2010/main" val="7146371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5720" y="0"/>
            <a:ext cx="8496300" cy="1190555"/>
          </a:xfrm>
        </p:spPr>
        <p:txBody>
          <a:bodyPr/>
          <a:lstStyle/>
          <a:p>
            <a:pPr eaLnBrk="1" hangingPunct="1"/>
            <a:r>
              <a:rPr lang="en-US" sz="2800" b="1" dirty="0" smtClean="0">
                <a:latin typeface="Calibri" pitchFamily="34" charset="0"/>
              </a:rPr>
              <a:t>AGATA physics case</a:t>
            </a:r>
          </a:p>
        </p:txBody>
      </p:sp>
      <p:pic>
        <p:nvPicPr>
          <p:cNvPr id="11" name="Picture 7" descr="logoAgata"/>
          <p:cNvPicPr>
            <a:picLocks noChangeAspect="1" noChangeArrowheads="1"/>
          </p:cNvPicPr>
          <p:nvPr/>
        </p:nvPicPr>
        <p:blipFill>
          <a:blip r:embed="rId2" cstate="print"/>
          <a:srcRect/>
          <a:stretch>
            <a:fillRect/>
          </a:stretch>
        </p:blipFill>
        <p:spPr bwMode="auto">
          <a:xfrm>
            <a:off x="0" y="-53830"/>
            <a:ext cx="827584" cy="1096254"/>
          </a:xfrm>
          <a:prstGeom prst="rect">
            <a:avLst/>
          </a:prstGeom>
          <a:noFill/>
          <a:ln w="9525">
            <a:noFill/>
            <a:miter lim="800000"/>
            <a:headEnd/>
            <a:tailEnd/>
          </a:ln>
        </p:spPr>
      </p:pic>
      <p:pic>
        <p:nvPicPr>
          <p:cNvPr id="14" name="Picture 8"/>
          <p:cNvPicPr>
            <a:picLocks noChangeAspect="1" noChangeArrowheads="1"/>
          </p:cNvPicPr>
          <p:nvPr/>
        </p:nvPicPr>
        <p:blipFill>
          <a:blip r:embed="rId3" cstate="print">
            <a:lum bright="30000"/>
          </a:blip>
          <a:srcRect/>
          <a:stretch>
            <a:fillRect/>
          </a:stretch>
        </p:blipFill>
        <p:spPr bwMode="auto">
          <a:xfrm>
            <a:off x="8048147" y="26902"/>
            <a:ext cx="1095853" cy="1097842"/>
          </a:xfrm>
          <a:prstGeom prst="rect">
            <a:avLst/>
          </a:prstGeom>
          <a:noFill/>
          <a:ln w="9525">
            <a:noFill/>
            <a:miter lim="800000"/>
            <a:headEnd/>
            <a:tailEnd/>
          </a:ln>
        </p:spPr>
      </p:pic>
      <p:pic>
        <p:nvPicPr>
          <p:cNvPr id="2" name="Grafik 1"/>
          <p:cNvPicPr>
            <a:picLocks noChangeAspect="1"/>
          </p:cNvPicPr>
          <p:nvPr/>
        </p:nvPicPr>
        <p:blipFill>
          <a:blip r:embed="rId4"/>
          <a:stretch>
            <a:fillRect/>
          </a:stretch>
        </p:blipFill>
        <p:spPr>
          <a:xfrm>
            <a:off x="5781" y="1218680"/>
            <a:ext cx="5393986" cy="4089077"/>
          </a:xfrm>
          <a:prstGeom prst="rect">
            <a:avLst/>
          </a:prstGeom>
        </p:spPr>
      </p:pic>
      <p:pic>
        <p:nvPicPr>
          <p:cNvPr id="7" name="Grafik 6"/>
          <p:cNvPicPr>
            <a:picLocks noChangeAspect="1"/>
          </p:cNvPicPr>
          <p:nvPr/>
        </p:nvPicPr>
        <p:blipFill>
          <a:blip r:embed="rId5"/>
          <a:stretch>
            <a:fillRect/>
          </a:stretch>
        </p:blipFill>
        <p:spPr>
          <a:xfrm>
            <a:off x="3242197" y="3263218"/>
            <a:ext cx="5917787" cy="3536218"/>
          </a:xfrm>
          <a:prstGeom prst="rect">
            <a:avLst/>
          </a:prstGeom>
        </p:spPr>
      </p:pic>
      <p:sp>
        <p:nvSpPr>
          <p:cNvPr id="8" name="Textfeld 7"/>
          <p:cNvSpPr txBox="1"/>
          <p:nvPr/>
        </p:nvSpPr>
        <p:spPr>
          <a:xfrm>
            <a:off x="5462385" y="1556793"/>
            <a:ext cx="3574111" cy="923330"/>
          </a:xfrm>
          <a:prstGeom prst="rect">
            <a:avLst/>
          </a:prstGeom>
          <a:noFill/>
        </p:spPr>
        <p:txBody>
          <a:bodyPr wrap="square" rtlCol="0">
            <a:spAutoFit/>
          </a:bodyPr>
          <a:lstStyle/>
          <a:p>
            <a:r>
              <a:rPr lang="en-US" b="1" dirty="0"/>
              <a:t>High-Spin States, </a:t>
            </a:r>
            <a:endParaRPr lang="en-US" b="1" dirty="0" smtClean="0"/>
          </a:p>
          <a:p>
            <a:r>
              <a:rPr lang="en-US" b="1" dirty="0" smtClean="0"/>
              <a:t>Extreme </a:t>
            </a:r>
            <a:r>
              <a:rPr lang="en-US" b="1" dirty="0"/>
              <a:t>Deformation and </a:t>
            </a:r>
            <a:endParaRPr lang="en-US" b="1" dirty="0" smtClean="0"/>
          </a:p>
          <a:p>
            <a:r>
              <a:rPr lang="en-US" b="1" dirty="0" smtClean="0"/>
              <a:t>Giant </a:t>
            </a:r>
            <a:r>
              <a:rPr lang="en-US" b="1" dirty="0"/>
              <a:t>Collective Modes</a:t>
            </a:r>
            <a:endParaRPr lang="en-GB" dirty="0"/>
          </a:p>
        </p:txBody>
      </p:sp>
      <p:sp>
        <p:nvSpPr>
          <p:cNvPr id="9" name="Textfeld 8"/>
          <p:cNvSpPr txBox="1"/>
          <p:nvPr/>
        </p:nvSpPr>
        <p:spPr>
          <a:xfrm>
            <a:off x="285720" y="5831553"/>
            <a:ext cx="2486080" cy="646331"/>
          </a:xfrm>
          <a:prstGeom prst="rect">
            <a:avLst/>
          </a:prstGeom>
          <a:noFill/>
        </p:spPr>
        <p:txBody>
          <a:bodyPr wrap="square" rtlCol="0">
            <a:spAutoFit/>
          </a:bodyPr>
          <a:lstStyle/>
          <a:p>
            <a:r>
              <a:rPr lang="en-GB" b="1" dirty="0"/>
              <a:t>Pygmy Resonance Excitations</a:t>
            </a:r>
            <a:endParaRPr lang="en-GB" dirty="0"/>
          </a:p>
        </p:txBody>
      </p:sp>
    </p:spTree>
    <p:extLst>
      <p:ext uri="{BB962C8B-B14F-4D97-AF65-F5344CB8AC3E}">
        <p14:creationId xmlns:p14="http://schemas.microsoft.com/office/powerpoint/2010/main" val="40231087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5720" y="0"/>
            <a:ext cx="8496300" cy="1190555"/>
          </a:xfrm>
        </p:spPr>
        <p:txBody>
          <a:bodyPr/>
          <a:lstStyle/>
          <a:p>
            <a:pPr eaLnBrk="1" hangingPunct="1"/>
            <a:r>
              <a:rPr lang="en-US" sz="2800" b="1" dirty="0" smtClean="0">
                <a:latin typeface="Calibri" pitchFamily="34" charset="0"/>
              </a:rPr>
              <a:t>AGATA physics case</a:t>
            </a:r>
          </a:p>
        </p:txBody>
      </p:sp>
      <p:pic>
        <p:nvPicPr>
          <p:cNvPr id="11" name="Picture 7" descr="logoAgata"/>
          <p:cNvPicPr>
            <a:picLocks noChangeAspect="1" noChangeArrowheads="1"/>
          </p:cNvPicPr>
          <p:nvPr/>
        </p:nvPicPr>
        <p:blipFill>
          <a:blip r:embed="rId2" cstate="print"/>
          <a:srcRect/>
          <a:stretch>
            <a:fillRect/>
          </a:stretch>
        </p:blipFill>
        <p:spPr bwMode="auto">
          <a:xfrm>
            <a:off x="0" y="-74150"/>
            <a:ext cx="827584" cy="1096254"/>
          </a:xfrm>
          <a:prstGeom prst="rect">
            <a:avLst/>
          </a:prstGeom>
          <a:noFill/>
          <a:ln w="9525">
            <a:noFill/>
            <a:miter lim="800000"/>
            <a:headEnd/>
            <a:tailEnd/>
          </a:ln>
        </p:spPr>
      </p:pic>
      <p:pic>
        <p:nvPicPr>
          <p:cNvPr id="14" name="Picture 8"/>
          <p:cNvPicPr>
            <a:picLocks noChangeAspect="1" noChangeArrowheads="1"/>
          </p:cNvPicPr>
          <p:nvPr/>
        </p:nvPicPr>
        <p:blipFill>
          <a:blip r:embed="rId3" cstate="print">
            <a:lum bright="30000"/>
          </a:blip>
          <a:srcRect/>
          <a:stretch>
            <a:fillRect/>
          </a:stretch>
        </p:blipFill>
        <p:spPr bwMode="auto">
          <a:xfrm>
            <a:off x="8048147" y="26902"/>
            <a:ext cx="1095853" cy="1097842"/>
          </a:xfrm>
          <a:prstGeom prst="rect">
            <a:avLst/>
          </a:prstGeom>
          <a:noFill/>
          <a:ln w="9525">
            <a:noFill/>
            <a:miter lim="800000"/>
            <a:headEnd/>
            <a:tailEnd/>
          </a:ln>
        </p:spPr>
      </p:pic>
      <p:pic>
        <p:nvPicPr>
          <p:cNvPr id="3" name="Grafik 2"/>
          <p:cNvPicPr>
            <a:picLocks noChangeAspect="1"/>
          </p:cNvPicPr>
          <p:nvPr/>
        </p:nvPicPr>
        <p:blipFill>
          <a:blip r:embed="rId4"/>
          <a:stretch>
            <a:fillRect/>
          </a:stretch>
        </p:blipFill>
        <p:spPr>
          <a:xfrm>
            <a:off x="4139952" y="3789040"/>
            <a:ext cx="4792615" cy="2896012"/>
          </a:xfrm>
          <a:prstGeom prst="rect">
            <a:avLst/>
          </a:prstGeom>
        </p:spPr>
      </p:pic>
      <p:sp>
        <p:nvSpPr>
          <p:cNvPr id="5" name="Textfeld 4"/>
          <p:cNvSpPr txBox="1"/>
          <p:nvPr/>
        </p:nvSpPr>
        <p:spPr>
          <a:xfrm>
            <a:off x="1187624" y="5309185"/>
            <a:ext cx="2952328" cy="646331"/>
          </a:xfrm>
          <a:prstGeom prst="rect">
            <a:avLst/>
          </a:prstGeom>
          <a:noFill/>
        </p:spPr>
        <p:txBody>
          <a:bodyPr wrap="square" rtlCol="0">
            <a:spAutoFit/>
          </a:bodyPr>
          <a:lstStyle/>
          <a:p>
            <a:r>
              <a:rPr lang="en-US" b="1" dirty="0"/>
              <a:t>Spectroscopic Studies for </a:t>
            </a:r>
            <a:endParaRPr lang="en-US" b="1" dirty="0" smtClean="0"/>
          </a:p>
          <a:p>
            <a:r>
              <a:rPr lang="en-US" b="1" dirty="0" smtClean="0"/>
              <a:t>Nuclear </a:t>
            </a:r>
            <a:r>
              <a:rPr lang="en-US" b="1" dirty="0"/>
              <a:t>Astrophysics</a:t>
            </a:r>
            <a:endParaRPr lang="en-GB" dirty="0"/>
          </a:p>
        </p:txBody>
      </p:sp>
      <p:pic>
        <p:nvPicPr>
          <p:cNvPr id="6" name="Grafik 5"/>
          <p:cNvPicPr>
            <a:picLocks noChangeAspect="1"/>
          </p:cNvPicPr>
          <p:nvPr/>
        </p:nvPicPr>
        <p:blipFill>
          <a:blip r:embed="rId5"/>
          <a:stretch>
            <a:fillRect/>
          </a:stretch>
        </p:blipFill>
        <p:spPr>
          <a:xfrm>
            <a:off x="147526" y="1367562"/>
            <a:ext cx="7873625" cy="2725409"/>
          </a:xfrm>
          <a:prstGeom prst="rect">
            <a:avLst/>
          </a:prstGeom>
        </p:spPr>
      </p:pic>
      <p:sp>
        <p:nvSpPr>
          <p:cNvPr id="4" name="Textfeld 3"/>
          <p:cNvSpPr txBox="1"/>
          <p:nvPr/>
        </p:nvSpPr>
        <p:spPr>
          <a:xfrm>
            <a:off x="4973634" y="1124744"/>
            <a:ext cx="3960440" cy="369332"/>
          </a:xfrm>
          <a:prstGeom prst="rect">
            <a:avLst/>
          </a:prstGeom>
          <a:solidFill>
            <a:schemeClr val="bg1"/>
          </a:solidFill>
        </p:spPr>
        <p:txBody>
          <a:bodyPr wrap="square" rtlCol="0">
            <a:spAutoFit/>
          </a:bodyPr>
          <a:lstStyle/>
          <a:p>
            <a:r>
              <a:rPr lang="en-US" b="1" dirty="0"/>
              <a:t>Very Heavy and </a:t>
            </a:r>
            <a:r>
              <a:rPr lang="en-US" b="1" dirty="0" err="1"/>
              <a:t>Superheavy</a:t>
            </a:r>
            <a:r>
              <a:rPr lang="en-US" b="1" dirty="0"/>
              <a:t> Elements</a:t>
            </a:r>
            <a:endParaRPr lang="en-GB" dirty="0"/>
          </a:p>
        </p:txBody>
      </p:sp>
    </p:spTree>
    <p:extLst>
      <p:ext uri="{BB962C8B-B14F-4D97-AF65-F5344CB8AC3E}">
        <p14:creationId xmlns:p14="http://schemas.microsoft.com/office/powerpoint/2010/main" val="993589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5720" y="1"/>
            <a:ext cx="8496300" cy="836712"/>
          </a:xfrm>
        </p:spPr>
        <p:txBody>
          <a:bodyPr/>
          <a:lstStyle/>
          <a:p>
            <a:pPr eaLnBrk="1" hangingPunct="1"/>
            <a:r>
              <a:rPr lang="en-US" sz="2800" b="1" dirty="0" smtClean="0">
                <a:latin typeface="Calibri" pitchFamily="34" charset="0"/>
              </a:rPr>
              <a:t>Future host labs beyond 2020 </a:t>
            </a:r>
          </a:p>
        </p:txBody>
      </p:sp>
      <p:pic>
        <p:nvPicPr>
          <p:cNvPr id="6" name="Picture 1" descr="europeRIB.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2581" y="764704"/>
            <a:ext cx="5938837" cy="3983037"/>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sp>
        <p:nvSpPr>
          <p:cNvPr id="7" name="Text Box 7"/>
          <p:cNvSpPr txBox="1">
            <a:spLocks noChangeArrowheads="1"/>
          </p:cNvSpPr>
          <p:nvPr/>
        </p:nvSpPr>
        <p:spPr bwMode="auto">
          <a:xfrm>
            <a:off x="3938846" y="2648496"/>
            <a:ext cx="1209218" cy="400110"/>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it-IT" sz="2000" b="1" dirty="0" smtClean="0">
                <a:solidFill>
                  <a:srgbClr val="0000FF"/>
                </a:solidFill>
                <a:cs typeface="+mn-cs"/>
              </a:rPr>
              <a:t>FAIR</a:t>
            </a:r>
            <a:r>
              <a:rPr lang="pl-PL" sz="2000" b="1" dirty="0" smtClean="0">
                <a:solidFill>
                  <a:srgbClr val="0000FF"/>
                </a:solidFill>
                <a:cs typeface="+mn-cs"/>
              </a:rPr>
              <a:t> </a:t>
            </a:r>
            <a:r>
              <a:rPr lang="it-IT" sz="2000" b="1" dirty="0" smtClean="0">
                <a:solidFill>
                  <a:srgbClr val="0000FF"/>
                </a:solidFill>
                <a:cs typeface="+mn-cs"/>
              </a:rPr>
              <a:t>                 </a:t>
            </a:r>
            <a:endParaRPr lang="en-GB" sz="2000" b="1" dirty="0">
              <a:solidFill>
                <a:srgbClr val="0000FF"/>
              </a:solidFill>
              <a:cs typeface="+mn-cs"/>
            </a:endParaRPr>
          </a:p>
        </p:txBody>
      </p:sp>
      <p:sp>
        <p:nvSpPr>
          <p:cNvPr id="8" name="Text Box 7"/>
          <p:cNvSpPr txBox="1">
            <a:spLocks noChangeArrowheads="1"/>
          </p:cNvSpPr>
          <p:nvPr/>
        </p:nvSpPr>
        <p:spPr bwMode="auto">
          <a:xfrm>
            <a:off x="2195737" y="3616538"/>
            <a:ext cx="1873820" cy="400110"/>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GB" sz="2000" b="1" dirty="0">
                <a:solidFill>
                  <a:srgbClr val="FF0000"/>
                </a:solidFill>
                <a:cs typeface="+mn-cs"/>
              </a:rPr>
              <a:t>HIE-ISOLDE</a:t>
            </a:r>
          </a:p>
        </p:txBody>
      </p:sp>
      <p:sp>
        <p:nvSpPr>
          <p:cNvPr id="9" name="Text Box 7"/>
          <p:cNvSpPr txBox="1">
            <a:spLocks noChangeArrowheads="1"/>
          </p:cNvSpPr>
          <p:nvPr/>
        </p:nvSpPr>
        <p:spPr bwMode="auto">
          <a:xfrm>
            <a:off x="1693068" y="2709391"/>
            <a:ext cx="2014836" cy="400110"/>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GB" sz="2000" b="1" dirty="0">
                <a:solidFill>
                  <a:srgbClr val="FF0000"/>
                </a:solidFill>
                <a:cs typeface="+mn-cs"/>
              </a:rPr>
              <a:t>SPIRAL/GANIL</a:t>
            </a:r>
          </a:p>
        </p:txBody>
      </p:sp>
      <p:sp>
        <p:nvSpPr>
          <p:cNvPr id="10" name="Text Box 7"/>
          <p:cNvSpPr txBox="1">
            <a:spLocks noChangeArrowheads="1"/>
          </p:cNvSpPr>
          <p:nvPr/>
        </p:nvSpPr>
        <p:spPr bwMode="auto">
          <a:xfrm>
            <a:off x="4069556" y="3644429"/>
            <a:ext cx="1511498" cy="400110"/>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GB" sz="2000" b="1" dirty="0">
                <a:solidFill>
                  <a:srgbClr val="FF0000"/>
                </a:solidFill>
                <a:cs typeface="+mn-cs"/>
              </a:rPr>
              <a:t>SPES/LNL</a:t>
            </a:r>
          </a:p>
        </p:txBody>
      </p:sp>
      <p:sp>
        <p:nvSpPr>
          <p:cNvPr id="13" name="TextBox 5"/>
          <p:cNvSpPr txBox="1">
            <a:spLocks noChangeArrowheads="1"/>
          </p:cNvSpPr>
          <p:nvPr/>
        </p:nvSpPr>
        <p:spPr bwMode="auto">
          <a:xfrm>
            <a:off x="5436096" y="1066642"/>
            <a:ext cx="2231877" cy="892552"/>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r>
              <a:rPr lang="en-US" sz="2000" b="1" dirty="0" smtClean="0">
                <a:solidFill>
                  <a:srgbClr val="FFC000"/>
                </a:solidFill>
              </a:rPr>
              <a:t>JYFL</a:t>
            </a:r>
          </a:p>
          <a:p>
            <a:pPr eaLnBrk="1" hangingPunct="1"/>
            <a:r>
              <a:rPr lang="en-US" sz="1600" b="1" dirty="0" smtClean="0">
                <a:solidFill>
                  <a:srgbClr val="FFC000"/>
                </a:solidFill>
              </a:rPr>
              <a:t>High-Intensity </a:t>
            </a:r>
          </a:p>
          <a:p>
            <a:pPr eaLnBrk="1" hangingPunct="1"/>
            <a:r>
              <a:rPr lang="en-US" sz="1600" b="1" dirty="0" smtClean="0">
                <a:solidFill>
                  <a:srgbClr val="FFC000"/>
                </a:solidFill>
              </a:rPr>
              <a:t>Stable-Beam Facility</a:t>
            </a:r>
            <a:endParaRPr lang="en-US" sz="1600" b="1" dirty="0">
              <a:solidFill>
                <a:srgbClr val="FFC000"/>
              </a:solidFill>
            </a:endParaRPr>
          </a:p>
        </p:txBody>
      </p:sp>
      <p:sp>
        <p:nvSpPr>
          <p:cNvPr id="2" name="Ellipse 1"/>
          <p:cNvSpPr/>
          <p:nvPr/>
        </p:nvSpPr>
        <p:spPr>
          <a:xfrm>
            <a:off x="5102345" y="1663725"/>
            <a:ext cx="117727" cy="1206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Box 9"/>
          <p:cNvSpPr txBox="1">
            <a:spLocks noChangeArrowheads="1"/>
          </p:cNvSpPr>
          <p:nvPr/>
        </p:nvSpPr>
        <p:spPr bwMode="auto">
          <a:xfrm>
            <a:off x="827584" y="4869160"/>
            <a:ext cx="2016125" cy="396875"/>
          </a:xfrm>
          <a:prstGeom prst="rect">
            <a:avLst/>
          </a:prstGeom>
          <a:noFill/>
          <a:ln>
            <a:noFill/>
          </a:ln>
          <a:effectLst/>
          <a:extLs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ct val="50000"/>
              </a:spcBef>
              <a:defRPr/>
            </a:pPr>
            <a:r>
              <a:rPr lang="en-GB" sz="2000" b="1" dirty="0">
                <a:solidFill>
                  <a:srgbClr val="FF0000"/>
                </a:solidFill>
                <a:cs typeface="+mn-cs"/>
              </a:rPr>
              <a:t>ISOL Facilities</a:t>
            </a:r>
            <a:r>
              <a:rPr lang="en-GB" dirty="0">
                <a:solidFill>
                  <a:srgbClr val="000000"/>
                </a:solidFill>
                <a:cs typeface="+mn-cs"/>
              </a:rPr>
              <a:t> </a:t>
            </a:r>
          </a:p>
        </p:txBody>
      </p:sp>
      <p:sp>
        <p:nvSpPr>
          <p:cNvPr id="15" name="Text Box 15"/>
          <p:cNvSpPr txBox="1">
            <a:spLocks noChangeArrowheads="1"/>
          </p:cNvSpPr>
          <p:nvPr/>
        </p:nvSpPr>
        <p:spPr bwMode="auto">
          <a:xfrm>
            <a:off x="3636243" y="4869160"/>
            <a:ext cx="2447925" cy="396875"/>
          </a:xfrm>
          <a:prstGeom prst="rect">
            <a:avLst/>
          </a:prstGeom>
          <a:noFill/>
          <a:ln>
            <a:noFill/>
          </a:ln>
          <a:effectLst/>
          <a:extLs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ct val="50000"/>
              </a:spcBef>
              <a:defRPr/>
            </a:pPr>
            <a:r>
              <a:rPr lang="en-GB" sz="2000" b="1" dirty="0">
                <a:solidFill>
                  <a:srgbClr val="333399"/>
                </a:solidFill>
                <a:cs typeface="+mn-cs"/>
              </a:rPr>
              <a:t>In-Flight </a:t>
            </a:r>
            <a:r>
              <a:rPr lang="en-GB" sz="2000" b="1" dirty="0" smtClean="0">
                <a:solidFill>
                  <a:srgbClr val="333399"/>
                </a:solidFill>
                <a:cs typeface="+mn-cs"/>
              </a:rPr>
              <a:t>Facility</a:t>
            </a:r>
            <a:endParaRPr lang="en-GB" sz="2400" b="1" dirty="0">
              <a:solidFill>
                <a:srgbClr val="FF0000"/>
              </a:solidFill>
              <a:cs typeface="+mn-cs"/>
            </a:endParaRPr>
          </a:p>
        </p:txBody>
      </p:sp>
      <p:sp>
        <p:nvSpPr>
          <p:cNvPr id="16" name="TextBox 5"/>
          <p:cNvSpPr txBox="1">
            <a:spLocks noChangeArrowheads="1"/>
          </p:cNvSpPr>
          <p:nvPr/>
        </p:nvSpPr>
        <p:spPr bwMode="auto">
          <a:xfrm>
            <a:off x="6516587" y="4869160"/>
            <a:ext cx="2231877" cy="1015663"/>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r>
              <a:rPr lang="en-US" sz="2000" b="1" dirty="0" smtClean="0">
                <a:solidFill>
                  <a:srgbClr val="FFC000"/>
                </a:solidFill>
              </a:rPr>
              <a:t>High-Intensity </a:t>
            </a:r>
          </a:p>
          <a:p>
            <a:pPr eaLnBrk="1" hangingPunct="1"/>
            <a:r>
              <a:rPr lang="en-US" sz="2000" b="1" dirty="0" smtClean="0">
                <a:solidFill>
                  <a:srgbClr val="FFC000"/>
                </a:solidFill>
              </a:rPr>
              <a:t>Stable-Beam Facility</a:t>
            </a:r>
            <a:endParaRPr lang="en-US" sz="2000" b="1" dirty="0">
              <a:solidFill>
                <a:srgbClr val="FFC000"/>
              </a:solidFill>
            </a:endParaRPr>
          </a:p>
        </p:txBody>
      </p:sp>
      <p:sp>
        <p:nvSpPr>
          <p:cNvPr id="17" name="TextBox 4"/>
          <p:cNvSpPr txBox="1">
            <a:spLocks noChangeArrowheads="1"/>
          </p:cNvSpPr>
          <p:nvPr/>
        </p:nvSpPr>
        <p:spPr bwMode="auto">
          <a:xfrm>
            <a:off x="864816" y="5229200"/>
            <a:ext cx="3059112" cy="156966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r>
              <a:rPr lang="en-US" sz="1600" dirty="0"/>
              <a:t>Reaccelerated RIBs:</a:t>
            </a:r>
          </a:p>
          <a:p>
            <a:pPr marL="285750" indent="-285750">
              <a:buFontTx/>
              <a:buChar char="-"/>
            </a:pPr>
            <a:r>
              <a:rPr lang="en-US" sz="1600" dirty="0" smtClean="0"/>
              <a:t>Coulomb </a:t>
            </a:r>
            <a:r>
              <a:rPr lang="en-US" sz="1600" dirty="0"/>
              <a:t>Excitation, </a:t>
            </a:r>
            <a:br>
              <a:rPr lang="en-US" sz="1600" dirty="0"/>
            </a:br>
            <a:r>
              <a:rPr lang="en-US" sz="1600" dirty="0"/>
              <a:t>Direct Reactions, MNT, Deep Inelastic</a:t>
            </a:r>
            <a:r>
              <a:rPr lang="en-US" sz="1600" dirty="0" smtClean="0"/>
              <a:t>, CN </a:t>
            </a:r>
          </a:p>
          <a:p>
            <a:pPr marL="285750" indent="-285750">
              <a:buFontTx/>
              <a:buChar char="-"/>
            </a:pPr>
            <a:r>
              <a:rPr lang="en-US" sz="1600" b="1" dirty="0" smtClean="0">
                <a:solidFill>
                  <a:srgbClr val="FF0000"/>
                </a:solidFill>
              </a:rPr>
              <a:t>Direct </a:t>
            </a:r>
            <a:r>
              <a:rPr lang="en-US" sz="1600" b="1" dirty="0">
                <a:solidFill>
                  <a:srgbClr val="FF0000"/>
                </a:solidFill>
              </a:rPr>
              <a:t>and </a:t>
            </a:r>
            <a:r>
              <a:rPr lang="en-US" sz="1600" b="1" dirty="0" smtClean="0">
                <a:solidFill>
                  <a:srgbClr val="FF0000"/>
                </a:solidFill>
              </a:rPr>
              <a:t>inverse </a:t>
            </a:r>
            <a:r>
              <a:rPr lang="en-US" sz="1600" b="1" dirty="0">
                <a:solidFill>
                  <a:srgbClr val="FF0000"/>
                </a:solidFill>
              </a:rPr>
              <a:t>kinematics </a:t>
            </a:r>
            <a:r>
              <a:rPr lang="en-US" sz="1600" b="1" dirty="0">
                <a:solidFill>
                  <a:srgbClr val="FF0000"/>
                </a:solidFill>
                <a:latin typeface="Symbol" charset="0"/>
                <a:cs typeface="Symbol" charset="0"/>
              </a:rPr>
              <a:t>b</a:t>
            </a:r>
            <a:r>
              <a:rPr lang="en-US" sz="1600" b="1" dirty="0">
                <a:solidFill>
                  <a:srgbClr val="FF0000"/>
                </a:solidFill>
              </a:rPr>
              <a:t> ~ 10%</a:t>
            </a:r>
            <a:endParaRPr lang="is-IS" sz="1600" b="1" dirty="0">
              <a:solidFill>
                <a:srgbClr val="FF0000"/>
              </a:solidFill>
            </a:endParaRPr>
          </a:p>
        </p:txBody>
      </p:sp>
      <p:sp>
        <p:nvSpPr>
          <p:cNvPr id="18" name="TextBox 23"/>
          <p:cNvSpPr txBox="1">
            <a:spLocks noChangeArrowheads="1"/>
          </p:cNvSpPr>
          <p:nvPr/>
        </p:nvSpPr>
        <p:spPr bwMode="auto">
          <a:xfrm>
            <a:off x="3673128" y="5203204"/>
            <a:ext cx="3059112" cy="156966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r>
              <a:rPr lang="en-US" sz="1600" dirty="0"/>
              <a:t>In-flight </a:t>
            </a:r>
            <a:r>
              <a:rPr lang="en-US" sz="1600" dirty="0" smtClean="0"/>
              <a:t>RIBs:</a:t>
            </a:r>
          </a:p>
          <a:p>
            <a:pPr marL="285750" indent="-285750" eaLnBrk="1" hangingPunct="1">
              <a:buFontTx/>
              <a:buChar char="-"/>
            </a:pPr>
            <a:r>
              <a:rPr lang="en-US" sz="1600" dirty="0" smtClean="0"/>
              <a:t>Relativistic </a:t>
            </a:r>
            <a:r>
              <a:rPr lang="en-US" sz="1600" dirty="0"/>
              <a:t>Coulomb Excitation, Knock-out, </a:t>
            </a:r>
            <a:r>
              <a:rPr lang="en-US" sz="1600" dirty="0" smtClean="0"/>
              <a:t>Fragmentation </a:t>
            </a:r>
            <a:r>
              <a:rPr lang="is-IS" sz="1600" dirty="0" smtClean="0"/>
              <a:t>…</a:t>
            </a:r>
            <a:endParaRPr lang="en-US" sz="1600" dirty="0"/>
          </a:p>
          <a:p>
            <a:pPr marL="285750" indent="-285750" eaLnBrk="1" hangingPunct="1">
              <a:buFontTx/>
              <a:buChar char="-"/>
            </a:pPr>
            <a:r>
              <a:rPr lang="en-US" sz="1600" b="1" dirty="0" smtClean="0">
                <a:solidFill>
                  <a:srgbClr val="000090"/>
                </a:solidFill>
              </a:rPr>
              <a:t>Inverse kinematics                          </a:t>
            </a:r>
            <a:r>
              <a:rPr lang="en-US" sz="1600" b="1" dirty="0" smtClean="0">
                <a:solidFill>
                  <a:srgbClr val="000090"/>
                </a:solidFill>
                <a:latin typeface="Symbol" charset="0"/>
                <a:cs typeface="Symbol" charset="0"/>
              </a:rPr>
              <a:t>b</a:t>
            </a:r>
            <a:r>
              <a:rPr lang="en-US" sz="1600" b="1" dirty="0" smtClean="0">
                <a:solidFill>
                  <a:srgbClr val="000090"/>
                </a:solidFill>
              </a:rPr>
              <a:t> </a:t>
            </a:r>
            <a:r>
              <a:rPr lang="en-US" sz="1600" b="1" dirty="0">
                <a:solidFill>
                  <a:srgbClr val="000090"/>
                </a:solidFill>
              </a:rPr>
              <a:t>~ 50%</a:t>
            </a:r>
            <a:endParaRPr lang="is-IS" sz="1600" b="1" dirty="0">
              <a:solidFill>
                <a:srgbClr val="000090"/>
              </a:solidFill>
            </a:endParaRPr>
          </a:p>
        </p:txBody>
      </p:sp>
      <p:pic>
        <p:nvPicPr>
          <p:cNvPr id="19" name="Picture 7" descr="logoAgata"/>
          <p:cNvPicPr>
            <a:picLocks noChangeAspect="1" noChangeArrowheads="1"/>
          </p:cNvPicPr>
          <p:nvPr/>
        </p:nvPicPr>
        <p:blipFill>
          <a:blip r:embed="rId3" cstate="print"/>
          <a:srcRect/>
          <a:stretch>
            <a:fillRect/>
          </a:stretch>
        </p:blipFill>
        <p:spPr bwMode="auto">
          <a:xfrm>
            <a:off x="0" y="-27384"/>
            <a:ext cx="827584" cy="1096254"/>
          </a:xfrm>
          <a:prstGeom prst="rect">
            <a:avLst/>
          </a:prstGeom>
          <a:noFill/>
          <a:ln w="9525">
            <a:noFill/>
            <a:miter lim="800000"/>
            <a:headEnd/>
            <a:tailEnd/>
          </a:ln>
        </p:spPr>
      </p:pic>
    </p:spTree>
    <p:extLst>
      <p:ext uri="{BB962C8B-B14F-4D97-AF65-F5344CB8AC3E}">
        <p14:creationId xmlns:p14="http://schemas.microsoft.com/office/powerpoint/2010/main" val="18698695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5720" y="1"/>
            <a:ext cx="8496300" cy="836712"/>
          </a:xfrm>
        </p:spPr>
        <p:txBody>
          <a:bodyPr/>
          <a:lstStyle/>
          <a:p>
            <a:pPr eaLnBrk="1" hangingPunct="1"/>
            <a:r>
              <a:rPr lang="en-US" sz="2800" b="1" dirty="0" smtClean="0">
                <a:latin typeface="Calibri" pitchFamily="34" charset="0"/>
              </a:rPr>
              <a:t>GANIL the actual host lab</a:t>
            </a:r>
          </a:p>
        </p:txBody>
      </p:sp>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757" r="23787" b="19141"/>
          <a:stretch/>
        </p:blipFill>
        <p:spPr bwMode="auto">
          <a:xfrm rot="5400000">
            <a:off x="64172" y="2673420"/>
            <a:ext cx="1872208" cy="1799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4"/>
          <p:cNvSpPr txBox="1"/>
          <p:nvPr/>
        </p:nvSpPr>
        <p:spPr>
          <a:xfrm>
            <a:off x="2123728" y="3604954"/>
            <a:ext cx="2520280" cy="461665"/>
          </a:xfrm>
          <a:prstGeom prst="rect">
            <a:avLst/>
          </a:prstGeom>
          <a:noFill/>
          <a:ln>
            <a:solidFill>
              <a:srgbClr val="7030A0"/>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smtClean="0"/>
              <a:t>Variety of setups</a:t>
            </a:r>
            <a:endParaRPr lang="en-GB" sz="2400" dirty="0"/>
          </a:p>
        </p:txBody>
      </p:sp>
      <p:pic>
        <p:nvPicPr>
          <p:cNvPr id="7" name="Image 71" descr="VAMOS_NoGFP.png"/>
          <p:cNvPicPr>
            <a:picLocks noChangeAspect="1"/>
          </p:cNvPicPr>
          <p:nvPr/>
        </p:nvPicPr>
        <p:blipFill>
          <a:blip r:embed="rId3" cstate="print"/>
          <a:stretch>
            <a:fillRect/>
          </a:stretch>
        </p:blipFill>
        <p:spPr>
          <a:xfrm>
            <a:off x="2267744" y="868495"/>
            <a:ext cx="6617912" cy="3023603"/>
          </a:xfrm>
          <a:prstGeom prst="rect">
            <a:avLst/>
          </a:prstGeom>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26" y="1052736"/>
            <a:ext cx="1777102"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17"/>
          <p:cNvSpPr/>
          <p:nvPr/>
        </p:nvSpPr>
        <p:spPr>
          <a:xfrm>
            <a:off x="1252808" y="6525344"/>
            <a:ext cx="1224136"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2" descr="http://irfu.cea.fr/Images/astImg/4023_3.jpg"/>
          <p:cNvPicPr>
            <a:picLocks noChangeAspect="1" noChangeArrowheads="1"/>
          </p:cNvPicPr>
          <p:nvPr/>
        </p:nvPicPr>
        <p:blipFill>
          <a:blip r:embed="rId5" cstate="print"/>
          <a:srcRect/>
          <a:stretch>
            <a:fillRect/>
          </a:stretch>
        </p:blipFill>
        <p:spPr bwMode="auto">
          <a:xfrm>
            <a:off x="5574526" y="3789040"/>
            <a:ext cx="3490642" cy="2328112"/>
          </a:xfrm>
          <a:prstGeom prst="rect">
            <a:avLst/>
          </a:prstGeom>
          <a:noFill/>
        </p:spPr>
      </p:pic>
      <p:sp>
        <p:nvSpPr>
          <p:cNvPr id="11" name="Rectangle 19"/>
          <p:cNvSpPr/>
          <p:nvPr/>
        </p:nvSpPr>
        <p:spPr>
          <a:xfrm>
            <a:off x="6004320" y="6139661"/>
            <a:ext cx="3060848" cy="646331"/>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rgbClr val="FF0000"/>
                </a:solidFill>
                <a:effectLst>
                  <a:outerShdw blurRad="38100" dist="38100" dir="2700000" algn="tl">
                    <a:srgbClr val="000000">
                      <a:alpha val="43137"/>
                    </a:srgbClr>
                  </a:outerShdw>
                </a:effectLst>
              </a:rPr>
              <a:t>FATIMA-PARIS</a:t>
            </a:r>
            <a:r>
              <a:rPr lang="en-US" dirty="0" smtClean="0"/>
              <a:t> detectors coupled to AGATA in 2017</a:t>
            </a:r>
          </a:p>
        </p:txBody>
      </p:sp>
      <p:sp>
        <p:nvSpPr>
          <p:cNvPr id="15" name="ZoneTexte 11"/>
          <p:cNvSpPr txBox="1"/>
          <p:nvPr/>
        </p:nvSpPr>
        <p:spPr>
          <a:xfrm>
            <a:off x="2051720" y="4077072"/>
            <a:ext cx="3384376" cy="2554545"/>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smtClean="0">
                <a:solidFill>
                  <a:srgbClr val="000000"/>
                </a:solidFill>
                <a:latin typeface="Wingdings" panose="05000000000000000000" pitchFamily="2" charset="2"/>
              </a:rPr>
              <a:t></a:t>
            </a:r>
            <a:r>
              <a:rPr lang="en-GB" sz="2000" dirty="0" smtClean="0">
                <a:solidFill>
                  <a:srgbClr val="000000"/>
                </a:solidFill>
                <a:latin typeface="Candara" panose="020E0502030303020204" pitchFamily="34" charset="0"/>
              </a:rPr>
              <a:t>VAMOS </a:t>
            </a:r>
          </a:p>
          <a:p>
            <a:r>
              <a:rPr lang="en-GB" sz="2000" dirty="0">
                <a:solidFill>
                  <a:srgbClr val="000000"/>
                </a:solidFill>
                <a:latin typeface="Wingdings" panose="05000000000000000000" pitchFamily="2" charset="2"/>
              </a:rPr>
              <a:t></a:t>
            </a:r>
            <a:r>
              <a:rPr lang="en-GB" sz="2000" dirty="0">
                <a:solidFill>
                  <a:srgbClr val="000000"/>
                </a:solidFill>
                <a:latin typeface="Candara" panose="020E0502030303020204" pitchFamily="34" charset="0"/>
              </a:rPr>
              <a:t>Plunger </a:t>
            </a:r>
          </a:p>
          <a:p>
            <a:r>
              <a:rPr lang="en-GB" sz="2000" dirty="0">
                <a:solidFill>
                  <a:srgbClr val="000000"/>
                </a:solidFill>
                <a:latin typeface="Wingdings" panose="05000000000000000000" pitchFamily="2" charset="2"/>
              </a:rPr>
              <a:t></a:t>
            </a:r>
            <a:r>
              <a:rPr lang="en-GB" sz="2000" dirty="0">
                <a:solidFill>
                  <a:srgbClr val="000000"/>
                </a:solidFill>
                <a:latin typeface="Candara" panose="020E0502030303020204" pitchFamily="34" charset="0"/>
              </a:rPr>
              <a:t>Delayed </a:t>
            </a:r>
            <a:r>
              <a:rPr lang="en-GB" sz="2000" dirty="0" smtClean="0">
                <a:solidFill>
                  <a:srgbClr val="000000"/>
                </a:solidFill>
                <a:latin typeface="Symbol" panose="05050102010706020507" pitchFamily="18" charset="2"/>
              </a:rPr>
              <a:t>g</a:t>
            </a:r>
            <a:r>
              <a:rPr lang="en-GB" sz="2000" dirty="0" smtClean="0">
                <a:solidFill>
                  <a:srgbClr val="000000"/>
                </a:solidFill>
                <a:latin typeface="Candara" panose="020E0502030303020204" pitchFamily="34" charset="0"/>
              </a:rPr>
              <a:t>-ray spectroscopy </a:t>
            </a:r>
            <a:endParaRPr lang="en-GB" sz="2000" dirty="0">
              <a:solidFill>
                <a:srgbClr val="000000"/>
              </a:solidFill>
              <a:latin typeface="Candara" panose="020E0502030303020204" pitchFamily="34" charset="0"/>
            </a:endParaRPr>
          </a:p>
          <a:p>
            <a:r>
              <a:rPr lang="en-GB" sz="2000" dirty="0">
                <a:solidFill>
                  <a:srgbClr val="000000"/>
                </a:solidFill>
                <a:latin typeface="Wingdings" panose="05000000000000000000" pitchFamily="2" charset="2"/>
              </a:rPr>
              <a:t></a:t>
            </a:r>
            <a:r>
              <a:rPr lang="en-GB" sz="2000" dirty="0">
                <a:solidFill>
                  <a:srgbClr val="000000"/>
                </a:solidFill>
                <a:latin typeface="Candara" panose="020E0502030303020204" pitchFamily="34" charset="0"/>
              </a:rPr>
              <a:t>Fast-timing </a:t>
            </a:r>
          </a:p>
          <a:p>
            <a:r>
              <a:rPr lang="en-GB" sz="2000" dirty="0">
                <a:solidFill>
                  <a:srgbClr val="000000"/>
                </a:solidFill>
                <a:latin typeface="Wingdings" panose="05000000000000000000" pitchFamily="2" charset="2"/>
              </a:rPr>
              <a:t></a:t>
            </a:r>
            <a:r>
              <a:rPr lang="en-GB" sz="2000" dirty="0">
                <a:solidFill>
                  <a:srgbClr val="000000"/>
                </a:solidFill>
                <a:latin typeface="Candara" panose="020E0502030303020204" pitchFamily="34" charset="0"/>
              </a:rPr>
              <a:t>PARIS, DSSD, FATIMA </a:t>
            </a:r>
          </a:p>
          <a:p>
            <a:r>
              <a:rPr lang="en-GB" sz="2000" dirty="0">
                <a:solidFill>
                  <a:srgbClr val="000000"/>
                </a:solidFill>
                <a:latin typeface="Wingdings" panose="05000000000000000000" pitchFamily="2" charset="2"/>
              </a:rPr>
              <a:t></a:t>
            </a:r>
            <a:r>
              <a:rPr lang="en-GB" sz="2000" dirty="0">
                <a:solidFill>
                  <a:srgbClr val="000000"/>
                </a:solidFill>
                <a:latin typeface="Candara" panose="020E0502030303020204" pitchFamily="34" charset="0"/>
              </a:rPr>
              <a:t>2</a:t>
            </a:r>
            <a:r>
              <a:rPr lang="en-GB" sz="1200" dirty="0">
                <a:solidFill>
                  <a:srgbClr val="000000"/>
                </a:solidFill>
                <a:latin typeface="Candara" panose="020E0502030303020204" pitchFamily="34" charset="0"/>
              </a:rPr>
              <a:t>nd </a:t>
            </a:r>
            <a:r>
              <a:rPr lang="en-GB" sz="2000" dirty="0">
                <a:solidFill>
                  <a:srgbClr val="000000"/>
                </a:solidFill>
                <a:latin typeface="Candara" panose="020E0502030303020204" pitchFamily="34" charset="0"/>
              </a:rPr>
              <a:t>VAMOS arm </a:t>
            </a:r>
            <a:endParaRPr lang="en-GB" sz="2000" dirty="0" smtClean="0">
              <a:solidFill>
                <a:srgbClr val="000000"/>
              </a:solidFill>
              <a:latin typeface="Candara" panose="020E0502030303020204" pitchFamily="34" charset="0"/>
            </a:endParaRPr>
          </a:p>
          <a:p>
            <a:r>
              <a:rPr lang="en-GB" sz="2000" dirty="0" smtClean="0">
                <a:solidFill>
                  <a:srgbClr val="000000"/>
                </a:solidFill>
                <a:latin typeface="Wingdings" panose="05000000000000000000" pitchFamily="2" charset="2"/>
              </a:rPr>
              <a:t></a:t>
            </a:r>
            <a:r>
              <a:rPr lang="en-GB" sz="2000" dirty="0" smtClean="0">
                <a:solidFill>
                  <a:srgbClr val="000000"/>
                </a:solidFill>
                <a:latin typeface="Candara" panose="020E0502030303020204" pitchFamily="34" charset="0"/>
              </a:rPr>
              <a:t>NEDA</a:t>
            </a:r>
            <a:endParaRPr lang="en-GB" sz="2000" dirty="0">
              <a:solidFill>
                <a:srgbClr val="000000"/>
              </a:solidFill>
              <a:latin typeface="Candara" panose="020E0502030303020204" pitchFamily="34" charset="0"/>
            </a:endParaRPr>
          </a:p>
          <a:p>
            <a:r>
              <a:rPr lang="en-GB" sz="2000" dirty="0" smtClean="0">
                <a:solidFill>
                  <a:srgbClr val="000000"/>
                </a:solidFill>
                <a:latin typeface="Wingdings" panose="05000000000000000000" pitchFamily="2" charset="2"/>
              </a:rPr>
              <a:t></a:t>
            </a:r>
            <a:r>
              <a:rPr lang="en-GB" sz="2000" dirty="0" smtClean="0">
                <a:solidFill>
                  <a:srgbClr val="000000"/>
                </a:solidFill>
                <a:latin typeface="Candara" panose="020E0502030303020204" pitchFamily="34" charset="0"/>
              </a:rPr>
              <a:t>MUGAST </a:t>
            </a:r>
            <a:endParaRPr lang="en-GB" sz="2000" dirty="0">
              <a:solidFill>
                <a:srgbClr val="000000"/>
              </a:solidFill>
              <a:latin typeface="Candara" panose="020E0502030303020204" pitchFamily="34" charset="0"/>
            </a:endParaRPr>
          </a:p>
        </p:txBody>
      </p:sp>
      <p:pic>
        <p:nvPicPr>
          <p:cNvPr id="16" name="Picture 3"/>
          <p:cNvPicPr>
            <a:picLocks noChangeAspect="1" noChangeArrowheads="1"/>
          </p:cNvPicPr>
          <p:nvPr/>
        </p:nvPicPr>
        <p:blipFill>
          <a:blip r:embed="rId6" cstate="print"/>
          <a:srcRect/>
          <a:stretch>
            <a:fillRect/>
          </a:stretch>
        </p:blipFill>
        <p:spPr bwMode="auto">
          <a:xfrm>
            <a:off x="144016" y="4653136"/>
            <a:ext cx="1475656" cy="1595586"/>
          </a:xfrm>
          <a:prstGeom prst="rect">
            <a:avLst/>
          </a:prstGeom>
          <a:noFill/>
          <a:ln w="9525">
            <a:noFill/>
            <a:miter lim="800000"/>
            <a:headEnd/>
            <a:tailEnd/>
          </a:ln>
        </p:spPr>
      </p:pic>
      <p:pic>
        <p:nvPicPr>
          <p:cNvPr id="18" name="Picture 6" descr="logoAgata"/>
          <p:cNvPicPr>
            <a:picLocks noChangeAspect="1" noChangeArrowheads="1"/>
          </p:cNvPicPr>
          <p:nvPr/>
        </p:nvPicPr>
        <p:blipFill>
          <a:blip r:embed="rId7" cstate="print">
            <a:extLst>
              <a:ext uri="{28A0092B-C50C-407E-A947-70E740481C1C}">
                <a14:useLocalDpi xmlns:a14="http://schemas.microsoft.com/office/drawing/2010/main" val="0"/>
              </a:ext>
            </a:extLst>
          </a:blip>
          <a:srcRect l="9920" t="10983" r="11336" b="11676"/>
          <a:stretch>
            <a:fillRect/>
          </a:stretch>
        </p:blipFill>
        <p:spPr bwMode="auto">
          <a:xfrm>
            <a:off x="8244409" y="0"/>
            <a:ext cx="720079" cy="953492"/>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656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1 Título"/>
          <p:cNvSpPr>
            <a:spLocks noGrp="1"/>
          </p:cNvSpPr>
          <p:nvPr>
            <p:ph type="title"/>
          </p:nvPr>
        </p:nvSpPr>
        <p:spPr>
          <a:xfrm>
            <a:off x="395536" y="53752"/>
            <a:ext cx="8280920" cy="1143000"/>
          </a:xfrm>
        </p:spPr>
        <p:txBody>
          <a:bodyPr/>
          <a:lstStyle/>
          <a:p>
            <a:pPr algn="l"/>
            <a:r>
              <a:rPr lang="en-US" dirty="0" smtClean="0">
                <a:solidFill>
                  <a:srgbClr val="0070C0"/>
                </a:solidFill>
                <a:latin typeface="Arial" pitchFamily="34" charset="0"/>
                <a:cs typeface="Arial" pitchFamily="34" charset="0"/>
              </a:rPr>
              <a:t>The AGATA 4</a:t>
            </a:r>
            <a:r>
              <a:rPr lang="en-US" dirty="0" smtClean="0">
                <a:solidFill>
                  <a:srgbClr val="0070C0"/>
                </a:solidFill>
                <a:latin typeface="Symbol" panose="05050102010706020507" pitchFamily="18" charset="2"/>
                <a:cs typeface="Arial" pitchFamily="34" charset="0"/>
              </a:rPr>
              <a:t>p</a:t>
            </a:r>
            <a:r>
              <a:rPr lang="en-US" dirty="0" smtClean="0">
                <a:solidFill>
                  <a:srgbClr val="0070C0"/>
                </a:solidFill>
                <a:latin typeface="Arial" pitchFamily="34" charset="0"/>
                <a:cs typeface="Arial" pitchFamily="34" charset="0"/>
              </a:rPr>
              <a:t> promise</a:t>
            </a:r>
            <a:br>
              <a:rPr lang="en-US" dirty="0" smtClean="0">
                <a:solidFill>
                  <a:srgbClr val="0070C0"/>
                </a:solidFill>
                <a:latin typeface="Arial" pitchFamily="34" charset="0"/>
                <a:cs typeface="Arial" pitchFamily="34" charset="0"/>
              </a:rPr>
            </a:br>
            <a:r>
              <a:rPr lang="en-US" sz="4000" dirty="0" smtClean="0">
                <a:solidFill>
                  <a:srgbClr val="0070C0"/>
                </a:solidFill>
                <a:latin typeface="Arial" pitchFamily="34" charset="0"/>
                <a:cs typeface="Arial" pitchFamily="34" charset="0"/>
              </a:rPr>
              <a:t>Unprecedented detection sensitivity</a:t>
            </a:r>
          </a:p>
        </p:txBody>
      </p:sp>
      <p:sp>
        <p:nvSpPr>
          <p:cNvPr id="80900" name="14 CuadroTexto"/>
          <p:cNvSpPr txBox="1">
            <a:spLocks noChangeArrowheads="1"/>
          </p:cNvSpPr>
          <p:nvPr/>
        </p:nvSpPr>
        <p:spPr bwMode="auto">
          <a:xfrm>
            <a:off x="179512" y="1396508"/>
            <a:ext cx="4574882" cy="5416868"/>
          </a:xfrm>
          <a:prstGeom prst="rect">
            <a:avLst/>
          </a:prstGeom>
          <a:noFill/>
          <a:ln w="9525">
            <a:noFill/>
            <a:miter lim="800000"/>
            <a:headEnd/>
            <a:tailEnd/>
          </a:ln>
        </p:spPr>
        <p:txBody>
          <a:bodyPr wrap="square">
            <a:spAutoFit/>
          </a:bodyPr>
          <a:lstStyle/>
          <a:p>
            <a:r>
              <a:rPr lang="en-US" sz="2400" dirty="0" smtClean="0">
                <a:solidFill>
                  <a:srgbClr val="002060"/>
                </a:solidFill>
                <a:latin typeface="Arial" pitchFamily="34" charset="0"/>
                <a:cs typeface="Arial" pitchFamily="34" charset="0"/>
              </a:rPr>
              <a:t>Improved conditions for           in-beam </a:t>
            </a:r>
            <a:r>
              <a:rPr lang="en-US" sz="2400" dirty="0" smtClean="0">
                <a:solidFill>
                  <a:srgbClr val="002060"/>
                </a:solidFill>
                <a:latin typeface="Symbol" pitchFamily="18" charset="2"/>
                <a:cs typeface="Arial" pitchFamily="34" charset="0"/>
              </a:rPr>
              <a:t>g</a:t>
            </a:r>
            <a:r>
              <a:rPr lang="en-US" sz="2400" dirty="0" smtClean="0">
                <a:solidFill>
                  <a:srgbClr val="002060"/>
                </a:solidFill>
                <a:latin typeface="Arial" pitchFamily="34" charset="0"/>
                <a:cs typeface="Arial" pitchFamily="34" charset="0"/>
              </a:rPr>
              <a:t>-ray spectroscopy</a:t>
            </a:r>
          </a:p>
          <a:p>
            <a:pPr marL="800100" lvl="1" indent="-342900">
              <a:buFontTx/>
              <a:buChar char="-"/>
            </a:pPr>
            <a:r>
              <a:rPr lang="en-US" sz="2000" dirty="0" smtClean="0">
                <a:solidFill>
                  <a:srgbClr val="002060"/>
                </a:solidFill>
                <a:latin typeface="Arial" pitchFamily="34" charset="0"/>
                <a:cs typeface="Arial" pitchFamily="34" charset="0"/>
              </a:rPr>
              <a:t>energy resolution </a:t>
            </a:r>
          </a:p>
          <a:p>
            <a:pPr lvl="1"/>
            <a:r>
              <a:rPr lang="en-US" sz="2000" dirty="0" smtClean="0">
                <a:solidFill>
                  <a:srgbClr val="002060"/>
                </a:solidFill>
                <a:latin typeface="Arial" pitchFamily="34" charset="0"/>
                <a:cs typeface="Arial" pitchFamily="34" charset="0"/>
              </a:rPr>
              <a:t>     → Doppler effects </a:t>
            </a:r>
          </a:p>
          <a:p>
            <a:pPr marL="800100" lvl="1" indent="-342900">
              <a:buFontTx/>
              <a:buChar char="-"/>
            </a:pPr>
            <a:r>
              <a:rPr lang="en-US" sz="2000" dirty="0" smtClean="0">
                <a:solidFill>
                  <a:srgbClr val="002060"/>
                </a:solidFill>
                <a:latin typeface="Arial" pitchFamily="34" charset="0"/>
                <a:cs typeface="Arial" pitchFamily="34" charset="0"/>
              </a:rPr>
              <a:t>detection efficiency at high energies</a:t>
            </a:r>
          </a:p>
          <a:p>
            <a:pPr marL="800100" lvl="1" indent="-342900">
              <a:buFontTx/>
              <a:buChar char="-"/>
            </a:pPr>
            <a:r>
              <a:rPr lang="en-US" sz="2000" dirty="0" smtClean="0">
                <a:solidFill>
                  <a:srgbClr val="002060"/>
                </a:solidFill>
                <a:latin typeface="Arial" pitchFamily="34" charset="0"/>
                <a:cs typeface="Arial" pitchFamily="34" charset="0"/>
              </a:rPr>
              <a:t>line shape </a:t>
            </a:r>
          </a:p>
          <a:p>
            <a:pPr lvl="1"/>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 escape line suppression</a:t>
            </a:r>
          </a:p>
          <a:p>
            <a:pPr marL="800100" lvl="1" indent="-342900">
              <a:buFontTx/>
              <a:buChar char="-"/>
            </a:pPr>
            <a:r>
              <a:rPr lang="en-US" sz="2000" dirty="0" smtClean="0">
                <a:solidFill>
                  <a:srgbClr val="002060"/>
                </a:solidFill>
                <a:latin typeface="Arial" pitchFamily="34" charset="0"/>
                <a:cs typeface="Arial" pitchFamily="34" charset="0"/>
              </a:rPr>
              <a:t>1</a:t>
            </a:r>
            <a:r>
              <a:rPr lang="en-US" sz="2000" baseline="30000" dirty="0" smtClean="0">
                <a:solidFill>
                  <a:srgbClr val="002060"/>
                </a:solidFill>
                <a:latin typeface="Arial" pitchFamily="34" charset="0"/>
                <a:cs typeface="Arial" pitchFamily="34" charset="0"/>
              </a:rPr>
              <a:t>st</a:t>
            </a:r>
            <a:r>
              <a:rPr lang="en-US" sz="2000" dirty="0" smtClean="0">
                <a:solidFill>
                  <a:srgbClr val="002060"/>
                </a:solidFill>
                <a:latin typeface="Arial" pitchFamily="34" charset="0"/>
                <a:cs typeface="Arial" pitchFamily="34" charset="0"/>
              </a:rPr>
              <a:t> interaction point </a:t>
            </a:r>
          </a:p>
          <a:p>
            <a:pPr lvl="1"/>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 angular distributions </a:t>
            </a:r>
          </a:p>
          <a:p>
            <a:pPr marL="800100" lvl="1" indent="-342900">
              <a:buFontTx/>
              <a:buChar char="-"/>
            </a:pPr>
            <a:r>
              <a:rPr lang="en-US" sz="2000" dirty="0" smtClean="0">
                <a:solidFill>
                  <a:srgbClr val="002060"/>
                </a:solidFill>
                <a:latin typeface="Arial" pitchFamily="34" charset="0"/>
                <a:cs typeface="Arial" pitchFamily="34" charset="0"/>
              </a:rPr>
              <a:t>2</a:t>
            </a:r>
            <a:r>
              <a:rPr lang="en-US" sz="2000" baseline="30000" dirty="0" smtClean="0">
                <a:solidFill>
                  <a:srgbClr val="002060"/>
                </a:solidFill>
                <a:latin typeface="Arial" pitchFamily="34" charset="0"/>
                <a:cs typeface="Arial" pitchFamily="34" charset="0"/>
              </a:rPr>
              <a:t>nd</a:t>
            </a:r>
            <a:r>
              <a:rPr lang="en-US" sz="2000" dirty="0" smtClean="0">
                <a:solidFill>
                  <a:srgbClr val="002060"/>
                </a:solidFill>
                <a:latin typeface="Arial" pitchFamily="34" charset="0"/>
                <a:cs typeface="Arial" pitchFamily="34" charset="0"/>
              </a:rPr>
              <a:t> interaction point </a:t>
            </a:r>
          </a:p>
          <a:p>
            <a:pPr lvl="1"/>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 polarization sensitivity </a:t>
            </a:r>
          </a:p>
          <a:p>
            <a:pPr marL="800100" lvl="1" indent="-342900">
              <a:buFontTx/>
              <a:buChar char="-"/>
            </a:pPr>
            <a:r>
              <a:rPr lang="en-US" sz="2000" dirty="0" smtClean="0">
                <a:solidFill>
                  <a:srgbClr val="002060"/>
                </a:solidFill>
                <a:latin typeface="Arial" pitchFamily="34" charset="0"/>
                <a:cs typeface="Arial" pitchFamily="34" charset="0"/>
              </a:rPr>
              <a:t>lifetime measurements </a:t>
            </a:r>
          </a:p>
          <a:p>
            <a:pPr lvl="1"/>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a:t>
            </a:r>
            <a:r>
              <a:rPr lang="en-US" dirty="0" smtClean="0">
                <a:solidFill>
                  <a:srgbClr val="002060"/>
                </a:solidFill>
                <a:latin typeface="Arial" pitchFamily="34" charset="0"/>
                <a:cs typeface="Arial" pitchFamily="34" charset="0"/>
              </a:rPr>
              <a:t>→ </a:t>
            </a:r>
            <a:r>
              <a:rPr lang="en-US" dirty="0">
                <a:solidFill>
                  <a:srgbClr val="002060"/>
                </a:solidFill>
                <a:latin typeface="Arial" pitchFamily="34" charset="0"/>
                <a:cs typeface="Arial" pitchFamily="34" charset="0"/>
              </a:rPr>
              <a:t>continuous </a:t>
            </a:r>
            <a:r>
              <a:rPr lang="en-US" dirty="0" smtClean="0">
                <a:solidFill>
                  <a:srgbClr val="002060"/>
                </a:solidFill>
                <a:latin typeface="Arial" pitchFamily="34" charset="0"/>
                <a:cs typeface="Arial" pitchFamily="34" charset="0"/>
              </a:rPr>
              <a:t>DSAM </a:t>
            </a:r>
          </a:p>
          <a:p>
            <a:pPr lvl="1"/>
            <a:r>
              <a:rPr lang="en-US" dirty="0">
                <a:solidFill>
                  <a:srgbClr val="002060"/>
                </a:solidFill>
                <a:latin typeface="Arial" pitchFamily="34" charset="0"/>
                <a:cs typeface="Arial" pitchFamily="34" charset="0"/>
              </a:rPr>
              <a:t> </a:t>
            </a:r>
            <a:r>
              <a:rPr lang="en-US" dirty="0" smtClean="0">
                <a:solidFill>
                  <a:srgbClr val="002060"/>
                </a:solidFill>
                <a:latin typeface="Arial" pitchFamily="34" charset="0"/>
                <a:cs typeface="Arial" pitchFamily="34" charset="0"/>
              </a:rPr>
              <a:t>     → </a:t>
            </a:r>
            <a:r>
              <a:rPr lang="en-US" dirty="0">
                <a:solidFill>
                  <a:srgbClr val="002060"/>
                </a:solidFill>
                <a:latin typeface="Arial" pitchFamily="34" charset="0"/>
                <a:cs typeface="Arial" pitchFamily="34" charset="0"/>
              </a:rPr>
              <a:t>2d </a:t>
            </a:r>
            <a:r>
              <a:rPr lang="en-US" dirty="0" smtClean="0">
                <a:solidFill>
                  <a:srgbClr val="002060"/>
                </a:solidFill>
                <a:latin typeface="Arial" pitchFamily="34" charset="0"/>
                <a:cs typeface="Arial" pitchFamily="34" charset="0"/>
              </a:rPr>
              <a:t>line shape fit </a:t>
            </a:r>
          </a:p>
          <a:p>
            <a:pPr marL="800100" lvl="1" indent="-342900">
              <a:buFontTx/>
              <a:buChar char="-"/>
            </a:pPr>
            <a:r>
              <a:rPr lang="en-US" sz="2000" dirty="0" smtClean="0">
                <a:solidFill>
                  <a:srgbClr val="002060"/>
                </a:solidFill>
                <a:latin typeface="Symbol" pitchFamily="18" charset="2"/>
                <a:cs typeface="Arial" pitchFamily="34" charset="0"/>
              </a:rPr>
              <a:t>g</a:t>
            </a:r>
            <a:r>
              <a:rPr lang="en-US" sz="2000" dirty="0" smtClean="0">
                <a:solidFill>
                  <a:srgbClr val="002060"/>
                </a:solidFill>
                <a:latin typeface="Arial" pitchFamily="34" charset="0"/>
                <a:cs typeface="Arial" pitchFamily="34" charset="0"/>
              </a:rPr>
              <a:t>-ray imaging </a:t>
            </a:r>
          </a:p>
          <a:p>
            <a:pPr lvl="1"/>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 back ground suppression</a:t>
            </a:r>
          </a:p>
        </p:txBody>
      </p:sp>
      <p:pic>
        <p:nvPicPr>
          <p:cNvPr id="4" name="Picture 13" descr="AGATA_SensibilityV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16017" y="1500089"/>
            <a:ext cx="4320480" cy="5097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3156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5720" y="1"/>
            <a:ext cx="8496300" cy="836712"/>
          </a:xfrm>
        </p:spPr>
        <p:txBody>
          <a:bodyPr/>
          <a:lstStyle/>
          <a:p>
            <a:pPr eaLnBrk="1" hangingPunct="1"/>
            <a:r>
              <a:rPr lang="en-US" sz="2800" b="1" dirty="0" smtClean="0">
                <a:latin typeface="Calibri" pitchFamily="34" charset="0"/>
              </a:rPr>
              <a:t>SPES a future host lab beyond 2020 </a:t>
            </a:r>
          </a:p>
        </p:txBody>
      </p:sp>
      <p:sp>
        <p:nvSpPr>
          <p:cNvPr id="3" name="Textfeld 2"/>
          <p:cNvSpPr txBox="1"/>
          <p:nvPr/>
        </p:nvSpPr>
        <p:spPr>
          <a:xfrm flipH="1">
            <a:off x="755576" y="6093296"/>
            <a:ext cx="8136903" cy="707886"/>
          </a:xfrm>
          <a:prstGeom prst="rect">
            <a:avLst/>
          </a:prstGeom>
          <a:noFill/>
        </p:spPr>
        <p:txBody>
          <a:bodyPr wrap="square" rtlCol="0">
            <a:spAutoFit/>
          </a:bodyPr>
          <a:lstStyle/>
          <a:p>
            <a:r>
              <a:rPr lang="en-GB" sz="2000" b="1" dirty="0" smtClean="0">
                <a:solidFill>
                  <a:schemeClr val="accent1"/>
                </a:solidFill>
              </a:rPr>
              <a:t>SPES experiments </a:t>
            </a:r>
            <a:r>
              <a:rPr lang="en-GB" sz="2000" dirty="0" smtClean="0">
                <a:solidFill>
                  <a:schemeClr val="accent1"/>
                </a:solidFill>
              </a:rPr>
              <a:t>with reaccelerated beams from ALPI projected for 2021</a:t>
            </a:r>
          </a:p>
          <a:p>
            <a:r>
              <a:rPr lang="en-GB" sz="2000" dirty="0" smtClean="0">
                <a:solidFill>
                  <a:schemeClr val="accent1"/>
                </a:solidFill>
              </a:rPr>
              <a:t>Stable beams are available before provided by LNL accelerator facility</a:t>
            </a:r>
            <a:endParaRPr lang="en-GB" sz="2000" dirty="0" smtClean="0">
              <a:solidFill>
                <a:schemeClr val="accent1"/>
              </a:solidFill>
              <a:latin typeface="Symbol" panose="05050102010706020507" pitchFamily="18" charset="2"/>
            </a:endParaRPr>
          </a:p>
        </p:txBody>
      </p:sp>
      <p:pic>
        <p:nvPicPr>
          <p:cNvPr id="4" name="Grafik 3"/>
          <p:cNvPicPr>
            <a:picLocks noChangeAspect="1"/>
          </p:cNvPicPr>
          <p:nvPr/>
        </p:nvPicPr>
        <p:blipFill>
          <a:blip r:embed="rId2"/>
          <a:stretch>
            <a:fillRect/>
          </a:stretch>
        </p:blipFill>
        <p:spPr>
          <a:xfrm>
            <a:off x="1269562" y="764704"/>
            <a:ext cx="6604876" cy="5072100"/>
          </a:xfrm>
          <a:prstGeom prst="rect">
            <a:avLst/>
          </a:prstGeom>
        </p:spPr>
      </p:pic>
    </p:spTree>
    <p:extLst>
      <p:ext uri="{BB962C8B-B14F-4D97-AF65-F5344CB8AC3E}">
        <p14:creationId xmlns:p14="http://schemas.microsoft.com/office/powerpoint/2010/main" val="39176674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251520" y="404664"/>
            <a:ext cx="8607184" cy="6451527"/>
          </a:xfrm>
          <a:prstGeom prst="rect">
            <a:avLst/>
          </a:prstGeom>
        </p:spPr>
      </p:pic>
      <p:sp>
        <p:nvSpPr>
          <p:cNvPr id="10242" name="Rectangle 2"/>
          <p:cNvSpPr>
            <a:spLocks noGrp="1" noChangeArrowheads="1"/>
          </p:cNvSpPr>
          <p:nvPr>
            <p:ph type="title"/>
          </p:nvPr>
        </p:nvSpPr>
        <p:spPr>
          <a:xfrm>
            <a:off x="285720" y="1"/>
            <a:ext cx="8496300" cy="836712"/>
          </a:xfrm>
        </p:spPr>
        <p:txBody>
          <a:bodyPr/>
          <a:lstStyle/>
          <a:p>
            <a:pPr eaLnBrk="1" hangingPunct="1"/>
            <a:r>
              <a:rPr lang="en-US" sz="2800" b="1" dirty="0" smtClean="0">
                <a:latin typeface="Calibri" pitchFamily="34" charset="0"/>
              </a:rPr>
              <a:t>FAIR a future host lab beyond 2025  </a:t>
            </a:r>
          </a:p>
        </p:txBody>
      </p:sp>
    </p:spTree>
    <p:extLst>
      <p:ext uri="{BB962C8B-B14F-4D97-AF65-F5344CB8AC3E}">
        <p14:creationId xmlns:p14="http://schemas.microsoft.com/office/powerpoint/2010/main" val="39525762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txBox="1">
            <a:spLocks noChangeArrowheads="1"/>
          </p:cNvSpPr>
          <p:nvPr/>
        </p:nvSpPr>
        <p:spPr bwMode="auto">
          <a:xfrm>
            <a:off x="692224" y="115665"/>
            <a:ext cx="7696200" cy="10810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a:lstStyle>
          <a:p>
            <a:pPr eaLnBrk="1" hangingPunct="1"/>
            <a:r>
              <a:rPr lang="en-US" sz="3600" b="1" kern="0" dirty="0" smtClean="0"/>
              <a:t>Future AGATA campaigns</a:t>
            </a:r>
            <a:r>
              <a:rPr lang="en-GB" sz="3600" kern="0" dirty="0" smtClean="0">
                <a:solidFill>
                  <a:schemeClr val="accent2"/>
                </a:solidFill>
              </a:rPr>
              <a:t/>
            </a:r>
            <a:br>
              <a:rPr lang="en-GB" sz="3600" kern="0" dirty="0" smtClean="0">
                <a:solidFill>
                  <a:schemeClr val="accent2"/>
                </a:solidFill>
              </a:rPr>
            </a:br>
            <a:endParaRPr lang="en-GB" sz="1400" b="1" kern="0" dirty="0" smtClean="0">
              <a:solidFill>
                <a:schemeClr val="accent2"/>
              </a:solidFill>
            </a:endParaRPr>
          </a:p>
        </p:txBody>
      </p:sp>
      <p:pic>
        <p:nvPicPr>
          <p:cNvPr id="7" name="Picture 7" descr="logoAgata"/>
          <p:cNvPicPr>
            <a:picLocks noChangeAspect="1" noChangeArrowheads="1"/>
          </p:cNvPicPr>
          <p:nvPr/>
        </p:nvPicPr>
        <p:blipFill>
          <a:blip r:embed="rId2" cstate="print"/>
          <a:srcRect/>
          <a:stretch>
            <a:fillRect/>
          </a:stretch>
        </p:blipFill>
        <p:spPr bwMode="auto">
          <a:xfrm>
            <a:off x="0" y="1588"/>
            <a:ext cx="827584" cy="1096254"/>
          </a:xfrm>
          <a:prstGeom prst="rect">
            <a:avLst/>
          </a:prstGeom>
          <a:noFill/>
          <a:ln w="9525">
            <a:noFill/>
            <a:miter lim="800000"/>
            <a:headEnd/>
            <a:tailEnd/>
          </a:ln>
        </p:spPr>
      </p:pic>
      <p:pic>
        <p:nvPicPr>
          <p:cNvPr id="8" name="Picture 8"/>
          <p:cNvPicPr>
            <a:picLocks noChangeAspect="1" noChangeArrowheads="1"/>
          </p:cNvPicPr>
          <p:nvPr/>
        </p:nvPicPr>
        <p:blipFill>
          <a:blip r:embed="rId3" cstate="print">
            <a:lum bright="30000"/>
          </a:blip>
          <a:srcRect/>
          <a:stretch>
            <a:fillRect/>
          </a:stretch>
        </p:blipFill>
        <p:spPr bwMode="auto">
          <a:xfrm>
            <a:off x="8048147" y="0"/>
            <a:ext cx="1095853" cy="1097842"/>
          </a:xfrm>
          <a:prstGeom prst="rect">
            <a:avLst/>
          </a:prstGeom>
          <a:noFill/>
          <a:ln w="9525">
            <a:noFill/>
            <a:miter lim="800000"/>
            <a:headEnd/>
            <a:tailEnd/>
          </a:ln>
        </p:spPr>
      </p:pic>
      <p:sp>
        <p:nvSpPr>
          <p:cNvPr id="9" name="Rectangle 3"/>
          <p:cNvSpPr>
            <a:spLocks noChangeArrowheads="1"/>
          </p:cNvSpPr>
          <p:nvPr/>
        </p:nvSpPr>
        <p:spPr bwMode="auto">
          <a:xfrm>
            <a:off x="323528" y="1479267"/>
            <a:ext cx="8396288" cy="401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410075" algn="l"/>
              </a:tabLst>
              <a:defRPr>
                <a:solidFill>
                  <a:schemeClr val="tx1"/>
                </a:solidFill>
                <a:latin typeface="Arial" panose="020B0604020202020204" pitchFamily="34" charset="0"/>
              </a:defRPr>
            </a:lvl1pPr>
            <a:lvl2pPr eaLnBrk="0" fontAlgn="base" hangingPunct="0">
              <a:spcBef>
                <a:spcPct val="0"/>
              </a:spcBef>
              <a:spcAft>
                <a:spcPct val="0"/>
              </a:spcAft>
              <a:tabLst>
                <a:tab pos="4410075" algn="l"/>
              </a:tabLst>
              <a:defRPr>
                <a:solidFill>
                  <a:schemeClr val="tx1"/>
                </a:solidFill>
                <a:latin typeface="Arial" panose="020B0604020202020204" pitchFamily="34" charset="0"/>
              </a:defRPr>
            </a:lvl2pPr>
            <a:lvl3pPr eaLnBrk="0" fontAlgn="base" hangingPunct="0">
              <a:spcBef>
                <a:spcPct val="0"/>
              </a:spcBef>
              <a:spcAft>
                <a:spcPct val="0"/>
              </a:spcAft>
              <a:tabLst>
                <a:tab pos="4410075" algn="l"/>
              </a:tabLst>
              <a:defRPr>
                <a:solidFill>
                  <a:schemeClr val="tx1"/>
                </a:solidFill>
                <a:latin typeface="Arial" panose="020B0604020202020204" pitchFamily="34" charset="0"/>
              </a:defRPr>
            </a:lvl3pPr>
            <a:lvl4pPr eaLnBrk="0" fontAlgn="base" hangingPunct="0">
              <a:spcBef>
                <a:spcPct val="0"/>
              </a:spcBef>
              <a:spcAft>
                <a:spcPct val="0"/>
              </a:spcAft>
              <a:tabLst>
                <a:tab pos="4410075" algn="l"/>
              </a:tabLst>
              <a:defRPr>
                <a:solidFill>
                  <a:schemeClr val="tx1"/>
                </a:solidFill>
                <a:latin typeface="Arial" panose="020B0604020202020204" pitchFamily="34" charset="0"/>
              </a:defRPr>
            </a:lvl4pPr>
            <a:lvl5pPr eaLnBrk="0" fontAlgn="base" hangingPunct="0">
              <a:spcBef>
                <a:spcPct val="0"/>
              </a:spcBef>
              <a:spcAft>
                <a:spcPct val="0"/>
              </a:spcAft>
              <a:tabLst>
                <a:tab pos="4410075" algn="l"/>
              </a:tabLst>
              <a:defRPr>
                <a:solidFill>
                  <a:schemeClr val="tx1"/>
                </a:solidFill>
                <a:latin typeface="Arial" panose="020B0604020202020204" pitchFamily="34" charset="0"/>
              </a:defRPr>
            </a:lvl5pPr>
            <a:lvl6pPr eaLnBrk="0" fontAlgn="base" hangingPunct="0">
              <a:spcBef>
                <a:spcPct val="0"/>
              </a:spcBef>
              <a:spcAft>
                <a:spcPct val="0"/>
              </a:spcAft>
              <a:tabLst>
                <a:tab pos="4410075" algn="l"/>
              </a:tabLst>
              <a:defRPr>
                <a:solidFill>
                  <a:schemeClr val="tx1"/>
                </a:solidFill>
                <a:latin typeface="Arial" panose="020B0604020202020204" pitchFamily="34" charset="0"/>
              </a:defRPr>
            </a:lvl6pPr>
            <a:lvl7pPr eaLnBrk="0" fontAlgn="base" hangingPunct="0">
              <a:spcBef>
                <a:spcPct val="0"/>
              </a:spcBef>
              <a:spcAft>
                <a:spcPct val="0"/>
              </a:spcAft>
              <a:tabLst>
                <a:tab pos="4410075" algn="l"/>
              </a:tabLst>
              <a:defRPr>
                <a:solidFill>
                  <a:schemeClr val="tx1"/>
                </a:solidFill>
                <a:latin typeface="Arial" panose="020B0604020202020204" pitchFamily="34" charset="0"/>
              </a:defRPr>
            </a:lvl7pPr>
            <a:lvl8pPr eaLnBrk="0" fontAlgn="base" hangingPunct="0">
              <a:spcBef>
                <a:spcPct val="0"/>
              </a:spcBef>
              <a:spcAft>
                <a:spcPct val="0"/>
              </a:spcAft>
              <a:tabLst>
                <a:tab pos="4410075" algn="l"/>
              </a:tabLst>
              <a:defRPr>
                <a:solidFill>
                  <a:schemeClr val="tx1"/>
                </a:solidFill>
                <a:latin typeface="Arial" panose="020B0604020202020204" pitchFamily="34" charset="0"/>
              </a:defRPr>
            </a:lvl8pPr>
            <a:lvl9pPr eaLnBrk="0" fontAlgn="base" hangingPunct="0">
              <a:spcBef>
                <a:spcPct val="0"/>
              </a:spcBef>
              <a:spcAft>
                <a:spcPct val="0"/>
              </a:spcAft>
              <a:tabLst>
                <a:tab pos="44100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410075" algn="l"/>
              </a:tabLst>
            </a:pPr>
            <a:r>
              <a:rPr kumimoji="0" lang="en-GB" altLang="de-DE" sz="2800" i="0" u="none" strike="noStrike" cap="none" normalizeH="0" baseline="0" dirty="0" smtClean="0">
                <a:ln>
                  <a:noFill/>
                </a:ln>
                <a:solidFill>
                  <a:schemeClr val="tx1"/>
                </a:solidFill>
                <a:effectLst/>
                <a:latin typeface="+mn-lt"/>
                <a:ea typeface="Times New Roman" panose="02020603050405020304" pitchFamily="18" charset="0"/>
                <a:cs typeface="Arial" panose="020B0604020202020204" pitchFamily="34" charset="0"/>
              </a:rPr>
              <a:t>AGATA MoU</a:t>
            </a:r>
            <a:r>
              <a:rPr kumimoji="0" lang="en-GB" altLang="de-DE" sz="2800" i="0" u="none" strike="noStrike" cap="none" normalizeH="0" dirty="0" smtClean="0">
                <a:ln>
                  <a:noFill/>
                </a:ln>
                <a:solidFill>
                  <a:schemeClr val="tx1"/>
                </a:solidFill>
                <a:effectLst/>
                <a:latin typeface="+mn-lt"/>
                <a:ea typeface="Times New Roman" panose="02020603050405020304" pitchFamily="18"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4410075" algn="l"/>
              </a:tabLst>
            </a:pPr>
            <a:endParaRPr kumimoji="0" lang="en-GB" altLang="de-DE" sz="2800" i="0" u="none" strike="noStrike" cap="none" normalizeH="0" baseline="0" dirty="0" smtClean="0">
              <a:ln>
                <a:noFill/>
              </a:ln>
              <a:solidFill>
                <a:schemeClr val="tx1"/>
              </a:solidFill>
              <a:effectLst/>
              <a:latin typeface="+mn-lt"/>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410075" algn="l"/>
              </a:tabLst>
            </a:pPr>
            <a:r>
              <a:rPr kumimoji="0" lang="en-GB" altLang="de-DE" i="0" u="none" strike="noStrike" cap="none" normalizeH="0" baseline="0" dirty="0" smtClean="0">
                <a:ln>
                  <a:noFill/>
                </a:ln>
                <a:solidFill>
                  <a:schemeClr val="tx1"/>
                </a:solidFill>
                <a:effectLst/>
                <a:latin typeface="+mn-lt"/>
                <a:ea typeface="Times New Roman" panose="02020603050405020304" pitchFamily="18" charset="0"/>
                <a:cs typeface="Arial" panose="020B0604020202020204" pitchFamily="34" charset="0"/>
              </a:rPr>
              <a:t>For the duration of this MoU the AGATA system is expected to be sited for at least 25% of its total operation time each at GANIL/SPIRAL2 (Caen, France), GSI/FAIR (Darmstadt, Germany), LNL/SPES (Legnaro, Italy). </a:t>
            </a:r>
          </a:p>
          <a:p>
            <a:pPr marL="0" marR="0" lvl="0" indent="0" algn="l" defTabSz="914400" rtl="0" eaLnBrk="0" fontAlgn="base" latinLnBrk="0" hangingPunct="0">
              <a:lnSpc>
                <a:spcPct val="100000"/>
              </a:lnSpc>
              <a:spcBef>
                <a:spcPct val="0"/>
              </a:spcBef>
              <a:spcAft>
                <a:spcPct val="0"/>
              </a:spcAft>
              <a:buClrTx/>
              <a:buSzTx/>
              <a:buFontTx/>
              <a:buNone/>
              <a:tabLst>
                <a:tab pos="4410075" algn="l"/>
              </a:tabLst>
            </a:pPr>
            <a:endParaRPr lang="en-GB" altLang="de-DE" dirty="0">
              <a:latin typeface="+mn-lt"/>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410075" algn="l"/>
              </a:tabLst>
            </a:pPr>
            <a:r>
              <a:rPr kumimoji="0" lang="en-GB" altLang="de-DE" i="0" u="none" strike="noStrike" cap="none" normalizeH="0" baseline="0" dirty="0" smtClean="0">
                <a:ln>
                  <a:noFill/>
                </a:ln>
                <a:solidFill>
                  <a:schemeClr val="tx1"/>
                </a:solidFill>
                <a:effectLst/>
                <a:latin typeface="+mn-lt"/>
                <a:ea typeface="Times New Roman" panose="02020603050405020304" pitchFamily="18" charset="0"/>
                <a:cs typeface="Arial" panose="020B0604020202020204" pitchFamily="34" charset="0"/>
              </a:rPr>
              <a:t>The host collaborating institutions GANIL, GSI and LNL (hereinafter “Host” or “AGATA Host”) have agreed to</a:t>
            </a:r>
            <a:r>
              <a:rPr lang="en-GB" altLang="de-DE" dirty="0" smtClean="0">
                <a:latin typeface="+mn-lt"/>
                <a:ea typeface="Times New Roman" panose="02020603050405020304" pitchFamily="18" charset="0"/>
                <a:cs typeface="Arial" panose="020B0604020202020204" pitchFamily="34" charset="0"/>
              </a:rPr>
              <a:t> </a:t>
            </a:r>
            <a:r>
              <a:rPr kumimoji="0" lang="en-GB" altLang="de-DE" i="0" u="none" strike="noStrike" cap="none" normalizeH="0" baseline="0" dirty="0" smtClean="0">
                <a:ln>
                  <a:noFill/>
                </a:ln>
                <a:solidFill>
                  <a:schemeClr val="tx1"/>
                </a:solidFill>
                <a:effectLst/>
                <a:latin typeface="+mn-lt"/>
                <a:ea typeface="Times New Roman" panose="02020603050405020304" pitchFamily="18" charset="0"/>
                <a:cs typeface="Arial" panose="020B0604020202020204" pitchFamily="34" charset="0"/>
              </a:rPr>
              <a:t>host AGATA. AGATA will be an essential instrument for the future facilities FAIR, SPES and SPIRAL2.</a:t>
            </a:r>
            <a:r>
              <a:rPr kumimoji="0" lang="en-GB" altLang="de-DE" i="0" u="none" strike="noStrike" cap="none" normalizeH="0" baseline="0" dirty="0" smtClean="0">
                <a:ln>
                  <a:noFill/>
                </a:ln>
                <a:solidFill>
                  <a:srgbClr val="FF0000"/>
                </a:solidFill>
                <a:effectLst/>
                <a:latin typeface="+mn-lt"/>
                <a:ea typeface="Times New Roman" panose="02020603050405020304" pitchFamily="18"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4410075" algn="l"/>
              </a:tabLst>
            </a:pPr>
            <a:endParaRPr kumimoji="0" lang="de-DE" altLang="de-DE" sz="90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4410075" algn="l"/>
              </a:tabLst>
            </a:pPr>
            <a:r>
              <a:rPr kumimoji="0" lang="en-GB" altLang="de-DE" i="0" u="none" strike="noStrike" cap="none" normalizeH="0" baseline="0" dirty="0" smtClean="0">
                <a:ln>
                  <a:noFill/>
                </a:ln>
                <a:solidFill>
                  <a:schemeClr val="tx1"/>
                </a:solidFill>
                <a:effectLst/>
                <a:latin typeface="+mn-lt"/>
                <a:ea typeface="Times New Roman" panose="02020603050405020304" pitchFamily="18" charset="0"/>
                <a:cs typeface="Arial" panose="020B0604020202020204" pitchFamily="34" charset="0"/>
              </a:rPr>
              <a:t>Campaigns at any other host laboratory, in particular outside of the Collaborating Institutions,</a:t>
            </a:r>
            <a:r>
              <a:rPr kumimoji="0" lang="en-GB" altLang="de-DE"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are subject to negotiations within the AGATA </a:t>
            </a:r>
            <a:r>
              <a:rPr kumimoji="0" lang="en-GB" altLang="de-DE" i="0" u="none" strike="noStrike" cap="none" normalizeH="0" baseline="0" dirty="0" smtClean="0">
                <a:ln>
                  <a:noFill/>
                </a:ln>
                <a:solidFill>
                  <a:schemeClr val="tx1"/>
                </a:solidFill>
                <a:effectLst/>
                <a:latin typeface="+mn-lt"/>
                <a:ea typeface="Times New Roman" panose="02020603050405020304" pitchFamily="18" charset="0"/>
                <a:cs typeface="Arial" panose="020B0604020202020204" pitchFamily="34" charset="0"/>
              </a:rPr>
              <a:t>Steering Committee</a:t>
            </a:r>
            <a:r>
              <a:rPr kumimoji="0" lang="en-GB" altLang="de-DE"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endParaRPr kumimoji="0" lang="de-DE" altLang="de-DE" sz="90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4410075" algn="l"/>
              </a:tabLst>
            </a:pPr>
            <a:endParaRPr kumimoji="0" lang="de-DE" altLang="de-DE" sz="2800" i="0" u="none" strike="noStrike" cap="none" normalizeH="0" baseline="0" dirty="0" smtClean="0">
              <a:ln>
                <a:noFill/>
              </a:ln>
              <a:solidFill>
                <a:schemeClr val="tx1"/>
              </a:solidFill>
              <a:effectLst/>
              <a:latin typeface="+mn-lt"/>
            </a:endParaRPr>
          </a:p>
        </p:txBody>
      </p:sp>
    </p:spTree>
    <p:extLst>
      <p:ext uri="{BB962C8B-B14F-4D97-AF65-F5344CB8AC3E}">
        <p14:creationId xmlns:p14="http://schemas.microsoft.com/office/powerpoint/2010/main" val="35473875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5720" y="1"/>
            <a:ext cx="8496300" cy="836712"/>
          </a:xfrm>
        </p:spPr>
        <p:txBody>
          <a:bodyPr/>
          <a:lstStyle/>
          <a:p>
            <a:pPr eaLnBrk="1" hangingPunct="1"/>
            <a:r>
              <a:rPr lang="en-US" sz="2800" b="1" dirty="0" smtClean="0">
                <a:latin typeface="Calibri" pitchFamily="34" charset="0"/>
              </a:rPr>
              <a:t>HIE-ISOLDE a future host lab beyond 2020  </a:t>
            </a:r>
          </a:p>
        </p:txBody>
      </p:sp>
      <p:pic>
        <p:nvPicPr>
          <p:cNvPr id="21" name="Picture 49"/>
          <p:cNvPicPr/>
          <p:nvPr/>
        </p:nvPicPr>
        <p:blipFill>
          <a:blip r:embed="rId2"/>
          <a:stretch>
            <a:fillRect/>
          </a:stretch>
        </p:blipFill>
        <p:spPr>
          <a:xfrm>
            <a:off x="251520" y="836713"/>
            <a:ext cx="8640960" cy="5832647"/>
          </a:xfrm>
          <a:prstGeom prst="rect">
            <a:avLst/>
          </a:prstGeom>
        </p:spPr>
      </p:pic>
    </p:spTree>
    <p:extLst>
      <p:ext uri="{BB962C8B-B14F-4D97-AF65-F5344CB8AC3E}">
        <p14:creationId xmlns:p14="http://schemas.microsoft.com/office/powerpoint/2010/main" val="17390649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19F0662D-699A-9542-AF2E-09E586752180}"/>
              </a:ext>
            </a:extLst>
          </p:cNvPr>
          <p:cNvSpPr>
            <a:spLocks noGrp="1"/>
          </p:cNvSpPr>
          <p:nvPr>
            <p:ph type="ftr" sz="quarter" idx="11"/>
          </p:nvPr>
        </p:nvSpPr>
        <p:spPr/>
        <p:txBody>
          <a:bodyPr/>
          <a:lstStyle/>
          <a:p>
            <a:r>
              <a:rPr lang="fi-FI" b="1">
                <a:solidFill>
                  <a:srgbClr val="002957"/>
                </a:solidFill>
              </a:rPr>
              <a:t>JYU. </a:t>
            </a:r>
            <a:r>
              <a:rPr lang="fi-FI" b="1">
                <a:solidFill>
                  <a:prstClr val="white"/>
                </a:solidFill>
              </a:rPr>
              <a:t>Since 1863.</a:t>
            </a:r>
            <a:endParaRPr lang="fi-FI" b="1" dirty="0">
              <a:solidFill>
                <a:prstClr val="white"/>
              </a:solidFill>
            </a:endParaRPr>
          </a:p>
        </p:txBody>
      </p:sp>
      <p:sp>
        <p:nvSpPr>
          <p:cNvPr id="7" name="Title 1">
            <a:extLst>
              <a:ext uri="{FF2B5EF4-FFF2-40B4-BE49-F238E27FC236}">
                <a16:creationId xmlns:a16="http://schemas.microsoft.com/office/drawing/2014/main" xmlns="" id="{55388F59-7C41-4141-82CC-4F32CA8D41B3}"/>
              </a:ext>
            </a:extLst>
          </p:cNvPr>
          <p:cNvSpPr>
            <a:spLocks noGrp="1"/>
          </p:cNvSpPr>
          <p:nvPr>
            <p:ph type="title"/>
          </p:nvPr>
        </p:nvSpPr>
        <p:spPr>
          <a:xfrm>
            <a:off x="457200" y="0"/>
            <a:ext cx="7368419" cy="1019912"/>
          </a:xfrm>
        </p:spPr>
        <p:txBody>
          <a:bodyPr/>
          <a:lstStyle/>
          <a:p>
            <a:r>
              <a:rPr lang="fi-FI" b="1" dirty="0"/>
              <a:t>JYFL </a:t>
            </a:r>
            <a:r>
              <a:rPr lang="fi-FI" b="1" dirty="0" err="1"/>
              <a:t>Accelerator</a:t>
            </a:r>
            <a:r>
              <a:rPr lang="fi-FI" b="1" dirty="0"/>
              <a:t> </a:t>
            </a:r>
            <a:r>
              <a:rPr lang="fi-FI" b="1" dirty="0" err="1"/>
              <a:t>Laboratory</a:t>
            </a:r>
            <a:endParaRPr lang="fi-FI" sz="2400" b="1" dirty="0"/>
          </a:p>
        </p:txBody>
      </p:sp>
      <p:pic>
        <p:nvPicPr>
          <p:cNvPr id="11" name="Picture 5" descr="KOKO LABRA4.wmf">
            <a:extLst>
              <a:ext uri="{FF2B5EF4-FFF2-40B4-BE49-F238E27FC236}">
                <a16:creationId xmlns:a16="http://schemas.microsoft.com/office/drawing/2014/main" xmlns="" id="{5D319788-29CC-CB48-A803-785546EB69AF}"/>
              </a:ext>
            </a:extLst>
          </p:cNvPr>
          <p:cNvPicPr>
            <a:picLocks noChangeAspect="1"/>
          </p:cNvPicPr>
          <p:nvPr/>
        </p:nvPicPr>
        <p:blipFill>
          <a:blip r:embed="rId2" cstate="print"/>
          <a:srcRect l="28738" t="12119" r="23225" b="17059"/>
          <a:stretch>
            <a:fillRect/>
          </a:stretch>
        </p:blipFill>
        <p:spPr bwMode="auto">
          <a:xfrm>
            <a:off x="610991" y="835672"/>
            <a:ext cx="8027988" cy="5659437"/>
          </a:xfrm>
          <a:prstGeom prst="rect">
            <a:avLst/>
          </a:prstGeom>
          <a:noFill/>
          <a:ln w="9525">
            <a:noFill/>
            <a:miter lim="800000"/>
            <a:headEnd/>
            <a:tailEnd/>
          </a:ln>
        </p:spPr>
      </p:pic>
      <p:sp>
        <p:nvSpPr>
          <p:cNvPr id="12" name="TextBox 10">
            <a:extLst>
              <a:ext uri="{FF2B5EF4-FFF2-40B4-BE49-F238E27FC236}">
                <a16:creationId xmlns:a16="http://schemas.microsoft.com/office/drawing/2014/main" xmlns="" id="{3A201B99-01B0-0244-A6F3-742CC7A90E77}"/>
              </a:ext>
            </a:extLst>
          </p:cNvPr>
          <p:cNvSpPr txBox="1">
            <a:spLocks noChangeArrowheads="1"/>
          </p:cNvSpPr>
          <p:nvPr/>
        </p:nvSpPr>
        <p:spPr bwMode="auto">
          <a:xfrm>
            <a:off x="5363970" y="1622189"/>
            <a:ext cx="1366839" cy="338554"/>
          </a:xfrm>
          <a:prstGeom prst="rect">
            <a:avLst/>
          </a:prstGeom>
          <a:solidFill>
            <a:srgbClr val="CCFF99"/>
          </a:solidFill>
          <a:ln w="9525">
            <a:solidFill>
              <a:schemeClr val="tx1"/>
            </a:solidFill>
            <a:miter lim="800000"/>
            <a:headEnd/>
            <a:tailEnd/>
          </a:ln>
        </p:spPr>
        <p:txBody>
          <a:bodyPr wrap="square">
            <a:spAutoFit/>
          </a:bodyPr>
          <a:lstStyle/>
          <a:p>
            <a:pPr defTabSz="457200"/>
            <a:r>
              <a:rPr lang="fi-FI" sz="1600" b="1" dirty="0" err="1">
                <a:solidFill>
                  <a:prstClr val="black"/>
                </a:solidFill>
              </a:rPr>
              <a:t>Pelletron</a:t>
            </a:r>
            <a:endParaRPr lang="en-US" sz="1600" b="1" dirty="0">
              <a:solidFill>
                <a:prstClr val="black"/>
              </a:solidFill>
            </a:endParaRPr>
          </a:p>
        </p:txBody>
      </p:sp>
      <p:sp>
        <p:nvSpPr>
          <p:cNvPr id="13" name="TextBox 11">
            <a:extLst>
              <a:ext uri="{FF2B5EF4-FFF2-40B4-BE49-F238E27FC236}">
                <a16:creationId xmlns:a16="http://schemas.microsoft.com/office/drawing/2014/main" xmlns="" id="{FD5053A7-65D0-A44F-AE19-73924F53BB1C}"/>
              </a:ext>
            </a:extLst>
          </p:cNvPr>
          <p:cNvSpPr txBox="1">
            <a:spLocks noChangeArrowheads="1"/>
          </p:cNvSpPr>
          <p:nvPr/>
        </p:nvSpPr>
        <p:spPr bwMode="auto">
          <a:xfrm>
            <a:off x="1906392" y="3566877"/>
            <a:ext cx="720725" cy="369332"/>
          </a:xfrm>
          <a:prstGeom prst="rect">
            <a:avLst/>
          </a:prstGeom>
          <a:solidFill>
            <a:srgbClr val="CCFF99"/>
          </a:solidFill>
          <a:ln w="9525">
            <a:solidFill>
              <a:schemeClr val="tx1"/>
            </a:solidFill>
            <a:miter lim="800000"/>
            <a:headEnd/>
            <a:tailEnd/>
          </a:ln>
        </p:spPr>
        <p:txBody>
          <a:bodyPr>
            <a:spAutoFit/>
          </a:bodyPr>
          <a:lstStyle/>
          <a:p>
            <a:pPr defTabSz="457200"/>
            <a:r>
              <a:rPr lang="fi-FI" b="1">
                <a:solidFill>
                  <a:prstClr val="black"/>
                </a:solidFill>
              </a:rPr>
              <a:t>ECR</a:t>
            </a:r>
            <a:endParaRPr lang="en-US" b="1">
              <a:solidFill>
                <a:prstClr val="black"/>
              </a:solidFill>
            </a:endParaRPr>
          </a:p>
        </p:txBody>
      </p:sp>
      <p:sp>
        <p:nvSpPr>
          <p:cNvPr id="14" name="TextBox 17">
            <a:extLst>
              <a:ext uri="{FF2B5EF4-FFF2-40B4-BE49-F238E27FC236}">
                <a16:creationId xmlns:a16="http://schemas.microsoft.com/office/drawing/2014/main" xmlns="" id="{63E66AD9-C44E-4A44-9D68-2536B6A2D8D9}"/>
              </a:ext>
            </a:extLst>
          </p:cNvPr>
          <p:cNvSpPr txBox="1">
            <a:spLocks noChangeArrowheads="1"/>
          </p:cNvSpPr>
          <p:nvPr/>
        </p:nvSpPr>
        <p:spPr bwMode="auto">
          <a:xfrm>
            <a:off x="755579" y="5509977"/>
            <a:ext cx="1548172" cy="338554"/>
          </a:xfrm>
          <a:prstGeom prst="rect">
            <a:avLst/>
          </a:prstGeom>
          <a:solidFill>
            <a:srgbClr val="CCFF99"/>
          </a:solidFill>
          <a:ln w="9525">
            <a:solidFill>
              <a:schemeClr val="tx1"/>
            </a:solidFill>
            <a:miter lim="800000"/>
            <a:headEnd/>
            <a:tailEnd/>
          </a:ln>
        </p:spPr>
        <p:txBody>
          <a:bodyPr wrap="square">
            <a:spAutoFit/>
          </a:bodyPr>
          <a:lstStyle/>
          <a:p>
            <a:pPr defTabSz="457200"/>
            <a:r>
              <a:rPr lang="fi-FI" sz="1600" b="1">
                <a:solidFill>
                  <a:prstClr val="black"/>
                </a:solidFill>
              </a:rPr>
              <a:t>K=130 MeV</a:t>
            </a:r>
          </a:p>
        </p:txBody>
      </p:sp>
      <p:sp>
        <p:nvSpPr>
          <p:cNvPr id="15" name="TextBox 23">
            <a:extLst>
              <a:ext uri="{FF2B5EF4-FFF2-40B4-BE49-F238E27FC236}">
                <a16:creationId xmlns:a16="http://schemas.microsoft.com/office/drawing/2014/main" xmlns="" id="{56FDC0F3-F1F8-9243-9F3C-6EECA3D96125}"/>
              </a:ext>
            </a:extLst>
          </p:cNvPr>
          <p:cNvSpPr txBox="1">
            <a:spLocks noChangeArrowheads="1"/>
          </p:cNvSpPr>
          <p:nvPr/>
        </p:nvSpPr>
        <p:spPr bwMode="auto">
          <a:xfrm>
            <a:off x="7415867" y="3576759"/>
            <a:ext cx="1223112" cy="861774"/>
          </a:xfrm>
          <a:prstGeom prst="rect">
            <a:avLst/>
          </a:prstGeom>
          <a:solidFill>
            <a:srgbClr val="0070C0"/>
          </a:solidFill>
          <a:ln w="9525">
            <a:solidFill>
              <a:schemeClr val="tx1"/>
            </a:solidFill>
            <a:miter lim="800000"/>
            <a:headEnd/>
            <a:tailEnd/>
          </a:ln>
        </p:spPr>
        <p:txBody>
          <a:bodyPr wrap="square">
            <a:spAutoFit/>
          </a:bodyPr>
          <a:lstStyle/>
          <a:p>
            <a:pPr defTabSz="457200"/>
            <a:r>
              <a:rPr lang="fi-FI" sz="1400" b="1" dirty="0">
                <a:solidFill>
                  <a:prstClr val="white"/>
                </a:solidFill>
              </a:rPr>
              <a:t>*RADEF</a:t>
            </a:r>
          </a:p>
          <a:p>
            <a:pPr defTabSz="457200">
              <a:buFontTx/>
              <a:buChar char="-"/>
            </a:pPr>
            <a:r>
              <a:rPr lang="fi-FI" sz="1200" b="1" dirty="0" err="1">
                <a:solidFill>
                  <a:prstClr val="white"/>
                </a:solidFill>
              </a:rPr>
              <a:t>Space</a:t>
            </a:r>
            <a:endParaRPr lang="fi-FI" sz="1200" b="1" dirty="0">
              <a:solidFill>
                <a:prstClr val="white"/>
              </a:solidFill>
            </a:endParaRPr>
          </a:p>
          <a:p>
            <a:pPr defTabSz="457200">
              <a:buFontTx/>
              <a:buChar char="-"/>
            </a:pPr>
            <a:r>
              <a:rPr lang="fi-FI" sz="1200" b="1" dirty="0" err="1">
                <a:solidFill>
                  <a:prstClr val="white"/>
                </a:solidFill>
              </a:rPr>
              <a:t>Microfilters</a:t>
            </a:r>
            <a:endParaRPr lang="fi-FI" sz="1200" b="1" dirty="0">
              <a:solidFill>
                <a:prstClr val="white"/>
              </a:solidFill>
            </a:endParaRPr>
          </a:p>
          <a:p>
            <a:pPr defTabSz="457200">
              <a:buFontTx/>
              <a:buChar char="-"/>
            </a:pPr>
            <a:r>
              <a:rPr lang="fi-FI" sz="1200" b="1" dirty="0" err="1">
                <a:solidFill>
                  <a:prstClr val="white"/>
                </a:solidFill>
              </a:rPr>
              <a:t>CLinac</a:t>
            </a:r>
            <a:endParaRPr lang="en-US" sz="1200" b="1" dirty="0">
              <a:solidFill>
                <a:prstClr val="white"/>
              </a:solidFill>
            </a:endParaRPr>
          </a:p>
        </p:txBody>
      </p:sp>
      <p:sp>
        <p:nvSpPr>
          <p:cNvPr id="16" name="TextBox 24">
            <a:extLst>
              <a:ext uri="{FF2B5EF4-FFF2-40B4-BE49-F238E27FC236}">
                <a16:creationId xmlns:a16="http://schemas.microsoft.com/office/drawing/2014/main" xmlns="" id="{6E934711-632A-BD48-A5DC-81545191E935}"/>
              </a:ext>
            </a:extLst>
          </p:cNvPr>
          <p:cNvSpPr txBox="1">
            <a:spLocks noChangeArrowheads="1"/>
          </p:cNvSpPr>
          <p:nvPr/>
        </p:nvSpPr>
        <p:spPr bwMode="auto">
          <a:xfrm>
            <a:off x="5003609" y="3709753"/>
            <a:ext cx="639919" cy="369332"/>
          </a:xfrm>
          <a:prstGeom prst="rect">
            <a:avLst/>
          </a:prstGeom>
          <a:solidFill>
            <a:srgbClr val="FFFF99"/>
          </a:solidFill>
          <a:ln w="9525">
            <a:solidFill>
              <a:schemeClr val="tx1"/>
            </a:solidFill>
            <a:miter lim="800000"/>
            <a:headEnd/>
            <a:tailEnd/>
          </a:ln>
        </p:spPr>
        <p:txBody>
          <a:bodyPr wrap="none">
            <a:spAutoFit/>
          </a:bodyPr>
          <a:lstStyle/>
          <a:p>
            <a:pPr defTabSz="457200"/>
            <a:r>
              <a:rPr lang="fi-FI" b="1">
                <a:solidFill>
                  <a:prstClr val="black"/>
                </a:solidFill>
              </a:rPr>
              <a:t>RITU</a:t>
            </a:r>
            <a:endParaRPr lang="en-US" b="1">
              <a:solidFill>
                <a:prstClr val="black"/>
              </a:solidFill>
            </a:endParaRPr>
          </a:p>
        </p:txBody>
      </p:sp>
      <p:sp>
        <p:nvSpPr>
          <p:cNvPr id="17" name="TextBox 25">
            <a:extLst>
              <a:ext uri="{FF2B5EF4-FFF2-40B4-BE49-F238E27FC236}">
                <a16:creationId xmlns:a16="http://schemas.microsoft.com/office/drawing/2014/main" xmlns="" id="{92A25228-8BAE-2140-A6F0-D04E26AFE79E}"/>
              </a:ext>
            </a:extLst>
          </p:cNvPr>
          <p:cNvSpPr txBox="1">
            <a:spLocks noChangeArrowheads="1"/>
          </p:cNvSpPr>
          <p:nvPr/>
        </p:nvSpPr>
        <p:spPr bwMode="auto">
          <a:xfrm>
            <a:off x="5363965" y="5438539"/>
            <a:ext cx="1150939" cy="338554"/>
          </a:xfrm>
          <a:prstGeom prst="rect">
            <a:avLst/>
          </a:prstGeom>
          <a:solidFill>
            <a:srgbClr val="FFFF99"/>
          </a:solidFill>
          <a:ln w="9525">
            <a:solidFill>
              <a:schemeClr val="tx1"/>
            </a:solidFill>
            <a:miter lim="800000"/>
            <a:headEnd/>
            <a:tailEnd/>
          </a:ln>
        </p:spPr>
        <p:txBody>
          <a:bodyPr>
            <a:spAutoFit/>
          </a:bodyPr>
          <a:lstStyle/>
          <a:p>
            <a:pPr defTabSz="457200"/>
            <a:r>
              <a:rPr lang="fi-FI" sz="1600" b="1">
                <a:solidFill>
                  <a:prstClr val="black"/>
                </a:solidFill>
              </a:rPr>
              <a:t>IGISOL4</a:t>
            </a:r>
            <a:endParaRPr lang="en-US" sz="1600" b="1">
              <a:solidFill>
                <a:prstClr val="black"/>
              </a:solidFill>
            </a:endParaRPr>
          </a:p>
        </p:txBody>
      </p:sp>
      <p:sp>
        <p:nvSpPr>
          <p:cNvPr id="18" name="TextBox 12">
            <a:extLst>
              <a:ext uri="{FF2B5EF4-FFF2-40B4-BE49-F238E27FC236}">
                <a16:creationId xmlns:a16="http://schemas.microsoft.com/office/drawing/2014/main" xmlns="" id="{A0EE697C-770D-AA4B-9F9F-7FF7DCC08106}"/>
              </a:ext>
            </a:extLst>
          </p:cNvPr>
          <p:cNvSpPr txBox="1">
            <a:spLocks noChangeArrowheads="1"/>
          </p:cNvSpPr>
          <p:nvPr/>
        </p:nvSpPr>
        <p:spPr bwMode="auto">
          <a:xfrm>
            <a:off x="2657647" y="2716626"/>
            <a:ext cx="779957" cy="307777"/>
          </a:xfrm>
          <a:prstGeom prst="rect">
            <a:avLst/>
          </a:prstGeom>
          <a:solidFill>
            <a:srgbClr val="0070C0"/>
          </a:solidFill>
          <a:ln w="9525">
            <a:solidFill>
              <a:schemeClr val="tx1"/>
            </a:solidFill>
            <a:miter lim="800000"/>
            <a:headEnd/>
            <a:tailEnd/>
          </a:ln>
        </p:spPr>
        <p:txBody>
          <a:bodyPr wrap="none">
            <a:spAutoFit/>
          </a:bodyPr>
          <a:lstStyle/>
          <a:p>
            <a:pPr defTabSz="457200"/>
            <a:r>
              <a:rPr lang="fi-FI" sz="1400" b="1" dirty="0" err="1">
                <a:solidFill>
                  <a:prstClr val="white"/>
                </a:solidFill>
              </a:rPr>
              <a:t>Medical</a:t>
            </a:r>
            <a:endParaRPr lang="fi-FI" sz="1400" b="1" dirty="0">
              <a:solidFill>
                <a:prstClr val="white"/>
              </a:solidFill>
            </a:endParaRPr>
          </a:p>
        </p:txBody>
      </p:sp>
      <p:sp>
        <p:nvSpPr>
          <p:cNvPr id="19" name="TextBox 14">
            <a:extLst>
              <a:ext uri="{FF2B5EF4-FFF2-40B4-BE49-F238E27FC236}">
                <a16:creationId xmlns:a16="http://schemas.microsoft.com/office/drawing/2014/main" xmlns="" id="{2A82E6B6-E29B-3241-8B4C-60B944169554}"/>
              </a:ext>
            </a:extLst>
          </p:cNvPr>
          <p:cNvSpPr txBox="1">
            <a:spLocks noChangeArrowheads="1"/>
          </p:cNvSpPr>
          <p:nvPr/>
        </p:nvSpPr>
        <p:spPr bwMode="auto">
          <a:xfrm>
            <a:off x="5651307" y="3009013"/>
            <a:ext cx="1189975" cy="338554"/>
          </a:xfrm>
          <a:prstGeom prst="rect">
            <a:avLst/>
          </a:prstGeom>
          <a:solidFill>
            <a:srgbClr val="FFFF99"/>
          </a:solidFill>
          <a:ln w="9525">
            <a:solidFill>
              <a:schemeClr val="tx1"/>
            </a:solidFill>
            <a:miter lim="800000"/>
            <a:headEnd/>
            <a:tailEnd/>
          </a:ln>
        </p:spPr>
        <p:txBody>
          <a:bodyPr wrap="square">
            <a:spAutoFit/>
          </a:bodyPr>
          <a:lstStyle/>
          <a:p>
            <a:pPr algn="ctr" defTabSz="457200"/>
            <a:r>
              <a:rPr lang="fi-FI" sz="1600" b="1" dirty="0" err="1">
                <a:solidFill>
                  <a:prstClr val="black"/>
                </a:solidFill>
              </a:rPr>
              <a:t>Reactions</a:t>
            </a:r>
            <a:endParaRPr lang="en-US" sz="1600" b="1" dirty="0">
              <a:solidFill>
                <a:prstClr val="black"/>
              </a:solidFill>
            </a:endParaRPr>
          </a:p>
        </p:txBody>
      </p:sp>
      <p:sp>
        <p:nvSpPr>
          <p:cNvPr id="20" name="TextBox 19">
            <a:extLst>
              <a:ext uri="{FF2B5EF4-FFF2-40B4-BE49-F238E27FC236}">
                <a16:creationId xmlns:a16="http://schemas.microsoft.com/office/drawing/2014/main" xmlns="" id="{E5F52350-7EF0-1B44-BBE1-BDE0AB6F2052}"/>
              </a:ext>
            </a:extLst>
          </p:cNvPr>
          <p:cNvSpPr txBox="1">
            <a:spLocks noChangeArrowheads="1"/>
          </p:cNvSpPr>
          <p:nvPr/>
        </p:nvSpPr>
        <p:spPr bwMode="auto">
          <a:xfrm>
            <a:off x="3563745" y="3638314"/>
            <a:ext cx="795411" cy="369332"/>
          </a:xfrm>
          <a:prstGeom prst="rect">
            <a:avLst/>
          </a:prstGeom>
          <a:solidFill>
            <a:srgbClr val="FFFF99"/>
          </a:solidFill>
          <a:ln w="9525">
            <a:solidFill>
              <a:schemeClr val="tx1"/>
            </a:solidFill>
            <a:miter lim="800000"/>
            <a:headEnd/>
            <a:tailEnd/>
          </a:ln>
        </p:spPr>
        <p:txBody>
          <a:bodyPr wrap="none">
            <a:spAutoFit/>
          </a:bodyPr>
          <a:lstStyle/>
          <a:p>
            <a:pPr defTabSz="457200"/>
            <a:r>
              <a:rPr lang="fi-FI" b="1">
                <a:solidFill>
                  <a:prstClr val="black"/>
                </a:solidFill>
              </a:rPr>
              <a:t>MARA</a:t>
            </a:r>
            <a:endParaRPr lang="en-US" b="1">
              <a:solidFill>
                <a:prstClr val="black"/>
              </a:solidFill>
            </a:endParaRPr>
          </a:p>
        </p:txBody>
      </p:sp>
      <p:sp>
        <p:nvSpPr>
          <p:cNvPr id="21" name="TextBox 27">
            <a:extLst>
              <a:ext uri="{FF2B5EF4-FFF2-40B4-BE49-F238E27FC236}">
                <a16:creationId xmlns:a16="http://schemas.microsoft.com/office/drawing/2014/main" xmlns="" id="{C5861E4F-2E4D-304E-9822-DA2BA488D445}"/>
              </a:ext>
            </a:extLst>
          </p:cNvPr>
          <p:cNvSpPr txBox="1">
            <a:spLocks noChangeArrowheads="1"/>
          </p:cNvSpPr>
          <p:nvPr/>
        </p:nvSpPr>
        <p:spPr bwMode="auto">
          <a:xfrm>
            <a:off x="3239855" y="5294077"/>
            <a:ext cx="1476164" cy="338554"/>
          </a:xfrm>
          <a:prstGeom prst="rect">
            <a:avLst/>
          </a:prstGeom>
          <a:solidFill>
            <a:srgbClr val="CCFF99"/>
          </a:solidFill>
          <a:ln w="9525">
            <a:solidFill>
              <a:schemeClr val="tx1"/>
            </a:solidFill>
            <a:miter lim="800000"/>
            <a:headEnd/>
            <a:tailEnd/>
          </a:ln>
        </p:spPr>
        <p:txBody>
          <a:bodyPr wrap="square">
            <a:spAutoFit/>
          </a:bodyPr>
          <a:lstStyle/>
          <a:p>
            <a:pPr defTabSz="457200"/>
            <a:r>
              <a:rPr lang="fi-FI" sz="1600" b="1">
                <a:solidFill>
                  <a:prstClr val="black"/>
                </a:solidFill>
              </a:rPr>
              <a:t>K=30 MeV</a:t>
            </a:r>
            <a:endParaRPr lang="en-US" sz="1600" b="1">
              <a:solidFill>
                <a:prstClr val="black"/>
              </a:solidFill>
            </a:endParaRPr>
          </a:p>
        </p:txBody>
      </p:sp>
      <p:sp>
        <p:nvSpPr>
          <p:cNvPr id="22" name="TextBox 12">
            <a:extLst>
              <a:ext uri="{FF2B5EF4-FFF2-40B4-BE49-F238E27FC236}">
                <a16:creationId xmlns:a16="http://schemas.microsoft.com/office/drawing/2014/main" xmlns="" id="{4F210FDF-44D1-6947-9182-2825D66B1D9D}"/>
              </a:ext>
            </a:extLst>
          </p:cNvPr>
          <p:cNvSpPr txBox="1">
            <a:spLocks noChangeArrowheads="1"/>
          </p:cNvSpPr>
          <p:nvPr/>
        </p:nvSpPr>
        <p:spPr bwMode="auto">
          <a:xfrm>
            <a:off x="2627119" y="5694647"/>
            <a:ext cx="779957" cy="307777"/>
          </a:xfrm>
          <a:prstGeom prst="rect">
            <a:avLst/>
          </a:prstGeom>
          <a:solidFill>
            <a:srgbClr val="0070C0"/>
          </a:solidFill>
          <a:ln w="9525">
            <a:solidFill>
              <a:schemeClr val="tx1"/>
            </a:solidFill>
            <a:miter lim="800000"/>
            <a:headEnd/>
            <a:tailEnd/>
          </a:ln>
        </p:spPr>
        <p:txBody>
          <a:bodyPr wrap="none">
            <a:spAutoFit/>
          </a:bodyPr>
          <a:lstStyle/>
          <a:p>
            <a:pPr defTabSz="457200"/>
            <a:r>
              <a:rPr lang="fi-FI" sz="1400" b="1" dirty="0" err="1">
                <a:solidFill>
                  <a:prstClr val="white"/>
                </a:solidFill>
              </a:rPr>
              <a:t>Medical</a:t>
            </a:r>
            <a:endParaRPr lang="fi-FI" sz="1400" b="1" dirty="0">
              <a:solidFill>
                <a:prstClr val="white"/>
              </a:solidFill>
            </a:endParaRPr>
          </a:p>
        </p:txBody>
      </p:sp>
      <p:sp>
        <p:nvSpPr>
          <p:cNvPr id="23" name="TextBox 22">
            <a:extLst>
              <a:ext uri="{FF2B5EF4-FFF2-40B4-BE49-F238E27FC236}">
                <a16:creationId xmlns:a16="http://schemas.microsoft.com/office/drawing/2014/main" xmlns="" id="{22BAB229-B95A-0546-9549-11E83EEC16AE}"/>
              </a:ext>
            </a:extLst>
          </p:cNvPr>
          <p:cNvSpPr txBox="1"/>
          <p:nvPr/>
        </p:nvSpPr>
        <p:spPr>
          <a:xfrm>
            <a:off x="610996" y="2210965"/>
            <a:ext cx="1978649" cy="646331"/>
          </a:xfrm>
          <a:prstGeom prst="rect">
            <a:avLst/>
          </a:prstGeom>
          <a:solidFill>
            <a:srgbClr val="0070C0"/>
          </a:solidFill>
        </p:spPr>
        <p:txBody>
          <a:bodyPr wrap="square" rtlCol="0">
            <a:spAutoFit/>
          </a:bodyPr>
          <a:lstStyle/>
          <a:p>
            <a:pPr defTabSz="457200"/>
            <a:r>
              <a:rPr lang="fi-FI" b="1" dirty="0">
                <a:solidFill>
                  <a:prstClr val="white"/>
                </a:solidFill>
              </a:rPr>
              <a:t>Commercial </a:t>
            </a:r>
            <a:r>
              <a:rPr lang="fi-FI" b="1" dirty="0" err="1">
                <a:solidFill>
                  <a:prstClr val="white"/>
                </a:solidFill>
              </a:rPr>
              <a:t>applications</a:t>
            </a:r>
            <a:endParaRPr lang="en-US" b="1" dirty="0">
              <a:solidFill>
                <a:prstClr val="white"/>
              </a:solidFill>
            </a:endParaRPr>
          </a:p>
        </p:txBody>
      </p:sp>
      <p:sp>
        <p:nvSpPr>
          <p:cNvPr id="24" name="TextBox 23">
            <a:extLst>
              <a:ext uri="{FF2B5EF4-FFF2-40B4-BE49-F238E27FC236}">
                <a16:creationId xmlns:a16="http://schemas.microsoft.com/office/drawing/2014/main" xmlns="" id="{2C6E3DE5-9918-CA4B-8AF4-0971C646D1EE}"/>
              </a:ext>
            </a:extLst>
          </p:cNvPr>
          <p:cNvSpPr txBox="1"/>
          <p:nvPr/>
        </p:nvSpPr>
        <p:spPr>
          <a:xfrm>
            <a:off x="6920958" y="6149268"/>
            <a:ext cx="2139496" cy="276999"/>
          </a:xfrm>
          <a:prstGeom prst="rect">
            <a:avLst/>
          </a:prstGeom>
          <a:solidFill>
            <a:srgbClr val="B7C8FF"/>
          </a:solidFill>
        </p:spPr>
        <p:txBody>
          <a:bodyPr wrap="none" rtlCol="0">
            <a:spAutoFit/>
          </a:bodyPr>
          <a:lstStyle/>
          <a:p>
            <a:pPr defTabSz="457200"/>
            <a:r>
              <a:rPr lang="en-US" sz="1200" dirty="0">
                <a:solidFill>
                  <a:srgbClr val="002957"/>
                </a:solidFill>
                <a:latin typeface="Arial Rounded MT Bold" pitchFamily="34" charset="0"/>
              </a:rPr>
              <a:t>*</a:t>
            </a:r>
            <a:r>
              <a:rPr lang="en-US" sz="1200" dirty="0" err="1">
                <a:solidFill>
                  <a:srgbClr val="002957"/>
                </a:solidFill>
                <a:latin typeface="Arial Rounded MT Bold" pitchFamily="34" charset="0"/>
              </a:rPr>
              <a:t>RADiation</a:t>
            </a:r>
            <a:r>
              <a:rPr lang="en-US" sz="1200" dirty="0">
                <a:solidFill>
                  <a:srgbClr val="002957"/>
                </a:solidFill>
                <a:latin typeface="Arial Rounded MT Bold" pitchFamily="34" charset="0"/>
              </a:rPr>
              <a:t> Effects Facility</a:t>
            </a:r>
            <a:endParaRPr lang="en-US" sz="1200" dirty="0">
              <a:solidFill>
                <a:prstClr val="black"/>
              </a:solidFill>
            </a:endParaRPr>
          </a:p>
        </p:txBody>
      </p:sp>
    </p:spTree>
    <p:extLst>
      <p:ext uri="{BB962C8B-B14F-4D97-AF65-F5344CB8AC3E}">
        <p14:creationId xmlns:p14="http://schemas.microsoft.com/office/powerpoint/2010/main" val="3834249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5720" y="1"/>
            <a:ext cx="8496300" cy="836712"/>
          </a:xfrm>
        </p:spPr>
        <p:txBody>
          <a:bodyPr/>
          <a:lstStyle/>
          <a:p>
            <a:pPr eaLnBrk="1" hangingPunct="1"/>
            <a:r>
              <a:rPr lang="en-US" sz="2800" b="1" dirty="0" smtClean="0">
                <a:latin typeface="Calibri" pitchFamily="34" charset="0"/>
              </a:rPr>
              <a:t>Future host labs beyond 2020 </a:t>
            </a:r>
          </a:p>
        </p:txBody>
      </p:sp>
      <p:sp>
        <p:nvSpPr>
          <p:cNvPr id="3" name="Textfeld 2"/>
          <p:cNvSpPr txBox="1"/>
          <p:nvPr/>
        </p:nvSpPr>
        <p:spPr>
          <a:xfrm flipH="1">
            <a:off x="755576" y="1109057"/>
            <a:ext cx="8136903" cy="4708981"/>
          </a:xfrm>
          <a:prstGeom prst="rect">
            <a:avLst/>
          </a:prstGeom>
          <a:noFill/>
        </p:spPr>
        <p:txBody>
          <a:bodyPr wrap="square" rtlCol="0">
            <a:spAutoFit/>
          </a:bodyPr>
          <a:lstStyle/>
          <a:p>
            <a:r>
              <a:rPr lang="en-GB" sz="2000" dirty="0" smtClean="0"/>
              <a:t>AGATA steering committee inquired interest of various laboratories to host AGATA beyond. Letters </a:t>
            </a:r>
            <a:r>
              <a:rPr lang="en-GB" sz="2000" dirty="0"/>
              <a:t>from directors, (ISOLDE group leader, ISCC head) were </a:t>
            </a:r>
            <a:r>
              <a:rPr lang="en-GB" sz="2000" dirty="0" smtClean="0"/>
              <a:t>received with following dates:</a:t>
            </a:r>
          </a:p>
          <a:p>
            <a:endParaRPr lang="de-DE" altLang="de-DE" sz="2000" dirty="0"/>
          </a:p>
          <a:p>
            <a:pPr marL="800100" lvl="1" indent="-342900">
              <a:buFont typeface="Arial" panose="020B0604020202020204" pitchFamily="34" charset="0"/>
              <a:buChar char="•"/>
            </a:pPr>
            <a:r>
              <a:rPr lang="de-DE" altLang="de-DE" sz="2000" dirty="0"/>
              <a:t>GANIL 	</a:t>
            </a:r>
            <a:r>
              <a:rPr lang="de-DE" altLang="de-DE" sz="2000" dirty="0" smtClean="0"/>
              <a:t>                </a:t>
            </a:r>
            <a:r>
              <a:rPr lang="de-DE" altLang="de-DE" sz="2000" dirty="0" err="1" smtClean="0"/>
              <a:t>now</a:t>
            </a:r>
            <a:r>
              <a:rPr lang="de-DE" altLang="de-DE" sz="2000" dirty="0" smtClean="0"/>
              <a:t> </a:t>
            </a:r>
            <a:r>
              <a:rPr lang="de-DE" altLang="de-DE" sz="2000" dirty="0"/>
              <a:t>– 2020    </a:t>
            </a:r>
          </a:p>
          <a:p>
            <a:pPr marL="800100" lvl="1" indent="-342900">
              <a:buFont typeface="Arial" panose="020B0604020202020204" pitchFamily="34" charset="0"/>
              <a:buChar char="•"/>
            </a:pPr>
            <a:r>
              <a:rPr lang="de-DE" altLang="de-DE" sz="2000" dirty="0"/>
              <a:t>GANIL        	</a:t>
            </a:r>
            <a:r>
              <a:rPr lang="de-DE" altLang="de-DE" sz="2000" dirty="0" err="1"/>
              <a:t>period</a:t>
            </a:r>
            <a:r>
              <a:rPr lang="de-DE" altLang="de-DE" sz="2000" dirty="0"/>
              <a:t>  2021-2025</a:t>
            </a:r>
          </a:p>
          <a:p>
            <a:pPr marL="800100" lvl="1" indent="-342900">
              <a:buFont typeface="Arial" panose="020B0604020202020204" pitchFamily="34" charset="0"/>
              <a:buChar char="•"/>
            </a:pPr>
            <a:r>
              <a:rPr lang="de-DE" altLang="de-DE" sz="2000" dirty="0"/>
              <a:t>LNL                  	</a:t>
            </a:r>
            <a:r>
              <a:rPr lang="de-DE" altLang="de-DE" sz="2000" dirty="0" err="1"/>
              <a:t>period</a:t>
            </a:r>
            <a:r>
              <a:rPr lang="de-DE" altLang="de-DE" sz="2000" dirty="0"/>
              <a:t>  </a:t>
            </a:r>
            <a:r>
              <a:rPr lang="en-GB" sz="2000" dirty="0"/>
              <a:t>2023-2025</a:t>
            </a:r>
            <a:endParaRPr lang="de-DE" altLang="de-DE" sz="2000" dirty="0"/>
          </a:p>
          <a:p>
            <a:pPr marL="800100" lvl="1" indent="-342900">
              <a:buFont typeface="Arial" panose="020B0604020202020204" pitchFamily="34" charset="0"/>
              <a:buChar char="•"/>
            </a:pPr>
            <a:r>
              <a:rPr lang="de-DE" altLang="de-DE" sz="2000" dirty="0"/>
              <a:t>JYFL	</a:t>
            </a:r>
            <a:r>
              <a:rPr lang="de-DE" altLang="de-DE" sz="2000" dirty="0" smtClean="0"/>
              <a:t>                </a:t>
            </a:r>
            <a:r>
              <a:rPr lang="de-DE" altLang="de-DE" sz="2000" dirty="0" err="1" smtClean="0"/>
              <a:t>period</a:t>
            </a:r>
            <a:r>
              <a:rPr lang="de-DE" altLang="de-DE" sz="2000" dirty="0" smtClean="0"/>
              <a:t>  </a:t>
            </a:r>
            <a:r>
              <a:rPr lang="de-DE" altLang="de-DE" sz="2000" dirty="0"/>
              <a:t>2024-2026/27</a:t>
            </a:r>
          </a:p>
          <a:p>
            <a:pPr marL="800100" lvl="1" indent="-342900">
              <a:buFont typeface="Arial" panose="020B0604020202020204" pitchFamily="34" charset="0"/>
              <a:buChar char="•"/>
            </a:pPr>
            <a:r>
              <a:rPr lang="de-DE" altLang="de-DE" sz="2000" dirty="0" smtClean="0"/>
              <a:t>ISOLDE                     </a:t>
            </a:r>
            <a:r>
              <a:rPr lang="en-US" sz="2000" dirty="0" smtClean="0"/>
              <a:t>period </a:t>
            </a:r>
            <a:r>
              <a:rPr lang="en-US" sz="2000" dirty="0"/>
              <a:t>2 (May 2026 - November 2028) after LS3</a:t>
            </a:r>
          </a:p>
          <a:p>
            <a:pPr marL="800100" lvl="1" indent="-342900">
              <a:buFont typeface="Arial" panose="020B0604020202020204" pitchFamily="34" charset="0"/>
              <a:buChar char="•"/>
            </a:pPr>
            <a:r>
              <a:rPr lang="de-DE" altLang="de-DE" sz="2000" dirty="0"/>
              <a:t>FAIR NUSTAR 	</a:t>
            </a:r>
            <a:r>
              <a:rPr lang="de-DE" altLang="de-DE" sz="2000" dirty="0" err="1"/>
              <a:t>period</a:t>
            </a:r>
            <a:r>
              <a:rPr lang="de-DE" altLang="de-DE" sz="2000" dirty="0"/>
              <a:t>  </a:t>
            </a:r>
            <a:r>
              <a:rPr lang="de-DE" altLang="de-DE" sz="2000" dirty="0" smtClean="0"/>
              <a:t>after 2026/27 </a:t>
            </a:r>
            <a:endParaRPr lang="de-DE" altLang="de-DE" sz="2000" dirty="0"/>
          </a:p>
          <a:p>
            <a:endParaRPr lang="en-GB" sz="2000" dirty="0" smtClean="0"/>
          </a:p>
          <a:p>
            <a:r>
              <a:rPr lang="en-GB" sz="2000" dirty="0" smtClean="0"/>
              <a:t>ASC discussed the various host labs in September </a:t>
            </a:r>
            <a:r>
              <a:rPr lang="en-GB" sz="2000" dirty="0"/>
              <a:t>2018 . </a:t>
            </a:r>
            <a:endParaRPr lang="en-GB" sz="2000" dirty="0" smtClean="0"/>
          </a:p>
          <a:p>
            <a:r>
              <a:rPr lang="en-GB" sz="2000" dirty="0" smtClean="0"/>
              <a:t>ASC endorsed the idea to move from GANIL to LNL prior completion of SPES. </a:t>
            </a:r>
            <a:endParaRPr lang="en-GB" sz="2000" dirty="0"/>
          </a:p>
          <a:p>
            <a:endParaRPr lang="en-GB" sz="2000" dirty="0"/>
          </a:p>
          <a:p>
            <a:r>
              <a:rPr lang="en-GB" sz="2000" dirty="0" smtClean="0"/>
              <a:t>AGATA physics workshop in March 2019 to discuss physics with stable beams </a:t>
            </a:r>
          </a:p>
        </p:txBody>
      </p:sp>
      <p:pic>
        <p:nvPicPr>
          <p:cNvPr id="2" name="Grafik 1"/>
          <p:cNvPicPr>
            <a:picLocks noChangeAspect="1"/>
          </p:cNvPicPr>
          <p:nvPr/>
        </p:nvPicPr>
        <p:blipFill>
          <a:blip r:embed="rId2"/>
          <a:stretch>
            <a:fillRect/>
          </a:stretch>
        </p:blipFill>
        <p:spPr>
          <a:xfrm>
            <a:off x="24796" y="24975"/>
            <a:ext cx="829128" cy="1097375"/>
          </a:xfrm>
          <a:prstGeom prst="rect">
            <a:avLst/>
          </a:prstGeom>
        </p:spPr>
      </p:pic>
      <p:pic>
        <p:nvPicPr>
          <p:cNvPr id="6" name="Picture 8"/>
          <p:cNvPicPr>
            <a:picLocks noChangeAspect="1" noChangeArrowheads="1"/>
          </p:cNvPicPr>
          <p:nvPr/>
        </p:nvPicPr>
        <p:blipFill>
          <a:blip r:embed="rId3" cstate="print">
            <a:lum bright="30000"/>
          </a:blip>
          <a:srcRect/>
          <a:stretch>
            <a:fillRect/>
          </a:stretch>
        </p:blipFill>
        <p:spPr bwMode="auto">
          <a:xfrm>
            <a:off x="8012651" y="26902"/>
            <a:ext cx="1095853" cy="1097842"/>
          </a:xfrm>
          <a:prstGeom prst="rect">
            <a:avLst/>
          </a:prstGeom>
          <a:noFill/>
          <a:ln w="9525">
            <a:noFill/>
            <a:miter lim="800000"/>
            <a:headEnd/>
            <a:tailEnd/>
          </a:ln>
        </p:spPr>
      </p:pic>
    </p:spTree>
    <p:extLst>
      <p:ext uri="{BB962C8B-B14F-4D97-AF65-F5344CB8AC3E}">
        <p14:creationId xmlns:p14="http://schemas.microsoft.com/office/powerpoint/2010/main" val="4255441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5720" y="1"/>
            <a:ext cx="8496300" cy="836712"/>
          </a:xfrm>
        </p:spPr>
        <p:txBody>
          <a:bodyPr/>
          <a:lstStyle/>
          <a:p>
            <a:pPr eaLnBrk="1" hangingPunct="1"/>
            <a:r>
              <a:rPr lang="en-US" sz="2800" b="1" dirty="0" smtClean="0">
                <a:latin typeface="Calibri" pitchFamily="34" charset="0"/>
              </a:rPr>
              <a:t>AGATA@LNL for stable beams </a:t>
            </a:r>
          </a:p>
        </p:txBody>
      </p:sp>
      <p:pic>
        <p:nvPicPr>
          <p:cNvPr id="2" name="Grafik 1"/>
          <p:cNvPicPr>
            <a:picLocks noChangeAspect="1"/>
          </p:cNvPicPr>
          <p:nvPr/>
        </p:nvPicPr>
        <p:blipFill>
          <a:blip r:embed="rId2"/>
          <a:stretch>
            <a:fillRect/>
          </a:stretch>
        </p:blipFill>
        <p:spPr>
          <a:xfrm>
            <a:off x="24796" y="24975"/>
            <a:ext cx="829128" cy="1097375"/>
          </a:xfrm>
          <a:prstGeom prst="rect">
            <a:avLst/>
          </a:prstGeom>
        </p:spPr>
      </p:pic>
      <p:pic>
        <p:nvPicPr>
          <p:cNvPr id="6" name="Picture 8"/>
          <p:cNvPicPr>
            <a:picLocks noChangeAspect="1" noChangeArrowheads="1"/>
          </p:cNvPicPr>
          <p:nvPr/>
        </p:nvPicPr>
        <p:blipFill>
          <a:blip r:embed="rId3" cstate="print">
            <a:lum bright="30000"/>
          </a:blip>
          <a:srcRect/>
          <a:stretch>
            <a:fillRect/>
          </a:stretch>
        </p:blipFill>
        <p:spPr bwMode="auto">
          <a:xfrm>
            <a:off x="8012651" y="26902"/>
            <a:ext cx="1095853" cy="1097842"/>
          </a:xfrm>
          <a:prstGeom prst="rect">
            <a:avLst/>
          </a:prstGeom>
          <a:noFill/>
          <a:ln w="9525">
            <a:noFill/>
            <a:miter lim="800000"/>
            <a:headEnd/>
            <a:tailEnd/>
          </a:ln>
        </p:spPr>
      </p:pic>
      <p:pic>
        <p:nvPicPr>
          <p:cNvPr id="3" name="Grafik 2"/>
          <p:cNvPicPr>
            <a:picLocks noChangeAspect="1"/>
          </p:cNvPicPr>
          <p:nvPr/>
        </p:nvPicPr>
        <p:blipFill>
          <a:blip r:embed="rId4"/>
          <a:stretch>
            <a:fillRect/>
          </a:stretch>
        </p:blipFill>
        <p:spPr>
          <a:xfrm>
            <a:off x="438554" y="1574618"/>
            <a:ext cx="8266892" cy="4590686"/>
          </a:xfrm>
          <a:prstGeom prst="rect">
            <a:avLst/>
          </a:prstGeom>
        </p:spPr>
      </p:pic>
    </p:spTree>
    <p:extLst>
      <p:ext uri="{BB962C8B-B14F-4D97-AF65-F5344CB8AC3E}">
        <p14:creationId xmlns:p14="http://schemas.microsoft.com/office/powerpoint/2010/main" val="12416829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5720" y="1"/>
            <a:ext cx="8496300" cy="836712"/>
          </a:xfrm>
        </p:spPr>
        <p:txBody>
          <a:bodyPr/>
          <a:lstStyle/>
          <a:p>
            <a:pPr eaLnBrk="1" hangingPunct="1"/>
            <a:r>
              <a:rPr lang="en-US" sz="2800" b="1" dirty="0" smtClean="0">
                <a:latin typeface="Calibri" pitchFamily="34" charset="0"/>
              </a:rPr>
              <a:t>AGATA@LNL </a:t>
            </a:r>
          </a:p>
        </p:txBody>
      </p:sp>
      <p:pic>
        <p:nvPicPr>
          <p:cNvPr id="2" name="Grafik 1"/>
          <p:cNvPicPr>
            <a:picLocks noChangeAspect="1"/>
          </p:cNvPicPr>
          <p:nvPr/>
        </p:nvPicPr>
        <p:blipFill>
          <a:blip r:embed="rId2"/>
          <a:stretch>
            <a:fillRect/>
          </a:stretch>
        </p:blipFill>
        <p:spPr>
          <a:xfrm>
            <a:off x="24796" y="24975"/>
            <a:ext cx="829128" cy="1097375"/>
          </a:xfrm>
          <a:prstGeom prst="rect">
            <a:avLst/>
          </a:prstGeom>
        </p:spPr>
      </p:pic>
      <p:pic>
        <p:nvPicPr>
          <p:cNvPr id="6" name="Picture 8"/>
          <p:cNvPicPr>
            <a:picLocks noChangeAspect="1" noChangeArrowheads="1"/>
          </p:cNvPicPr>
          <p:nvPr/>
        </p:nvPicPr>
        <p:blipFill>
          <a:blip r:embed="rId3" cstate="print">
            <a:lum bright="30000"/>
          </a:blip>
          <a:srcRect/>
          <a:stretch>
            <a:fillRect/>
          </a:stretch>
        </p:blipFill>
        <p:spPr bwMode="auto">
          <a:xfrm>
            <a:off x="8012651" y="26902"/>
            <a:ext cx="1095853" cy="1097842"/>
          </a:xfrm>
          <a:prstGeom prst="rect">
            <a:avLst/>
          </a:prstGeom>
          <a:noFill/>
          <a:ln w="9525">
            <a:noFill/>
            <a:miter lim="800000"/>
            <a:headEnd/>
            <a:tailEnd/>
          </a:ln>
        </p:spPr>
      </p:pic>
      <p:pic>
        <p:nvPicPr>
          <p:cNvPr id="4" name="Grafik 3"/>
          <p:cNvPicPr>
            <a:picLocks noChangeAspect="1"/>
          </p:cNvPicPr>
          <p:nvPr/>
        </p:nvPicPr>
        <p:blipFill>
          <a:blip r:embed="rId4"/>
          <a:stretch>
            <a:fillRect/>
          </a:stretch>
        </p:blipFill>
        <p:spPr>
          <a:xfrm>
            <a:off x="107504" y="1268760"/>
            <a:ext cx="3454728" cy="4941168"/>
          </a:xfrm>
          <a:prstGeom prst="rect">
            <a:avLst/>
          </a:prstGeom>
        </p:spPr>
      </p:pic>
      <p:pic>
        <p:nvPicPr>
          <p:cNvPr id="5" name="Grafik 4"/>
          <p:cNvPicPr>
            <a:picLocks noChangeAspect="1"/>
          </p:cNvPicPr>
          <p:nvPr/>
        </p:nvPicPr>
        <p:blipFill>
          <a:blip r:embed="rId5"/>
          <a:stretch>
            <a:fillRect/>
          </a:stretch>
        </p:blipFill>
        <p:spPr>
          <a:xfrm>
            <a:off x="2267744" y="1879009"/>
            <a:ext cx="3469636" cy="4978991"/>
          </a:xfrm>
          <a:prstGeom prst="rect">
            <a:avLst/>
          </a:prstGeom>
        </p:spPr>
      </p:pic>
      <p:pic>
        <p:nvPicPr>
          <p:cNvPr id="7" name="Grafik 6"/>
          <p:cNvPicPr>
            <a:picLocks noChangeAspect="1"/>
          </p:cNvPicPr>
          <p:nvPr/>
        </p:nvPicPr>
        <p:blipFill>
          <a:blip r:embed="rId6"/>
          <a:stretch>
            <a:fillRect/>
          </a:stretch>
        </p:blipFill>
        <p:spPr>
          <a:xfrm>
            <a:off x="4211960" y="1268760"/>
            <a:ext cx="3242849" cy="4646335"/>
          </a:xfrm>
          <a:prstGeom prst="rect">
            <a:avLst/>
          </a:prstGeom>
        </p:spPr>
      </p:pic>
      <p:pic>
        <p:nvPicPr>
          <p:cNvPr id="8" name="Grafik 7"/>
          <p:cNvPicPr>
            <a:picLocks noChangeAspect="1"/>
          </p:cNvPicPr>
          <p:nvPr/>
        </p:nvPicPr>
        <p:blipFill>
          <a:blip r:embed="rId7"/>
          <a:stretch>
            <a:fillRect/>
          </a:stretch>
        </p:blipFill>
        <p:spPr>
          <a:xfrm>
            <a:off x="5833384" y="1885246"/>
            <a:ext cx="3198243" cy="4574327"/>
          </a:xfrm>
          <a:prstGeom prst="rect">
            <a:avLst/>
          </a:prstGeom>
        </p:spPr>
      </p:pic>
    </p:spTree>
    <p:extLst>
      <p:ext uri="{BB962C8B-B14F-4D97-AF65-F5344CB8AC3E}">
        <p14:creationId xmlns:p14="http://schemas.microsoft.com/office/powerpoint/2010/main" val="31723739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5720" y="1"/>
            <a:ext cx="8496300" cy="836712"/>
          </a:xfrm>
        </p:spPr>
        <p:txBody>
          <a:bodyPr/>
          <a:lstStyle/>
          <a:p>
            <a:pPr eaLnBrk="1" hangingPunct="1"/>
            <a:r>
              <a:rPr lang="en-US" sz="2800" b="1" dirty="0" smtClean="0">
                <a:latin typeface="Calibri" pitchFamily="34" charset="0"/>
              </a:rPr>
              <a:t>AGATA@LNL </a:t>
            </a:r>
          </a:p>
        </p:txBody>
      </p:sp>
      <p:pic>
        <p:nvPicPr>
          <p:cNvPr id="2" name="Grafik 1"/>
          <p:cNvPicPr>
            <a:picLocks noChangeAspect="1"/>
          </p:cNvPicPr>
          <p:nvPr/>
        </p:nvPicPr>
        <p:blipFill>
          <a:blip r:embed="rId2"/>
          <a:stretch>
            <a:fillRect/>
          </a:stretch>
        </p:blipFill>
        <p:spPr>
          <a:xfrm>
            <a:off x="24796" y="24975"/>
            <a:ext cx="829128" cy="1097375"/>
          </a:xfrm>
          <a:prstGeom prst="rect">
            <a:avLst/>
          </a:prstGeom>
        </p:spPr>
      </p:pic>
      <p:pic>
        <p:nvPicPr>
          <p:cNvPr id="6" name="Picture 8"/>
          <p:cNvPicPr>
            <a:picLocks noChangeAspect="1" noChangeArrowheads="1"/>
          </p:cNvPicPr>
          <p:nvPr/>
        </p:nvPicPr>
        <p:blipFill>
          <a:blip r:embed="rId3" cstate="print">
            <a:lum bright="30000"/>
          </a:blip>
          <a:srcRect/>
          <a:stretch>
            <a:fillRect/>
          </a:stretch>
        </p:blipFill>
        <p:spPr bwMode="auto">
          <a:xfrm>
            <a:off x="8012651" y="26902"/>
            <a:ext cx="1095853" cy="1097842"/>
          </a:xfrm>
          <a:prstGeom prst="rect">
            <a:avLst/>
          </a:prstGeom>
          <a:noFill/>
          <a:ln w="9525">
            <a:noFill/>
            <a:miter lim="800000"/>
            <a:headEnd/>
            <a:tailEnd/>
          </a:ln>
        </p:spPr>
      </p:pic>
      <p:pic>
        <p:nvPicPr>
          <p:cNvPr id="7" name="Char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7" y="449578"/>
            <a:ext cx="5040560" cy="362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har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2636911"/>
            <a:ext cx="6264696" cy="4275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0757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txBox="1">
            <a:spLocks noChangeArrowheads="1"/>
          </p:cNvSpPr>
          <p:nvPr/>
        </p:nvSpPr>
        <p:spPr bwMode="auto">
          <a:xfrm>
            <a:off x="692224" y="116632"/>
            <a:ext cx="7696200" cy="10810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a:lstStyle>
          <a:p>
            <a:pPr eaLnBrk="1" hangingPunct="1"/>
            <a:r>
              <a:rPr lang="en-US" sz="3600" b="1" kern="0" dirty="0" smtClean="0"/>
              <a:t>Future AGATA campaigns</a:t>
            </a:r>
            <a:r>
              <a:rPr lang="en-GB" sz="3600" kern="0" dirty="0" smtClean="0">
                <a:solidFill>
                  <a:schemeClr val="accent2"/>
                </a:solidFill>
              </a:rPr>
              <a:t/>
            </a:r>
            <a:br>
              <a:rPr lang="en-GB" sz="3600" kern="0" dirty="0" smtClean="0">
                <a:solidFill>
                  <a:schemeClr val="accent2"/>
                </a:solidFill>
              </a:rPr>
            </a:br>
            <a:endParaRPr lang="en-GB" sz="1400" b="1" kern="0" dirty="0" smtClean="0">
              <a:solidFill>
                <a:schemeClr val="accent2"/>
              </a:solidFill>
            </a:endParaRPr>
          </a:p>
        </p:txBody>
      </p:sp>
      <p:pic>
        <p:nvPicPr>
          <p:cNvPr id="7" name="Picture 7" descr="logoAgata"/>
          <p:cNvPicPr>
            <a:picLocks noChangeAspect="1" noChangeArrowheads="1"/>
          </p:cNvPicPr>
          <p:nvPr/>
        </p:nvPicPr>
        <p:blipFill>
          <a:blip r:embed="rId2" cstate="print"/>
          <a:srcRect/>
          <a:stretch>
            <a:fillRect/>
          </a:stretch>
        </p:blipFill>
        <p:spPr bwMode="auto">
          <a:xfrm>
            <a:off x="72008" y="28490"/>
            <a:ext cx="827584" cy="1096254"/>
          </a:xfrm>
          <a:prstGeom prst="rect">
            <a:avLst/>
          </a:prstGeom>
          <a:noFill/>
          <a:ln w="9525">
            <a:noFill/>
            <a:miter lim="800000"/>
            <a:headEnd/>
            <a:tailEnd/>
          </a:ln>
        </p:spPr>
      </p:pic>
      <p:pic>
        <p:nvPicPr>
          <p:cNvPr id="8" name="Picture 8"/>
          <p:cNvPicPr>
            <a:picLocks noChangeAspect="1" noChangeArrowheads="1"/>
          </p:cNvPicPr>
          <p:nvPr/>
        </p:nvPicPr>
        <p:blipFill>
          <a:blip r:embed="rId3" cstate="print">
            <a:lum bright="30000"/>
          </a:blip>
          <a:srcRect/>
          <a:stretch>
            <a:fillRect/>
          </a:stretch>
        </p:blipFill>
        <p:spPr bwMode="auto">
          <a:xfrm>
            <a:off x="8048147" y="0"/>
            <a:ext cx="1095853" cy="1097842"/>
          </a:xfrm>
          <a:prstGeom prst="rect">
            <a:avLst/>
          </a:prstGeom>
          <a:noFill/>
          <a:ln w="9525">
            <a:noFill/>
            <a:miter lim="800000"/>
            <a:headEnd/>
            <a:tailEnd/>
          </a:ln>
        </p:spPr>
      </p:pic>
      <p:sp>
        <p:nvSpPr>
          <p:cNvPr id="9" name="Rectangle 3"/>
          <p:cNvSpPr>
            <a:spLocks noChangeArrowheads="1"/>
          </p:cNvSpPr>
          <p:nvPr/>
        </p:nvSpPr>
        <p:spPr bwMode="auto">
          <a:xfrm>
            <a:off x="395536" y="1185984"/>
            <a:ext cx="8396288"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410075" algn="l"/>
              </a:tabLst>
              <a:defRPr>
                <a:solidFill>
                  <a:schemeClr val="tx1"/>
                </a:solidFill>
                <a:latin typeface="Arial" panose="020B0604020202020204" pitchFamily="34" charset="0"/>
              </a:defRPr>
            </a:lvl1pPr>
            <a:lvl2pPr eaLnBrk="0" fontAlgn="base" hangingPunct="0">
              <a:spcBef>
                <a:spcPct val="0"/>
              </a:spcBef>
              <a:spcAft>
                <a:spcPct val="0"/>
              </a:spcAft>
              <a:tabLst>
                <a:tab pos="4410075" algn="l"/>
              </a:tabLst>
              <a:defRPr>
                <a:solidFill>
                  <a:schemeClr val="tx1"/>
                </a:solidFill>
                <a:latin typeface="Arial" panose="020B0604020202020204" pitchFamily="34" charset="0"/>
              </a:defRPr>
            </a:lvl2pPr>
            <a:lvl3pPr eaLnBrk="0" fontAlgn="base" hangingPunct="0">
              <a:spcBef>
                <a:spcPct val="0"/>
              </a:spcBef>
              <a:spcAft>
                <a:spcPct val="0"/>
              </a:spcAft>
              <a:tabLst>
                <a:tab pos="4410075" algn="l"/>
              </a:tabLst>
              <a:defRPr>
                <a:solidFill>
                  <a:schemeClr val="tx1"/>
                </a:solidFill>
                <a:latin typeface="Arial" panose="020B0604020202020204" pitchFamily="34" charset="0"/>
              </a:defRPr>
            </a:lvl3pPr>
            <a:lvl4pPr eaLnBrk="0" fontAlgn="base" hangingPunct="0">
              <a:spcBef>
                <a:spcPct val="0"/>
              </a:spcBef>
              <a:spcAft>
                <a:spcPct val="0"/>
              </a:spcAft>
              <a:tabLst>
                <a:tab pos="4410075" algn="l"/>
              </a:tabLst>
              <a:defRPr>
                <a:solidFill>
                  <a:schemeClr val="tx1"/>
                </a:solidFill>
                <a:latin typeface="Arial" panose="020B0604020202020204" pitchFamily="34" charset="0"/>
              </a:defRPr>
            </a:lvl4pPr>
            <a:lvl5pPr eaLnBrk="0" fontAlgn="base" hangingPunct="0">
              <a:spcBef>
                <a:spcPct val="0"/>
              </a:spcBef>
              <a:spcAft>
                <a:spcPct val="0"/>
              </a:spcAft>
              <a:tabLst>
                <a:tab pos="4410075" algn="l"/>
              </a:tabLst>
              <a:defRPr>
                <a:solidFill>
                  <a:schemeClr val="tx1"/>
                </a:solidFill>
                <a:latin typeface="Arial" panose="020B0604020202020204" pitchFamily="34" charset="0"/>
              </a:defRPr>
            </a:lvl5pPr>
            <a:lvl6pPr eaLnBrk="0" fontAlgn="base" hangingPunct="0">
              <a:spcBef>
                <a:spcPct val="0"/>
              </a:spcBef>
              <a:spcAft>
                <a:spcPct val="0"/>
              </a:spcAft>
              <a:tabLst>
                <a:tab pos="4410075" algn="l"/>
              </a:tabLst>
              <a:defRPr>
                <a:solidFill>
                  <a:schemeClr val="tx1"/>
                </a:solidFill>
                <a:latin typeface="Arial" panose="020B0604020202020204" pitchFamily="34" charset="0"/>
              </a:defRPr>
            </a:lvl6pPr>
            <a:lvl7pPr eaLnBrk="0" fontAlgn="base" hangingPunct="0">
              <a:spcBef>
                <a:spcPct val="0"/>
              </a:spcBef>
              <a:spcAft>
                <a:spcPct val="0"/>
              </a:spcAft>
              <a:tabLst>
                <a:tab pos="4410075" algn="l"/>
              </a:tabLst>
              <a:defRPr>
                <a:solidFill>
                  <a:schemeClr val="tx1"/>
                </a:solidFill>
                <a:latin typeface="Arial" panose="020B0604020202020204" pitchFamily="34" charset="0"/>
              </a:defRPr>
            </a:lvl7pPr>
            <a:lvl8pPr eaLnBrk="0" fontAlgn="base" hangingPunct="0">
              <a:spcBef>
                <a:spcPct val="0"/>
              </a:spcBef>
              <a:spcAft>
                <a:spcPct val="0"/>
              </a:spcAft>
              <a:tabLst>
                <a:tab pos="4410075" algn="l"/>
              </a:tabLst>
              <a:defRPr>
                <a:solidFill>
                  <a:schemeClr val="tx1"/>
                </a:solidFill>
                <a:latin typeface="Arial" panose="020B0604020202020204" pitchFamily="34" charset="0"/>
              </a:defRPr>
            </a:lvl8pPr>
            <a:lvl9pPr eaLnBrk="0" fontAlgn="base" hangingPunct="0">
              <a:spcBef>
                <a:spcPct val="0"/>
              </a:spcBef>
              <a:spcAft>
                <a:spcPct val="0"/>
              </a:spcAft>
              <a:tabLst>
                <a:tab pos="4410075" algn="l"/>
              </a:tabLst>
              <a:defRPr>
                <a:solidFill>
                  <a:schemeClr val="tx1"/>
                </a:solidFill>
                <a:latin typeface="Arial" panose="020B0604020202020204" pitchFamily="34" charset="0"/>
              </a:defRPr>
            </a:lvl9pPr>
          </a:lstStyle>
          <a:p>
            <a:r>
              <a:rPr kumimoji="0" lang="de-DE" altLang="de-DE" sz="2000" i="0" u="none" strike="noStrike" cap="none" normalizeH="0" baseline="0" dirty="0" smtClean="0">
                <a:ln>
                  <a:noFill/>
                </a:ln>
                <a:solidFill>
                  <a:schemeClr val="tx1"/>
                </a:solidFill>
                <a:effectLst/>
                <a:latin typeface="+mn-lt"/>
              </a:rPr>
              <a:t>Letter </a:t>
            </a:r>
            <a:r>
              <a:rPr kumimoji="0" lang="de-DE" altLang="de-DE" sz="2000" i="0" u="none" strike="noStrike" cap="none" normalizeH="0" baseline="0" dirty="0" err="1" smtClean="0">
                <a:ln>
                  <a:noFill/>
                </a:ln>
                <a:solidFill>
                  <a:schemeClr val="tx1"/>
                </a:solidFill>
                <a:effectLst/>
                <a:latin typeface="+mn-lt"/>
              </a:rPr>
              <a:t>to</a:t>
            </a:r>
            <a:endParaRPr kumimoji="0" lang="de-DE" altLang="de-DE" sz="2000" i="0" u="none" strike="noStrike" cap="none" normalizeH="0" baseline="0" dirty="0" smtClean="0">
              <a:ln>
                <a:noFill/>
              </a:ln>
              <a:solidFill>
                <a:schemeClr val="tx1"/>
              </a:solidFill>
              <a:effectLst/>
              <a:latin typeface="+mn-lt"/>
            </a:endParaRPr>
          </a:p>
          <a:p>
            <a:endParaRPr lang="en-GB" sz="2000" dirty="0"/>
          </a:p>
          <a:p>
            <a:r>
              <a:rPr lang="en-US" sz="2000" dirty="0" smtClean="0"/>
              <a:t>Dear </a:t>
            </a:r>
            <a:r>
              <a:rPr lang="en-US" sz="2000" dirty="0"/>
              <a:t>Dr. Navin Alahari and Prof. Diego Bettoni, </a:t>
            </a:r>
          </a:p>
          <a:p>
            <a:r>
              <a:rPr lang="en-US" sz="2000" dirty="0"/>
              <a:t>During its last meeting held on 27th March 2019, the AGATA Steering Committee (ASC) discussed the operation of AGATA from 2020-2023 and decided on the schedule for operation at GANIL and LNL during this period. </a:t>
            </a:r>
            <a:r>
              <a:rPr lang="de-DE" sz="2000" dirty="0" smtClean="0">
                <a:latin typeface="+mn-lt"/>
              </a:rPr>
              <a:t>…</a:t>
            </a:r>
            <a:r>
              <a:rPr kumimoji="0" lang="de-DE" altLang="de-DE" sz="2000" i="0" u="none" strike="noStrike" cap="none" normalizeH="0" baseline="0" dirty="0" smtClean="0">
                <a:ln>
                  <a:noFill/>
                </a:ln>
                <a:solidFill>
                  <a:schemeClr val="tx1"/>
                </a:solidFill>
                <a:effectLst/>
                <a:latin typeface="+mn-lt"/>
              </a:rPr>
              <a:t> </a:t>
            </a:r>
            <a:r>
              <a:rPr kumimoji="0" lang="de-DE" altLang="de-DE" sz="2000" i="0" u="none" strike="noStrike" cap="none" normalizeH="0" dirty="0" smtClean="0">
                <a:ln>
                  <a:noFill/>
                </a:ln>
                <a:solidFill>
                  <a:schemeClr val="tx1"/>
                </a:solidFill>
                <a:effectLst/>
                <a:latin typeface="+mn-lt"/>
              </a:rPr>
              <a:t> </a:t>
            </a:r>
          </a:p>
          <a:p>
            <a:endParaRPr lang="de-DE" altLang="de-DE" sz="2000" dirty="0">
              <a:latin typeface="+mn-lt"/>
            </a:endParaRPr>
          </a:p>
          <a:p>
            <a:r>
              <a:rPr lang="en-US" sz="2000" dirty="0"/>
              <a:t>Considering the availability of the 60 detector systems of AGATA the ASC agreed </a:t>
            </a:r>
            <a:r>
              <a:rPr lang="en-US" sz="2000" b="1" dirty="0">
                <a:solidFill>
                  <a:srgbClr val="C00000"/>
                </a:solidFill>
              </a:rPr>
              <a:t>to move the AGATA spectrometer from GANIL to LNL in 2021 after the beam period ending in June 2021</a:t>
            </a:r>
            <a:r>
              <a:rPr lang="en-US" sz="2000" dirty="0"/>
              <a:t>. This allows advanced independent preparation of the mechanics and infrastructure at LNL and thus a minimal downtime of AGATA during the transfer and reconfiguration of the spectrometer. </a:t>
            </a:r>
            <a:endParaRPr lang="en-US" sz="2000" dirty="0" smtClean="0"/>
          </a:p>
          <a:p>
            <a:endParaRPr lang="en-US" sz="2000" dirty="0"/>
          </a:p>
          <a:p>
            <a:r>
              <a:rPr lang="en-US" sz="2000" dirty="0"/>
              <a:t>The ASC therefore formally approves the extension of operation of AGATA at GANIL to the end of June 2021 and </a:t>
            </a:r>
            <a:r>
              <a:rPr lang="en-US" sz="2000" b="1" dirty="0">
                <a:solidFill>
                  <a:srgbClr val="C00000"/>
                </a:solidFill>
              </a:rPr>
              <a:t>the commencement of operation of the spectrometer at LNL in 2022. </a:t>
            </a:r>
            <a:r>
              <a:rPr lang="en-US" sz="2000" dirty="0" smtClean="0"/>
              <a:t>….</a:t>
            </a:r>
            <a:r>
              <a:rPr kumimoji="0" lang="de-DE" altLang="de-DE" sz="2000" i="0" u="none" strike="noStrike" cap="none" normalizeH="0" dirty="0" smtClean="0">
                <a:ln>
                  <a:noFill/>
                </a:ln>
                <a:solidFill>
                  <a:schemeClr val="tx1"/>
                </a:solidFill>
                <a:effectLst/>
                <a:latin typeface="+mn-lt"/>
              </a:rPr>
              <a:t> </a:t>
            </a:r>
            <a:endParaRPr lang="de-DE" altLang="de-DE" sz="2000" dirty="0" smtClean="0">
              <a:latin typeface="+mn-lt"/>
            </a:endParaRPr>
          </a:p>
        </p:txBody>
      </p:sp>
    </p:spTree>
    <p:extLst>
      <p:ext uri="{BB962C8B-B14F-4D97-AF65-F5344CB8AC3E}">
        <p14:creationId xmlns:p14="http://schemas.microsoft.com/office/powerpoint/2010/main" val="38080605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5 CuadroTexto"/>
          <p:cNvSpPr txBox="1">
            <a:spLocks noChangeArrowheads="1"/>
          </p:cNvSpPr>
          <p:nvPr/>
        </p:nvSpPr>
        <p:spPr bwMode="auto">
          <a:xfrm>
            <a:off x="270640" y="1475460"/>
            <a:ext cx="2301110" cy="923330"/>
          </a:xfrm>
          <a:prstGeom prst="rect">
            <a:avLst/>
          </a:prstGeom>
          <a:noFill/>
          <a:ln w="9525">
            <a:noFill/>
            <a:miter lim="800000"/>
            <a:headEnd/>
            <a:tailEnd/>
          </a:ln>
        </p:spPr>
        <p:txBody>
          <a:bodyPr wrap="square">
            <a:spAutoFit/>
          </a:bodyPr>
          <a:lstStyle/>
          <a:p>
            <a:r>
              <a:rPr lang="en-US" sz="1800" b="1" dirty="0">
                <a:solidFill>
                  <a:srgbClr val="000000"/>
                </a:solidFill>
                <a:latin typeface="Arial" charset="0"/>
                <a:sym typeface="Wingdings" pitchFamily="2" charset="2"/>
              </a:rPr>
              <a:t>LNL: </a:t>
            </a:r>
            <a:r>
              <a:rPr lang="en-US" sz="1800" b="1" dirty="0" smtClean="0">
                <a:solidFill>
                  <a:srgbClr val="000000"/>
                </a:solidFill>
                <a:latin typeface="Arial" charset="0"/>
              </a:rPr>
              <a:t>2009-2011</a:t>
            </a:r>
            <a:r>
              <a:rPr lang="en-US" sz="1800" b="1" dirty="0">
                <a:solidFill>
                  <a:srgbClr val="000000"/>
                </a:solidFill>
                <a:latin typeface="Arial" charset="0"/>
                <a:sym typeface="Wingdings" pitchFamily="2" charset="2"/>
              </a:rPr>
              <a:t/>
            </a:r>
            <a:br>
              <a:rPr lang="en-US" sz="1800" b="1" dirty="0">
                <a:solidFill>
                  <a:srgbClr val="000000"/>
                </a:solidFill>
                <a:latin typeface="Arial" charset="0"/>
                <a:sym typeface="Wingdings" pitchFamily="2" charset="2"/>
              </a:rPr>
            </a:br>
            <a:r>
              <a:rPr lang="en-US" sz="1800" b="1" dirty="0" smtClean="0">
                <a:solidFill>
                  <a:srgbClr val="0033CC"/>
                </a:solidFill>
                <a:latin typeface="Arial" charset="0"/>
                <a:sym typeface="Wingdings" pitchFamily="2" charset="2"/>
              </a:rPr>
              <a:t>15 crystals </a:t>
            </a:r>
            <a:r>
              <a:rPr lang="en-US" sz="1800" b="1" dirty="0" smtClean="0">
                <a:solidFill>
                  <a:srgbClr val="000000"/>
                </a:solidFill>
                <a:latin typeface="Arial" charset="0"/>
                <a:sym typeface="Wingdings" pitchFamily="2" charset="2"/>
              </a:rPr>
              <a:t>(5TC)</a:t>
            </a:r>
            <a:endParaRPr lang="en-US" sz="1800" b="1" dirty="0">
              <a:solidFill>
                <a:srgbClr val="000000"/>
              </a:solidFill>
              <a:latin typeface="Arial" charset="0"/>
              <a:sym typeface="Wingdings" pitchFamily="2" charset="2"/>
            </a:endParaRPr>
          </a:p>
          <a:p>
            <a:r>
              <a:rPr lang="en-US" sz="1800" b="1" dirty="0">
                <a:solidFill>
                  <a:srgbClr val="000000"/>
                </a:solidFill>
                <a:latin typeface="Arial" charset="0"/>
              </a:rPr>
              <a:t>Total Eff. ~6% </a:t>
            </a:r>
          </a:p>
        </p:txBody>
      </p:sp>
      <p:sp>
        <p:nvSpPr>
          <p:cNvPr id="73731" name="6 CuadroTexto"/>
          <p:cNvSpPr txBox="1">
            <a:spLocks noChangeArrowheads="1"/>
          </p:cNvSpPr>
          <p:nvPr/>
        </p:nvSpPr>
        <p:spPr bwMode="auto">
          <a:xfrm>
            <a:off x="3074205" y="1470345"/>
            <a:ext cx="2726755" cy="923330"/>
          </a:xfrm>
          <a:prstGeom prst="rect">
            <a:avLst/>
          </a:prstGeom>
          <a:noFill/>
          <a:ln w="9525">
            <a:noFill/>
            <a:miter lim="800000"/>
            <a:headEnd/>
            <a:tailEnd/>
          </a:ln>
        </p:spPr>
        <p:txBody>
          <a:bodyPr wrap="square">
            <a:spAutoFit/>
          </a:bodyPr>
          <a:lstStyle/>
          <a:p>
            <a:r>
              <a:rPr lang="en-US" sz="1800" b="1" dirty="0">
                <a:solidFill>
                  <a:srgbClr val="000000"/>
                </a:solidFill>
                <a:latin typeface="Arial" charset="0"/>
                <a:sym typeface="Wingdings" pitchFamily="2" charset="2"/>
              </a:rPr>
              <a:t>GSI: </a:t>
            </a:r>
            <a:r>
              <a:rPr lang="en-US" sz="1800" b="1" dirty="0" smtClean="0">
                <a:solidFill>
                  <a:srgbClr val="000000"/>
                </a:solidFill>
                <a:latin typeface="Arial" charset="0"/>
                <a:sym typeface="Wingdings" pitchFamily="2" charset="2"/>
              </a:rPr>
              <a:t>2012-2014</a:t>
            </a:r>
            <a:r>
              <a:rPr lang="en-US" sz="1800" b="1" dirty="0">
                <a:solidFill>
                  <a:srgbClr val="000000"/>
                </a:solidFill>
                <a:latin typeface="Arial" charset="0"/>
                <a:sym typeface="Wingdings" pitchFamily="2" charset="2"/>
              </a:rPr>
              <a:t/>
            </a:r>
            <a:br>
              <a:rPr lang="en-US" sz="1800" b="1" dirty="0">
                <a:solidFill>
                  <a:srgbClr val="000000"/>
                </a:solidFill>
                <a:latin typeface="Arial" charset="0"/>
                <a:sym typeface="Wingdings" pitchFamily="2" charset="2"/>
              </a:rPr>
            </a:br>
            <a:r>
              <a:rPr lang="en-US" sz="1800" b="1" dirty="0" smtClean="0">
                <a:solidFill>
                  <a:srgbClr val="0033CC"/>
                </a:solidFill>
                <a:latin typeface="Arial" charset="0"/>
                <a:sym typeface="Wingdings" pitchFamily="2" charset="2"/>
              </a:rPr>
              <a:t>24 crystals </a:t>
            </a:r>
            <a:r>
              <a:rPr lang="en-US" sz="1800" b="1" dirty="0" smtClean="0">
                <a:solidFill>
                  <a:srgbClr val="000000"/>
                </a:solidFill>
                <a:latin typeface="Arial" charset="0"/>
                <a:sym typeface="Wingdings" pitchFamily="2" charset="2"/>
              </a:rPr>
              <a:t>(3DC+6TC) </a:t>
            </a:r>
            <a:endParaRPr lang="en-US" sz="1800" b="1" dirty="0">
              <a:solidFill>
                <a:srgbClr val="000000"/>
              </a:solidFill>
              <a:latin typeface="Arial" charset="0"/>
              <a:sym typeface="Wingdings" pitchFamily="2" charset="2"/>
            </a:endParaRPr>
          </a:p>
          <a:p>
            <a:r>
              <a:rPr lang="en-US" sz="1800" b="1" dirty="0">
                <a:solidFill>
                  <a:srgbClr val="000000"/>
                </a:solidFill>
                <a:latin typeface="Arial" charset="0"/>
              </a:rPr>
              <a:t>Total Eff</a:t>
            </a:r>
            <a:r>
              <a:rPr lang="en-US" sz="1800" b="1" dirty="0" smtClean="0">
                <a:solidFill>
                  <a:srgbClr val="000000"/>
                </a:solidFill>
                <a:latin typeface="Arial" charset="0"/>
              </a:rPr>
              <a:t>.~</a:t>
            </a:r>
            <a:r>
              <a:rPr lang="en-US" b="1" dirty="0" smtClean="0">
                <a:solidFill>
                  <a:srgbClr val="000000"/>
                </a:solidFill>
                <a:latin typeface="Arial" charset="0"/>
              </a:rPr>
              <a:t>9</a:t>
            </a:r>
            <a:r>
              <a:rPr lang="en-US" sz="1800" b="1" dirty="0" smtClean="0">
                <a:solidFill>
                  <a:srgbClr val="000000"/>
                </a:solidFill>
                <a:latin typeface="Arial" charset="0"/>
              </a:rPr>
              <a:t>% </a:t>
            </a:r>
            <a:endParaRPr lang="en-US" sz="1800" b="1" dirty="0">
              <a:solidFill>
                <a:srgbClr val="000000"/>
              </a:solidFill>
              <a:latin typeface="Arial" charset="0"/>
            </a:endParaRPr>
          </a:p>
        </p:txBody>
      </p:sp>
      <p:sp>
        <p:nvSpPr>
          <p:cNvPr id="73732" name="7 CuadroTexto"/>
          <p:cNvSpPr txBox="1">
            <a:spLocks noChangeArrowheads="1"/>
          </p:cNvSpPr>
          <p:nvPr/>
        </p:nvSpPr>
        <p:spPr bwMode="auto">
          <a:xfrm>
            <a:off x="6477000" y="1475460"/>
            <a:ext cx="2238375" cy="923925"/>
          </a:xfrm>
          <a:prstGeom prst="rect">
            <a:avLst/>
          </a:prstGeom>
          <a:noFill/>
          <a:ln w="9525">
            <a:noFill/>
            <a:miter lim="800000"/>
            <a:headEnd/>
            <a:tailEnd/>
          </a:ln>
        </p:spPr>
        <p:txBody>
          <a:bodyPr>
            <a:spAutoFit/>
          </a:bodyPr>
          <a:lstStyle/>
          <a:p>
            <a:r>
              <a:rPr lang="en-US" sz="1800" b="1" dirty="0">
                <a:solidFill>
                  <a:srgbClr val="000000"/>
                </a:solidFill>
                <a:latin typeface="Arial" charset="0"/>
                <a:sym typeface="Wingdings" pitchFamily="2" charset="2"/>
              </a:rPr>
              <a:t>GANIL:  </a:t>
            </a:r>
            <a:r>
              <a:rPr lang="en-US" sz="1800" b="1" dirty="0" smtClean="0">
                <a:solidFill>
                  <a:srgbClr val="000000"/>
                </a:solidFill>
                <a:latin typeface="Arial" charset="0"/>
                <a:sym typeface="Wingdings" pitchFamily="2" charset="2"/>
              </a:rPr>
              <a:t>2014-2021</a:t>
            </a:r>
            <a:r>
              <a:rPr lang="en-US" sz="1800" b="1" dirty="0">
                <a:solidFill>
                  <a:srgbClr val="000000"/>
                </a:solidFill>
                <a:latin typeface="Arial" charset="0"/>
                <a:sym typeface="Wingdings" pitchFamily="2" charset="2"/>
              </a:rPr>
              <a:t/>
            </a:r>
            <a:br>
              <a:rPr lang="en-US" sz="1800" b="1" dirty="0">
                <a:solidFill>
                  <a:srgbClr val="000000"/>
                </a:solidFill>
                <a:latin typeface="Arial" charset="0"/>
                <a:sym typeface="Wingdings" pitchFamily="2" charset="2"/>
              </a:rPr>
            </a:br>
            <a:r>
              <a:rPr lang="en-US" sz="1800" b="1" dirty="0" smtClean="0">
                <a:solidFill>
                  <a:srgbClr val="0033CC"/>
                </a:solidFill>
                <a:latin typeface="Arial" charset="0"/>
                <a:sym typeface="Wingdings" pitchFamily="2" charset="2"/>
              </a:rPr>
              <a:t>45 crystals </a:t>
            </a:r>
            <a:r>
              <a:rPr lang="en-US" sz="1800" b="1" dirty="0" smtClean="0">
                <a:solidFill>
                  <a:srgbClr val="000000"/>
                </a:solidFill>
                <a:latin typeface="Arial" charset="0"/>
                <a:sym typeface="Wingdings" pitchFamily="2" charset="2"/>
              </a:rPr>
              <a:t>(15 TC)</a:t>
            </a:r>
            <a:endParaRPr lang="en-US" sz="1800" b="1" dirty="0">
              <a:solidFill>
                <a:srgbClr val="000000"/>
              </a:solidFill>
              <a:latin typeface="Arial" charset="0"/>
              <a:sym typeface="Wingdings" pitchFamily="2" charset="2"/>
            </a:endParaRPr>
          </a:p>
          <a:p>
            <a:r>
              <a:rPr lang="en-US" sz="1800" b="1" dirty="0">
                <a:solidFill>
                  <a:srgbClr val="000000"/>
                </a:solidFill>
                <a:latin typeface="Arial" charset="0"/>
              </a:rPr>
              <a:t>Total Eff. </a:t>
            </a:r>
            <a:r>
              <a:rPr lang="en-US" sz="1800" b="1" dirty="0" smtClean="0">
                <a:solidFill>
                  <a:srgbClr val="000000"/>
                </a:solidFill>
                <a:latin typeface="Arial" charset="0"/>
              </a:rPr>
              <a:t>~15% </a:t>
            </a:r>
            <a:endParaRPr lang="en-US" sz="1800" b="1" dirty="0">
              <a:solidFill>
                <a:srgbClr val="000000"/>
              </a:solidFill>
              <a:latin typeface="Arial" charset="0"/>
            </a:endParaRPr>
          </a:p>
        </p:txBody>
      </p:sp>
      <p:sp>
        <p:nvSpPr>
          <p:cNvPr id="73733" name="6 CuadroTexto"/>
          <p:cNvSpPr txBox="1">
            <a:spLocks noChangeArrowheads="1"/>
          </p:cNvSpPr>
          <p:nvPr/>
        </p:nvSpPr>
        <p:spPr bwMode="auto">
          <a:xfrm>
            <a:off x="6433130" y="5632247"/>
            <a:ext cx="2209800" cy="369332"/>
          </a:xfrm>
          <a:prstGeom prst="rect">
            <a:avLst/>
          </a:prstGeom>
          <a:noFill/>
          <a:ln w="9525">
            <a:noFill/>
            <a:miter lim="800000"/>
            <a:headEnd/>
            <a:tailEnd/>
          </a:ln>
        </p:spPr>
        <p:txBody>
          <a:bodyPr>
            <a:spAutoFit/>
          </a:bodyPr>
          <a:lstStyle/>
          <a:p>
            <a:pPr algn="ctr"/>
            <a:r>
              <a:rPr lang="en-US" sz="1800" b="1" dirty="0" smtClean="0">
                <a:solidFill>
                  <a:srgbClr val="000000"/>
                </a:solidFill>
                <a:latin typeface="Arial" charset="0"/>
              </a:rPr>
              <a:t>AGATA @ G1</a:t>
            </a:r>
          </a:p>
        </p:txBody>
      </p:sp>
      <p:sp>
        <p:nvSpPr>
          <p:cNvPr id="33" name="32 Flecha derecha"/>
          <p:cNvSpPr/>
          <p:nvPr/>
        </p:nvSpPr>
        <p:spPr>
          <a:xfrm>
            <a:off x="2686050" y="1688185"/>
            <a:ext cx="285750" cy="5000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FF"/>
              </a:solidFill>
            </a:endParaRPr>
          </a:p>
        </p:txBody>
      </p:sp>
      <p:sp>
        <p:nvSpPr>
          <p:cNvPr id="34" name="33 Flecha derecha"/>
          <p:cNvSpPr/>
          <p:nvPr/>
        </p:nvSpPr>
        <p:spPr>
          <a:xfrm>
            <a:off x="5937665" y="1688185"/>
            <a:ext cx="285750" cy="5000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FF"/>
              </a:solidFill>
            </a:endParaRPr>
          </a:p>
        </p:txBody>
      </p:sp>
      <p:sp>
        <p:nvSpPr>
          <p:cNvPr id="73736" name="Rectangle 15"/>
          <p:cNvSpPr>
            <a:spLocks noGrp="1" noChangeArrowheads="1"/>
          </p:cNvSpPr>
          <p:nvPr>
            <p:ph type="title"/>
          </p:nvPr>
        </p:nvSpPr>
        <p:spPr>
          <a:xfrm>
            <a:off x="0" y="147105"/>
            <a:ext cx="9144000" cy="710127"/>
          </a:xfrm>
        </p:spPr>
        <p:txBody>
          <a:bodyPr/>
          <a:lstStyle/>
          <a:p>
            <a:r>
              <a:rPr lang="en-US" sz="4000" dirty="0" smtClean="0">
                <a:solidFill>
                  <a:srgbClr val="006699"/>
                </a:solidFill>
                <a:latin typeface="Calibri" pitchFamily="34" charset="0"/>
                <a:cs typeface="Calibri" pitchFamily="34" charset="0"/>
              </a:rPr>
              <a:t> </a:t>
            </a:r>
            <a:r>
              <a:rPr lang="en-US" dirty="0" smtClean="0">
                <a:solidFill>
                  <a:srgbClr val="006699"/>
                </a:solidFill>
                <a:latin typeface="Calibri" pitchFamily="34" charset="0"/>
                <a:cs typeface="Calibri" pitchFamily="34" charset="0"/>
              </a:rPr>
              <a:t>From the Demonstrator to AGATA 1</a:t>
            </a:r>
            <a:r>
              <a:rPr lang="en-US" dirty="0" smtClean="0">
                <a:solidFill>
                  <a:srgbClr val="006699"/>
                </a:solidFill>
                <a:latin typeface="Symbol" pitchFamily="18" charset="2"/>
                <a:cs typeface="Calibri" pitchFamily="34" charset="0"/>
              </a:rPr>
              <a:t>p</a:t>
            </a:r>
            <a:endParaRPr lang="en-US" sz="4000" dirty="0" smtClean="0">
              <a:solidFill>
                <a:srgbClr val="006699"/>
              </a:solidFill>
              <a:latin typeface="Calibri" pitchFamily="34" charset="0"/>
              <a:cs typeface="Calibri" pitchFamily="34" charset="0"/>
            </a:endParaRPr>
          </a:p>
        </p:txBody>
      </p:sp>
      <p:sp>
        <p:nvSpPr>
          <p:cNvPr id="73738" name="5 CuadroTexto"/>
          <p:cNvSpPr txBox="1">
            <a:spLocks noChangeArrowheads="1"/>
          </p:cNvSpPr>
          <p:nvPr/>
        </p:nvSpPr>
        <p:spPr bwMode="auto">
          <a:xfrm>
            <a:off x="117020" y="5632247"/>
            <a:ext cx="2880376" cy="369332"/>
          </a:xfrm>
          <a:prstGeom prst="rect">
            <a:avLst/>
          </a:prstGeom>
          <a:noFill/>
          <a:ln w="9525">
            <a:noFill/>
            <a:miter lim="800000"/>
            <a:headEnd/>
            <a:tailEnd/>
          </a:ln>
        </p:spPr>
        <p:txBody>
          <a:bodyPr wrap="square">
            <a:spAutoFit/>
          </a:bodyPr>
          <a:lstStyle/>
          <a:p>
            <a:pPr algn="ctr"/>
            <a:r>
              <a:rPr lang="en-US" sz="1800" b="1" dirty="0" smtClean="0">
                <a:solidFill>
                  <a:srgbClr val="000000"/>
                </a:solidFill>
                <a:latin typeface="Arial" charset="0"/>
              </a:rPr>
              <a:t>Demonstrator + PRISMA</a:t>
            </a:r>
          </a:p>
        </p:txBody>
      </p:sp>
      <p:sp>
        <p:nvSpPr>
          <p:cNvPr id="73739" name="6 CuadroTexto"/>
          <p:cNvSpPr txBox="1">
            <a:spLocks noChangeArrowheads="1"/>
          </p:cNvSpPr>
          <p:nvPr/>
        </p:nvSpPr>
        <p:spPr bwMode="auto">
          <a:xfrm>
            <a:off x="3189420" y="5632247"/>
            <a:ext cx="2573135" cy="369332"/>
          </a:xfrm>
          <a:prstGeom prst="rect">
            <a:avLst/>
          </a:prstGeom>
          <a:noFill/>
          <a:ln w="9525">
            <a:noFill/>
            <a:miter lim="800000"/>
            <a:headEnd/>
            <a:tailEnd/>
          </a:ln>
        </p:spPr>
        <p:txBody>
          <a:bodyPr wrap="square">
            <a:spAutoFit/>
          </a:bodyPr>
          <a:lstStyle/>
          <a:p>
            <a:pPr algn="ctr"/>
            <a:r>
              <a:rPr lang="en-US" sz="1800" b="1" dirty="0">
                <a:solidFill>
                  <a:srgbClr val="000000"/>
                </a:solidFill>
                <a:latin typeface="Arial" charset="0"/>
              </a:rPr>
              <a:t>AGATA + </a:t>
            </a:r>
            <a:r>
              <a:rPr lang="en-US" sz="1800" b="1" dirty="0" smtClean="0">
                <a:solidFill>
                  <a:srgbClr val="000000"/>
                </a:solidFill>
                <a:latin typeface="Arial" charset="0"/>
              </a:rPr>
              <a:t>FRS</a:t>
            </a:r>
          </a:p>
        </p:txBody>
      </p:sp>
      <p:sp>
        <p:nvSpPr>
          <p:cNvPr id="19" name="Rectangle 18"/>
          <p:cNvSpPr/>
          <p:nvPr/>
        </p:nvSpPr>
        <p:spPr>
          <a:xfrm>
            <a:off x="86844" y="2627984"/>
            <a:ext cx="8940136" cy="28748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600">
              <a:solidFill>
                <a:srgbClr val="FFFFFF"/>
              </a:solidFill>
            </a:endParaRPr>
          </a:p>
        </p:txBody>
      </p:sp>
      <p:pic>
        <p:nvPicPr>
          <p:cNvPr id="16" name="Picture 2" descr="http://sphotos-b.ak.fbcdn.net/hphotos-ak-ash4/422935_395791090487884_1445735234_n.jpg"/>
          <p:cNvPicPr>
            <a:picLocks noChangeAspect="1" noChangeArrowheads="1"/>
          </p:cNvPicPr>
          <p:nvPr/>
        </p:nvPicPr>
        <p:blipFill>
          <a:blip r:embed="rId4" cstate="print"/>
          <a:srcRect/>
          <a:stretch>
            <a:fillRect/>
          </a:stretch>
        </p:blipFill>
        <p:spPr bwMode="auto">
          <a:xfrm>
            <a:off x="1907704" y="2714620"/>
            <a:ext cx="3987812" cy="2666852"/>
          </a:xfrm>
          <a:prstGeom prst="rect">
            <a:avLst/>
          </a:prstGeom>
          <a:noFill/>
        </p:spPr>
      </p:pic>
      <p:pic>
        <p:nvPicPr>
          <p:cNvPr id="18" name="Picture 9" descr="IMGP0308"/>
          <p:cNvPicPr>
            <a:picLocks noChangeAspect="1" noChangeArrowheads="1"/>
          </p:cNvPicPr>
          <p:nvPr/>
        </p:nvPicPr>
        <p:blipFill>
          <a:blip r:embed="rId5" cstate="screen"/>
          <a:srcRect/>
          <a:stretch>
            <a:fillRect/>
          </a:stretch>
        </p:blipFill>
        <p:spPr bwMode="auto">
          <a:xfrm>
            <a:off x="148335" y="2697447"/>
            <a:ext cx="2852029" cy="2684372"/>
          </a:xfrm>
          <a:prstGeom prst="rect">
            <a:avLst/>
          </a:prstGeom>
          <a:noFill/>
          <a:ln w="9525">
            <a:noFill/>
            <a:miter lim="800000"/>
            <a:headEnd/>
            <a:tailEnd/>
          </a:ln>
        </p:spPr>
      </p:pic>
      <p:sp>
        <p:nvSpPr>
          <p:cNvPr id="17" name="Rechteck 16"/>
          <p:cNvSpPr/>
          <p:nvPr/>
        </p:nvSpPr>
        <p:spPr bwMode="auto">
          <a:xfrm>
            <a:off x="3000364" y="2714620"/>
            <a:ext cx="428628" cy="27146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2" charset="0"/>
            </a:endParaRPr>
          </a:p>
        </p:txBody>
      </p:sp>
      <p:sp>
        <p:nvSpPr>
          <p:cNvPr id="21" name="7 CuadroTexto"/>
          <p:cNvSpPr txBox="1">
            <a:spLocks noChangeArrowheads="1"/>
          </p:cNvSpPr>
          <p:nvPr/>
        </p:nvSpPr>
        <p:spPr bwMode="auto">
          <a:xfrm>
            <a:off x="6548467" y="6130373"/>
            <a:ext cx="2478513" cy="646331"/>
          </a:xfrm>
          <a:prstGeom prst="rect">
            <a:avLst/>
          </a:prstGeom>
          <a:noFill/>
          <a:ln w="9525">
            <a:noFill/>
            <a:miter lim="800000"/>
            <a:headEnd/>
            <a:tailEnd/>
          </a:ln>
        </p:spPr>
        <p:txBody>
          <a:bodyPr wrap="square">
            <a:spAutoFit/>
          </a:bodyPr>
          <a:lstStyle/>
          <a:p>
            <a:r>
              <a:rPr lang="en-US" i="1" dirty="0" smtClean="0">
                <a:solidFill>
                  <a:srgbClr val="0033CC"/>
                </a:solidFill>
                <a:latin typeface="Arial" charset="0"/>
                <a:sym typeface="Wingdings" pitchFamily="2" charset="2"/>
              </a:rPr>
              <a:t>&gt;45 crystals in ATCs available in June 2019</a:t>
            </a:r>
            <a:endParaRPr lang="en-US" i="1" dirty="0">
              <a:solidFill>
                <a:srgbClr val="000000"/>
              </a:solidFill>
              <a:latin typeface="Arial" charset="0"/>
              <a:sym typeface="Wingdings" pitchFamily="2" charset="2"/>
            </a:endParaRPr>
          </a:p>
        </p:txBody>
      </p:sp>
      <p:pic>
        <p:nvPicPr>
          <p:cNvPr id="22" name="Image 4" descr="agataganil1.jpg"/>
          <p:cNvPicPr>
            <a:picLocks noChangeAspect="1"/>
          </p:cNvPicPr>
          <p:nvPr/>
        </p:nvPicPr>
        <p:blipFill>
          <a:blip r:embed="rId6" cstate="print"/>
          <a:stretch>
            <a:fillRect/>
          </a:stretch>
        </p:blipFill>
        <p:spPr>
          <a:xfrm>
            <a:off x="6611217" y="2714620"/>
            <a:ext cx="1777207" cy="2666852"/>
          </a:xfrm>
          <a:prstGeom prst="rect">
            <a:avLst/>
          </a:prstGeom>
        </p:spPr>
      </p:pic>
      <p:graphicFrame>
        <p:nvGraphicFramePr>
          <p:cNvPr id="20" name="Object 3"/>
          <p:cNvGraphicFramePr>
            <a:graphicFrameLocks noChangeAspect="1"/>
          </p:cNvGraphicFramePr>
          <p:nvPr>
            <p:extLst>
              <p:ext uri="{D42A27DB-BD31-4B8C-83A1-F6EECF244321}">
                <p14:modId xmlns:p14="http://schemas.microsoft.com/office/powerpoint/2010/main" val="97104151"/>
              </p:ext>
            </p:extLst>
          </p:nvPr>
        </p:nvGraphicFramePr>
        <p:xfrm>
          <a:off x="148334" y="2697447"/>
          <a:ext cx="2849061" cy="2683853"/>
        </p:xfrm>
        <a:graphic>
          <a:graphicData uri="http://schemas.openxmlformats.org/presentationml/2006/ole">
            <mc:AlternateContent xmlns:mc="http://schemas.openxmlformats.org/markup-compatibility/2006">
              <mc:Choice xmlns:v="urn:schemas-microsoft-com:vml" Requires="v">
                <p:oleObj spid="_x0000_s455736" r:id="rId7" imgW="17135363" imgH="16477735" progId="">
                  <p:embed/>
                </p:oleObj>
              </mc:Choice>
              <mc:Fallback>
                <p:oleObj r:id="rId7" imgW="17135363" imgH="16477735"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334" y="2697447"/>
                        <a:ext cx="2849061" cy="268385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867169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186-10182 A4-2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2331059"/>
            <a:ext cx="4569462" cy="3233697"/>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p:cNvSpPr>
            <a:spLocks noGrp="1" noChangeArrowheads="1"/>
          </p:cNvSpPr>
          <p:nvPr>
            <p:ph type="title"/>
          </p:nvPr>
        </p:nvSpPr>
        <p:spPr>
          <a:xfrm>
            <a:off x="285720" y="0"/>
            <a:ext cx="8496300" cy="1190555"/>
          </a:xfrm>
        </p:spPr>
        <p:txBody>
          <a:bodyPr/>
          <a:lstStyle/>
          <a:p>
            <a:pPr eaLnBrk="1" hangingPunct="1"/>
            <a:r>
              <a:rPr lang="en-US" sz="2800" b="1" dirty="0" smtClean="0">
                <a:latin typeface="Calibri" pitchFamily="34" charset="0"/>
              </a:rPr>
              <a:t>Memorandum of Understanding</a:t>
            </a:r>
          </a:p>
        </p:txBody>
      </p:sp>
      <p:sp>
        <p:nvSpPr>
          <p:cNvPr id="12" name="Text Box 7"/>
          <p:cNvSpPr txBox="1">
            <a:spLocks noChangeArrowheads="1"/>
          </p:cNvSpPr>
          <p:nvPr/>
        </p:nvSpPr>
        <p:spPr bwMode="auto">
          <a:xfrm>
            <a:off x="168086" y="1196752"/>
            <a:ext cx="2364750" cy="1384995"/>
          </a:xfrm>
          <a:prstGeom prst="rect">
            <a:avLst/>
          </a:prstGeom>
          <a:noFill/>
          <a:ln w="9525">
            <a:noFill/>
            <a:miter lim="800000"/>
            <a:headEnd/>
            <a:tailEnd/>
          </a:ln>
        </p:spPr>
        <p:txBody>
          <a:bodyPr wrap="none">
            <a:spAutoFit/>
          </a:bodyPr>
          <a:lstStyle/>
          <a:p>
            <a:r>
              <a:rPr lang="en-US" sz="2800" dirty="0" smtClean="0">
                <a:solidFill>
                  <a:srgbClr val="002060"/>
                </a:solidFill>
                <a:latin typeface="Microsoft Sans Serif" pitchFamily="34" charset="0"/>
                <a:cs typeface="Microsoft Sans Serif" pitchFamily="34" charset="0"/>
              </a:rPr>
              <a:t>I MoU</a:t>
            </a:r>
          </a:p>
          <a:p>
            <a:r>
              <a:rPr lang="en-US" sz="2800" dirty="0" smtClean="0">
                <a:solidFill>
                  <a:srgbClr val="002060"/>
                </a:solidFill>
                <a:latin typeface="Microsoft Sans Serif" pitchFamily="34" charset="0"/>
                <a:cs typeface="Microsoft Sans Serif" pitchFamily="34" charset="0"/>
              </a:rPr>
              <a:t>AGATA 15</a:t>
            </a:r>
          </a:p>
          <a:p>
            <a:r>
              <a:rPr lang="en-US" sz="2800" dirty="0" smtClean="0">
                <a:solidFill>
                  <a:srgbClr val="002060"/>
                </a:solidFill>
                <a:latin typeface="Microsoft Sans Serif" pitchFamily="34" charset="0"/>
                <a:cs typeface="Microsoft Sans Serif" pitchFamily="34" charset="0"/>
              </a:rPr>
              <a:t>Demonstrator</a:t>
            </a:r>
          </a:p>
        </p:txBody>
      </p:sp>
      <p:pic>
        <p:nvPicPr>
          <p:cNvPr id="10" name="Picture 9" descr="186-10182-2-A4-2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972468"/>
            <a:ext cx="2708509" cy="1944216"/>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7"/>
          <p:cNvSpPr txBox="1">
            <a:spLocks noChangeArrowheads="1"/>
          </p:cNvSpPr>
          <p:nvPr/>
        </p:nvSpPr>
        <p:spPr bwMode="auto">
          <a:xfrm>
            <a:off x="2771800" y="1196752"/>
            <a:ext cx="1896673" cy="954107"/>
          </a:xfrm>
          <a:prstGeom prst="rect">
            <a:avLst/>
          </a:prstGeom>
          <a:noFill/>
          <a:ln w="9525">
            <a:noFill/>
            <a:miter lim="800000"/>
            <a:headEnd/>
            <a:tailEnd/>
          </a:ln>
        </p:spPr>
        <p:txBody>
          <a:bodyPr wrap="none">
            <a:spAutoFit/>
          </a:bodyPr>
          <a:lstStyle/>
          <a:p>
            <a:r>
              <a:rPr lang="en-US" sz="2800" dirty="0" smtClean="0">
                <a:solidFill>
                  <a:srgbClr val="002060"/>
                </a:solidFill>
                <a:latin typeface="Microsoft Sans Serif" pitchFamily="34" charset="0"/>
                <a:cs typeface="Microsoft Sans Serif" pitchFamily="34" charset="0"/>
              </a:rPr>
              <a:t>II MoU</a:t>
            </a:r>
          </a:p>
          <a:p>
            <a:r>
              <a:rPr lang="en-US" sz="2800" dirty="0" smtClean="0">
                <a:solidFill>
                  <a:srgbClr val="002060"/>
                </a:solidFill>
                <a:latin typeface="Microsoft Sans Serif" pitchFamily="34" charset="0"/>
                <a:cs typeface="Microsoft Sans Serif" pitchFamily="34" charset="0"/>
              </a:rPr>
              <a:t>AGATA 60</a:t>
            </a:r>
            <a:endParaRPr lang="en-US" sz="2800" dirty="0" smtClean="0">
              <a:solidFill>
                <a:srgbClr val="002060"/>
              </a:solidFill>
              <a:latin typeface="Symbol" panose="05050102010706020507" pitchFamily="18" charset="2"/>
              <a:cs typeface="Microsoft Sans Serif" pitchFamily="34" charset="0"/>
            </a:endParaRPr>
          </a:p>
        </p:txBody>
      </p:sp>
      <p:sp>
        <p:nvSpPr>
          <p:cNvPr id="17" name="Text Box 7"/>
          <p:cNvSpPr txBox="1">
            <a:spLocks noChangeArrowheads="1"/>
          </p:cNvSpPr>
          <p:nvPr/>
        </p:nvSpPr>
        <p:spPr bwMode="auto">
          <a:xfrm>
            <a:off x="5436096" y="1196752"/>
            <a:ext cx="2993127" cy="954107"/>
          </a:xfrm>
          <a:prstGeom prst="rect">
            <a:avLst/>
          </a:prstGeom>
          <a:noFill/>
          <a:ln w="9525">
            <a:noFill/>
            <a:miter lim="800000"/>
            <a:headEnd/>
            <a:tailEnd/>
          </a:ln>
        </p:spPr>
        <p:txBody>
          <a:bodyPr wrap="none">
            <a:spAutoFit/>
          </a:bodyPr>
          <a:lstStyle/>
          <a:p>
            <a:r>
              <a:rPr lang="en-US" sz="2800" dirty="0" smtClean="0">
                <a:solidFill>
                  <a:srgbClr val="002060"/>
                </a:solidFill>
                <a:latin typeface="Microsoft Sans Serif" pitchFamily="34" charset="0"/>
                <a:cs typeface="Microsoft Sans Serif" pitchFamily="34" charset="0"/>
              </a:rPr>
              <a:t>III MoU</a:t>
            </a:r>
          </a:p>
          <a:p>
            <a:r>
              <a:rPr lang="en-US" sz="2800" dirty="0" smtClean="0">
                <a:solidFill>
                  <a:srgbClr val="002060"/>
                </a:solidFill>
                <a:latin typeface="Microsoft Sans Serif" pitchFamily="34" charset="0"/>
                <a:cs typeface="Microsoft Sans Serif" pitchFamily="34" charset="0"/>
              </a:rPr>
              <a:t>AGATA 180 = 4</a:t>
            </a:r>
            <a:r>
              <a:rPr lang="en-US" sz="2800" dirty="0" smtClean="0">
                <a:solidFill>
                  <a:srgbClr val="002060"/>
                </a:solidFill>
                <a:latin typeface="Symbol" panose="05050102010706020507" pitchFamily="18" charset="2"/>
                <a:cs typeface="Microsoft Sans Serif" pitchFamily="34" charset="0"/>
              </a:rPr>
              <a:t>p</a:t>
            </a:r>
          </a:p>
        </p:txBody>
      </p:sp>
      <p:pic>
        <p:nvPicPr>
          <p:cNvPr id="18" name="Picture 5" descr="JS-agata240805-b"/>
          <p:cNvPicPr>
            <a:picLocks noChangeAspect="1" noChangeArrowheads="1"/>
          </p:cNvPicPr>
          <p:nvPr/>
        </p:nvPicPr>
        <p:blipFill>
          <a:blip r:embed="rId4"/>
          <a:srcRect/>
          <a:stretch>
            <a:fillRect/>
          </a:stretch>
        </p:blipFill>
        <p:spPr bwMode="auto">
          <a:xfrm>
            <a:off x="5220072" y="2254620"/>
            <a:ext cx="3886200" cy="3886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hlinkClick r:id="rId2" action="ppaction://hlinkfile"/>
          </p:cNvPr>
          <p:cNvPicPr>
            <a:picLocks noChangeAspect="1" noChangeArrowheads="1"/>
          </p:cNvPicPr>
          <p:nvPr/>
        </p:nvPicPr>
        <p:blipFill>
          <a:blip r:embed="rId3"/>
          <a:srcRect/>
          <a:stretch>
            <a:fillRect/>
          </a:stretch>
        </p:blipFill>
        <p:spPr bwMode="auto">
          <a:xfrm>
            <a:off x="287338" y="2207557"/>
            <a:ext cx="3616325" cy="3570288"/>
          </a:xfrm>
          <a:prstGeom prst="rect">
            <a:avLst/>
          </a:prstGeom>
          <a:noFill/>
          <a:ln w="9525">
            <a:noFill/>
            <a:miter lim="800000"/>
            <a:headEnd/>
            <a:tailEnd/>
          </a:ln>
        </p:spPr>
      </p:pic>
      <p:sp>
        <p:nvSpPr>
          <p:cNvPr id="47108" name="Text Box 4"/>
          <p:cNvSpPr txBox="1">
            <a:spLocks noChangeArrowheads="1"/>
          </p:cNvSpPr>
          <p:nvPr/>
        </p:nvSpPr>
        <p:spPr bwMode="auto">
          <a:xfrm>
            <a:off x="4143372" y="1412776"/>
            <a:ext cx="4879862" cy="5312223"/>
          </a:xfrm>
          <a:prstGeom prst="rect">
            <a:avLst/>
          </a:prstGeom>
          <a:solidFill>
            <a:srgbClr val="FFFF66"/>
          </a:solidFill>
          <a:ln w="28575">
            <a:solidFill>
              <a:schemeClr val="accent2"/>
            </a:solidFill>
            <a:miter lim="800000"/>
            <a:headEnd/>
            <a:tailEnd/>
          </a:ln>
        </p:spPr>
        <p:txBody>
          <a:bodyPr wrap="none">
            <a:spAutoFit/>
          </a:bodyPr>
          <a:lstStyle/>
          <a:p>
            <a:pPr defTabSz="306388" eaLnBrk="0" hangingPunct="0">
              <a:buFont typeface="Symbol" pitchFamily="18" charset="2"/>
              <a:buNone/>
            </a:pPr>
            <a:r>
              <a:rPr lang="en-GB" sz="2000" b="1" dirty="0"/>
              <a:t>180</a:t>
            </a:r>
            <a:r>
              <a:rPr lang="en-GB" sz="2000" dirty="0"/>
              <a:t> hexagonal crystals	</a:t>
            </a:r>
            <a:r>
              <a:rPr lang="en-GB" sz="2000" dirty="0" smtClean="0"/>
              <a:t>     </a:t>
            </a:r>
            <a:r>
              <a:rPr lang="en-GB" sz="2000" dirty="0" smtClean="0">
                <a:solidFill>
                  <a:schemeClr val="accent2"/>
                </a:solidFill>
              </a:rPr>
              <a:t>3 </a:t>
            </a:r>
            <a:r>
              <a:rPr lang="en-GB" sz="2000" dirty="0">
                <a:solidFill>
                  <a:schemeClr val="accent2"/>
                </a:solidFill>
              </a:rPr>
              <a:t>shapes</a:t>
            </a:r>
          </a:p>
          <a:p>
            <a:pPr defTabSz="306388" eaLnBrk="0" hangingPunct="0">
              <a:buFont typeface="Symbol" pitchFamily="18" charset="2"/>
              <a:buNone/>
            </a:pPr>
            <a:r>
              <a:rPr lang="en-GB" sz="2000" dirty="0"/>
              <a:t>  60 triple-clusters 			</a:t>
            </a:r>
            <a:r>
              <a:rPr lang="en-GB" sz="2000" dirty="0">
                <a:solidFill>
                  <a:schemeClr val="accent2"/>
                </a:solidFill>
              </a:rPr>
              <a:t>all equal</a:t>
            </a:r>
          </a:p>
          <a:p>
            <a:pPr defTabSz="306388" eaLnBrk="0" hangingPunct="0">
              <a:buFont typeface="Symbol" pitchFamily="18" charset="2"/>
              <a:buNone/>
            </a:pPr>
            <a:r>
              <a:rPr lang="en-GB" sz="2000" dirty="0"/>
              <a:t>Inner radius (Ge)			  </a:t>
            </a:r>
            <a:r>
              <a:rPr lang="en-GB" sz="2000" dirty="0" smtClean="0"/>
              <a:t>   23.5 </a:t>
            </a:r>
            <a:r>
              <a:rPr lang="en-GB" sz="2000" dirty="0"/>
              <a:t>cm</a:t>
            </a:r>
          </a:p>
          <a:p>
            <a:pPr defTabSz="306388" eaLnBrk="0" hangingPunct="0">
              <a:buFont typeface="Symbol" pitchFamily="18" charset="2"/>
              <a:buNone/>
            </a:pPr>
            <a:r>
              <a:rPr lang="en-GB" sz="2000" dirty="0">
                <a:solidFill>
                  <a:schemeClr val="accent2"/>
                </a:solidFill>
              </a:rPr>
              <a:t>Amount of germanium	 </a:t>
            </a:r>
            <a:r>
              <a:rPr lang="en-GB" sz="2000" dirty="0" smtClean="0">
                <a:solidFill>
                  <a:schemeClr val="accent2"/>
                </a:solidFill>
              </a:rPr>
              <a:t>    362 </a:t>
            </a:r>
            <a:r>
              <a:rPr lang="en-GB" sz="2000" dirty="0">
                <a:solidFill>
                  <a:schemeClr val="accent2"/>
                </a:solidFill>
              </a:rPr>
              <a:t>kg</a:t>
            </a:r>
          </a:p>
          <a:p>
            <a:pPr defTabSz="306388" eaLnBrk="0" hangingPunct="0">
              <a:buFont typeface="Symbol" pitchFamily="18" charset="2"/>
              <a:buNone/>
            </a:pPr>
            <a:r>
              <a:rPr lang="en-GB" sz="2000" dirty="0"/>
              <a:t>Solid angle coverage		   </a:t>
            </a:r>
            <a:r>
              <a:rPr lang="en-GB" sz="2000" dirty="0" smtClean="0"/>
              <a:t>     82 </a:t>
            </a:r>
            <a:r>
              <a:rPr lang="en-GB" sz="2000" dirty="0"/>
              <a:t>%</a:t>
            </a:r>
          </a:p>
          <a:p>
            <a:pPr defTabSz="306388" eaLnBrk="0" hangingPunct="0">
              <a:buFont typeface="Symbol" pitchFamily="18" charset="2"/>
              <a:buNone/>
            </a:pPr>
            <a:r>
              <a:rPr lang="en-GB" sz="2000" dirty="0"/>
              <a:t>36-fold segmentation     </a:t>
            </a:r>
            <a:r>
              <a:rPr lang="en-GB" sz="2000" dirty="0" smtClean="0"/>
              <a:t>   6480 </a:t>
            </a:r>
            <a:r>
              <a:rPr lang="en-GB" sz="2000" dirty="0"/>
              <a:t>segments</a:t>
            </a:r>
          </a:p>
          <a:p>
            <a:pPr defTabSz="306388" eaLnBrk="0" hangingPunct="0">
              <a:buFont typeface="Symbol" pitchFamily="18" charset="2"/>
              <a:buNone/>
            </a:pPr>
            <a:r>
              <a:rPr lang="en-GB" sz="2000" dirty="0"/>
              <a:t>Singles rate					 </a:t>
            </a:r>
            <a:r>
              <a:rPr lang="en-GB" sz="2000" dirty="0" smtClean="0"/>
              <a:t>     ~</a:t>
            </a:r>
            <a:r>
              <a:rPr lang="en-GB" sz="2000" dirty="0"/>
              <a:t>50 kHz</a:t>
            </a:r>
          </a:p>
          <a:p>
            <a:pPr defTabSz="306388" eaLnBrk="0" hangingPunct="0">
              <a:lnSpc>
                <a:spcPct val="130000"/>
              </a:lnSpc>
              <a:buFont typeface="Symbol" pitchFamily="18" charset="2"/>
              <a:buNone/>
            </a:pPr>
            <a:r>
              <a:rPr lang="en-GB" sz="2400" dirty="0">
                <a:solidFill>
                  <a:schemeClr val="accent2"/>
                </a:solidFill>
              </a:rPr>
              <a:t>Efficiency:  	43% (M</a:t>
            </a:r>
            <a:r>
              <a:rPr lang="en-GB" sz="2400" baseline="-25000" dirty="0">
                <a:solidFill>
                  <a:schemeClr val="accent2"/>
                </a:solidFill>
                <a:latin typeface="Symbol" pitchFamily="18" charset="2"/>
              </a:rPr>
              <a:t>g</a:t>
            </a:r>
            <a:r>
              <a:rPr lang="en-GB" sz="2400" dirty="0">
                <a:solidFill>
                  <a:schemeClr val="accent2"/>
                </a:solidFill>
              </a:rPr>
              <a:t>=1) 	28% (M</a:t>
            </a:r>
            <a:r>
              <a:rPr lang="en-GB" sz="2400" baseline="-25000" dirty="0">
                <a:solidFill>
                  <a:schemeClr val="accent2"/>
                </a:solidFill>
                <a:latin typeface="Symbol" pitchFamily="18" charset="2"/>
              </a:rPr>
              <a:t>g</a:t>
            </a:r>
            <a:r>
              <a:rPr lang="en-GB" sz="2400" dirty="0">
                <a:solidFill>
                  <a:schemeClr val="accent2"/>
                </a:solidFill>
              </a:rPr>
              <a:t>=30)</a:t>
            </a:r>
          </a:p>
          <a:p>
            <a:pPr defTabSz="306388" eaLnBrk="0" hangingPunct="0">
              <a:buFont typeface="Symbol" pitchFamily="18" charset="2"/>
              <a:buNone/>
            </a:pPr>
            <a:r>
              <a:rPr lang="en-GB" sz="2400" dirty="0">
                <a:solidFill>
                  <a:schemeClr val="accent2"/>
                </a:solidFill>
              </a:rPr>
              <a:t>Peak/Total:	58% (M</a:t>
            </a:r>
            <a:r>
              <a:rPr lang="en-GB" sz="2400" baseline="-25000" dirty="0">
                <a:solidFill>
                  <a:schemeClr val="accent2"/>
                </a:solidFill>
                <a:latin typeface="Symbol" pitchFamily="18" charset="2"/>
              </a:rPr>
              <a:t>g</a:t>
            </a:r>
            <a:r>
              <a:rPr lang="en-GB" sz="2400" dirty="0">
                <a:solidFill>
                  <a:schemeClr val="accent2"/>
                </a:solidFill>
              </a:rPr>
              <a:t>=1) 	49% (M</a:t>
            </a:r>
            <a:r>
              <a:rPr lang="en-GB" sz="2400" baseline="-25000" dirty="0">
                <a:solidFill>
                  <a:schemeClr val="accent2"/>
                </a:solidFill>
                <a:latin typeface="Symbol" pitchFamily="18" charset="2"/>
              </a:rPr>
              <a:t>g</a:t>
            </a:r>
            <a:r>
              <a:rPr lang="en-GB" sz="2400" dirty="0">
                <a:solidFill>
                  <a:schemeClr val="accent2"/>
                </a:solidFill>
              </a:rPr>
              <a:t>=30</a:t>
            </a:r>
            <a:r>
              <a:rPr lang="en-GB" sz="2400" dirty="0" smtClean="0">
                <a:solidFill>
                  <a:schemeClr val="accent2"/>
                </a:solidFill>
              </a:rPr>
              <a:t>)</a:t>
            </a:r>
          </a:p>
          <a:p>
            <a:pPr defTabSz="306388" eaLnBrk="0" hangingPunct="0">
              <a:buFont typeface="Symbol" pitchFamily="18" charset="2"/>
              <a:buNone/>
            </a:pPr>
            <a:r>
              <a:rPr lang="en-GB" sz="2400" dirty="0" smtClean="0">
                <a:solidFill>
                  <a:schemeClr val="accent2"/>
                </a:solidFill>
              </a:rPr>
              <a:t>Position resolution</a:t>
            </a:r>
          </a:p>
          <a:p>
            <a:pPr defTabSz="306388" eaLnBrk="0" hangingPunct="0">
              <a:buFont typeface="Symbol" pitchFamily="18" charset="2"/>
              <a:buNone/>
            </a:pPr>
            <a:r>
              <a:rPr lang="en-GB" sz="2400" dirty="0" smtClean="0">
                <a:solidFill>
                  <a:schemeClr val="accent2"/>
                </a:solidFill>
              </a:rPr>
              <a:t>Energy resolution</a:t>
            </a:r>
          </a:p>
          <a:p>
            <a:pPr defTabSz="306388" eaLnBrk="0" hangingPunct="0">
              <a:buFont typeface="Symbol" pitchFamily="18" charset="2"/>
              <a:buNone/>
            </a:pPr>
            <a:r>
              <a:rPr lang="en-GB" sz="2400" dirty="0" smtClean="0">
                <a:solidFill>
                  <a:schemeClr val="accent2"/>
                </a:solidFill>
              </a:rPr>
              <a:t>High energy efficiency</a:t>
            </a:r>
          </a:p>
          <a:p>
            <a:pPr defTabSz="306388" eaLnBrk="0" hangingPunct="0">
              <a:buFont typeface="Symbol" pitchFamily="18" charset="2"/>
              <a:buNone/>
            </a:pPr>
            <a:r>
              <a:rPr lang="en-GB" sz="2400" dirty="0" smtClean="0">
                <a:solidFill>
                  <a:schemeClr val="accent2"/>
                </a:solidFill>
              </a:rPr>
              <a:t>Polarization sensitivity</a:t>
            </a:r>
          </a:p>
          <a:p>
            <a:pPr defTabSz="306388" eaLnBrk="0" hangingPunct="0">
              <a:buFont typeface="Symbol" pitchFamily="18" charset="2"/>
              <a:buNone/>
            </a:pPr>
            <a:r>
              <a:rPr lang="en-GB" sz="2400" dirty="0" smtClean="0">
                <a:solidFill>
                  <a:schemeClr val="accent2"/>
                </a:solidFill>
              </a:rPr>
              <a:t>Resolving power</a:t>
            </a:r>
          </a:p>
          <a:p>
            <a:pPr defTabSz="306388" eaLnBrk="0" hangingPunct="0">
              <a:buFont typeface="Symbol" pitchFamily="18" charset="2"/>
              <a:buNone/>
            </a:pPr>
            <a:r>
              <a:rPr lang="en-GB" sz="2400" dirty="0" smtClean="0">
                <a:solidFill>
                  <a:schemeClr val="accent2"/>
                </a:solidFill>
              </a:rPr>
              <a:t>Count rate capability</a:t>
            </a:r>
          </a:p>
        </p:txBody>
      </p:sp>
      <p:sp>
        <p:nvSpPr>
          <p:cNvPr id="47110" name="Rectangle 6"/>
          <p:cNvSpPr>
            <a:spLocks noGrp="1" noChangeArrowheads="1"/>
          </p:cNvSpPr>
          <p:nvPr>
            <p:ph type="title"/>
          </p:nvPr>
        </p:nvSpPr>
        <p:spPr>
          <a:xfrm>
            <a:off x="714375" y="23813"/>
            <a:ext cx="7696200" cy="1081087"/>
          </a:xfrm>
        </p:spPr>
        <p:txBody>
          <a:bodyPr/>
          <a:lstStyle/>
          <a:p>
            <a:pPr eaLnBrk="1" hangingPunct="1"/>
            <a:r>
              <a:rPr lang="en-US" sz="3600" b="1" dirty="0" smtClean="0"/>
              <a:t>Advanced GAmma Tracking Array</a:t>
            </a:r>
            <a:r>
              <a:rPr lang="en-GB" sz="3600" dirty="0" smtClean="0">
                <a:solidFill>
                  <a:schemeClr val="accent2"/>
                </a:solidFill>
              </a:rPr>
              <a:t/>
            </a:r>
            <a:br>
              <a:rPr lang="en-GB" sz="3600" dirty="0" smtClean="0">
                <a:solidFill>
                  <a:schemeClr val="accent2"/>
                </a:solidFill>
              </a:rPr>
            </a:br>
            <a:endParaRPr lang="en-GB" sz="1400" b="1" dirty="0" smtClean="0">
              <a:solidFill>
                <a:schemeClr val="accent2"/>
              </a:solidFill>
            </a:endParaRPr>
          </a:p>
        </p:txBody>
      </p:sp>
      <p:pic>
        <p:nvPicPr>
          <p:cNvPr id="47111" name="Picture 7" descr="logoAgata"/>
          <p:cNvPicPr>
            <a:picLocks noChangeAspect="1" noChangeArrowheads="1"/>
          </p:cNvPicPr>
          <p:nvPr/>
        </p:nvPicPr>
        <p:blipFill>
          <a:blip r:embed="rId4"/>
          <a:srcRect/>
          <a:stretch>
            <a:fillRect/>
          </a:stretch>
        </p:blipFill>
        <p:spPr bwMode="auto">
          <a:xfrm>
            <a:off x="0" y="1588"/>
            <a:ext cx="669925" cy="887412"/>
          </a:xfrm>
          <a:prstGeom prst="rect">
            <a:avLst/>
          </a:prstGeom>
          <a:noFill/>
          <a:ln w="9525">
            <a:noFill/>
            <a:miter lim="800000"/>
            <a:headEnd/>
            <a:tailEnd/>
          </a:ln>
        </p:spPr>
      </p:pic>
      <p:pic>
        <p:nvPicPr>
          <p:cNvPr id="47112" name="Picture 8"/>
          <p:cNvPicPr>
            <a:picLocks noChangeAspect="1" noChangeArrowheads="1"/>
          </p:cNvPicPr>
          <p:nvPr/>
        </p:nvPicPr>
        <p:blipFill>
          <a:blip r:embed="rId5">
            <a:lum bright="30000"/>
          </a:blip>
          <a:srcRect/>
          <a:stretch>
            <a:fillRect/>
          </a:stretch>
        </p:blipFill>
        <p:spPr bwMode="auto">
          <a:xfrm>
            <a:off x="8269288" y="0"/>
            <a:ext cx="874712" cy="876300"/>
          </a:xfrm>
          <a:prstGeom prst="rect">
            <a:avLst/>
          </a:prstGeom>
          <a:noFill/>
          <a:ln w="9525">
            <a:noFill/>
            <a:miter lim="800000"/>
            <a:headEnd/>
            <a:tailEnd/>
          </a:ln>
        </p:spPr>
      </p:pic>
      <p:grpSp>
        <p:nvGrpSpPr>
          <p:cNvPr id="2" name="Group 36"/>
          <p:cNvGrpSpPr>
            <a:grpSpLocks/>
          </p:cNvGrpSpPr>
          <p:nvPr/>
        </p:nvGrpSpPr>
        <p:grpSpPr bwMode="auto">
          <a:xfrm>
            <a:off x="149225" y="952500"/>
            <a:ext cx="8815388" cy="334963"/>
            <a:chOff x="22" y="828"/>
            <a:chExt cx="5553" cy="211"/>
          </a:xfrm>
        </p:grpSpPr>
        <p:pic>
          <p:nvPicPr>
            <p:cNvPr id="47115" name="Picture 17" descr="Bulgaria_sh"/>
            <p:cNvPicPr>
              <a:picLocks noChangeAspect="1" noChangeArrowheads="1"/>
            </p:cNvPicPr>
            <p:nvPr/>
          </p:nvPicPr>
          <p:blipFill>
            <a:blip r:embed="rId6"/>
            <a:srcRect/>
            <a:stretch>
              <a:fillRect/>
            </a:stretch>
          </p:blipFill>
          <p:spPr bwMode="auto">
            <a:xfrm>
              <a:off x="22" y="828"/>
              <a:ext cx="336" cy="211"/>
            </a:xfrm>
            <a:prstGeom prst="rect">
              <a:avLst/>
            </a:prstGeom>
            <a:noFill/>
            <a:ln w="9525">
              <a:noFill/>
              <a:miter lim="800000"/>
              <a:headEnd/>
              <a:tailEnd/>
            </a:ln>
          </p:spPr>
        </p:pic>
        <p:pic>
          <p:nvPicPr>
            <p:cNvPr id="47116" name="Picture 18" descr="Denmark_sh"/>
            <p:cNvPicPr>
              <a:picLocks noChangeAspect="1" noChangeArrowheads="1"/>
            </p:cNvPicPr>
            <p:nvPr/>
          </p:nvPicPr>
          <p:blipFill>
            <a:blip r:embed="rId7"/>
            <a:srcRect/>
            <a:stretch>
              <a:fillRect/>
            </a:stretch>
          </p:blipFill>
          <p:spPr bwMode="auto">
            <a:xfrm>
              <a:off x="459" y="828"/>
              <a:ext cx="336" cy="211"/>
            </a:xfrm>
            <a:prstGeom prst="rect">
              <a:avLst/>
            </a:prstGeom>
            <a:noFill/>
            <a:ln w="9525">
              <a:noFill/>
              <a:miter lim="800000"/>
              <a:headEnd/>
              <a:tailEnd/>
            </a:ln>
          </p:spPr>
        </p:pic>
        <p:pic>
          <p:nvPicPr>
            <p:cNvPr id="47117" name="Picture 19" descr="Finland_sh"/>
            <p:cNvPicPr>
              <a:picLocks noChangeAspect="1" noChangeArrowheads="1"/>
            </p:cNvPicPr>
            <p:nvPr/>
          </p:nvPicPr>
          <p:blipFill>
            <a:blip r:embed="rId8"/>
            <a:srcRect/>
            <a:stretch>
              <a:fillRect/>
            </a:stretch>
          </p:blipFill>
          <p:spPr bwMode="auto">
            <a:xfrm>
              <a:off x="897" y="828"/>
              <a:ext cx="336" cy="211"/>
            </a:xfrm>
            <a:prstGeom prst="rect">
              <a:avLst/>
            </a:prstGeom>
            <a:noFill/>
            <a:ln w="9525">
              <a:noFill/>
              <a:miter lim="800000"/>
              <a:headEnd/>
              <a:tailEnd/>
            </a:ln>
          </p:spPr>
        </p:pic>
        <p:pic>
          <p:nvPicPr>
            <p:cNvPr id="47118" name="Picture 20" descr="France_sh"/>
            <p:cNvPicPr>
              <a:picLocks noChangeAspect="1" noChangeArrowheads="1"/>
            </p:cNvPicPr>
            <p:nvPr/>
          </p:nvPicPr>
          <p:blipFill>
            <a:blip r:embed="rId9"/>
            <a:srcRect/>
            <a:stretch>
              <a:fillRect/>
            </a:stretch>
          </p:blipFill>
          <p:spPr bwMode="auto">
            <a:xfrm>
              <a:off x="1335" y="828"/>
              <a:ext cx="336" cy="211"/>
            </a:xfrm>
            <a:prstGeom prst="rect">
              <a:avLst/>
            </a:prstGeom>
            <a:noFill/>
            <a:ln w="9525">
              <a:noFill/>
              <a:miter lim="800000"/>
              <a:headEnd/>
              <a:tailEnd/>
            </a:ln>
          </p:spPr>
        </p:pic>
        <p:pic>
          <p:nvPicPr>
            <p:cNvPr id="47119" name="Picture 21" descr="Germany_sh"/>
            <p:cNvPicPr>
              <a:picLocks noChangeAspect="1" noChangeArrowheads="1"/>
            </p:cNvPicPr>
            <p:nvPr/>
          </p:nvPicPr>
          <p:blipFill>
            <a:blip r:embed="rId10"/>
            <a:srcRect/>
            <a:stretch>
              <a:fillRect/>
            </a:stretch>
          </p:blipFill>
          <p:spPr bwMode="auto">
            <a:xfrm>
              <a:off x="1773" y="828"/>
              <a:ext cx="336" cy="211"/>
            </a:xfrm>
            <a:prstGeom prst="rect">
              <a:avLst/>
            </a:prstGeom>
            <a:noFill/>
            <a:ln w="9525">
              <a:noFill/>
              <a:miter lim="800000"/>
              <a:headEnd/>
              <a:tailEnd/>
            </a:ln>
          </p:spPr>
        </p:pic>
        <p:pic>
          <p:nvPicPr>
            <p:cNvPr id="47120" name="Picture 22" descr="Italy_sh"/>
            <p:cNvPicPr>
              <a:picLocks noChangeAspect="1" noChangeArrowheads="1"/>
            </p:cNvPicPr>
            <p:nvPr/>
          </p:nvPicPr>
          <p:blipFill>
            <a:blip r:embed="rId11"/>
            <a:srcRect/>
            <a:stretch>
              <a:fillRect/>
            </a:stretch>
          </p:blipFill>
          <p:spPr bwMode="auto">
            <a:xfrm>
              <a:off x="2630" y="828"/>
              <a:ext cx="336" cy="211"/>
            </a:xfrm>
            <a:prstGeom prst="rect">
              <a:avLst/>
            </a:prstGeom>
            <a:noFill/>
            <a:ln w="9525">
              <a:noFill/>
              <a:miter lim="800000"/>
              <a:headEnd/>
              <a:tailEnd/>
            </a:ln>
          </p:spPr>
        </p:pic>
        <p:pic>
          <p:nvPicPr>
            <p:cNvPr id="47121" name="Picture 23" descr="Poland_sh"/>
            <p:cNvPicPr>
              <a:picLocks noChangeAspect="1" noChangeArrowheads="1"/>
            </p:cNvPicPr>
            <p:nvPr/>
          </p:nvPicPr>
          <p:blipFill>
            <a:blip r:embed="rId12"/>
            <a:srcRect/>
            <a:stretch>
              <a:fillRect/>
            </a:stretch>
          </p:blipFill>
          <p:spPr bwMode="auto">
            <a:xfrm>
              <a:off x="3068" y="828"/>
              <a:ext cx="336" cy="211"/>
            </a:xfrm>
            <a:prstGeom prst="rect">
              <a:avLst/>
            </a:prstGeom>
            <a:noFill/>
            <a:ln w="9525">
              <a:noFill/>
              <a:miter lim="800000"/>
              <a:headEnd/>
              <a:tailEnd/>
            </a:ln>
          </p:spPr>
        </p:pic>
        <p:pic>
          <p:nvPicPr>
            <p:cNvPr id="47122" name="Picture 24" descr="Romania_sh"/>
            <p:cNvPicPr>
              <a:picLocks noChangeAspect="1" noChangeArrowheads="1"/>
            </p:cNvPicPr>
            <p:nvPr/>
          </p:nvPicPr>
          <p:blipFill>
            <a:blip r:embed="rId13"/>
            <a:srcRect/>
            <a:stretch>
              <a:fillRect/>
            </a:stretch>
          </p:blipFill>
          <p:spPr bwMode="auto">
            <a:xfrm>
              <a:off x="3506" y="828"/>
              <a:ext cx="336" cy="211"/>
            </a:xfrm>
            <a:prstGeom prst="rect">
              <a:avLst/>
            </a:prstGeom>
            <a:noFill/>
            <a:ln w="9525">
              <a:noFill/>
              <a:miter lim="800000"/>
              <a:headEnd/>
              <a:tailEnd/>
            </a:ln>
          </p:spPr>
        </p:pic>
        <p:pic>
          <p:nvPicPr>
            <p:cNvPr id="47123" name="Picture 25" descr="Sweden_sh"/>
            <p:cNvPicPr>
              <a:picLocks noChangeAspect="1" noChangeArrowheads="1"/>
            </p:cNvPicPr>
            <p:nvPr/>
          </p:nvPicPr>
          <p:blipFill>
            <a:blip r:embed="rId14"/>
            <a:srcRect/>
            <a:stretch>
              <a:fillRect/>
            </a:stretch>
          </p:blipFill>
          <p:spPr bwMode="auto">
            <a:xfrm>
              <a:off x="3944" y="828"/>
              <a:ext cx="336" cy="211"/>
            </a:xfrm>
            <a:prstGeom prst="rect">
              <a:avLst/>
            </a:prstGeom>
            <a:noFill/>
            <a:ln w="9525">
              <a:noFill/>
              <a:miter lim="800000"/>
              <a:headEnd/>
              <a:tailEnd/>
            </a:ln>
          </p:spPr>
        </p:pic>
        <p:pic>
          <p:nvPicPr>
            <p:cNvPr id="47124" name="Picture 26" descr="Union_Jack_sh"/>
            <p:cNvPicPr>
              <a:picLocks noChangeAspect="1" noChangeArrowheads="1"/>
            </p:cNvPicPr>
            <p:nvPr/>
          </p:nvPicPr>
          <p:blipFill>
            <a:blip r:embed="rId15"/>
            <a:srcRect/>
            <a:stretch>
              <a:fillRect/>
            </a:stretch>
          </p:blipFill>
          <p:spPr bwMode="auto">
            <a:xfrm>
              <a:off x="4801" y="828"/>
              <a:ext cx="336" cy="211"/>
            </a:xfrm>
            <a:prstGeom prst="rect">
              <a:avLst/>
            </a:prstGeom>
            <a:noFill/>
            <a:ln w="9525">
              <a:noFill/>
              <a:miter lim="800000"/>
              <a:headEnd/>
              <a:tailEnd/>
            </a:ln>
          </p:spPr>
        </p:pic>
        <p:pic>
          <p:nvPicPr>
            <p:cNvPr id="47125" name="Picture 27" descr="hu-t"/>
            <p:cNvPicPr>
              <a:picLocks noChangeAspect="1" noChangeArrowheads="1"/>
            </p:cNvPicPr>
            <p:nvPr/>
          </p:nvPicPr>
          <p:blipFill>
            <a:blip r:embed="rId16"/>
            <a:srcRect/>
            <a:stretch>
              <a:fillRect/>
            </a:stretch>
          </p:blipFill>
          <p:spPr bwMode="auto">
            <a:xfrm>
              <a:off x="2211" y="828"/>
              <a:ext cx="317" cy="211"/>
            </a:xfrm>
            <a:prstGeom prst="rect">
              <a:avLst/>
            </a:prstGeom>
            <a:noFill/>
            <a:ln w="9525">
              <a:noFill/>
              <a:miter lim="800000"/>
              <a:headEnd/>
              <a:tailEnd/>
            </a:ln>
          </p:spPr>
        </p:pic>
        <p:pic>
          <p:nvPicPr>
            <p:cNvPr id="47126" name="Picture 28" descr="tu-t"/>
            <p:cNvPicPr>
              <a:picLocks noChangeAspect="1" noChangeArrowheads="1"/>
            </p:cNvPicPr>
            <p:nvPr/>
          </p:nvPicPr>
          <p:blipFill>
            <a:blip r:embed="rId17"/>
            <a:srcRect/>
            <a:stretch>
              <a:fillRect/>
            </a:stretch>
          </p:blipFill>
          <p:spPr bwMode="auto">
            <a:xfrm>
              <a:off x="4382" y="828"/>
              <a:ext cx="317" cy="211"/>
            </a:xfrm>
            <a:prstGeom prst="rect">
              <a:avLst/>
            </a:prstGeom>
            <a:noFill/>
            <a:ln w="9525">
              <a:noFill/>
              <a:miter lim="800000"/>
              <a:headEnd/>
              <a:tailEnd/>
            </a:ln>
          </p:spPr>
        </p:pic>
        <p:pic>
          <p:nvPicPr>
            <p:cNvPr id="47127" name="Picture 35" descr="spain-flag"/>
            <p:cNvPicPr>
              <a:picLocks noChangeArrowheads="1"/>
            </p:cNvPicPr>
            <p:nvPr/>
          </p:nvPicPr>
          <p:blipFill>
            <a:blip r:embed="rId18"/>
            <a:srcRect/>
            <a:stretch>
              <a:fillRect/>
            </a:stretch>
          </p:blipFill>
          <p:spPr bwMode="auto">
            <a:xfrm>
              <a:off x="5239" y="828"/>
              <a:ext cx="336" cy="211"/>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4" name="Rectangle 6"/>
          <p:cNvSpPr>
            <a:spLocks noGrp="1" noChangeArrowheads="1"/>
          </p:cNvSpPr>
          <p:nvPr>
            <p:ph type="title"/>
          </p:nvPr>
        </p:nvSpPr>
        <p:spPr>
          <a:xfrm>
            <a:off x="714375" y="53975"/>
            <a:ext cx="7696200" cy="1214438"/>
          </a:xfrm>
        </p:spPr>
        <p:txBody>
          <a:bodyPr/>
          <a:lstStyle/>
          <a:p>
            <a:pPr eaLnBrk="1" hangingPunct="1">
              <a:defRPr/>
            </a:pPr>
            <a:r>
              <a:rPr lang="en-GB" b="1" dirty="0" smtClean="0">
                <a:solidFill>
                  <a:srgbClr val="000090"/>
                </a:solidFill>
                <a:effectLst>
                  <a:outerShdw blurRad="38100" dist="38100" dir="2700000" algn="tl">
                    <a:srgbClr val="DDDDDD"/>
                  </a:outerShdw>
                </a:effectLst>
                <a:latin typeface="Lucida Sans" charset="0"/>
                <a:ea typeface="ＭＳ Ｐゴシック" charset="0"/>
                <a:cs typeface="ＭＳ Ｐゴシック" charset="0"/>
              </a:rPr>
              <a:t>AGATA 4π</a:t>
            </a:r>
            <a:r>
              <a:rPr lang="en-GB" dirty="0">
                <a:solidFill>
                  <a:schemeClr val="tx1"/>
                </a:solidFill>
                <a:latin typeface="Lucida Sans" charset="0"/>
                <a:ea typeface="ＭＳ Ｐゴシック" charset="0"/>
                <a:cs typeface="ＭＳ Ｐゴシック" charset="0"/>
              </a:rPr>
              <a:t/>
            </a:r>
            <a:br>
              <a:rPr lang="en-GB" dirty="0">
                <a:solidFill>
                  <a:schemeClr val="tx1"/>
                </a:solidFill>
                <a:latin typeface="Lucida Sans" charset="0"/>
                <a:ea typeface="ＭＳ Ｐゴシック" charset="0"/>
                <a:cs typeface="ＭＳ Ｐゴシック" charset="0"/>
              </a:rPr>
            </a:br>
            <a:r>
              <a:rPr lang="en-GB" sz="2800" dirty="0">
                <a:solidFill>
                  <a:schemeClr val="tx1"/>
                </a:solidFill>
                <a:latin typeface="Lucida Sans" charset="0"/>
                <a:ea typeface="ＭＳ Ｐゴシック" charset="0"/>
                <a:cs typeface="ＭＳ Ｐゴシック" charset="0"/>
              </a:rPr>
              <a:t>(</a:t>
            </a:r>
            <a:r>
              <a:rPr lang="en-GB" sz="2800" b="1" dirty="0">
                <a:solidFill>
                  <a:schemeClr val="accent2"/>
                </a:solidFill>
                <a:latin typeface="Lucida Sans" charset="0"/>
                <a:ea typeface="ＭＳ Ｐゴシック" charset="0"/>
                <a:cs typeface="ＭＳ Ｐゴシック" charset="0"/>
              </a:rPr>
              <a:t>A</a:t>
            </a:r>
            <a:r>
              <a:rPr lang="en-GB" sz="2800" dirty="0">
                <a:solidFill>
                  <a:schemeClr val="tx1"/>
                </a:solidFill>
                <a:latin typeface="Lucida Sans" charset="0"/>
                <a:ea typeface="ＭＳ Ｐゴシック" charset="0"/>
                <a:cs typeface="ＭＳ Ｐゴシック" charset="0"/>
              </a:rPr>
              <a:t>dvanced </a:t>
            </a:r>
            <a:r>
              <a:rPr lang="en-GB" sz="2800" b="1" dirty="0" err="1">
                <a:solidFill>
                  <a:schemeClr val="accent2"/>
                </a:solidFill>
                <a:latin typeface="Lucida Sans" charset="0"/>
                <a:ea typeface="ＭＳ Ｐゴシック" charset="0"/>
                <a:cs typeface="ＭＳ Ｐゴシック" charset="0"/>
              </a:rPr>
              <a:t>GA</a:t>
            </a:r>
            <a:r>
              <a:rPr lang="en-GB" sz="2800" dirty="0" err="1">
                <a:solidFill>
                  <a:schemeClr val="tx1"/>
                </a:solidFill>
                <a:latin typeface="Lucida Sans" charset="0"/>
                <a:ea typeface="ＭＳ Ｐゴシック" charset="0"/>
                <a:cs typeface="ＭＳ Ｐゴシック" charset="0"/>
              </a:rPr>
              <a:t>mma</a:t>
            </a:r>
            <a:r>
              <a:rPr lang="en-GB" sz="2800" dirty="0">
                <a:solidFill>
                  <a:schemeClr val="tx1"/>
                </a:solidFill>
                <a:latin typeface="Lucida Sans" charset="0"/>
                <a:ea typeface="ＭＳ Ｐゴシック" charset="0"/>
                <a:cs typeface="ＭＳ Ｐゴシック" charset="0"/>
              </a:rPr>
              <a:t> </a:t>
            </a:r>
            <a:r>
              <a:rPr lang="en-GB" sz="2800" b="1" dirty="0">
                <a:solidFill>
                  <a:schemeClr val="accent2"/>
                </a:solidFill>
                <a:latin typeface="Lucida Sans" charset="0"/>
                <a:ea typeface="ＭＳ Ｐゴシック" charset="0"/>
                <a:cs typeface="ＭＳ Ｐゴシック" charset="0"/>
              </a:rPr>
              <a:t>T</a:t>
            </a:r>
            <a:r>
              <a:rPr lang="en-GB" sz="2800" dirty="0">
                <a:solidFill>
                  <a:schemeClr val="tx1"/>
                </a:solidFill>
                <a:latin typeface="Lucida Sans" charset="0"/>
                <a:ea typeface="ＭＳ Ｐゴシック" charset="0"/>
                <a:cs typeface="ＭＳ Ｐゴシック" charset="0"/>
              </a:rPr>
              <a:t>racking </a:t>
            </a:r>
            <a:r>
              <a:rPr lang="en-GB" sz="2800" b="1" dirty="0">
                <a:solidFill>
                  <a:schemeClr val="accent2"/>
                </a:solidFill>
                <a:latin typeface="Lucida Sans" charset="0"/>
                <a:ea typeface="ＭＳ Ｐゴシック" charset="0"/>
                <a:cs typeface="ＭＳ Ｐゴシック" charset="0"/>
              </a:rPr>
              <a:t>A</a:t>
            </a:r>
            <a:r>
              <a:rPr lang="en-GB" sz="2800" dirty="0">
                <a:solidFill>
                  <a:schemeClr val="tx1"/>
                </a:solidFill>
                <a:latin typeface="Lucida Sans" charset="0"/>
                <a:ea typeface="ＭＳ Ｐゴシック" charset="0"/>
                <a:cs typeface="ＭＳ Ｐゴシック" charset="0"/>
              </a:rPr>
              <a:t>rray)</a:t>
            </a:r>
            <a:endParaRPr lang="en-GB" sz="2800" b="1" dirty="0">
              <a:solidFill>
                <a:schemeClr val="tx1"/>
              </a:solidFill>
              <a:latin typeface="Lucida Sans" charset="0"/>
              <a:ea typeface="ＭＳ Ｐゴシック" charset="0"/>
              <a:cs typeface="ＭＳ Ｐゴシック" charset="0"/>
            </a:endParaRPr>
          </a:p>
        </p:txBody>
      </p:sp>
      <p:pic>
        <p:nvPicPr>
          <p:cNvPr id="112644" name="Picture 7" descr="logoAgata"/>
          <p:cNvPicPr>
            <a:picLocks noChangeAspect="1" noChangeArrowheads="1"/>
          </p:cNvPicPr>
          <p:nvPr/>
        </p:nvPicPr>
        <p:blipFill>
          <a:blip r:embed="rId2" cstate="email">
            <a:extLst>
              <a:ext uri="{28A0092B-C50C-407E-A947-70E740481C1C}">
                <a14:useLocalDpi xmlns:a14="http://schemas.microsoft.com/office/drawing/2010/main" val="0"/>
              </a:ext>
            </a:extLst>
          </a:blip>
          <a:srcRect l="9920" t="10983" r="11336" b="11676"/>
          <a:stretch>
            <a:fillRect/>
          </a:stretch>
        </p:blipFill>
        <p:spPr bwMode="auto">
          <a:xfrm>
            <a:off x="0" y="4763"/>
            <a:ext cx="979488" cy="1296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899593" y="1844824"/>
            <a:ext cx="7560840" cy="3170099"/>
          </a:xfrm>
          <a:prstGeom prst="rect">
            <a:avLst/>
          </a:prstGeom>
          <a:noFill/>
        </p:spPr>
        <p:txBody>
          <a:bodyPr wrap="square" rtlCol="0">
            <a:spAutoFit/>
          </a:bodyPr>
          <a:lstStyle/>
          <a:p>
            <a:pPr marL="88900" lvl="0" indent="-88900">
              <a:buFont typeface="Arial"/>
              <a:buChar char="•"/>
            </a:pPr>
            <a:r>
              <a:rPr lang="en-GB" sz="2000" dirty="0"/>
              <a:t>Sustainable growth of the AGATA subsystems from a configuration </a:t>
            </a:r>
            <a:r>
              <a:rPr lang="en-GB" sz="2000" dirty="0" smtClean="0"/>
              <a:t>                  of </a:t>
            </a:r>
            <a:r>
              <a:rPr lang="en-GB" sz="2000" dirty="0"/>
              <a:t>60 </a:t>
            </a:r>
            <a:r>
              <a:rPr lang="en-GB" sz="2000" dirty="0" smtClean="0"/>
              <a:t>to </a:t>
            </a:r>
            <a:r>
              <a:rPr lang="en-GB" sz="2000" dirty="0"/>
              <a:t>180 </a:t>
            </a:r>
            <a:r>
              <a:rPr lang="en-GB" sz="2000" dirty="0" smtClean="0"/>
              <a:t>detectors.</a:t>
            </a:r>
          </a:p>
          <a:p>
            <a:pPr marL="88900" lvl="0" indent="-88900">
              <a:buFont typeface="Arial"/>
              <a:buChar char="•"/>
            </a:pPr>
            <a:endParaRPr lang="en-US" sz="2000" dirty="0"/>
          </a:p>
          <a:p>
            <a:pPr marL="88900" lvl="0" indent="-88900">
              <a:buFont typeface="Arial"/>
              <a:buChar char="•"/>
            </a:pPr>
            <a:r>
              <a:rPr lang="en-GB" sz="2000" dirty="0"/>
              <a:t>Improving mobility and compatibility for the Hosting  labs: FAIR/NUSTAR, GANIL/SPIRAL, LNL/SPES, HIE-ISOLDE, </a:t>
            </a:r>
            <a:r>
              <a:rPr lang="en-GB" sz="2000" dirty="0" smtClean="0"/>
              <a:t>JYFL. </a:t>
            </a:r>
          </a:p>
          <a:p>
            <a:pPr marL="88900" lvl="0" indent="-88900">
              <a:buFont typeface="Arial"/>
              <a:buChar char="•"/>
            </a:pPr>
            <a:endParaRPr lang="en-US" sz="2000" dirty="0"/>
          </a:p>
          <a:p>
            <a:pPr marL="88900" lvl="0" indent="-88900">
              <a:buFont typeface="Arial"/>
              <a:buChar char="•"/>
            </a:pPr>
            <a:r>
              <a:rPr lang="en-GB" sz="2000" dirty="0"/>
              <a:t> </a:t>
            </a:r>
            <a:r>
              <a:rPr lang="en-GB" sz="2000" dirty="0" smtClean="0"/>
              <a:t>Full </a:t>
            </a:r>
            <a:r>
              <a:rPr lang="en-GB" sz="2000" dirty="0"/>
              <a:t>t</a:t>
            </a:r>
            <a:r>
              <a:rPr lang="en-GB" sz="2000" dirty="0" smtClean="0"/>
              <a:t>racking </a:t>
            </a:r>
            <a:r>
              <a:rPr lang="en-GB" sz="2000" dirty="0"/>
              <a:t>p</a:t>
            </a:r>
            <a:r>
              <a:rPr lang="en-GB" sz="2000" dirty="0" smtClean="0"/>
              <a:t>erformance </a:t>
            </a:r>
            <a:r>
              <a:rPr lang="en-GB" sz="2000" dirty="0"/>
              <a:t>and optimizing the </a:t>
            </a:r>
            <a:r>
              <a:rPr lang="en-GB" sz="2000" dirty="0" smtClean="0"/>
              <a:t>position </a:t>
            </a:r>
            <a:r>
              <a:rPr lang="en-GB" sz="2000" dirty="0"/>
              <a:t>sensitivity</a:t>
            </a:r>
            <a:r>
              <a:rPr lang="en-GB" sz="2000" dirty="0" smtClean="0"/>
              <a:t>.</a:t>
            </a:r>
          </a:p>
          <a:p>
            <a:pPr marL="88900" lvl="0" indent="-88900">
              <a:buFont typeface="Arial"/>
              <a:buChar char="•"/>
            </a:pPr>
            <a:endParaRPr lang="en-US" sz="2000" dirty="0"/>
          </a:p>
          <a:p>
            <a:pPr marL="88900" lvl="0" indent="-88900">
              <a:buFont typeface="Arial"/>
              <a:buChar char="•"/>
            </a:pPr>
            <a:r>
              <a:rPr lang="en-GB" sz="2000" dirty="0"/>
              <a:t>Improving performance </a:t>
            </a:r>
            <a:r>
              <a:rPr lang="en-GB" sz="2000" dirty="0" smtClean="0"/>
              <a:t>and compatibility of </a:t>
            </a:r>
            <a:r>
              <a:rPr lang="en-GB" sz="2000" dirty="0"/>
              <a:t>subsystems: </a:t>
            </a:r>
            <a:endParaRPr lang="en-GB" sz="2000" dirty="0" smtClean="0"/>
          </a:p>
          <a:p>
            <a:pPr lvl="0"/>
            <a:r>
              <a:rPr lang="en-GB" sz="2000" dirty="0"/>
              <a:t> </a:t>
            </a:r>
            <a:r>
              <a:rPr lang="en-GB" sz="2000" dirty="0" smtClean="0"/>
              <a:t> Detectors</a:t>
            </a:r>
            <a:r>
              <a:rPr lang="en-GB" sz="2000" dirty="0"/>
              <a:t>, FEBEE, DAQ, </a:t>
            </a:r>
            <a:r>
              <a:rPr lang="en-GB" sz="2000" dirty="0" smtClean="0"/>
              <a:t>Infrastructure.</a:t>
            </a:r>
            <a:endParaRPr lang="en-US" sz="2000" dirty="0"/>
          </a:p>
        </p:txBody>
      </p:sp>
      <p:sp>
        <p:nvSpPr>
          <p:cNvPr id="3" name="TextBox 2"/>
          <p:cNvSpPr txBox="1"/>
          <p:nvPr/>
        </p:nvSpPr>
        <p:spPr>
          <a:xfrm>
            <a:off x="395536" y="5301208"/>
            <a:ext cx="8460432" cy="923330"/>
          </a:xfrm>
          <a:prstGeom prst="rect">
            <a:avLst/>
          </a:prstGeom>
          <a:noFill/>
        </p:spPr>
        <p:txBody>
          <a:bodyPr wrap="square" rtlCol="0">
            <a:spAutoFit/>
          </a:bodyPr>
          <a:lstStyle/>
          <a:p>
            <a:r>
              <a:rPr lang="en-GB" dirty="0"/>
              <a:t>U</a:t>
            </a:r>
            <a:r>
              <a:rPr lang="en-GB" dirty="0" smtClean="0"/>
              <a:t>pgrade </a:t>
            </a:r>
            <a:r>
              <a:rPr lang="en-GB" dirty="0"/>
              <a:t>of the already </a:t>
            </a:r>
            <a:r>
              <a:rPr lang="en-GB" dirty="0" smtClean="0"/>
              <a:t>existing subsystems </a:t>
            </a:r>
            <a:r>
              <a:rPr lang="en-GB" dirty="0"/>
              <a:t>for the 60 </a:t>
            </a:r>
            <a:r>
              <a:rPr lang="en-GB" dirty="0" smtClean="0"/>
              <a:t>detectors Phase 1. </a:t>
            </a:r>
          </a:p>
          <a:p>
            <a:r>
              <a:rPr lang="en-GB" dirty="0" smtClean="0"/>
              <a:t>Parts </a:t>
            </a:r>
            <a:r>
              <a:rPr lang="en-GB" dirty="0"/>
              <a:t>belong to the early AGATA Demonstrator </a:t>
            </a:r>
            <a:r>
              <a:rPr lang="en-GB" dirty="0" smtClean="0"/>
              <a:t>Phase, more than 12 years old. </a:t>
            </a:r>
            <a:endParaRPr lang="en-US" dirty="0"/>
          </a:p>
          <a:p>
            <a:endParaRPr lang="en-US" dirty="0"/>
          </a:p>
        </p:txBody>
      </p:sp>
    </p:spTree>
    <p:extLst>
      <p:ext uri="{BB962C8B-B14F-4D97-AF65-F5344CB8AC3E}">
        <p14:creationId xmlns:p14="http://schemas.microsoft.com/office/powerpoint/2010/main" val="86043292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1" name="Text Box 7"/>
          <p:cNvSpPr txBox="1">
            <a:spLocks noChangeArrowheads="1"/>
          </p:cNvSpPr>
          <p:nvPr/>
        </p:nvSpPr>
        <p:spPr bwMode="auto">
          <a:xfrm>
            <a:off x="971600" y="98405"/>
            <a:ext cx="6985000" cy="522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GB" sz="2800" b="1" dirty="0">
                <a:solidFill>
                  <a:srgbClr val="0070C0"/>
                </a:solidFill>
              </a:rPr>
              <a:t>Mechanical </a:t>
            </a:r>
            <a:r>
              <a:rPr lang="en-GB" sz="2800" b="1" dirty="0" smtClean="0">
                <a:solidFill>
                  <a:srgbClr val="0070C0"/>
                </a:solidFill>
              </a:rPr>
              <a:t>Infrastructures</a:t>
            </a:r>
            <a:endParaRPr lang="en-GB" sz="2800" b="1" dirty="0">
              <a:solidFill>
                <a:srgbClr val="0070C0"/>
              </a:solidFill>
            </a:endParaRPr>
          </a:p>
        </p:txBody>
      </p:sp>
      <p:pic>
        <p:nvPicPr>
          <p:cNvPr id="92162" name="Picture 7" descr="logoAgat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8424" y="-2193"/>
            <a:ext cx="755576" cy="1000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p:nvPr/>
        </p:nvSpPr>
        <p:spPr>
          <a:xfrm>
            <a:off x="107504" y="6381328"/>
            <a:ext cx="5878532" cy="369332"/>
          </a:xfrm>
          <a:prstGeom prst="rect">
            <a:avLst/>
          </a:prstGeom>
          <a:noFill/>
        </p:spPr>
        <p:txBody>
          <a:bodyPr wrap="none" rtlCol="0">
            <a:spAutoFit/>
          </a:bodyPr>
          <a:lstStyle/>
          <a:p>
            <a:r>
              <a:rPr lang="en-US" b="1" dirty="0" smtClean="0">
                <a:solidFill>
                  <a:srgbClr val="000000"/>
                </a:solidFill>
              </a:rPr>
              <a:t>STFC-</a:t>
            </a:r>
            <a:r>
              <a:rPr lang="en-US" b="1" dirty="0" err="1" smtClean="0">
                <a:solidFill>
                  <a:srgbClr val="000000"/>
                </a:solidFill>
              </a:rPr>
              <a:t>Daresbury</a:t>
            </a:r>
            <a:r>
              <a:rPr lang="en-US" b="1" dirty="0">
                <a:solidFill>
                  <a:srgbClr val="000000"/>
                </a:solidFill>
              </a:rPr>
              <a:t>, </a:t>
            </a:r>
            <a:r>
              <a:rPr lang="en-US" b="1" dirty="0" smtClean="0">
                <a:solidFill>
                  <a:srgbClr val="000000"/>
                </a:solidFill>
              </a:rPr>
              <a:t>GANIL, INFN-Milano, INFN-</a:t>
            </a:r>
            <a:r>
              <a:rPr lang="en-US" b="1" dirty="0" err="1" smtClean="0">
                <a:solidFill>
                  <a:srgbClr val="000000"/>
                </a:solidFill>
              </a:rPr>
              <a:t>Padova</a:t>
            </a:r>
            <a:endParaRPr lang="en-US" b="1" dirty="0">
              <a:solidFill>
                <a:srgbClr val="000000"/>
              </a:solidFill>
            </a:endParaRPr>
          </a:p>
        </p:txBody>
      </p:sp>
      <p:pic>
        <p:nvPicPr>
          <p:cNvPr id="9" name="Picture 8"/>
          <p:cNvPicPr/>
          <p:nvPr/>
        </p:nvPicPr>
        <p:blipFill rotWithShape="1">
          <a:blip r:embed="rId3" cstate="print">
            <a:extLst>
              <a:ext uri="{28A0092B-C50C-407E-A947-70E740481C1C}">
                <a14:useLocalDpi xmlns:a14="http://schemas.microsoft.com/office/drawing/2010/main"/>
              </a:ext>
            </a:extLst>
          </a:blip>
          <a:srcRect/>
          <a:stretch/>
        </p:blipFill>
        <p:spPr bwMode="auto">
          <a:xfrm>
            <a:off x="4252258" y="939248"/>
            <a:ext cx="3112135" cy="2480310"/>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4" cstate="print">
            <a:extLst>
              <a:ext uri="{28A0092B-C50C-407E-A947-70E740481C1C}">
                <a14:useLocalDpi xmlns:a14="http://schemas.microsoft.com/office/drawing/2010/main"/>
              </a:ext>
            </a:extLst>
          </a:blip>
          <a:srcRect/>
          <a:stretch/>
        </p:blipFill>
        <p:spPr bwMode="auto">
          <a:xfrm>
            <a:off x="1403648" y="998303"/>
            <a:ext cx="2811145" cy="2324100"/>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5" cstate="print">
            <a:extLst>
              <a:ext uri="{28A0092B-C50C-407E-A947-70E740481C1C}">
                <a14:useLocalDpi xmlns:a14="http://schemas.microsoft.com/office/drawing/2010/main"/>
              </a:ext>
            </a:extLst>
          </a:blip>
          <a:srcRect/>
          <a:stretch/>
        </p:blipFill>
        <p:spPr bwMode="auto">
          <a:xfrm>
            <a:off x="1806034" y="3474359"/>
            <a:ext cx="5142230" cy="24409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079315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1 Título"/>
          <p:cNvSpPr>
            <a:spLocks noGrp="1"/>
          </p:cNvSpPr>
          <p:nvPr>
            <p:ph type="title"/>
          </p:nvPr>
        </p:nvSpPr>
        <p:spPr>
          <a:xfrm>
            <a:off x="571472" y="-142900"/>
            <a:ext cx="5029210" cy="1143000"/>
          </a:xfrm>
        </p:spPr>
        <p:txBody>
          <a:bodyPr/>
          <a:lstStyle/>
          <a:p>
            <a:pPr algn="l"/>
            <a:r>
              <a:rPr lang="en-US" dirty="0" smtClean="0">
                <a:solidFill>
                  <a:srgbClr val="0070C0"/>
                </a:solidFill>
                <a:latin typeface="Arial" pitchFamily="34" charset="0"/>
                <a:cs typeface="Arial" pitchFamily="34" charset="0"/>
              </a:rPr>
              <a:t>Summary</a:t>
            </a:r>
          </a:p>
        </p:txBody>
      </p:sp>
      <p:sp>
        <p:nvSpPr>
          <p:cNvPr id="80900" name="14 CuadroTexto"/>
          <p:cNvSpPr txBox="1">
            <a:spLocks noChangeArrowheads="1"/>
          </p:cNvSpPr>
          <p:nvPr/>
        </p:nvSpPr>
        <p:spPr bwMode="auto">
          <a:xfrm>
            <a:off x="323528" y="836712"/>
            <a:ext cx="8643998" cy="6001643"/>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dirty="0" smtClean="0">
                <a:solidFill>
                  <a:srgbClr val="002060"/>
                </a:solidFill>
                <a:latin typeface="Arial" pitchFamily="34" charset="0"/>
                <a:cs typeface="Arial" pitchFamily="34" charset="0"/>
              </a:rPr>
              <a:t>Status AGATA:  </a:t>
            </a:r>
          </a:p>
          <a:p>
            <a:pPr lvl="1">
              <a:buFont typeface="Wingdings" pitchFamily="2" charset="2"/>
              <a:buChar char="ü"/>
            </a:pPr>
            <a:r>
              <a:rPr lang="en-US" sz="2400" dirty="0" smtClean="0">
                <a:solidFill>
                  <a:srgbClr val="002060"/>
                </a:solidFill>
                <a:latin typeface="Arial" pitchFamily="34" charset="0"/>
                <a:cs typeface="Arial" pitchFamily="34" charset="0"/>
              </a:rPr>
              <a:t> highly segmented HPGe detectors</a:t>
            </a:r>
          </a:p>
          <a:p>
            <a:pPr lvl="1">
              <a:buFont typeface="Wingdings" pitchFamily="2" charset="2"/>
              <a:buChar char="ü"/>
            </a:pPr>
            <a:r>
              <a:rPr lang="en-US" sz="2400" dirty="0" smtClean="0">
                <a:solidFill>
                  <a:srgbClr val="002060"/>
                </a:solidFill>
                <a:latin typeface="Arial" pitchFamily="34" charset="0"/>
                <a:cs typeface="Arial" pitchFamily="34" charset="0"/>
              </a:rPr>
              <a:t> digitizer &amp; front-end electronics </a:t>
            </a:r>
          </a:p>
          <a:p>
            <a:pPr lvl="1">
              <a:buFont typeface="Wingdings" pitchFamily="2" charset="2"/>
              <a:buChar char="ü"/>
            </a:pPr>
            <a:r>
              <a:rPr lang="en-US" sz="2400" dirty="0" smtClean="0">
                <a:solidFill>
                  <a:srgbClr val="002060"/>
                </a:solidFill>
                <a:latin typeface="Arial" pitchFamily="34" charset="0"/>
                <a:cs typeface="Arial" pitchFamily="34" charset="0"/>
              </a:rPr>
              <a:t> pulse shape analysis &amp; </a:t>
            </a:r>
            <a:r>
              <a:rPr lang="en-US" sz="2400" dirty="0" smtClean="0">
                <a:solidFill>
                  <a:srgbClr val="002060"/>
                </a:solidFill>
                <a:latin typeface="Symbol" pitchFamily="18" charset="2"/>
                <a:cs typeface="Arial" pitchFamily="34" charset="0"/>
              </a:rPr>
              <a:t>g</a:t>
            </a:r>
            <a:r>
              <a:rPr lang="en-US" sz="2400" dirty="0" smtClean="0">
                <a:solidFill>
                  <a:srgbClr val="002060"/>
                </a:solidFill>
                <a:latin typeface="Arial" pitchFamily="34" charset="0"/>
                <a:cs typeface="Arial" pitchFamily="34" charset="0"/>
              </a:rPr>
              <a:t>-ray tracking</a:t>
            </a:r>
          </a:p>
          <a:p>
            <a:pPr lvl="1">
              <a:buFont typeface="Wingdings" pitchFamily="2" charset="2"/>
              <a:buChar char="ü"/>
            </a:pPr>
            <a:r>
              <a:rPr lang="en-US" sz="2400" dirty="0" smtClean="0">
                <a:solidFill>
                  <a:srgbClr val="002060"/>
                </a:solidFill>
                <a:latin typeface="Arial" pitchFamily="34" charset="0"/>
                <a:cs typeface="Arial" pitchFamily="34" charset="0"/>
              </a:rPr>
              <a:t> position sensitive </a:t>
            </a:r>
            <a:r>
              <a:rPr lang="en-US" sz="2400" dirty="0" smtClean="0">
                <a:solidFill>
                  <a:srgbClr val="002060"/>
                </a:solidFill>
                <a:latin typeface="Symbol" pitchFamily="18" charset="2"/>
                <a:cs typeface="Arial" pitchFamily="34" charset="0"/>
              </a:rPr>
              <a:t>g</a:t>
            </a:r>
            <a:r>
              <a:rPr lang="en-US" sz="2400" dirty="0" smtClean="0">
                <a:solidFill>
                  <a:srgbClr val="002060"/>
                </a:solidFill>
                <a:latin typeface="Arial" pitchFamily="34" charset="0"/>
                <a:cs typeface="Arial" pitchFamily="34" charset="0"/>
              </a:rPr>
              <a:t>-ray detection </a:t>
            </a:r>
            <a:endParaRPr lang="en-US" sz="2400" dirty="0">
              <a:solidFill>
                <a:srgbClr val="002060"/>
              </a:solidFill>
              <a:latin typeface="Arial" pitchFamily="34" charset="0"/>
              <a:cs typeface="Arial" pitchFamily="34" charset="0"/>
            </a:endParaRPr>
          </a:p>
          <a:p>
            <a:pPr lvl="1">
              <a:buFont typeface="Wingdings" pitchFamily="2" charset="2"/>
              <a:buChar char="ü"/>
            </a:pPr>
            <a:r>
              <a:rPr lang="en-US" sz="2400" dirty="0" smtClean="0">
                <a:solidFill>
                  <a:srgbClr val="002060"/>
                </a:solidFill>
                <a:latin typeface="Arial" pitchFamily="34" charset="0"/>
                <a:cs typeface="Arial" pitchFamily="34" charset="0"/>
              </a:rPr>
              <a:t> highly improved conditions for </a:t>
            </a:r>
            <a:r>
              <a:rPr lang="en-US" sz="2400" dirty="0" smtClean="0">
                <a:solidFill>
                  <a:srgbClr val="002060"/>
                </a:solidFill>
                <a:latin typeface="Symbol" pitchFamily="18" charset="2"/>
                <a:cs typeface="Arial" pitchFamily="34" charset="0"/>
              </a:rPr>
              <a:t>g</a:t>
            </a:r>
            <a:r>
              <a:rPr lang="en-US" sz="2400" dirty="0" smtClean="0">
                <a:solidFill>
                  <a:srgbClr val="002060"/>
                </a:solidFill>
                <a:latin typeface="Arial" pitchFamily="34" charset="0"/>
                <a:cs typeface="Arial" pitchFamily="34" charset="0"/>
              </a:rPr>
              <a:t>-ray spectroscopy</a:t>
            </a:r>
          </a:p>
          <a:p>
            <a:endParaRPr lang="en-US" sz="2400" b="1" dirty="0" smtClean="0">
              <a:solidFill>
                <a:srgbClr val="002060"/>
              </a:solidFill>
              <a:latin typeface="Arial" pitchFamily="34" charset="0"/>
              <a:cs typeface="Arial" pitchFamily="34" charset="0"/>
            </a:endParaRPr>
          </a:p>
          <a:p>
            <a:pPr marL="342900" indent="-342900">
              <a:buFont typeface="Arial" panose="020B0604020202020204" pitchFamily="34" charset="0"/>
              <a:buChar char="•"/>
            </a:pPr>
            <a:r>
              <a:rPr lang="en-US" sz="2400" dirty="0" smtClean="0">
                <a:solidFill>
                  <a:srgbClr val="002060"/>
                </a:solidFill>
                <a:latin typeface="Arial" pitchFamily="34" charset="0"/>
                <a:cs typeface="Arial" pitchFamily="34" charset="0"/>
              </a:rPr>
              <a:t>Increased productivity of AGATA collaboration   </a:t>
            </a:r>
            <a:r>
              <a:rPr lang="en-US" sz="2400" dirty="0" smtClean="0">
                <a:solidFill>
                  <a:srgbClr val="002060"/>
                </a:solidFill>
                <a:latin typeface="Arial" pitchFamily="34" charset="0"/>
                <a:cs typeface="Arial" pitchFamily="34" charset="0"/>
              </a:rPr>
              <a:t>        (</a:t>
            </a:r>
            <a:r>
              <a:rPr lang="en-US" sz="2400" dirty="0" smtClean="0">
                <a:solidFill>
                  <a:srgbClr val="002060"/>
                </a:solidFill>
                <a:latin typeface="Arial" pitchFamily="34" charset="0"/>
                <a:cs typeface="Arial" pitchFamily="34" charset="0"/>
              </a:rPr>
              <a:t>funding applications, </a:t>
            </a:r>
            <a:r>
              <a:rPr lang="en-US" sz="2400" dirty="0" smtClean="0">
                <a:solidFill>
                  <a:srgbClr val="002060"/>
                </a:solidFill>
                <a:latin typeface="Arial" pitchFamily="34" charset="0"/>
                <a:cs typeface="Arial" pitchFamily="34" charset="0"/>
              </a:rPr>
              <a:t>white book, technical and ‘physics’ papers</a:t>
            </a:r>
            <a:r>
              <a:rPr lang="en-US" sz="2400" dirty="0" smtClean="0">
                <a:solidFill>
                  <a:srgbClr val="002060"/>
                </a:solidFill>
                <a:latin typeface="Arial" pitchFamily="34" charset="0"/>
                <a:cs typeface="Arial" pitchFamily="34" charset="0"/>
              </a:rPr>
              <a:t>, conference </a:t>
            </a:r>
            <a:r>
              <a:rPr lang="en-US" sz="2400" dirty="0" smtClean="0">
                <a:solidFill>
                  <a:srgbClr val="002060"/>
                </a:solidFill>
                <a:latin typeface="Arial" pitchFamily="34" charset="0"/>
                <a:cs typeface="Arial" pitchFamily="34" charset="0"/>
              </a:rPr>
              <a:t>contributions, new </a:t>
            </a:r>
            <a:r>
              <a:rPr lang="en-US" sz="2400" dirty="0" smtClean="0">
                <a:solidFill>
                  <a:srgbClr val="002060"/>
                </a:solidFill>
                <a:latin typeface="Arial" pitchFamily="34" charset="0"/>
                <a:cs typeface="Arial" pitchFamily="34" charset="0"/>
              </a:rPr>
              <a:t>developments) </a:t>
            </a:r>
          </a:p>
          <a:p>
            <a:pPr marL="342900" indent="-342900">
              <a:buFont typeface="Arial" panose="020B0604020202020204" pitchFamily="34" charset="0"/>
              <a:buChar char="•"/>
            </a:pPr>
            <a:endParaRPr lang="en-US" sz="2400" dirty="0" smtClean="0">
              <a:solidFill>
                <a:srgbClr val="002060"/>
              </a:solidFill>
              <a:latin typeface="Arial" pitchFamily="34" charset="0"/>
              <a:cs typeface="Arial" pitchFamily="34" charset="0"/>
            </a:endParaRPr>
          </a:p>
          <a:p>
            <a:pPr marL="342900" indent="-342900">
              <a:buFont typeface="Arial" panose="020B0604020202020204" pitchFamily="34" charset="0"/>
              <a:buChar char="•"/>
            </a:pPr>
            <a:r>
              <a:rPr lang="en-US" sz="2400" dirty="0" smtClean="0">
                <a:solidFill>
                  <a:srgbClr val="002060"/>
                </a:solidFill>
                <a:latin typeface="Arial" pitchFamily="34" charset="0"/>
                <a:cs typeface="Arial" pitchFamily="34" charset="0"/>
              </a:rPr>
              <a:t>Next </a:t>
            </a:r>
            <a:r>
              <a:rPr lang="en-US" sz="2400" dirty="0">
                <a:solidFill>
                  <a:srgbClr val="002060"/>
                </a:solidFill>
                <a:latin typeface="Arial" pitchFamily="34" charset="0"/>
                <a:cs typeface="Arial" pitchFamily="34" charset="0"/>
              </a:rPr>
              <a:t>MoU: 4</a:t>
            </a:r>
            <a:r>
              <a:rPr lang="en-US" sz="2400" dirty="0">
                <a:solidFill>
                  <a:srgbClr val="002060"/>
                </a:solidFill>
                <a:latin typeface="Symbol" pitchFamily="18" charset="2"/>
                <a:cs typeface="Arial" pitchFamily="34" charset="0"/>
              </a:rPr>
              <a:t>p g</a:t>
            </a:r>
            <a:r>
              <a:rPr lang="en-US" sz="2400" dirty="0">
                <a:solidFill>
                  <a:srgbClr val="002060"/>
                </a:solidFill>
                <a:latin typeface="Arial" pitchFamily="34" charset="0"/>
                <a:cs typeface="Arial" pitchFamily="34" charset="0"/>
              </a:rPr>
              <a:t>-ray tracking for future RIB </a:t>
            </a:r>
            <a:r>
              <a:rPr lang="en-US" sz="2400" dirty="0" smtClean="0">
                <a:solidFill>
                  <a:srgbClr val="002060"/>
                </a:solidFill>
                <a:latin typeface="Arial" pitchFamily="34" charset="0"/>
                <a:cs typeface="Arial" pitchFamily="34" charset="0"/>
              </a:rPr>
              <a:t>facilities</a:t>
            </a:r>
          </a:p>
          <a:p>
            <a:pPr marL="342900" indent="-342900">
              <a:buFont typeface="Arial" panose="020B0604020202020204" pitchFamily="34" charset="0"/>
              <a:buChar char="•"/>
            </a:pPr>
            <a:r>
              <a:rPr lang="en-US" sz="2400" dirty="0" smtClean="0">
                <a:solidFill>
                  <a:srgbClr val="002060"/>
                </a:solidFill>
                <a:latin typeface="Arial" pitchFamily="34" charset="0"/>
                <a:cs typeface="Arial" pitchFamily="34" charset="0"/>
              </a:rPr>
              <a:t>White </a:t>
            </a:r>
            <a:r>
              <a:rPr lang="en-US" sz="2400" dirty="0">
                <a:solidFill>
                  <a:srgbClr val="002060"/>
                </a:solidFill>
                <a:latin typeface="Arial" pitchFamily="34" charset="0"/>
                <a:cs typeface="Arial" pitchFamily="34" charset="0"/>
              </a:rPr>
              <a:t>book with convincing physics </a:t>
            </a:r>
            <a:r>
              <a:rPr lang="en-US" sz="2400" dirty="0" smtClean="0">
                <a:solidFill>
                  <a:srgbClr val="002060"/>
                </a:solidFill>
                <a:latin typeface="Arial" pitchFamily="34" charset="0"/>
                <a:cs typeface="Arial" pitchFamily="34" charset="0"/>
              </a:rPr>
              <a:t>case</a:t>
            </a:r>
          </a:p>
          <a:p>
            <a:pPr marL="342900" indent="-342900">
              <a:buFont typeface="Arial" panose="020B0604020202020204" pitchFamily="34" charset="0"/>
              <a:buChar char="•"/>
            </a:pPr>
            <a:r>
              <a:rPr lang="en-US" sz="2400" dirty="0" smtClean="0">
                <a:solidFill>
                  <a:srgbClr val="002060"/>
                </a:solidFill>
                <a:latin typeface="Arial" pitchFamily="34" charset="0"/>
                <a:cs typeface="Arial" pitchFamily="34" charset="0"/>
              </a:rPr>
              <a:t>Next host lab: AGATA will move to LNL in 2021</a:t>
            </a:r>
          </a:p>
          <a:p>
            <a:pPr marL="342900" indent="-342900">
              <a:buFont typeface="Arial" panose="020B0604020202020204" pitchFamily="34" charset="0"/>
              <a:buChar char="•"/>
            </a:pPr>
            <a:r>
              <a:rPr lang="en-US" sz="2400" dirty="0" smtClean="0">
                <a:solidFill>
                  <a:srgbClr val="002060"/>
                </a:solidFill>
                <a:latin typeface="Arial" pitchFamily="34" charset="0"/>
                <a:cs typeface="Arial" pitchFamily="34" charset="0"/>
              </a:rPr>
              <a:t>Project </a:t>
            </a:r>
            <a:r>
              <a:rPr lang="en-US" sz="2400" dirty="0" smtClean="0">
                <a:solidFill>
                  <a:srgbClr val="002060"/>
                </a:solidFill>
                <a:latin typeface="Arial" pitchFamily="34" charset="0"/>
                <a:cs typeface="Arial" pitchFamily="34" charset="0"/>
              </a:rPr>
              <a:t>definition</a:t>
            </a:r>
            <a:endParaRPr lang="en-US" sz="2400" b="1" dirty="0" smtClean="0">
              <a:solidFill>
                <a:srgbClr val="002060"/>
              </a:solidFill>
              <a:latin typeface="Arial" pitchFamily="34" charset="0"/>
              <a:cs typeface="Arial" pitchFamily="34" charset="0"/>
            </a:endParaRPr>
          </a:p>
          <a:p>
            <a:endParaRPr lang="en-US" sz="2400" dirty="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imu.png"/>
          <p:cNvPicPr>
            <a:picLocks noChangeAspect="1"/>
          </p:cNvPicPr>
          <p:nvPr/>
        </p:nvPicPr>
        <p:blipFill>
          <a:blip r:embed="rId2" cstate="print"/>
          <a:stretch>
            <a:fillRect/>
          </a:stretch>
        </p:blipFill>
        <p:spPr>
          <a:xfrm>
            <a:off x="-324544" y="2195572"/>
            <a:ext cx="5940152" cy="3291353"/>
          </a:xfrm>
          <a:prstGeom prst="rect">
            <a:avLst/>
          </a:prstGeom>
        </p:spPr>
      </p:pic>
      <p:sp>
        <p:nvSpPr>
          <p:cNvPr id="5" name="ZoneTexte 4"/>
          <p:cNvSpPr txBox="1"/>
          <p:nvPr/>
        </p:nvSpPr>
        <p:spPr>
          <a:xfrm>
            <a:off x="2231232" y="4643844"/>
            <a:ext cx="518091" cy="369332"/>
          </a:xfrm>
          <a:prstGeom prst="rect">
            <a:avLst/>
          </a:prstGeom>
          <a:noFill/>
        </p:spPr>
        <p:txBody>
          <a:bodyPr wrap="none" rtlCol="0">
            <a:spAutoFit/>
          </a:bodyPr>
          <a:lstStyle/>
          <a:p>
            <a:r>
              <a:rPr lang="fr-FR" dirty="0" smtClean="0">
                <a:solidFill>
                  <a:srgbClr val="FF0000"/>
                </a:solidFill>
              </a:rPr>
              <a:t>AD</a:t>
            </a:r>
            <a:endParaRPr lang="fr-FR" dirty="0">
              <a:solidFill>
                <a:srgbClr val="FF0000"/>
              </a:solidFill>
            </a:endParaRPr>
          </a:p>
        </p:txBody>
      </p:sp>
      <p:sp>
        <p:nvSpPr>
          <p:cNvPr id="6" name="ZoneTexte 5"/>
          <p:cNvSpPr txBox="1"/>
          <p:nvPr/>
        </p:nvSpPr>
        <p:spPr>
          <a:xfrm>
            <a:off x="3167336" y="3779748"/>
            <a:ext cx="311304" cy="369332"/>
          </a:xfrm>
          <a:prstGeom prst="rect">
            <a:avLst/>
          </a:prstGeom>
          <a:noFill/>
        </p:spPr>
        <p:txBody>
          <a:bodyPr wrap="none" rtlCol="0">
            <a:spAutoFit/>
          </a:bodyPr>
          <a:lstStyle/>
          <a:p>
            <a:r>
              <a:rPr lang="fr-FR" dirty="0" smtClean="0">
                <a:latin typeface="Symbol" pitchFamily="18" charset="2"/>
              </a:rPr>
              <a:t>p</a:t>
            </a:r>
            <a:endParaRPr lang="fr-FR" dirty="0">
              <a:latin typeface="Symbol" pitchFamily="18" charset="2"/>
            </a:endParaRPr>
          </a:p>
        </p:txBody>
      </p:sp>
      <p:sp>
        <p:nvSpPr>
          <p:cNvPr id="7" name="ZoneTexte 6"/>
          <p:cNvSpPr txBox="1"/>
          <p:nvPr/>
        </p:nvSpPr>
        <p:spPr>
          <a:xfrm>
            <a:off x="3743400" y="3131676"/>
            <a:ext cx="426720" cy="369332"/>
          </a:xfrm>
          <a:prstGeom prst="rect">
            <a:avLst/>
          </a:prstGeom>
          <a:noFill/>
        </p:spPr>
        <p:txBody>
          <a:bodyPr wrap="none" rtlCol="0">
            <a:spAutoFit/>
          </a:bodyPr>
          <a:lstStyle/>
          <a:p>
            <a:r>
              <a:rPr lang="fr-FR" dirty="0" smtClean="0">
                <a:solidFill>
                  <a:srgbClr val="0070C0"/>
                </a:solidFill>
                <a:latin typeface="Symbol" pitchFamily="18" charset="2"/>
              </a:rPr>
              <a:t>2p</a:t>
            </a:r>
            <a:endParaRPr lang="fr-FR" dirty="0">
              <a:solidFill>
                <a:srgbClr val="0070C0"/>
              </a:solidFill>
              <a:latin typeface="Symbol" pitchFamily="18" charset="2"/>
            </a:endParaRPr>
          </a:p>
        </p:txBody>
      </p:sp>
      <p:sp>
        <p:nvSpPr>
          <p:cNvPr id="8" name="ZoneTexte 7"/>
          <p:cNvSpPr txBox="1"/>
          <p:nvPr/>
        </p:nvSpPr>
        <p:spPr>
          <a:xfrm>
            <a:off x="4391472" y="2843644"/>
            <a:ext cx="426720" cy="369332"/>
          </a:xfrm>
          <a:prstGeom prst="rect">
            <a:avLst/>
          </a:prstGeom>
          <a:noFill/>
        </p:spPr>
        <p:txBody>
          <a:bodyPr wrap="none" rtlCol="0">
            <a:spAutoFit/>
          </a:bodyPr>
          <a:lstStyle/>
          <a:p>
            <a:r>
              <a:rPr lang="fr-FR" dirty="0" smtClean="0">
                <a:solidFill>
                  <a:srgbClr val="2DDF5C"/>
                </a:solidFill>
                <a:latin typeface="Symbol" pitchFamily="18" charset="2"/>
              </a:rPr>
              <a:t>3p</a:t>
            </a:r>
            <a:endParaRPr lang="fr-FR" dirty="0">
              <a:solidFill>
                <a:srgbClr val="2DDF5C"/>
              </a:solidFill>
              <a:latin typeface="Symbol" pitchFamily="18" charset="2"/>
            </a:endParaRPr>
          </a:p>
        </p:txBody>
      </p:sp>
      <p:sp>
        <p:nvSpPr>
          <p:cNvPr id="9" name="ZoneTexte 8"/>
          <p:cNvSpPr txBox="1"/>
          <p:nvPr/>
        </p:nvSpPr>
        <p:spPr>
          <a:xfrm>
            <a:off x="0" y="1682224"/>
            <a:ext cx="3903633" cy="369332"/>
          </a:xfrm>
          <a:prstGeom prst="rect">
            <a:avLst/>
          </a:prstGeom>
          <a:solidFill>
            <a:schemeClr val="bg1"/>
          </a:solidFill>
        </p:spPr>
        <p:txBody>
          <a:bodyPr wrap="none" rtlCol="0">
            <a:spAutoFit/>
          </a:bodyPr>
          <a:lstStyle/>
          <a:p>
            <a:r>
              <a:rPr lang="fr-FR" dirty="0" err="1" smtClean="0"/>
              <a:t>Angular</a:t>
            </a:r>
            <a:r>
              <a:rPr lang="fr-FR" dirty="0" smtClean="0"/>
              <a:t> </a:t>
            </a:r>
            <a:r>
              <a:rPr lang="fr-FR" dirty="0" err="1" smtClean="0"/>
              <a:t>correlation</a:t>
            </a:r>
            <a:r>
              <a:rPr lang="fr-FR" dirty="0" smtClean="0"/>
              <a:t> in Nominal position</a:t>
            </a:r>
            <a:endParaRPr lang="fr-FR" dirty="0"/>
          </a:p>
        </p:txBody>
      </p:sp>
      <p:sp>
        <p:nvSpPr>
          <p:cNvPr id="10" name="ZoneTexte 9"/>
          <p:cNvSpPr txBox="1"/>
          <p:nvPr/>
        </p:nvSpPr>
        <p:spPr>
          <a:xfrm>
            <a:off x="287016" y="5291916"/>
            <a:ext cx="1511952" cy="369332"/>
          </a:xfrm>
          <a:prstGeom prst="rect">
            <a:avLst/>
          </a:prstGeom>
          <a:noFill/>
        </p:spPr>
        <p:txBody>
          <a:bodyPr wrap="none" rtlCol="0">
            <a:spAutoFit/>
          </a:bodyPr>
          <a:lstStyle/>
          <a:p>
            <a:r>
              <a:rPr lang="fr-FR" dirty="0" smtClean="0"/>
              <a:t>Relative angle</a:t>
            </a:r>
            <a:endParaRPr lang="fr-FR" dirty="0"/>
          </a:p>
        </p:txBody>
      </p:sp>
      <p:cxnSp>
        <p:nvCxnSpPr>
          <p:cNvPr id="12" name="Connecteur droit 11"/>
          <p:cNvCxnSpPr/>
          <p:nvPr/>
        </p:nvCxnSpPr>
        <p:spPr>
          <a:xfrm flipV="1">
            <a:off x="2663280" y="2483604"/>
            <a:ext cx="0" cy="2808312"/>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647056" y="2195572"/>
            <a:ext cx="1665841" cy="369332"/>
          </a:xfrm>
          <a:prstGeom prst="rect">
            <a:avLst/>
          </a:prstGeom>
          <a:noFill/>
        </p:spPr>
        <p:txBody>
          <a:bodyPr wrap="none" rtlCol="0">
            <a:spAutoFit/>
          </a:bodyPr>
          <a:lstStyle/>
          <a:p>
            <a:r>
              <a:rPr lang="en-US" baseline="30000" dirty="0" smtClean="0">
                <a:solidFill>
                  <a:srgbClr val="FF0000"/>
                </a:solidFill>
              </a:rPr>
              <a:t>60</a:t>
            </a:r>
            <a:r>
              <a:rPr lang="en-US" dirty="0" smtClean="0">
                <a:solidFill>
                  <a:srgbClr val="FF0000"/>
                </a:solidFill>
              </a:rPr>
              <a:t>Co correlation</a:t>
            </a:r>
            <a:endParaRPr lang="en-US" dirty="0">
              <a:solidFill>
                <a:srgbClr val="FF0000"/>
              </a:solidFill>
            </a:endParaRPr>
          </a:p>
        </p:txBody>
      </p:sp>
      <p:sp>
        <p:nvSpPr>
          <p:cNvPr id="14" name="Rectangle 13"/>
          <p:cNvSpPr/>
          <p:nvPr/>
        </p:nvSpPr>
        <p:spPr>
          <a:xfrm>
            <a:off x="1331640" y="6597352"/>
            <a:ext cx="1224136" cy="260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0" y="1331476"/>
            <a:ext cx="2444900" cy="369332"/>
          </a:xfrm>
          <a:prstGeom prst="rect">
            <a:avLst/>
          </a:prstGeom>
          <a:noFill/>
        </p:spPr>
        <p:txBody>
          <a:bodyPr wrap="none" rtlCol="0">
            <a:spAutoFit/>
          </a:bodyPr>
          <a:lstStyle/>
          <a:p>
            <a:r>
              <a:rPr lang="fr-FR" dirty="0" smtClean="0"/>
              <a:t>10</a:t>
            </a:r>
            <a:r>
              <a:rPr lang="fr-FR" baseline="30000" dirty="0" smtClean="0"/>
              <a:t>6  </a:t>
            </a:r>
            <a:r>
              <a:rPr lang="fr-FR" dirty="0" err="1" smtClean="0"/>
              <a:t>Random</a:t>
            </a:r>
            <a:r>
              <a:rPr lang="fr-FR" baseline="30000" dirty="0" smtClean="0"/>
              <a:t> </a:t>
            </a:r>
            <a:r>
              <a:rPr lang="fr-FR" dirty="0" err="1" smtClean="0">
                <a:latin typeface="Symbol" pitchFamily="18" charset="2"/>
              </a:rPr>
              <a:t>gg</a:t>
            </a:r>
            <a:r>
              <a:rPr lang="fr-FR" dirty="0" smtClean="0"/>
              <a:t> cascades</a:t>
            </a:r>
            <a:endParaRPr lang="fr-FR" baseline="30000" dirty="0"/>
          </a:p>
        </p:txBody>
      </p:sp>
      <p:pic>
        <p:nvPicPr>
          <p:cNvPr id="17" name="Picture 6" descr="logoAgata"/>
          <p:cNvPicPr>
            <a:picLocks noChangeAspect="1" noChangeArrowheads="1"/>
          </p:cNvPicPr>
          <p:nvPr/>
        </p:nvPicPr>
        <p:blipFill>
          <a:blip r:embed="rId3" cstate="print">
            <a:extLst>
              <a:ext uri="{28A0092B-C50C-407E-A947-70E740481C1C}">
                <a14:useLocalDpi xmlns:a14="http://schemas.microsoft.com/office/drawing/2010/main" val="0"/>
              </a:ext>
            </a:extLst>
          </a:blip>
          <a:srcRect l="9920" t="10983" r="11336" b="11676"/>
          <a:stretch>
            <a:fillRect/>
          </a:stretch>
        </p:blipFill>
        <p:spPr bwMode="auto">
          <a:xfrm>
            <a:off x="8316417" y="99244"/>
            <a:ext cx="720079" cy="953492"/>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 20"/>
          <p:cNvGrpSpPr/>
          <p:nvPr/>
        </p:nvGrpSpPr>
        <p:grpSpPr>
          <a:xfrm>
            <a:off x="5704664" y="1196752"/>
            <a:ext cx="3439336" cy="2789021"/>
            <a:chOff x="10137299" y="3068107"/>
            <a:chExt cx="3282930" cy="2403774"/>
          </a:xfrm>
        </p:grpSpPr>
        <p:pic>
          <p:nvPicPr>
            <p:cNvPr id="22" name="Picture 2"/>
            <p:cNvPicPr>
              <a:picLocks noChangeAspect="1" noChangeArrowheads="1"/>
            </p:cNvPicPr>
            <p:nvPr/>
          </p:nvPicPr>
          <p:blipFill>
            <a:blip r:embed="rId4" cstate="print"/>
            <a:srcRect/>
            <a:stretch>
              <a:fillRect/>
            </a:stretch>
          </p:blipFill>
          <p:spPr bwMode="auto">
            <a:xfrm>
              <a:off x="10293345" y="3314853"/>
              <a:ext cx="2536154" cy="2157028"/>
            </a:xfrm>
            <a:prstGeom prst="rect">
              <a:avLst/>
            </a:prstGeom>
            <a:noFill/>
            <a:ln w="9525">
              <a:noFill/>
              <a:miter lim="800000"/>
              <a:headEnd/>
              <a:tailEnd/>
            </a:ln>
          </p:spPr>
        </p:pic>
        <p:sp>
          <p:nvSpPr>
            <p:cNvPr id="23" name="Rectangle 22"/>
            <p:cNvSpPr/>
            <p:nvPr/>
          </p:nvSpPr>
          <p:spPr>
            <a:xfrm>
              <a:off x="10137299" y="3068107"/>
              <a:ext cx="3282930" cy="557054"/>
            </a:xfrm>
            <a:prstGeom prst="rect">
              <a:avLst/>
            </a:prstGeom>
            <a:solidFill>
              <a:schemeClr val="bg1"/>
            </a:solidFill>
          </p:spPr>
          <p:txBody>
            <a:bodyPr wrap="square">
              <a:spAutoFit/>
            </a:bodyPr>
            <a:lstStyle/>
            <a:p>
              <a:r>
                <a:rPr lang="en-US" dirty="0">
                  <a:sym typeface="Wingdings" pitchFamily="2" charset="2"/>
                </a:rPr>
                <a:t>N</a:t>
              </a:r>
              <a:r>
                <a:rPr lang="en-US" dirty="0" smtClean="0">
                  <a:sym typeface="Wingdings" pitchFamily="2" charset="2"/>
                </a:rPr>
                <a:t>ext 8 triple beyond 1</a:t>
              </a:r>
              <a:r>
                <a:rPr lang="en-US" dirty="0" smtClean="0">
                  <a:latin typeface="Symbol" pitchFamily="18" charset="2"/>
                  <a:sym typeface="Wingdings" pitchFamily="2" charset="2"/>
                </a:rPr>
                <a:t>p</a:t>
              </a:r>
              <a:r>
                <a:rPr lang="en-US" dirty="0" smtClean="0">
                  <a:sym typeface="Wingdings" pitchFamily="2" charset="2"/>
                </a:rPr>
                <a:t> could be placed on the top positions. </a:t>
              </a:r>
              <a:endParaRPr lang="fr-FR" dirty="0"/>
            </a:p>
          </p:txBody>
        </p:sp>
      </p:grpSp>
      <p:sp>
        <p:nvSpPr>
          <p:cNvPr id="20" name="ZoneTexte 19"/>
          <p:cNvSpPr txBox="1"/>
          <p:nvPr/>
        </p:nvSpPr>
        <p:spPr>
          <a:xfrm>
            <a:off x="0" y="5877272"/>
            <a:ext cx="3240360" cy="646331"/>
          </a:xfrm>
          <a:prstGeom prst="rect">
            <a:avLst/>
          </a:prstGeom>
          <a:noFill/>
        </p:spPr>
        <p:txBody>
          <a:bodyPr wrap="square" rtlCol="0">
            <a:spAutoFit/>
          </a:bodyPr>
          <a:lstStyle/>
          <a:p>
            <a:r>
              <a:rPr lang="en-US" dirty="0" smtClean="0"/>
              <a:t>Next detectors at 90° for angular and polarization measurement</a:t>
            </a:r>
            <a:endParaRPr lang="en-US" dirty="0"/>
          </a:p>
        </p:txBody>
      </p:sp>
      <p:sp>
        <p:nvSpPr>
          <p:cNvPr id="25" name="ZoneTexte 24"/>
          <p:cNvSpPr txBox="1"/>
          <p:nvPr/>
        </p:nvSpPr>
        <p:spPr>
          <a:xfrm>
            <a:off x="0" y="0"/>
            <a:ext cx="5676527" cy="646331"/>
          </a:xfrm>
          <a:prstGeom prst="rect">
            <a:avLst/>
          </a:prstGeom>
          <a:noFill/>
        </p:spPr>
        <p:txBody>
          <a:bodyPr wrap="square" rtlCol="0">
            <a:spAutoFit/>
          </a:bodyPr>
          <a:lstStyle/>
          <a:p>
            <a:pPr algn="ctr"/>
            <a:r>
              <a:rPr lang="en-US" sz="3600" dirty="0" smtClean="0"/>
              <a:t>Beyond the 1</a:t>
            </a:r>
            <a:r>
              <a:rPr lang="en-US" sz="3600" dirty="0" smtClean="0">
                <a:latin typeface="Symbol" pitchFamily="18" charset="2"/>
              </a:rPr>
              <a:t>p</a:t>
            </a:r>
            <a:r>
              <a:rPr lang="en-US" sz="3600" dirty="0" smtClean="0"/>
              <a:t> in G1 (2020-</a:t>
            </a:r>
          </a:p>
        </p:txBody>
      </p:sp>
      <p:sp>
        <p:nvSpPr>
          <p:cNvPr id="26" name="ZoneTexte 25"/>
          <p:cNvSpPr txBox="1"/>
          <p:nvPr/>
        </p:nvSpPr>
        <p:spPr>
          <a:xfrm>
            <a:off x="251520" y="692696"/>
            <a:ext cx="3340851" cy="338554"/>
          </a:xfrm>
          <a:prstGeom prst="rect">
            <a:avLst/>
          </a:prstGeom>
          <a:noFill/>
        </p:spPr>
        <p:txBody>
          <a:bodyPr wrap="none" rtlCol="0">
            <a:spAutoFit/>
          </a:bodyPr>
          <a:lstStyle/>
          <a:p>
            <a:r>
              <a:rPr lang="fr-FR" sz="1600" dirty="0" err="1" smtClean="0"/>
              <a:t>From</a:t>
            </a:r>
            <a:r>
              <a:rPr lang="fr-FR" sz="1600" dirty="0" smtClean="0"/>
              <a:t> </a:t>
            </a:r>
            <a:r>
              <a:rPr lang="fr-FR" sz="1600" dirty="0" err="1" smtClean="0"/>
              <a:t>Lifetime</a:t>
            </a:r>
            <a:r>
              <a:rPr lang="fr-FR" sz="1600" dirty="0" smtClean="0"/>
              <a:t> to </a:t>
            </a:r>
            <a:r>
              <a:rPr lang="fr-FR" sz="1600" dirty="0" err="1" smtClean="0"/>
              <a:t>Angular</a:t>
            </a:r>
            <a:r>
              <a:rPr lang="fr-FR" sz="1600" dirty="0" smtClean="0"/>
              <a:t> </a:t>
            </a:r>
            <a:r>
              <a:rPr lang="fr-FR" sz="1600" dirty="0" err="1" smtClean="0"/>
              <a:t>correlations</a:t>
            </a:r>
            <a:endParaRPr lang="fr-FR" sz="1600" dirty="0"/>
          </a:p>
        </p:txBody>
      </p:sp>
      <p:pic>
        <p:nvPicPr>
          <p:cNvPr id="27"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8707" t="13450" r="12670" b="10957"/>
          <a:stretch/>
        </p:blipFill>
        <p:spPr>
          <a:xfrm>
            <a:off x="5034135" y="4063805"/>
            <a:ext cx="4109865" cy="2794195"/>
          </a:xfrm>
          <a:prstGeom prst="rect">
            <a:avLst/>
          </a:prstGeom>
        </p:spPr>
      </p:pic>
    </p:spTree>
    <p:extLst>
      <p:ext uri="{BB962C8B-B14F-4D97-AF65-F5344CB8AC3E}">
        <p14:creationId xmlns:p14="http://schemas.microsoft.com/office/powerpoint/2010/main" val="680926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5720" y="72008"/>
            <a:ext cx="8496300" cy="836712"/>
          </a:xfrm>
        </p:spPr>
        <p:txBody>
          <a:bodyPr/>
          <a:lstStyle/>
          <a:p>
            <a:pPr eaLnBrk="1" hangingPunct="1"/>
            <a:r>
              <a:rPr lang="en-US" sz="2800" b="1" dirty="0" smtClean="0">
                <a:latin typeface="Calibri" pitchFamily="34" charset="0"/>
              </a:rPr>
              <a:t>GANIL a future host lab beyond 2020 </a:t>
            </a:r>
          </a:p>
        </p:txBody>
      </p:sp>
      <p:sp>
        <p:nvSpPr>
          <p:cNvPr id="2" name="Textfeld 1"/>
          <p:cNvSpPr txBox="1"/>
          <p:nvPr/>
        </p:nvSpPr>
        <p:spPr>
          <a:xfrm>
            <a:off x="709857" y="1257722"/>
            <a:ext cx="7750575" cy="3970318"/>
          </a:xfrm>
          <a:prstGeom prst="rect">
            <a:avLst/>
          </a:prstGeom>
          <a:noFill/>
        </p:spPr>
        <p:txBody>
          <a:bodyPr wrap="square" rtlCol="0">
            <a:spAutoFit/>
          </a:bodyPr>
          <a:lstStyle/>
          <a:p>
            <a:r>
              <a:rPr lang="en-GB" sz="2800" dirty="0" smtClean="0"/>
              <a:t>Perspectives of AGATA </a:t>
            </a:r>
          </a:p>
          <a:p>
            <a:r>
              <a:rPr lang="en-GB" sz="2800" dirty="0"/>
              <a:t>-</a:t>
            </a:r>
            <a:r>
              <a:rPr lang="en-GB" sz="2800" dirty="0" smtClean="0"/>
              <a:t> </a:t>
            </a:r>
            <a:r>
              <a:rPr lang="en-GB" sz="2800" dirty="0"/>
              <a:t>VAMOS </a:t>
            </a:r>
            <a:r>
              <a:rPr lang="en-GB" sz="2800" dirty="0" smtClean="0"/>
              <a:t>&amp; MUGAST 2019-2020</a:t>
            </a:r>
          </a:p>
          <a:p>
            <a:endParaRPr lang="en-GB" sz="2800" dirty="0" smtClean="0"/>
          </a:p>
          <a:p>
            <a:r>
              <a:rPr lang="en-GB" sz="2800" dirty="0" smtClean="0"/>
              <a:t>- SPIRAL1 beams </a:t>
            </a:r>
            <a:r>
              <a:rPr lang="en-GB" sz="2800" dirty="0"/>
              <a:t>(</a:t>
            </a:r>
            <a:r>
              <a:rPr lang="en-GB" sz="2800" dirty="0" err="1"/>
              <a:t>Coulex</a:t>
            </a:r>
            <a:r>
              <a:rPr lang="en-GB" sz="2800" dirty="0"/>
              <a:t>) </a:t>
            </a:r>
            <a:endParaRPr lang="en-GB" sz="2800" dirty="0" smtClean="0"/>
          </a:p>
          <a:p>
            <a:r>
              <a:rPr lang="en-US" sz="2800" dirty="0" smtClean="0"/>
              <a:t>- VAMOS </a:t>
            </a:r>
            <a:r>
              <a:rPr lang="en-US" sz="2800" dirty="0"/>
              <a:t>(Fission and MNT) 2021? </a:t>
            </a:r>
            <a:endParaRPr lang="en-GB" sz="2800" dirty="0"/>
          </a:p>
          <a:p>
            <a:r>
              <a:rPr lang="en-US" sz="2800" dirty="0" smtClean="0"/>
              <a:t>- VAMOS </a:t>
            </a:r>
            <a:r>
              <a:rPr lang="en-US" sz="2800" dirty="0"/>
              <a:t>(SF of 250Cm) 2021? </a:t>
            </a:r>
          </a:p>
          <a:p>
            <a:r>
              <a:rPr lang="en-GB" sz="2800" dirty="0" smtClean="0"/>
              <a:t>- VAMOS </a:t>
            </a:r>
            <a:r>
              <a:rPr lang="en-GB" sz="2800" dirty="0"/>
              <a:t>(VAMOS-Gas-Filled) </a:t>
            </a:r>
            <a:endParaRPr lang="en-GB" sz="2800" dirty="0" smtClean="0"/>
          </a:p>
          <a:p>
            <a:r>
              <a:rPr lang="en-GB" sz="2800" dirty="0" smtClean="0"/>
              <a:t>- PARIS</a:t>
            </a:r>
          </a:p>
          <a:p>
            <a:r>
              <a:rPr lang="en-GB" sz="2800" dirty="0" smtClean="0"/>
              <a:t>- NEDA</a:t>
            </a:r>
            <a:r>
              <a:rPr lang="en-GB" sz="2800" dirty="0"/>
              <a:t> </a:t>
            </a:r>
            <a:r>
              <a:rPr lang="en-GB" sz="2800" dirty="0" smtClean="0"/>
              <a:t>&amp; </a:t>
            </a:r>
            <a:r>
              <a:rPr lang="en-GB" sz="2800" dirty="0"/>
              <a:t>DIAMANT </a:t>
            </a:r>
            <a:r>
              <a:rPr lang="en-GB" sz="2800" dirty="0" smtClean="0"/>
              <a:t> </a:t>
            </a:r>
            <a:endParaRPr lang="en-GB" sz="2800" dirty="0"/>
          </a:p>
        </p:txBody>
      </p:sp>
    </p:spTree>
    <p:extLst>
      <p:ext uri="{BB962C8B-B14F-4D97-AF65-F5344CB8AC3E}">
        <p14:creationId xmlns:p14="http://schemas.microsoft.com/office/powerpoint/2010/main" val="41175229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5720" y="1"/>
            <a:ext cx="8496300" cy="836712"/>
          </a:xfrm>
        </p:spPr>
        <p:txBody>
          <a:bodyPr/>
          <a:lstStyle/>
          <a:p>
            <a:pPr eaLnBrk="1" hangingPunct="1"/>
            <a:r>
              <a:rPr lang="en-US" sz="2800" b="1" dirty="0" smtClean="0">
                <a:latin typeface="Calibri" pitchFamily="34" charset="0"/>
              </a:rPr>
              <a:t>SPES a future host lab beyond 2020 </a:t>
            </a:r>
          </a:p>
        </p:txBody>
      </p:sp>
      <p:sp>
        <p:nvSpPr>
          <p:cNvPr id="3" name="Textfeld 2"/>
          <p:cNvSpPr txBox="1"/>
          <p:nvPr/>
        </p:nvSpPr>
        <p:spPr>
          <a:xfrm flipH="1">
            <a:off x="1115616" y="6093296"/>
            <a:ext cx="6922743" cy="707886"/>
          </a:xfrm>
          <a:prstGeom prst="rect">
            <a:avLst/>
          </a:prstGeom>
          <a:noFill/>
        </p:spPr>
        <p:txBody>
          <a:bodyPr wrap="square" rtlCol="0">
            <a:spAutoFit/>
          </a:bodyPr>
          <a:lstStyle/>
          <a:p>
            <a:r>
              <a:rPr lang="en-GB" sz="2000" b="1" dirty="0" smtClean="0">
                <a:solidFill>
                  <a:schemeClr val="accent1"/>
                </a:solidFill>
              </a:rPr>
              <a:t>SPES </a:t>
            </a:r>
            <a:r>
              <a:rPr lang="en-GB" sz="2000" dirty="0" smtClean="0">
                <a:solidFill>
                  <a:schemeClr val="accent1"/>
                </a:solidFill>
              </a:rPr>
              <a:t>Selective Production of Isotopes</a:t>
            </a:r>
          </a:p>
          <a:p>
            <a:r>
              <a:rPr lang="en-GB" sz="2000" dirty="0" smtClean="0">
                <a:solidFill>
                  <a:schemeClr val="accent1"/>
                </a:solidFill>
              </a:rPr>
              <a:t>AGATA will be a major instrument of SPES-</a:t>
            </a:r>
            <a:r>
              <a:rPr lang="en-GB" sz="2000" dirty="0" smtClean="0">
                <a:solidFill>
                  <a:schemeClr val="accent1"/>
                </a:solidFill>
                <a:latin typeface="Symbol" panose="05050102010706020507" pitchFamily="18" charset="2"/>
              </a:rPr>
              <a:t>b</a:t>
            </a:r>
          </a:p>
        </p:txBody>
      </p:sp>
      <p:pic>
        <p:nvPicPr>
          <p:cNvPr id="2" name="Grafik 1"/>
          <p:cNvPicPr>
            <a:picLocks noChangeAspect="1"/>
          </p:cNvPicPr>
          <p:nvPr/>
        </p:nvPicPr>
        <p:blipFill>
          <a:blip r:embed="rId2"/>
          <a:stretch>
            <a:fillRect/>
          </a:stretch>
        </p:blipFill>
        <p:spPr>
          <a:xfrm>
            <a:off x="755576" y="936347"/>
            <a:ext cx="7845506" cy="5084941"/>
          </a:xfrm>
          <a:prstGeom prst="rect">
            <a:avLst/>
          </a:prstGeom>
        </p:spPr>
      </p:pic>
    </p:spTree>
    <p:extLst>
      <p:ext uri="{BB962C8B-B14F-4D97-AF65-F5344CB8AC3E}">
        <p14:creationId xmlns:p14="http://schemas.microsoft.com/office/powerpoint/2010/main" val="27513138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5720" y="1"/>
            <a:ext cx="8496300" cy="836712"/>
          </a:xfrm>
        </p:spPr>
        <p:txBody>
          <a:bodyPr/>
          <a:lstStyle/>
          <a:p>
            <a:pPr eaLnBrk="1" hangingPunct="1"/>
            <a:r>
              <a:rPr lang="en-US" sz="2800" b="1" dirty="0" smtClean="0">
                <a:latin typeface="Calibri" pitchFamily="34" charset="0"/>
              </a:rPr>
              <a:t>HIE-ISOLDE a future host lab beyond 2020 </a:t>
            </a:r>
          </a:p>
        </p:txBody>
      </p:sp>
      <p:pic>
        <p:nvPicPr>
          <p:cNvPr id="2" name="Grafik 1"/>
          <p:cNvPicPr>
            <a:picLocks noChangeAspect="1"/>
          </p:cNvPicPr>
          <p:nvPr/>
        </p:nvPicPr>
        <p:blipFill>
          <a:blip r:embed="rId2"/>
          <a:stretch>
            <a:fillRect/>
          </a:stretch>
        </p:blipFill>
        <p:spPr>
          <a:xfrm>
            <a:off x="155065" y="791156"/>
            <a:ext cx="8833870" cy="5950212"/>
          </a:xfrm>
          <a:prstGeom prst="rect">
            <a:avLst/>
          </a:prstGeom>
        </p:spPr>
      </p:pic>
    </p:spTree>
    <p:extLst>
      <p:ext uri="{BB962C8B-B14F-4D97-AF65-F5344CB8AC3E}">
        <p14:creationId xmlns:p14="http://schemas.microsoft.com/office/powerpoint/2010/main" val="6654873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d 1" descr="image0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927"/>
            <a:ext cx="9186501" cy="6982927"/>
          </a:xfrm>
          <a:prstGeom prst="rect">
            <a:avLst/>
          </a:prstGeom>
        </p:spPr>
      </p:pic>
      <p:sp>
        <p:nvSpPr>
          <p:cNvPr id="22" name="Textfeld 21"/>
          <p:cNvSpPr txBox="1"/>
          <p:nvPr/>
        </p:nvSpPr>
        <p:spPr>
          <a:xfrm>
            <a:off x="5004048" y="5157192"/>
            <a:ext cx="3995936" cy="1512168"/>
          </a:xfrm>
          <a:prstGeom prst="rect">
            <a:avLst/>
          </a:prstGeom>
          <a:solidFill>
            <a:schemeClr val="bg1">
              <a:alpha val="90000"/>
            </a:schemeClr>
          </a:solidFill>
        </p:spPr>
        <p:txBody>
          <a:bodyPr wrap="square" lIns="180000" tIns="180000" rIns="180000" bIns="180000" rtlCol="0">
            <a:noAutofit/>
          </a:bodyPr>
          <a:lstStyle/>
          <a:p>
            <a:pPr>
              <a:lnSpc>
                <a:spcPts val="1500"/>
              </a:lnSpc>
              <a:spcBef>
                <a:spcPts val="600"/>
              </a:spcBef>
              <a:buClr>
                <a:schemeClr val="tx2"/>
              </a:buClr>
            </a:pPr>
            <a:r>
              <a:rPr lang="en-US" sz="3200" b="1" dirty="0">
                <a:solidFill>
                  <a:schemeClr val="accent1"/>
                </a:solidFill>
                <a:latin typeface="Calibri" pitchFamily="34" charset="0"/>
              </a:rPr>
              <a:t>FAIR </a:t>
            </a:r>
            <a:endParaRPr lang="en-US" sz="3200" b="1" dirty="0" smtClean="0">
              <a:solidFill>
                <a:schemeClr val="accent1"/>
              </a:solidFill>
              <a:latin typeface="Calibri" pitchFamily="34" charset="0"/>
            </a:endParaRPr>
          </a:p>
          <a:p>
            <a:pPr>
              <a:lnSpc>
                <a:spcPts val="1500"/>
              </a:lnSpc>
              <a:spcBef>
                <a:spcPts val="600"/>
              </a:spcBef>
              <a:buClr>
                <a:schemeClr val="tx2"/>
              </a:buClr>
            </a:pPr>
            <a:endParaRPr lang="en-US" sz="3200" b="1" dirty="0" smtClean="0">
              <a:solidFill>
                <a:schemeClr val="accent1"/>
              </a:solidFill>
              <a:latin typeface="Calibri" pitchFamily="34" charset="0"/>
            </a:endParaRPr>
          </a:p>
          <a:p>
            <a:pPr>
              <a:lnSpc>
                <a:spcPts val="1500"/>
              </a:lnSpc>
              <a:spcBef>
                <a:spcPts val="600"/>
              </a:spcBef>
              <a:buClr>
                <a:schemeClr val="tx2"/>
              </a:buClr>
            </a:pPr>
            <a:r>
              <a:rPr lang="en-US" sz="3200" b="1" dirty="0" smtClean="0">
                <a:solidFill>
                  <a:schemeClr val="accent1"/>
                </a:solidFill>
                <a:latin typeface="Calibri" pitchFamily="34" charset="0"/>
              </a:rPr>
              <a:t>a </a:t>
            </a:r>
            <a:r>
              <a:rPr lang="en-US" sz="3200" b="1" dirty="0">
                <a:solidFill>
                  <a:schemeClr val="accent1"/>
                </a:solidFill>
                <a:latin typeface="Calibri" pitchFamily="34" charset="0"/>
              </a:rPr>
              <a:t>future </a:t>
            </a:r>
            <a:r>
              <a:rPr lang="en-US" sz="3200" b="1" dirty="0" smtClean="0">
                <a:solidFill>
                  <a:schemeClr val="accent1"/>
                </a:solidFill>
                <a:latin typeface="Calibri" pitchFamily="34" charset="0"/>
              </a:rPr>
              <a:t>AGATA </a:t>
            </a:r>
          </a:p>
          <a:p>
            <a:pPr>
              <a:lnSpc>
                <a:spcPts val="1500"/>
              </a:lnSpc>
              <a:spcBef>
                <a:spcPts val="600"/>
              </a:spcBef>
              <a:buClr>
                <a:schemeClr val="tx2"/>
              </a:buClr>
            </a:pPr>
            <a:endParaRPr lang="en-US" sz="3200" b="1" dirty="0">
              <a:solidFill>
                <a:schemeClr val="accent1"/>
              </a:solidFill>
              <a:latin typeface="Calibri" pitchFamily="34" charset="0"/>
            </a:endParaRPr>
          </a:p>
          <a:p>
            <a:pPr>
              <a:lnSpc>
                <a:spcPts val="1500"/>
              </a:lnSpc>
              <a:spcBef>
                <a:spcPts val="600"/>
              </a:spcBef>
              <a:buClr>
                <a:schemeClr val="tx2"/>
              </a:buClr>
            </a:pPr>
            <a:r>
              <a:rPr lang="en-US" sz="3200" b="1" dirty="0" smtClean="0">
                <a:solidFill>
                  <a:schemeClr val="accent1"/>
                </a:solidFill>
                <a:latin typeface="Calibri" pitchFamily="34" charset="0"/>
              </a:rPr>
              <a:t>host </a:t>
            </a:r>
            <a:r>
              <a:rPr lang="en-US" sz="3200" b="1" dirty="0">
                <a:solidFill>
                  <a:schemeClr val="accent1"/>
                </a:solidFill>
                <a:latin typeface="Calibri" pitchFamily="34" charset="0"/>
              </a:rPr>
              <a:t>lab </a:t>
            </a:r>
            <a:r>
              <a:rPr lang="en-US" sz="3200" b="1" dirty="0" smtClean="0">
                <a:solidFill>
                  <a:schemeClr val="accent1"/>
                </a:solidFill>
                <a:latin typeface="Calibri" pitchFamily="34" charset="0"/>
              </a:rPr>
              <a:t>beyond </a:t>
            </a:r>
            <a:r>
              <a:rPr lang="en-US" sz="3200" b="1" dirty="0">
                <a:solidFill>
                  <a:schemeClr val="accent1"/>
                </a:solidFill>
                <a:latin typeface="Calibri" pitchFamily="34" charset="0"/>
              </a:rPr>
              <a:t>2020 </a:t>
            </a:r>
            <a:endParaRPr lang="de-DE" sz="3200" b="1" dirty="0" smtClean="0">
              <a:solidFill>
                <a:schemeClr val="accent1"/>
              </a:solidFill>
            </a:endParaRPr>
          </a:p>
        </p:txBody>
      </p:sp>
      <p:grpSp>
        <p:nvGrpSpPr>
          <p:cNvPr id="23" name="Gruppierung 57"/>
          <p:cNvGrpSpPr/>
          <p:nvPr/>
        </p:nvGrpSpPr>
        <p:grpSpPr>
          <a:xfrm>
            <a:off x="7500555" y="380136"/>
            <a:ext cx="1298992" cy="388800"/>
            <a:chOff x="7500555" y="316780"/>
            <a:chExt cx="1298992" cy="324000"/>
          </a:xfrm>
        </p:grpSpPr>
        <p:grpSp>
          <p:nvGrpSpPr>
            <p:cNvPr id="24" name="Gruppierung 58"/>
            <p:cNvGrpSpPr>
              <a:grpSpLocks noChangeAspect="1"/>
            </p:cNvGrpSpPr>
            <p:nvPr/>
          </p:nvGrpSpPr>
          <p:grpSpPr>
            <a:xfrm>
              <a:off x="7500555" y="316780"/>
              <a:ext cx="397996" cy="324000"/>
              <a:chOff x="2252663" y="7938"/>
              <a:chExt cx="5592762" cy="4552950"/>
            </a:xfrm>
          </p:grpSpPr>
          <p:sp>
            <p:nvSpPr>
              <p:cNvPr id="36" name="Freeform 1"/>
              <p:cNvSpPr>
                <a:spLocks noChangeArrowheads="1"/>
              </p:cNvSpPr>
              <p:nvPr/>
            </p:nvSpPr>
            <p:spPr bwMode="auto">
              <a:xfrm>
                <a:off x="2252663" y="1057275"/>
                <a:ext cx="1385887" cy="2673350"/>
              </a:xfrm>
              <a:custGeom>
                <a:avLst/>
                <a:gdLst>
                  <a:gd name="T0" fmla="*/ 3402 w 3849"/>
                  <a:gd name="T1" fmla="*/ 917 h 7428"/>
                  <a:gd name="T2" fmla="*/ 3402 w 3849"/>
                  <a:gd name="T3" fmla="*/ 917 h 7428"/>
                  <a:gd name="T4" fmla="*/ 896 w 3849"/>
                  <a:gd name="T5" fmla="*/ 917 h 7428"/>
                  <a:gd name="T6" fmla="*/ 896 w 3849"/>
                  <a:gd name="T7" fmla="*/ 3255 h 7428"/>
                  <a:gd name="T8" fmla="*/ 2585 w 3849"/>
                  <a:gd name="T9" fmla="*/ 3255 h 7428"/>
                  <a:gd name="T10" fmla="*/ 3036 w 3849"/>
                  <a:gd name="T11" fmla="*/ 3713 h 7428"/>
                  <a:gd name="T12" fmla="*/ 2585 w 3849"/>
                  <a:gd name="T13" fmla="*/ 4172 h 7428"/>
                  <a:gd name="T14" fmla="*/ 896 w 3849"/>
                  <a:gd name="T15" fmla="*/ 4172 h 7428"/>
                  <a:gd name="T16" fmla="*/ 896 w 3849"/>
                  <a:gd name="T17" fmla="*/ 6968 h 7428"/>
                  <a:gd name="T18" fmla="*/ 450 w 3849"/>
                  <a:gd name="T19" fmla="*/ 7427 h 7428"/>
                  <a:gd name="T20" fmla="*/ 0 w 3849"/>
                  <a:gd name="T21" fmla="*/ 6968 h 7428"/>
                  <a:gd name="T22" fmla="*/ 0 w 3849"/>
                  <a:gd name="T23" fmla="*/ 0 h 7428"/>
                  <a:gd name="T24" fmla="*/ 3402 w 3849"/>
                  <a:gd name="T25" fmla="*/ 0 h 7428"/>
                  <a:gd name="T26" fmla="*/ 3848 w 3849"/>
                  <a:gd name="T27" fmla="*/ 459 h 7428"/>
                  <a:gd name="T28" fmla="*/ 3402 w 3849"/>
                  <a:gd name="T29" fmla="*/ 917 h 7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49" h="7428">
                    <a:moveTo>
                      <a:pt x="3402" y="917"/>
                    </a:moveTo>
                    <a:lnTo>
                      <a:pt x="3402" y="917"/>
                    </a:lnTo>
                    <a:cubicBezTo>
                      <a:pt x="896" y="917"/>
                      <a:pt x="896" y="917"/>
                      <a:pt x="896" y="917"/>
                    </a:cubicBezTo>
                    <a:cubicBezTo>
                      <a:pt x="896" y="3255"/>
                      <a:pt x="896" y="3255"/>
                      <a:pt x="896" y="3255"/>
                    </a:cubicBezTo>
                    <a:cubicBezTo>
                      <a:pt x="2585" y="3255"/>
                      <a:pt x="2585" y="3255"/>
                      <a:pt x="2585" y="3255"/>
                    </a:cubicBezTo>
                    <a:cubicBezTo>
                      <a:pt x="2833" y="3255"/>
                      <a:pt x="3036" y="3458"/>
                      <a:pt x="3036" y="3713"/>
                    </a:cubicBezTo>
                    <a:cubicBezTo>
                      <a:pt x="3036" y="3968"/>
                      <a:pt x="2833" y="4172"/>
                      <a:pt x="2585" y="4172"/>
                    </a:cubicBezTo>
                    <a:cubicBezTo>
                      <a:pt x="896" y="4172"/>
                      <a:pt x="896" y="4172"/>
                      <a:pt x="896" y="4172"/>
                    </a:cubicBezTo>
                    <a:cubicBezTo>
                      <a:pt x="896" y="6968"/>
                      <a:pt x="896" y="6968"/>
                      <a:pt x="896" y="6968"/>
                    </a:cubicBezTo>
                    <a:cubicBezTo>
                      <a:pt x="896" y="7223"/>
                      <a:pt x="693" y="7427"/>
                      <a:pt x="450" y="7427"/>
                    </a:cubicBezTo>
                    <a:cubicBezTo>
                      <a:pt x="203" y="7427"/>
                      <a:pt x="0" y="7223"/>
                      <a:pt x="0" y="6968"/>
                    </a:cubicBezTo>
                    <a:cubicBezTo>
                      <a:pt x="0" y="0"/>
                      <a:pt x="0" y="0"/>
                      <a:pt x="0" y="0"/>
                    </a:cubicBezTo>
                    <a:cubicBezTo>
                      <a:pt x="3402" y="0"/>
                      <a:pt x="3402" y="0"/>
                      <a:pt x="3402" y="0"/>
                    </a:cubicBezTo>
                    <a:cubicBezTo>
                      <a:pt x="3649" y="0"/>
                      <a:pt x="3848" y="200"/>
                      <a:pt x="3848" y="459"/>
                    </a:cubicBezTo>
                    <a:cubicBezTo>
                      <a:pt x="3848" y="705"/>
                      <a:pt x="3649" y="917"/>
                      <a:pt x="3402" y="917"/>
                    </a:cubicBezTo>
                  </a:path>
                </a:pathLst>
              </a:custGeom>
              <a:solidFill>
                <a:srgbClr val="05050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37" name="Freeform 2"/>
              <p:cNvSpPr>
                <a:spLocks noChangeArrowheads="1"/>
              </p:cNvSpPr>
              <p:nvPr/>
            </p:nvSpPr>
            <p:spPr bwMode="auto">
              <a:xfrm>
                <a:off x="6465888" y="1062038"/>
                <a:ext cx="1379537" cy="2736850"/>
              </a:xfrm>
              <a:custGeom>
                <a:avLst/>
                <a:gdLst>
                  <a:gd name="T0" fmla="*/ 3804 w 3833"/>
                  <a:gd name="T1" fmla="*/ 6837 h 7602"/>
                  <a:gd name="T2" fmla="*/ 3804 w 3833"/>
                  <a:gd name="T3" fmla="*/ 6837 h 7602"/>
                  <a:gd name="T4" fmla="*/ 2872 w 3833"/>
                  <a:gd name="T5" fmla="*/ 4375 h 7602"/>
                  <a:gd name="T6" fmla="*/ 3776 w 3833"/>
                  <a:gd name="T7" fmla="*/ 2952 h 7602"/>
                  <a:gd name="T8" fmla="*/ 3776 w 3833"/>
                  <a:gd name="T9" fmla="*/ 1514 h 7602"/>
                  <a:gd name="T10" fmla="*/ 2314 w 3833"/>
                  <a:gd name="T11" fmla="*/ 0 h 7602"/>
                  <a:gd name="T12" fmla="*/ 410 w 3833"/>
                  <a:gd name="T13" fmla="*/ 0 h 7602"/>
                  <a:gd name="T14" fmla="*/ 0 w 3833"/>
                  <a:gd name="T15" fmla="*/ 427 h 7602"/>
                  <a:gd name="T16" fmla="*/ 0 w 3833"/>
                  <a:gd name="T17" fmla="*/ 6992 h 7602"/>
                  <a:gd name="T18" fmla="*/ 410 w 3833"/>
                  <a:gd name="T19" fmla="*/ 7415 h 7602"/>
                  <a:gd name="T20" fmla="*/ 824 w 3833"/>
                  <a:gd name="T21" fmla="*/ 6992 h 7602"/>
                  <a:gd name="T22" fmla="*/ 824 w 3833"/>
                  <a:gd name="T23" fmla="*/ 4474 h 7602"/>
                  <a:gd name="T24" fmla="*/ 2023 w 3833"/>
                  <a:gd name="T25" fmla="*/ 4474 h 7602"/>
                  <a:gd name="T26" fmla="*/ 3019 w 3833"/>
                  <a:gd name="T27" fmla="*/ 7140 h 7602"/>
                  <a:gd name="T28" fmla="*/ 3832 w 3833"/>
                  <a:gd name="T29" fmla="*/ 7012 h 7602"/>
                  <a:gd name="T30" fmla="*/ 3832 w 3833"/>
                  <a:gd name="T31" fmla="*/ 6984 h 7602"/>
                  <a:gd name="T32" fmla="*/ 3804 w 3833"/>
                  <a:gd name="T33" fmla="*/ 6837 h 7602"/>
                  <a:gd name="T34" fmla="*/ 2314 w 3833"/>
                  <a:gd name="T35" fmla="*/ 3614 h 7602"/>
                  <a:gd name="T36" fmla="*/ 2314 w 3833"/>
                  <a:gd name="T37" fmla="*/ 3614 h 7602"/>
                  <a:gd name="T38" fmla="*/ 824 w 3833"/>
                  <a:gd name="T39" fmla="*/ 3614 h 7602"/>
                  <a:gd name="T40" fmla="*/ 824 w 3833"/>
                  <a:gd name="T41" fmla="*/ 853 h 7602"/>
                  <a:gd name="T42" fmla="*/ 2314 w 3833"/>
                  <a:gd name="T43" fmla="*/ 853 h 7602"/>
                  <a:gd name="T44" fmla="*/ 2948 w 3833"/>
                  <a:gd name="T45" fmla="*/ 1514 h 7602"/>
                  <a:gd name="T46" fmla="*/ 2948 w 3833"/>
                  <a:gd name="T47" fmla="*/ 2952 h 7602"/>
                  <a:gd name="T48" fmla="*/ 2314 w 3833"/>
                  <a:gd name="T49" fmla="*/ 3614 h 7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33" h="7602">
                    <a:moveTo>
                      <a:pt x="3804" y="6837"/>
                    </a:moveTo>
                    <a:lnTo>
                      <a:pt x="3804" y="6837"/>
                    </a:lnTo>
                    <a:cubicBezTo>
                      <a:pt x="2872" y="4375"/>
                      <a:pt x="2872" y="4375"/>
                      <a:pt x="2872" y="4375"/>
                    </a:cubicBezTo>
                    <a:cubicBezTo>
                      <a:pt x="3589" y="4104"/>
                      <a:pt x="3776" y="3371"/>
                      <a:pt x="3776" y="2952"/>
                    </a:cubicBezTo>
                    <a:cubicBezTo>
                      <a:pt x="3776" y="1514"/>
                      <a:pt x="3776" y="1514"/>
                      <a:pt x="3776" y="1514"/>
                    </a:cubicBezTo>
                    <a:cubicBezTo>
                      <a:pt x="3776" y="303"/>
                      <a:pt x="2792" y="0"/>
                      <a:pt x="2314" y="0"/>
                    </a:cubicBezTo>
                    <a:cubicBezTo>
                      <a:pt x="410" y="0"/>
                      <a:pt x="410" y="0"/>
                      <a:pt x="410" y="0"/>
                    </a:cubicBezTo>
                    <a:cubicBezTo>
                      <a:pt x="175" y="0"/>
                      <a:pt x="0" y="191"/>
                      <a:pt x="0" y="427"/>
                    </a:cubicBezTo>
                    <a:cubicBezTo>
                      <a:pt x="0" y="6992"/>
                      <a:pt x="0" y="6992"/>
                      <a:pt x="0" y="6992"/>
                    </a:cubicBezTo>
                    <a:cubicBezTo>
                      <a:pt x="0" y="7223"/>
                      <a:pt x="175" y="7415"/>
                      <a:pt x="410" y="7415"/>
                    </a:cubicBezTo>
                    <a:cubicBezTo>
                      <a:pt x="633" y="7415"/>
                      <a:pt x="824" y="7223"/>
                      <a:pt x="824" y="6992"/>
                    </a:cubicBezTo>
                    <a:cubicBezTo>
                      <a:pt x="824" y="4474"/>
                      <a:pt x="824" y="4474"/>
                      <a:pt x="824" y="4474"/>
                    </a:cubicBezTo>
                    <a:cubicBezTo>
                      <a:pt x="2023" y="4474"/>
                      <a:pt x="2023" y="4474"/>
                      <a:pt x="2023" y="4474"/>
                    </a:cubicBezTo>
                    <a:cubicBezTo>
                      <a:pt x="3019" y="7140"/>
                      <a:pt x="3019" y="7140"/>
                      <a:pt x="3019" y="7140"/>
                    </a:cubicBezTo>
                    <a:cubicBezTo>
                      <a:pt x="3198" y="7601"/>
                      <a:pt x="3816" y="7423"/>
                      <a:pt x="3832" y="7012"/>
                    </a:cubicBezTo>
                    <a:cubicBezTo>
                      <a:pt x="3832" y="6984"/>
                      <a:pt x="3832" y="6984"/>
                      <a:pt x="3832" y="6984"/>
                    </a:cubicBezTo>
                    <a:cubicBezTo>
                      <a:pt x="3832" y="6936"/>
                      <a:pt x="3820" y="6889"/>
                      <a:pt x="3804" y="6837"/>
                    </a:cubicBezTo>
                    <a:close/>
                    <a:moveTo>
                      <a:pt x="2314" y="3614"/>
                    </a:moveTo>
                    <a:lnTo>
                      <a:pt x="2314" y="3614"/>
                    </a:lnTo>
                    <a:cubicBezTo>
                      <a:pt x="824" y="3614"/>
                      <a:pt x="824" y="3614"/>
                      <a:pt x="824" y="3614"/>
                    </a:cubicBezTo>
                    <a:cubicBezTo>
                      <a:pt x="824" y="853"/>
                      <a:pt x="824" y="853"/>
                      <a:pt x="824" y="853"/>
                    </a:cubicBezTo>
                    <a:cubicBezTo>
                      <a:pt x="2314" y="853"/>
                      <a:pt x="2314" y="853"/>
                      <a:pt x="2314" y="853"/>
                    </a:cubicBezTo>
                    <a:cubicBezTo>
                      <a:pt x="2378" y="853"/>
                      <a:pt x="2948" y="873"/>
                      <a:pt x="2948" y="1514"/>
                    </a:cubicBezTo>
                    <a:cubicBezTo>
                      <a:pt x="2948" y="2952"/>
                      <a:pt x="2948" y="2952"/>
                      <a:pt x="2948" y="2952"/>
                    </a:cubicBezTo>
                    <a:cubicBezTo>
                      <a:pt x="2948" y="3024"/>
                      <a:pt x="2928" y="3614"/>
                      <a:pt x="2314" y="3614"/>
                    </a:cubicBezTo>
                    <a:close/>
                  </a:path>
                </a:pathLst>
              </a:custGeom>
              <a:solidFill>
                <a:srgbClr val="05050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38" name="Freeform 3"/>
              <p:cNvSpPr>
                <a:spLocks noChangeArrowheads="1"/>
              </p:cNvSpPr>
              <p:nvPr/>
            </p:nvSpPr>
            <p:spPr bwMode="auto">
              <a:xfrm>
                <a:off x="5765800" y="1055688"/>
                <a:ext cx="303213" cy="2676525"/>
              </a:xfrm>
              <a:custGeom>
                <a:avLst/>
                <a:gdLst>
                  <a:gd name="T0" fmla="*/ 841 w 842"/>
                  <a:gd name="T1" fmla="*/ 459 h 7436"/>
                  <a:gd name="T2" fmla="*/ 841 w 842"/>
                  <a:gd name="T3" fmla="*/ 459 h 7436"/>
                  <a:gd name="T4" fmla="*/ 415 w 842"/>
                  <a:gd name="T5" fmla="*/ 0 h 7436"/>
                  <a:gd name="T6" fmla="*/ 0 w 842"/>
                  <a:gd name="T7" fmla="*/ 459 h 7436"/>
                  <a:gd name="T8" fmla="*/ 0 w 842"/>
                  <a:gd name="T9" fmla="*/ 6976 h 7436"/>
                  <a:gd name="T10" fmla="*/ 427 w 842"/>
                  <a:gd name="T11" fmla="*/ 7435 h 7436"/>
                  <a:gd name="T12" fmla="*/ 841 w 842"/>
                  <a:gd name="T13" fmla="*/ 6976 h 7436"/>
                  <a:gd name="T14" fmla="*/ 841 w 842"/>
                  <a:gd name="T15" fmla="*/ 459 h 74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2" h="7436">
                    <a:moveTo>
                      <a:pt x="841" y="459"/>
                    </a:moveTo>
                    <a:lnTo>
                      <a:pt x="841" y="459"/>
                    </a:lnTo>
                    <a:cubicBezTo>
                      <a:pt x="841" y="199"/>
                      <a:pt x="650" y="0"/>
                      <a:pt x="415" y="0"/>
                    </a:cubicBezTo>
                    <a:cubicBezTo>
                      <a:pt x="180" y="0"/>
                      <a:pt x="0" y="199"/>
                      <a:pt x="0" y="459"/>
                    </a:cubicBezTo>
                    <a:cubicBezTo>
                      <a:pt x="0" y="6976"/>
                      <a:pt x="0" y="6976"/>
                      <a:pt x="0" y="6976"/>
                    </a:cubicBezTo>
                    <a:cubicBezTo>
                      <a:pt x="0" y="7231"/>
                      <a:pt x="192" y="7435"/>
                      <a:pt x="427" y="7435"/>
                    </a:cubicBezTo>
                    <a:cubicBezTo>
                      <a:pt x="662" y="7435"/>
                      <a:pt x="841" y="7231"/>
                      <a:pt x="841" y="6976"/>
                    </a:cubicBezTo>
                    <a:cubicBezTo>
                      <a:pt x="841" y="459"/>
                      <a:pt x="841" y="459"/>
                      <a:pt x="841" y="459"/>
                    </a:cubicBezTo>
                  </a:path>
                </a:pathLst>
              </a:custGeom>
              <a:solidFill>
                <a:srgbClr val="05050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39" name="Freeform 4"/>
              <p:cNvSpPr>
                <a:spLocks noChangeArrowheads="1"/>
              </p:cNvSpPr>
              <p:nvPr/>
            </p:nvSpPr>
            <p:spPr bwMode="auto">
              <a:xfrm>
                <a:off x="3929063" y="1050925"/>
                <a:ext cx="1538287" cy="2693988"/>
              </a:xfrm>
              <a:custGeom>
                <a:avLst/>
                <a:gdLst>
                  <a:gd name="T0" fmla="*/ 4210 w 4271"/>
                  <a:gd name="T1" fmla="*/ 6861 h 7483"/>
                  <a:gd name="T2" fmla="*/ 4210 w 4271"/>
                  <a:gd name="T3" fmla="*/ 6861 h 7483"/>
                  <a:gd name="T4" fmla="*/ 2625 w 4271"/>
                  <a:gd name="T5" fmla="*/ 351 h 7483"/>
                  <a:gd name="T6" fmla="*/ 2219 w 4271"/>
                  <a:gd name="T7" fmla="*/ 4 h 7483"/>
                  <a:gd name="T8" fmla="*/ 2060 w 4271"/>
                  <a:gd name="T9" fmla="*/ 12 h 7483"/>
                  <a:gd name="T10" fmla="*/ 1769 w 4271"/>
                  <a:gd name="T11" fmla="*/ 614 h 7483"/>
                  <a:gd name="T12" fmla="*/ 2733 w 4271"/>
                  <a:gd name="T13" fmla="*/ 4590 h 7483"/>
                  <a:gd name="T14" fmla="*/ 502 w 4271"/>
                  <a:gd name="T15" fmla="*/ 4586 h 7483"/>
                  <a:gd name="T16" fmla="*/ 0 w 4271"/>
                  <a:gd name="T17" fmla="*/ 5056 h 7483"/>
                  <a:gd name="T18" fmla="*/ 502 w 4271"/>
                  <a:gd name="T19" fmla="*/ 5510 h 7483"/>
                  <a:gd name="T20" fmla="*/ 2960 w 4271"/>
                  <a:gd name="T21" fmla="*/ 5506 h 7483"/>
                  <a:gd name="T22" fmla="*/ 3345 w 4271"/>
                  <a:gd name="T23" fmla="*/ 7100 h 7483"/>
                  <a:gd name="T24" fmla="*/ 3887 w 4271"/>
                  <a:gd name="T25" fmla="*/ 7419 h 7483"/>
                  <a:gd name="T26" fmla="*/ 4210 w 4271"/>
                  <a:gd name="T27" fmla="*/ 6861 h 7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71" h="7483">
                    <a:moveTo>
                      <a:pt x="4210" y="6861"/>
                    </a:moveTo>
                    <a:lnTo>
                      <a:pt x="4210" y="6861"/>
                    </a:lnTo>
                    <a:cubicBezTo>
                      <a:pt x="2625" y="351"/>
                      <a:pt x="2625" y="351"/>
                      <a:pt x="2625" y="351"/>
                    </a:cubicBezTo>
                    <a:cubicBezTo>
                      <a:pt x="2570" y="160"/>
                      <a:pt x="2406" y="16"/>
                      <a:pt x="2219" y="4"/>
                    </a:cubicBezTo>
                    <a:cubicBezTo>
                      <a:pt x="2163" y="0"/>
                      <a:pt x="2112" y="0"/>
                      <a:pt x="2060" y="12"/>
                    </a:cubicBezTo>
                    <a:cubicBezTo>
                      <a:pt x="1809" y="76"/>
                      <a:pt x="1701" y="339"/>
                      <a:pt x="1769" y="614"/>
                    </a:cubicBezTo>
                    <a:cubicBezTo>
                      <a:pt x="2733" y="4590"/>
                      <a:pt x="2733" y="4590"/>
                      <a:pt x="2733" y="4590"/>
                    </a:cubicBezTo>
                    <a:cubicBezTo>
                      <a:pt x="502" y="4586"/>
                      <a:pt x="502" y="4586"/>
                      <a:pt x="502" y="4586"/>
                    </a:cubicBezTo>
                    <a:cubicBezTo>
                      <a:pt x="219" y="4586"/>
                      <a:pt x="0" y="4797"/>
                      <a:pt x="0" y="5056"/>
                    </a:cubicBezTo>
                    <a:cubicBezTo>
                      <a:pt x="0" y="5311"/>
                      <a:pt x="219" y="5510"/>
                      <a:pt x="502" y="5510"/>
                    </a:cubicBezTo>
                    <a:cubicBezTo>
                      <a:pt x="2960" y="5506"/>
                      <a:pt x="2960" y="5506"/>
                      <a:pt x="2960" y="5506"/>
                    </a:cubicBezTo>
                    <a:cubicBezTo>
                      <a:pt x="3080" y="6004"/>
                      <a:pt x="3234" y="6690"/>
                      <a:pt x="3345" y="7100"/>
                    </a:cubicBezTo>
                    <a:cubicBezTo>
                      <a:pt x="3413" y="7359"/>
                      <a:pt x="3632" y="7482"/>
                      <a:pt x="3887" y="7419"/>
                    </a:cubicBezTo>
                    <a:cubicBezTo>
                      <a:pt x="4122" y="7363"/>
                      <a:pt x="4270" y="7108"/>
                      <a:pt x="4210" y="6861"/>
                    </a:cubicBezTo>
                  </a:path>
                </a:pathLst>
              </a:custGeom>
              <a:solidFill>
                <a:srgbClr val="05050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40" name="Freeform 5"/>
              <p:cNvSpPr>
                <a:spLocks noChangeArrowheads="1"/>
              </p:cNvSpPr>
              <p:nvPr/>
            </p:nvSpPr>
            <p:spPr bwMode="auto">
              <a:xfrm>
                <a:off x="5535613" y="7938"/>
                <a:ext cx="758825" cy="760412"/>
              </a:xfrm>
              <a:custGeom>
                <a:avLst/>
                <a:gdLst>
                  <a:gd name="T0" fmla="*/ 2107 w 2108"/>
                  <a:gd name="T1" fmla="*/ 1056 h 2113"/>
                  <a:gd name="T2" fmla="*/ 2107 w 2108"/>
                  <a:gd name="T3" fmla="*/ 1056 h 2113"/>
                  <a:gd name="T4" fmla="*/ 1056 w 2108"/>
                  <a:gd name="T5" fmla="*/ 2112 h 2113"/>
                  <a:gd name="T6" fmla="*/ 0 w 2108"/>
                  <a:gd name="T7" fmla="*/ 1056 h 2113"/>
                  <a:gd name="T8" fmla="*/ 1056 w 2108"/>
                  <a:gd name="T9" fmla="*/ 0 h 2113"/>
                  <a:gd name="T10" fmla="*/ 2107 w 2108"/>
                  <a:gd name="T11" fmla="*/ 1056 h 2113"/>
                </a:gdLst>
                <a:ahLst/>
                <a:cxnLst>
                  <a:cxn ang="0">
                    <a:pos x="T0" y="T1"/>
                  </a:cxn>
                  <a:cxn ang="0">
                    <a:pos x="T2" y="T3"/>
                  </a:cxn>
                  <a:cxn ang="0">
                    <a:pos x="T4" y="T5"/>
                  </a:cxn>
                  <a:cxn ang="0">
                    <a:pos x="T6" y="T7"/>
                  </a:cxn>
                  <a:cxn ang="0">
                    <a:pos x="T8" y="T9"/>
                  </a:cxn>
                  <a:cxn ang="0">
                    <a:pos x="T10" y="T11"/>
                  </a:cxn>
                </a:cxnLst>
                <a:rect l="0" t="0" r="r" b="b"/>
                <a:pathLst>
                  <a:path w="2108" h="2113">
                    <a:moveTo>
                      <a:pt x="2107" y="1056"/>
                    </a:moveTo>
                    <a:lnTo>
                      <a:pt x="2107" y="1056"/>
                    </a:lnTo>
                    <a:cubicBezTo>
                      <a:pt x="2107" y="1637"/>
                      <a:pt x="1637" y="2112"/>
                      <a:pt x="1056" y="2112"/>
                    </a:cubicBezTo>
                    <a:cubicBezTo>
                      <a:pt x="474" y="2112"/>
                      <a:pt x="0" y="1637"/>
                      <a:pt x="0" y="1056"/>
                    </a:cubicBezTo>
                    <a:cubicBezTo>
                      <a:pt x="0" y="474"/>
                      <a:pt x="474" y="0"/>
                      <a:pt x="1056" y="0"/>
                    </a:cubicBezTo>
                    <a:cubicBezTo>
                      <a:pt x="1637" y="0"/>
                      <a:pt x="2107" y="474"/>
                      <a:pt x="2107" y="1056"/>
                    </a:cubicBezTo>
                  </a:path>
                </a:pathLst>
              </a:custGeom>
              <a:solidFill>
                <a:srgbClr val="E9BC6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41" name="Freeform 6"/>
              <p:cNvSpPr>
                <a:spLocks noChangeArrowheads="1"/>
              </p:cNvSpPr>
              <p:nvPr/>
            </p:nvSpPr>
            <p:spPr bwMode="auto">
              <a:xfrm>
                <a:off x="4908550" y="4465638"/>
                <a:ext cx="1588" cy="1587"/>
              </a:xfrm>
              <a:custGeom>
                <a:avLst/>
                <a:gdLst>
                  <a:gd name="T0" fmla="*/ 4 w 5"/>
                  <a:gd name="T1" fmla="*/ 0 h 5"/>
                  <a:gd name="T2" fmla="*/ 4 w 5"/>
                  <a:gd name="T3" fmla="*/ 0 h 5"/>
                  <a:gd name="T4" fmla="*/ 0 w 5"/>
                  <a:gd name="T5" fmla="*/ 0 h 5"/>
                  <a:gd name="T6" fmla="*/ 0 w 5"/>
                  <a:gd name="T7" fmla="*/ 4 h 5"/>
                  <a:gd name="T8" fmla="*/ 4 w 5"/>
                  <a:gd name="T9" fmla="*/ 0 h 5"/>
                </a:gdLst>
                <a:ahLst/>
                <a:cxnLst>
                  <a:cxn ang="0">
                    <a:pos x="T0" y="T1"/>
                  </a:cxn>
                  <a:cxn ang="0">
                    <a:pos x="T2" y="T3"/>
                  </a:cxn>
                  <a:cxn ang="0">
                    <a:pos x="T4" y="T5"/>
                  </a:cxn>
                  <a:cxn ang="0">
                    <a:pos x="T6" y="T7"/>
                  </a:cxn>
                  <a:cxn ang="0">
                    <a:pos x="T8" y="T9"/>
                  </a:cxn>
                </a:cxnLst>
                <a:rect l="0" t="0" r="r" b="b"/>
                <a:pathLst>
                  <a:path w="5" h="5">
                    <a:moveTo>
                      <a:pt x="4" y="0"/>
                    </a:moveTo>
                    <a:lnTo>
                      <a:pt x="4" y="0"/>
                    </a:lnTo>
                    <a:lnTo>
                      <a:pt x="0" y="0"/>
                    </a:lnTo>
                    <a:cubicBezTo>
                      <a:pt x="0" y="4"/>
                      <a:pt x="0" y="4"/>
                      <a:pt x="0" y="4"/>
                    </a:cubicBezTo>
                    <a:lnTo>
                      <a:pt x="4" y="0"/>
                    </a:lnTo>
                  </a:path>
                </a:pathLst>
              </a:custGeom>
              <a:solidFill>
                <a:srgbClr val="E9BC6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42" name="Freeform 7"/>
              <p:cNvSpPr>
                <a:spLocks noChangeArrowheads="1"/>
              </p:cNvSpPr>
              <p:nvPr/>
            </p:nvSpPr>
            <p:spPr bwMode="auto">
              <a:xfrm>
                <a:off x="3448050" y="201613"/>
                <a:ext cx="1941513" cy="4359275"/>
              </a:xfrm>
              <a:custGeom>
                <a:avLst/>
                <a:gdLst>
                  <a:gd name="T0" fmla="*/ 5390 w 5391"/>
                  <a:gd name="T1" fmla="*/ 0 h 12107"/>
                  <a:gd name="T2" fmla="*/ 5390 w 5391"/>
                  <a:gd name="T3" fmla="*/ 0 h 12107"/>
                  <a:gd name="T4" fmla="*/ 1917 w 5391"/>
                  <a:gd name="T5" fmla="*/ 1809 h 12107"/>
                  <a:gd name="T6" fmla="*/ 0 w 5391"/>
                  <a:gd name="T7" fmla="*/ 6362 h 12107"/>
                  <a:gd name="T8" fmla="*/ 1857 w 5391"/>
                  <a:gd name="T9" fmla="*/ 10887 h 12107"/>
                  <a:gd name="T10" fmla="*/ 2574 w 5391"/>
                  <a:gd name="T11" fmla="*/ 11517 h 12107"/>
                  <a:gd name="T12" fmla="*/ 3379 w 5391"/>
                  <a:gd name="T13" fmla="*/ 12031 h 12107"/>
                  <a:gd name="T14" fmla="*/ 3733 w 5391"/>
                  <a:gd name="T15" fmla="*/ 12071 h 12107"/>
                  <a:gd name="T16" fmla="*/ 4008 w 5391"/>
                  <a:gd name="T17" fmla="*/ 11843 h 12107"/>
                  <a:gd name="T18" fmla="*/ 4064 w 5391"/>
                  <a:gd name="T19" fmla="*/ 11624 h 12107"/>
                  <a:gd name="T20" fmla="*/ 3825 w 5391"/>
                  <a:gd name="T21" fmla="*/ 11214 h 12107"/>
                  <a:gd name="T22" fmla="*/ 3136 w 5391"/>
                  <a:gd name="T23" fmla="*/ 10768 h 12107"/>
                  <a:gd name="T24" fmla="*/ 2522 w 5391"/>
                  <a:gd name="T25" fmla="*/ 10234 h 12107"/>
                  <a:gd name="T26" fmla="*/ 937 w 5391"/>
                  <a:gd name="T27" fmla="*/ 6362 h 12107"/>
                  <a:gd name="T28" fmla="*/ 2574 w 5391"/>
                  <a:gd name="T29" fmla="*/ 2470 h 12107"/>
                  <a:gd name="T30" fmla="*/ 5358 w 5391"/>
                  <a:gd name="T31" fmla="*/ 956 h 12107"/>
                  <a:gd name="T32" fmla="*/ 5298 w 5391"/>
                  <a:gd name="T33" fmla="*/ 530 h 12107"/>
                  <a:gd name="T34" fmla="*/ 5390 w 5391"/>
                  <a:gd name="T35" fmla="*/ 0 h 12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91" h="12107">
                    <a:moveTo>
                      <a:pt x="5390" y="0"/>
                    </a:moveTo>
                    <a:lnTo>
                      <a:pt x="5390" y="0"/>
                    </a:lnTo>
                    <a:cubicBezTo>
                      <a:pt x="4092" y="227"/>
                      <a:pt x="2869" y="860"/>
                      <a:pt x="1917" y="1809"/>
                    </a:cubicBezTo>
                    <a:cubicBezTo>
                      <a:pt x="682" y="3036"/>
                      <a:pt x="0" y="4653"/>
                      <a:pt x="0" y="6362"/>
                    </a:cubicBezTo>
                    <a:cubicBezTo>
                      <a:pt x="0" y="8064"/>
                      <a:pt x="662" y="9673"/>
                      <a:pt x="1857" y="10887"/>
                    </a:cubicBezTo>
                    <a:cubicBezTo>
                      <a:pt x="2084" y="11114"/>
                      <a:pt x="2327" y="11325"/>
                      <a:pt x="2574" y="11517"/>
                    </a:cubicBezTo>
                    <a:cubicBezTo>
                      <a:pt x="2833" y="11708"/>
                      <a:pt x="3104" y="11883"/>
                      <a:pt x="3379" y="12031"/>
                    </a:cubicBezTo>
                    <a:cubicBezTo>
                      <a:pt x="3490" y="12090"/>
                      <a:pt x="3614" y="12106"/>
                      <a:pt x="3733" y="12071"/>
                    </a:cubicBezTo>
                    <a:cubicBezTo>
                      <a:pt x="3853" y="12035"/>
                      <a:pt x="3948" y="11955"/>
                      <a:pt x="4008" y="11843"/>
                    </a:cubicBezTo>
                    <a:cubicBezTo>
                      <a:pt x="4048" y="11776"/>
                      <a:pt x="4064" y="11700"/>
                      <a:pt x="4064" y="11624"/>
                    </a:cubicBezTo>
                    <a:cubicBezTo>
                      <a:pt x="4064" y="11461"/>
                      <a:pt x="3980" y="11301"/>
                      <a:pt x="3825" y="11214"/>
                    </a:cubicBezTo>
                    <a:cubicBezTo>
                      <a:pt x="3578" y="11078"/>
                      <a:pt x="3347" y="10931"/>
                      <a:pt x="3136" y="10768"/>
                    </a:cubicBezTo>
                    <a:cubicBezTo>
                      <a:pt x="2917" y="10604"/>
                      <a:pt x="2709" y="10425"/>
                      <a:pt x="2522" y="10234"/>
                    </a:cubicBezTo>
                    <a:cubicBezTo>
                      <a:pt x="1498" y="9195"/>
                      <a:pt x="937" y="7821"/>
                      <a:pt x="937" y="6362"/>
                    </a:cubicBezTo>
                    <a:cubicBezTo>
                      <a:pt x="937" y="4904"/>
                      <a:pt x="1518" y="3522"/>
                      <a:pt x="2574" y="2470"/>
                    </a:cubicBezTo>
                    <a:cubicBezTo>
                      <a:pt x="3343" y="1705"/>
                      <a:pt x="4323" y="1175"/>
                      <a:pt x="5358" y="956"/>
                    </a:cubicBezTo>
                    <a:cubicBezTo>
                      <a:pt x="5318" y="821"/>
                      <a:pt x="5298" y="677"/>
                      <a:pt x="5298" y="530"/>
                    </a:cubicBezTo>
                    <a:cubicBezTo>
                      <a:pt x="5298" y="342"/>
                      <a:pt x="5330" y="167"/>
                      <a:pt x="5390" y="0"/>
                    </a:cubicBezTo>
                  </a:path>
                </a:pathLst>
              </a:custGeom>
              <a:solidFill>
                <a:srgbClr val="E9BC6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43" name="Freeform 8"/>
              <p:cNvSpPr>
                <a:spLocks noChangeArrowheads="1"/>
              </p:cNvSpPr>
              <p:nvPr/>
            </p:nvSpPr>
            <p:spPr bwMode="auto">
              <a:xfrm>
                <a:off x="7269163" y="688975"/>
                <a:ext cx="1587" cy="1588"/>
              </a:xfrm>
              <a:custGeom>
                <a:avLst/>
                <a:gdLst>
                  <a:gd name="T0" fmla="*/ 0 w 5"/>
                  <a:gd name="T1" fmla="*/ 0 h 1"/>
                  <a:gd name="T2" fmla="*/ 0 w 5"/>
                  <a:gd name="T3" fmla="*/ 0 h 1"/>
                  <a:gd name="T4" fmla="*/ 0 w 5"/>
                  <a:gd name="T5" fmla="*/ 0 h 1"/>
                  <a:gd name="T6" fmla="*/ 4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0" y="0"/>
                    </a:lnTo>
                    <a:cubicBezTo>
                      <a:pt x="4" y="0"/>
                      <a:pt x="4" y="0"/>
                      <a:pt x="4" y="0"/>
                    </a:cubicBezTo>
                    <a:lnTo>
                      <a:pt x="0" y="0"/>
                    </a:lnTo>
                  </a:path>
                </a:pathLst>
              </a:custGeom>
              <a:solidFill>
                <a:srgbClr val="E9BC6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44" name="Freeform 9"/>
              <p:cNvSpPr>
                <a:spLocks noChangeArrowheads="1"/>
              </p:cNvSpPr>
              <p:nvPr/>
            </p:nvSpPr>
            <p:spPr bwMode="auto">
              <a:xfrm>
                <a:off x="6437313" y="255588"/>
                <a:ext cx="882650" cy="731837"/>
              </a:xfrm>
              <a:custGeom>
                <a:avLst/>
                <a:gdLst>
                  <a:gd name="T0" fmla="*/ 2450 w 2451"/>
                  <a:gd name="T1" fmla="*/ 1538 h 2033"/>
                  <a:gd name="T2" fmla="*/ 2450 w 2451"/>
                  <a:gd name="T3" fmla="*/ 1538 h 2033"/>
                  <a:gd name="T4" fmla="*/ 2290 w 2451"/>
                  <a:gd name="T5" fmla="*/ 1207 h 2033"/>
                  <a:gd name="T6" fmla="*/ 402 w 2451"/>
                  <a:gd name="T7" fmla="*/ 104 h 2033"/>
                  <a:gd name="T8" fmla="*/ 64 w 2451"/>
                  <a:gd name="T9" fmla="*/ 0 h 2033"/>
                  <a:gd name="T10" fmla="*/ 111 w 2451"/>
                  <a:gd name="T11" fmla="*/ 383 h 2033"/>
                  <a:gd name="T12" fmla="*/ 0 w 2451"/>
                  <a:gd name="T13" fmla="*/ 952 h 2033"/>
                  <a:gd name="T14" fmla="*/ 103 w 2451"/>
                  <a:gd name="T15" fmla="*/ 988 h 2033"/>
                  <a:gd name="T16" fmla="*/ 1673 w 2451"/>
                  <a:gd name="T17" fmla="*/ 1909 h 2033"/>
                  <a:gd name="T18" fmla="*/ 2012 w 2451"/>
                  <a:gd name="T19" fmla="*/ 2024 h 2033"/>
                  <a:gd name="T20" fmla="*/ 2334 w 2451"/>
                  <a:gd name="T21" fmla="*/ 1865 h 2033"/>
                  <a:gd name="T22" fmla="*/ 2450 w 2451"/>
                  <a:gd name="T23" fmla="*/ 1578 h 2033"/>
                  <a:gd name="T24" fmla="*/ 2450 w 2451"/>
                  <a:gd name="T25" fmla="*/ 1570 h 2033"/>
                  <a:gd name="T26" fmla="*/ 2450 w 2451"/>
                  <a:gd name="T27" fmla="*/ 1542 h 2033"/>
                  <a:gd name="T28" fmla="*/ 2450 w 2451"/>
                  <a:gd name="T29" fmla="*/ 1538 h 2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51" h="2033">
                    <a:moveTo>
                      <a:pt x="2450" y="1538"/>
                    </a:moveTo>
                    <a:lnTo>
                      <a:pt x="2450" y="1538"/>
                    </a:lnTo>
                    <a:cubicBezTo>
                      <a:pt x="2446" y="1411"/>
                      <a:pt x="2386" y="1291"/>
                      <a:pt x="2290" y="1207"/>
                    </a:cubicBezTo>
                    <a:cubicBezTo>
                      <a:pt x="1721" y="705"/>
                      <a:pt x="1103" y="343"/>
                      <a:pt x="402" y="104"/>
                    </a:cubicBezTo>
                    <a:cubicBezTo>
                      <a:pt x="295" y="68"/>
                      <a:pt x="179" y="32"/>
                      <a:pt x="64" y="0"/>
                    </a:cubicBezTo>
                    <a:cubicBezTo>
                      <a:pt x="95" y="120"/>
                      <a:pt x="111" y="251"/>
                      <a:pt x="111" y="383"/>
                    </a:cubicBezTo>
                    <a:cubicBezTo>
                      <a:pt x="111" y="582"/>
                      <a:pt x="71" y="777"/>
                      <a:pt x="0" y="952"/>
                    </a:cubicBezTo>
                    <a:cubicBezTo>
                      <a:pt x="36" y="964"/>
                      <a:pt x="68" y="976"/>
                      <a:pt x="103" y="988"/>
                    </a:cubicBezTo>
                    <a:cubicBezTo>
                      <a:pt x="681" y="1184"/>
                      <a:pt x="1195" y="1486"/>
                      <a:pt x="1673" y="1909"/>
                    </a:cubicBezTo>
                    <a:cubicBezTo>
                      <a:pt x="1769" y="1992"/>
                      <a:pt x="1888" y="2032"/>
                      <a:pt x="2012" y="2024"/>
                    </a:cubicBezTo>
                    <a:cubicBezTo>
                      <a:pt x="2135" y="2016"/>
                      <a:pt x="2251" y="1960"/>
                      <a:pt x="2334" y="1865"/>
                    </a:cubicBezTo>
                    <a:cubicBezTo>
                      <a:pt x="2402" y="1789"/>
                      <a:pt x="2446" y="1685"/>
                      <a:pt x="2450" y="1578"/>
                    </a:cubicBezTo>
                    <a:cubicBezTo>
                      <a:pt x="2450" y="1570"/>
                      <a:pt x="2450" y="1570"/>
                      <a:pt x="2450" y="1570"/>
                    </a:cubicBezTo>
                    <a:cubicBezTo>
                      <a:pt x="2450" y="1542"/>
                      <a:pt x="2450" y="1542"/>
                      <a:pt x="2450" y="1542"/>
                    </a:cubicBezTo>
                    <a:lnTo>
                      <a:pt x="2450" y="1538"/>
                    </a:lnTo>
                  </a:path>
                </a:pathLst>
              </a:custGeom>
              <a:solidFill>
                <a:srgbClr val="E9BC6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grpSp>
        <p:grpSp>
          <p:nvGrpSpPr>
            <p:cNvPr id="25" name="Gruppierung 59"/>
            <p:cNvGrpSpPr>
              <a:grpSpLocks noChangeAspect="1"/>
            </p:cNvGrpSpPr>
            <p:nvPr/>
          </p:nvGrpSpPr>
          <p:grpSpPr>
            <a:xfrm>
              <a:off x="8119018" y="325424"/>
              <a:ext cx="680529" cy="216000"/>
              <a:chOff x="2325688" y="5838825"/>
              <a:chExt cx="5446712" cy="1728788"/>
            </a:xfrm>
          </p:grpSpPr>
          <p:sp>
            <p:nvSpPr>
              <p:cNvPr id="26" name="Freeform 10"/>
              <p:cNvSpPr>
                <a:spLocks noChangeArrowheads="1"/>
              </p:cNvSpPr>
              <p:nvPr/>
            </p:nvSpPr>
            <p:spPr bwMode="auto">
              <a:xfrm>
                <a:off x="2325688" y="6615113"/>
                <a:ext cx="1631950" cy="941387"/>
              </a:xfrm>
              <a:custGeom>
                <a:avLst/>
                <a:gdLst>
                  <a:gd name="T0" fmla="*/ 0 w 4531"/>
                  <a:gd name="T1" fmla="*/ 120 h 2615"/>
                  <a:gd name="T2" fmla="*/ 0 w 4531"/>
                  <a:gd name="T3" fmla="*/ 120 h 2615"/>
                  <a:gd name="T4" fmla="*/ 175 w 4531"/>
                  <a:gd name="T5" fmla="*/ 0 h 2615"/>
                  <a:gd name="T6" fmla="*/ 4418 w 4531"/>
                  <a:gd name="T7" fmla="*/ 4 h 2615"/>
                  <a:gd name="T8" fmla="*/ 4526 w 4531"/>
                  <a:gd name="T9" fmla="*/ 84 h 2615"/>
                  <a:gd name="T10" fmla="*/ 4530 w 4531"/>
                  <a:gd name="T11" fmla="*/ 742 h 2615"/>
                  <a:gd name="T12" fmla="*/ 2916 w 4531"/>
                  <a:gd name="T13" fmla="*/ 742 h 2615"/>
                  <a:gd name="T14" fmla="*/ 2845 w 4531"/>
                  <a:gd name="T15" fmla="*/ 742 h 2615"/>
                  <a:gd name="T16" fmla="*/ 2761 w 4531"/>
                  <a:gd name="T17" fmla="*/ 371 h 2615"/>
                  <a:gd name="T18" fmla="*/ 1725 w 4531"/>
                  <a:gd name="T19" fmla="*/ 371 h 2615"/>
                  <a:gd name="T20" fmla="*/ 1638 w 4531"/>
                  <a:gd name="T21" fmla="*/ 455 h 2615"/>
                  <a:gd name="T22" fmla="*/ 1638 w 4531"/>
                  <a:gd name="T23" fmla="*/ 2200 h 2615"/>
                  <a:gd name="T24" fmla="*/ 1881 w 4531"/>
                  <a:gd name="T25" fmla="*/ 2279 h 2615"/>
                  <a:gd name="T26" fmla="*/ 2733 w 4531"/>
                  <a:gd name="T27" fmla="*/ 2275 h 2615"/>
                  <a:gd name="T28" fmla="*/ 2809 w 4531"/>
                  <a:gd name="T29" fmla="*/ 2200 h 2615"/>
                  <a:gd name="T30" fmla="*/ 2805 w 4531"/>
                  <a:gd name="T31" fmla="*/ 1578 h 2615"/>
                  <a:gd name="T32" fmla="*/ 2462 w 4531"/>
                  <a:gd name="T33" fmla="*/ 1471 h 2615"/>
                  <a:gd name="T34" fmla="*/ 2243 w 4531"/>
                  <a:gd name="T35" fmla="*/ 1471 h 2615"/>
                  <a:gd name="T36" fmla="*/ 2243 w 4531"/>
                  <a:gd name="T37" fmla="*/ 1156 h 2615"/>
                  <a:gd name="T38" fmla="*/ 4530 w 4531"/>
                  <a:gd name="T39" fmla="*/ 1156 h 2615"/>
                  <a:gd name="T40" fmla="*/ 4526 w 4531"/>
                  <a:gd name="T41" fmla="*/ 2443 h 2615"/>
                  <a:gd name="T42" fmla="*/ 4418 w 4531"/>
                  <a:gd name="T43" fmla="*/ 2586 h 2615"/>
                  <a:gd name="T44" fmla="*/ 4319 w 4531"/>
                  <a:gd name="T45" fmla="*/ 2614 h 2615"/>
                  <a:gd name="T46" fmla="*/ 84 w 4531"/>
                  <a:gd name="T47" fmla="*/ 2614 h 2615"/>
                  <a:gd name="T48" fmla="*/ 4 w 4531"/>
                  <a:gd name="T49" fmla="*/ 2506 h 2615"/>
                  <a:gd name="T50" fmla="*/ 0 w 4531"/>
                  <a:gd name="T51" fmla="*/ 2459 h 2615"/>
                  <a:gd name="T52" fmla="*/ 0 w 4531"/>
                  <a:gd name="T53" fmla="*/ 120 h 2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31" h="2615">
                    <a:moveTo>
                      <a:pt x="0" y="120"/>
                    </a:moveTo>
                    <a:lnTo>
                      <a:pt x="0" y="120"/>
                    </a:lnTo>
                    <a:cubicBezTo>
                      <a:pt x="0" y="44"/>
                      <a:pt x="36" y="0"/>
                      <a:pt x="175" y="0"/>
                    </a:cubicBezTo>
                    <a:cubicBezTo>
                      <a:pt x="4418" y="4"/>
                      <a:pt x="4418" y="4"/>
                      <a:pt x="4418" y="4"/>
                    </a:cubicBezTo>
                    <a:cubicBezTo>
                      <a:pt x="4458" y="12"/>
                      <a:pt x="4514" y="40"/>
                      <a:pt x="4526" y="84"/>
                    </a:cubicBezTo>
                    <a:cubicBezTo>
                      <a:pt x="4526" y="303"/>
                      <a:pt x="4530" y="522"/>
                      <a:pt x="4530" y="742"/>
                    </a:cubicBezTo>
                    <a:cubicBezTo>
                      <a:pt x="2916" y="742"/>
                      <a:pt x="2916" y="742"/>
                      <a:pt x="2916" y="742"/>
                    </a:cubicBezTo>
                    <a:cubicBezTo>
                      <a:pt x="2845" y="742"/>
                      <a:pt x="2845" y="742"/>
                      <a:pt x="2845" y="742"/>
                    </a:cubicBezTo>
                    <a:cubicBezTo>
                      <a:pt x="2845" y="618"/>
                      <a:pt x="2881" y="371"/>
                      <a:pt x="2761" y="371"/>
                    </a:cubicBezTo>
                    <a:cubicBezTo>
                      <a:pt x="1725" y="371"/>
                      <a:pt x="1725" y="371"/>
                      <a:pt x="1725" y="371"/>
                    </a:cubicBezTo>
                    <a:cubicBezTo>
                      <a:pt x="1689" y="387"/>
                      <a:pt x="1654" y="419"/>
                      <a:pt x="1638" y="455"/>
                    </a:cubicBezTo>
                    <a:cubicBezTo>
                      <a:pt x="1638" y="1032"/>
                      <a:pt x="1638" y="1674"/>
                      <a:pt x="1638" y="2200"/>
                    </a:cubicBezTo>
                    <a:cubicBezTo>
                      <a:pt x="1681" y="2299"/>
                      <a:pt x="1789" y="2275"/>
                      <a:pt x="1881" y="2279"/>
                    </a:cubicBezTo>
                    <a:cubicBezTo>
                      <a:pt x="2733" y="2275"/>
                      <a:pt x="2733" y="2275"/>
                      <a:pt x="2733" y="2275"/>
                    </a:cubicBezTo>
                    <a:cubicBezTo>
                      <a:pt x="2765" y="2267"/>
                      <a:pt x="2805" y="2240"/>
                      <a:pt x="2809" y="2200"/>
                    </a:cubicBezTo>
                    <a:cubicBezTo>
                      <a:pt x="2805" y="1578"/>
                      <a:pt x="2805" y="1578"/>
                      <a:pt x="2805" y="1578"/>
                    </a:cubicBezTo>
                    <a:cubicBezTo>
                      <a:pt x="2761" y="1419"/>
                      <a:pt x="2590" y="1486"/>
                      <a:pt x="2462" y="1471"/>
                    </a:cubicBezTo>
                    <a:cubicBezTo>
                      <a:pt x="2243" y="1471"/>
                      <a:pt x="2243" y="1471"/>
                      <a:pt x="2243" y="1471"/>
                    </a:cubicBezTo>
                    <a:cubicBezTo>
                      <a:pt x="2243" y="1156"/>
                      <a:pt x="2243" y="1156"/>
                      <a:pt x="2243" y="1156"/>
                    </a:cubicBezTo>
                    <a:cubicBezTo>
                      <a:pt x="4530" y="1156"/>
                      <a:pt x="4530" y="1156"/>
                      <a:pt x="4530" y="1156"/>
                    </a:cubicBezTo>
                    <a:cubicBezTo>
                      <a:pt x="4526" y="2443"/>
                      <a:pt x="4526" y="2443"/>
                      <a:pt x="4526" y="2443"/>
                    </a:cubicBezTo>
                    <a:cubicBezTo>
                      <a:pt x="4506" y="2498"/>
                      <a:pt x="4474" y="2554"/>
                      <a:pt x="4418" y="2586"/>
                    </a:cubicBezTo>
                    <a:cubicBezTo>
                      <a:pt x="4319" y="2614"/>
                      <a:pt x="4319" y="2614"/>
                      <a:pt x="4319" y="2614"/>
                    </a:cubicBezTo>
                    <a:cubicBezTo>
                      <a:pt x="84" y="2614"/>
                      <a:pt x="84" y="2614"/>
                      <a:pt x="84" y="2614"/>
                    </a:cubicBezTo>
                    <a:cubicBezTo>
                      <a:pt x="36" y="2606"/>
                      <a:pt x="12" y="2550"/>
                      <a:pt x="4" y="2506"/>
                    </a:cubicBezTo>
                    <a:cubicBezTo>
                      <a:pt x="0" y="2459"/>
                      <a:pt x="0" y="2459"/>
                      <a:pt x="0" y="2459"/>
                    </a:cubicBezTo>
                    <a:lnTo>
                      <a:pt x="0" y="120"/>
                    </a:lnTo>
                  </a:path>
                </a:pathLst>
              </a:custGeom>
              <a:solidFill>
                <a:srgbClr val="05050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27" name="Freeform 11"/>
              <p:cNvSpPr>
                <a:spLocks noChangeArrowheads="1"/>
              </p:cNvSpPr>
              <p:nvPr/>
            </p:nvSpPr>
            <p:spPr bwMode="auto">
              <a:xfrm>
                <a:off x="4425950" y="6616700"/>
                <a:ext cx="1644650" cy="942975"/>
              </a:xfrm>
              <a:custGeom>
                <a:avLst/>
                <a:gdLst>
                  <a:gd name="T0" fmla="*/ 3 w 4569"/>
                  <a:gd name="T1" fmla="*/ 1877 h 2619"/>
                  <a:gd name="T2" fmla="*/ 3 w 4569"/>
                  <a:gd name="T3" fmla="*/ 1877 h 2619"/>
                  <a:gd name="T4" fmla="*/ 1728 w 4569"/>
                  <a:gd name="T5" fmla="*/ 1881 h 2619"/>
                  <a:gd name="T6" fmla="*/ 1811 w 4569"/>
                  <a:gd name="T7" fmla="*/ 2247 h 2619"/>
                  <a:gd name="T8" fmla="*/ 2795 w 4569"/>
                  <a:gd name="T9" fmla="*/ 2243 h 2619"/>
                  <a:gd name="T10" fmla="*/ 2879 w 4569"/>
                  <a:gd name="T11" fmla="*/ 2144 h 2619"/>
                  <a:gd name="T12" fmla="*/ 2879 w 4569"/>
                  <a:gd name="T13" fmla="*/ 1570 h 2619"/>
                  <a:gd name="T14" fmla="*/ 2787 w 4569"/>
                  <a:gd name="T15" fmla="*/ 1487 h 2619"/>
                  <a:gd name="T16" fmla="*/ 123 w 4569"/>
                  <a:gd name="T17" fmla="*/ 1482 h 2619"/>
                  <a:gd name="T18" fmla="*/ 0 w 4569"/>
                  <a:gd name="T19" fmla="*/ 1291 h 2619"/>
                  <a:gd name="T20" fmla="*/ 3 w 4569"/>
                  <a:gd name="T21" fmla="*/ 144 h 2619"/>
                  <a:gd name="T22" fmla="*/ 326 w 4569"/>
                  <a:gd name="T23" fmla="*/ 12 h 2619"/>
                  <a:gd name="T24" fmla="*/ 4448 w 4569"/>
                  <a:gd name="T25" fmla="*/ 12 h 2619"/>
                  <a:gd name="T26" fmla="*/ 4568 w 4569"/>
                  <a:gd name="T27" fmla="*/ 96 h 2619"/>
                  <a:gd name="T28" fmla="*/ 4568 w 4569"/>
                  <a:gd name="T29" fmla="*/ 702 h 2619"/>
                  <a:gd name="T30" fmla="*/ 2895 w 4569"/>
                  <a:gd name="T31" fmla="*/ 702 h 2619"/>
                  <a:gd name="T32" fmla="*/ 2823 w 4569"/>
                  <a:gd name="T33" fmla="*/ 367 h 2619"/>
                  <a:gd name="T34" fmla="*/ 1755 w 4569"/>
                  <a:gd name="T35" fmla="*/ 367 h 2619"/>
                  <a:gd name="T36" fmla="*/ 1712 w 4569"/>
                  <a:gd name="T37" fmla="*/ 411 h 2619"/>
                  <a:gd name="T38" fmla="*/ 1712 w 4569"/>
                  <a:gd name="T39" fmla="*/ 1104 h 2619"/>
                  <a:gd name="T40" fmla="*/ 2086 w 4569"/>
                  <a:gd name="T41" fmla="*/ 1192 h 2619"/>
                  <a:gd name="T42" fmla="*/ 4413 w 4569"/>
                  <a:gd name="T43" fmla="*/ 1192 h 2619"/>
                  <a:gd name="T44" fmla="*/ 4568 w 4569"/>
                  <a:gd name="T45" fmla="*/ 1279 h 2619"/>
                  <a:gd name="T46" fmla="*/ 4568 w 4569"/>
                  <a:gd name="T47" fmla="*/ 2447 h 2619"/>
                  <a:gd name="T48" fmla="*/ 4468 w 4569"/>
                  <a:gd name="T49" fmla="*/ 2618 h 2619"/>
                  <a:gd name="T50" fmla="*/ 4138 w 4569"/>
                  <a:gd name="T51" fmla="*/ 2618 h 2619"/>
                  <a:gd name="T52" fmla="*/ 155 w 4569"/>
                  <a:gd name="T53" fmla="*/ 2618 h 2619"/>
                  <a:gd name="T54" fmla="*/ 0 w 4569"/>
                  <a:gd name="T55" fmla="*/ 2451 h 2619"/>
                  <a:gd name="T56" fmla="*/ 3 w 4569"/>
                  <a:gd name="T57" fmla="*/ 1877 h 2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69" h="2619">
                    <a:moveTo>
                      <a:pt x="3" y="1877"/>
                    </a:moveTo>
                    <a:lnTo>
                      <a:pt x="3" y="1877"/>
                    </a:lnTo>
                    <a:cubicBezTo>
                      <a:pt x="1728" y="1881"/>
                      <a:pt x="1728" y="1881"/>
                      <a:pt x="1728" y="1881"/>
                    </a:cubicBezTo>
                    <a:cubicBezTo>
                      <a:pt x="1728" y="2028"/>
                      <a:pt x="1697" y="2247"/>
                      <a:pt x="1811" y="2247"/>
                    </a:cubicBezTo>
                    <a:cubicBezTo>
                      <a:pt x="2138" y="2251"/>
                      <a:pt x="2476" y="2243"/>
                      <a:pt x="2795" y="2243"/>
                    </a:cubicBezTo>
                    <a:cubicBezTo>
                      <a:pt x="2879" y="2144"/>
                      <a:pt x="2879" y="2144"/>
                      <a:pt x="2879" y="2144"/>
                    </a:cubicBezTo>
                    <a:cubicBezTo>
                      <a:pt x="2879" y="1570"/>
                      <a:pt x="2879" y="1570"/>
                      <a:pt x="2879" y="1570"/>
                    </a:cubicBezTo>
                    <a:cubicBezTo>
                      <a:pt x="2879" y="1534"/>
                      <a:pt x="2867" y="1487"/>
                      <a:pt x="2787" y="1487"/>
                    </a:cubicBezTo>
                    <a:cubicBezTo>
                      <a:pt x="123" y="1482"/>
                      <a:pt x="123" y="1482"/>
                      <a:pt x="123" y="1482"/>
                    </a:cubicBezTo>
                    <a:cubicBezTo>
                      <a:pt x="27" y="1482"/>
                      <a:pt x="0" y="1375"/>
                      <a:pt x="0" y="1291"/>
                    </a:cubicBezTo>
                    <a:cubicBezTo>
                      <a:pt x="3" y="144"/>
                      <a:pt x="3" y="144"/>
                      <a:pt x="3" y="144"/>
                    </a:cubicBezTo>
                    <a:cubicBezTo>
                      <a:pt x="3" y="0"/>
                      <a:pt x="207" y="12"/>
                      <a:pt x="326" y="12"/>
                    </a:cubicBezTo>
                    <a:cubicBezTo>
                      <a:pt x="4448" y="12"/>
                      <a:pt x="4448" y="12"/>
                      <a:pt x="4448" y="12"/>
                    </a:cubicBezTo>
                    <a:cubicBezTo>
                      <a:pt x="4496" y="28"/>
                      <a:pt x="4560" y="36"/>
                      <a:pt x="4568" y="96"/>
                    </a:cubicBezTo>
                    <a:cubicBezTo>
                      <a:pt x="4568" y="702"/>
                      <a:pt x="4568" y="702"/>
                      <a:pt x="4568" y="702"/>
                    </a:cubicBezTo>
                    <a:cubicBezTo>
                      <a:pt x="2895" y="702"/>
                      <a:pt x="2895" y="702"/>
                      <a:pt x="2895" y="702"/>
                    </a:cubicBezTo>
                    <a:cubicBezTo>
                      <a:pt x="2895" y="590"/>
                      <a:pt x="2927" y="367"/>
                      <a:pt x="2823" y="367"/>
                    </a:cubicBezTo>
                    <a:cubicBezTo>
                      <a:pt x="2476" y="367"/>
                      <a:pt x="2106" y="367"/>
                      <a:pt x="1755" y="367"/>
                    </a:cubicBezTo>
                    <a:cubicBezTo>
                      <a:pt x="1712" y="411"/>
                      <a:pt x="1712" y="411"/>
                      <a:pt x="1712" y="411"/>
                    </a:cubicBezTo>
                    <a:cubicBezTo>
                      <a:pt x="1712" y="1104"/>
                      <a:pt x="1712" y="1104"/>
                      <a:pt x="1712" y="1104"/>
                    </a:cubicBezTo>
                    <a:cubicBezTo>
                      <a:pt x="1712" y="1224"/>
                      <a:pt x="1911" y="1192"/>
                      <a:pt x="2086" y="1192"/>
                    </a:cubicBezTo>
                    <a:cubicBezTo>
                      <a:pt x="4413" y="1192"/>
                      <a:pt x="4413" y="1192"/>
                      <a:pt x="4413" y="1192"/>
                    </a:cubicBezTo>
                    <a:cubicBezTo>
                      <a:pt x="4520" y="1192"/>
                      <a:pt x="4568" y="1208"/>
                      <a:pt x="4568" y="1279"/>
                    </a:cubicBezTo>
                    <a:cubicBezTo>
                      <a:pt x="4568" y="1678"/>
                      <a:pt x="4568" y="2088"/>
                      <a:pt x="4568" y="2447"/>
                    </a:cubicBezTo>
                    <a:cubicBezTo>
                      <a:pt x="4568" y="2514"/>
                      <a:pt x="4544" y="2602"/>
                      <a:pt x="4468" y="2618"/>
                    </a:cubicBezTo>
                    <a:cubicBezTo>
                      <a:pt x="4138" y="2618"/>
                      <a:pt x="4138" y="2618"/>
                      <a:pt x="4138" y="2618"/>
                    </a:cubicBezTo>
                    <a:cubicBezTo>
                      <a:pt x="155" y="2618"/>
                      <a:pt x="155" y="2618"/>
                      <a:pt x="155" y="2618"/>
                    </a:cubicBezTo>
                    <a:cubicBezTo>
                      <a:pt x="83" y="2606"/>
                      <a:pt x="0" y="2546"/>
                      <a:pt x="0" y="2451"/>
                    </a:cubicBezTo>
                    <a:cubicBezTo>
                      <a:pt x="0" y="2263"/>
                      <a:pt x="3" y="2096"/>
                      <a:pt x="3" y="1877"/>
                    </a:cubicBezTo>
                  </a:path>
                </a:pathLst>
              </a:custGeom>
              <a:solidFill>
                <a:srgbClr val="05050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28" name="Freeform 12"/>
              <p:cNvSpPr>
                <a:spLocks noChangeArrowheads="1"/>
              </p:cNvSpPr>
              <p:nvPr/>
            </p:nvSpPr>
            <p:spPr bwMode="auto">
              <a:xfrm>
                <a:off x="6453188" y="6616700"/>
                <a:ext cx="611187" cy="949325"/>
              </a:xfrm>
              <a:custGeom>
                <a:avLst/>
                <a:gdLst>
                  <a:gd name="T0" fmla="*/ 0 w 1698"/>
                  <a:gd name="T1" fmla="*/ 2243 h 2639"/>
                  <a:gd name="T2" fmla="*/ 0 w 1698"/>
                  <a:gd name="T3" fmla="*/ 2243 h 2639"/>
                  <a:gd name="T4" fmla="*/ 541 w 1698"/>
                  <a:gd name="T5" fmla="*/ 2124 h 2639"/>
                  <a:gd name="T6" fmla="*/ 553 w 1698"/>
                  <a:gd name="T7" fmla="*/ 2020 h 2639"/>
                  <a:gd name="T8" fmla="*/ 553 w 1698"/>
                  <a:gd name="T9" fmla="*/ 566 h 2639"/>
                  <a:gd name="T10" fmla="*/ 8 w 1698"/>
                  <a:gd name="T11" fmla="*/ 415 h 2639"/>
                  <a:gd name="T12" fmla="*/ 8 w 1698"/>
                  <a:gd name="T13" fmla="*/ 0 h 2639"/>
                  <a:gd name="T14" fmla="*/ 1697 w 1698"/>
                  <a:gd name="T15" fmla="*/ 0 h 2639"/>
                  <a:gd name="T16" fmla="*/ 1697 w 1698"/>
                  <a:gd name="T17" fmla="*/ 2638 h 2639"/>
                  <a:gd name="T18" fmla="*/ 0 w 1698"/>
                  <a:gd name="T19" fmla="*/ 2638 h 2639"/>
                  <a:gd name="T20" fmla="*/ 0 w 1698"/>
                  <a:gd name="T21" fmla="*/ 2243 h 2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8" h="2639">
                    <a:moveTo>
                      <a:pt x="0" y="2243"/>
                    </a:moveTo>
                    <a:lnTo>
                      <a:pt x="0" y="2243"/>
                    </a:lnTo>
                    <a:cubicBezTo>
                      <a:pt x="191" y="2227"/>
                      <a:pt x="450" y="2291"/>
                      <a:pt x="541" y="2124"/>
                    </a:cubicBezTo>
                    <a:cubicBezTo>
                      <a:pt x="553" y="2020"/>
                      <a:pt x="553" y="2020"/>
                      <a:pt x="553" y="2020"/>
                    </a:cubicBezTo>
                    <a:cubicBezTo>
                      <a:pt x="553" y="566"/>
                      <a:pt x="553" y="566"/>
                      <a:pt x="553" y="566"/>
                    </a:cubicBezTo>
                    <a:cubicBezTo>
                      <a:pt x="506" y="375"/>
                      <a:pt x="203" y="415"/>
                      <a:pt x="8" y="415"/>
                    </a:cubicBezTo>
                    <a:cubicBezTo>
                      <a:pt x="8" y="0"/>
                      <a:pt x="8" y="0"/>
                      <a:pt x="8" y="0"/>
                    </a:cubicBezTo>
                    <a:cubicBezTo>
                      <a:pt x="1697" y="0"/>
                      <a:pt x="1697" y="0"/>
                      <a:pt x="1697" y="0"/>
                    </a:cubicBezTo>
                    <a:cubicBezTo>
                      <a:pt x="1697" y="2638"/>
                      <a:pt x="1697" y="2638"/>
                      <a:pt x="1697" y="2638"/>
                    </a:cubicBezTo>
                    <a:cubicBezTo>
                      <a:pt x="0" y="2638"/>
                      <a:pt x="0" y="2638"/>
                      <a:pt x="0" y="2638"/>
                    </a:cubicBezTo>
                    <a:cubicBezTo>
                      <a:pt x="0" y="2510"/>
                      <a:pt x="0" y="2375"/>
                      <a:pt x="0" y="2243"/>
                    </a:cubicBezTo>
                  </a:path>
                </a:pathLst>
              </a:custGeom>
              <a:solidFill>
                <a:srgbClr val="05050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29" name="Freeform 13"/>
              <p:cNvSpPr>
                <a:spLocks noChangeArrowheads="1"/>
              </p:cNvSpPr>
              <p:nvPr/>
            </p:nvSpPr>
            <p:spPr bwMode="auto">
              <a:xfrm>
                <a:off x="7161213" y="6618288"/>
                <a:ext cx="611187" cy="949325"/>
              </a:xfrm>
              <a:custGeom>
                <a:avLst/>
                <a:gdLst>
                  <a:gd name="T0" fmla="*/ 1697 w 1698"/>
                  <a:gd name="T1" fmla="*/ 2239 h 2635"/>
                  <a:gd name="T2" fmla="*/ 1697 w 1698"/>
                  <a:gd name="T3" fmla="*/ 2239 h 2635"/>
                  <a:gd name="T4" fmla="*/ 1155 w 1698"/>
                  <a:gd name="T5" fmla="*/ 2120 h 2635"/>
                  <a:gd name="T6" fmla="*/ 1139 w 1698"/>
                  <a:gd name="T7" fmla="*/ 2020 h 2635"/>
                  <a:gd name="T8" fmla="*/ 1143 w 1698"/>
                  <a:gd name="T9" fmla="*/ 566 h 2635"/>
                  <a:gd name="T10" fmla="*/ 1689 w 1698"/>
                  <a:gd name="T11" fmla="*/ 411 h 2635"/>
                  <a:gd name="T12" fmla="*/ 1689 w 1698"/>
                  <a:gd name="T13" fmla="*/ 0 h 2635"/>
                  <a:gd name="T14" fmla="*/ 0 w 1698"/>
                  <a:gd name="T15" fmla="*/ 0 h 2635"/>
                  <a:gd name="T16" fmla="*/ 0 w 1698"/>
                  <a:gd name="T17" fmla="*/ 2634 h 2635"/>
                  <a:gd name="T18" fmla="*/ 1697 w 1698"/>
                  <a:gd name="T19" fmla="*/ 2634 h 2635"/>
                  <a:gd name="T20" fmla="*/ 1697 w 1698"/>
                  <a:gd name="T21" fmla="*/ 2239 h 2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8" h="2635">
                    <a:moveTo>
                      <a:pt x="1697" y="2239"/>
                    </a:moveTo>
                    <a:lnTo>
                      <a:pt x="1697" y="2239"/>
                    </a:lnTo>
                    <a:cubicBezTo>
                      <a:pt x="1502" y="2227"/>
                      <a:pt x="1247" y="2291"/>
                      <a:pt x="1155" y="2120"/>
                    </a:cubicBezTo>
                    <a:cubicBezTo>
                      <a:pt x="1139" y="2020"/>
                      <a:pt x="1139" y="2020"/>
                      <a:pt x="1139" y="2020"/>
                    </a:cubicBezTo>
                    <a:cubicBezTo>
                      <a:pt x="1143" y="566"/>
                      <a:pt x="1143" y="566"/>
                      <a:pt x="1143" y="566"/>
                    </a:cubicBezTo>
                    <a:cubicBezTo>
                      <a:pt x="1187" y="371"/>
                      <a:pt x="1490" y="415"/>
                      <a:pt x="1689" y="411"/>
                    </a:cubicBezTo>
                    <a:cubicBezTo>
                      <a:pt x="1689" y="0"/>
                      <a:pt x="1689" y="0"/>
                      <a:pt x="1689" y="0"/>
                    </a:cubicBezTo>
                    <a:cubicBezTo>
                      <a:pt x="0" y="0"/>
                      <a:pt x="0" y="0"/>
                      <a:pt x="0" y="0"/>
                    </a:cubicBezTo>
                    <a:cubicBezTo>
                      <a:pt x="0" y="2634"/>
                      <a:pt x="0" y="2634"/>
                      <a:pt x="0" y="2634"/>
                    </a:cubicBezTo>
                    <a:cubicBezTo>
                      <a:pt x="1697" y="2634"/>
                      <a:pt x="1697" y="2634"/>
                      <a:pt x="1697" y="2634"/>
                    </a:cubicBezTo>
                    <a:cubicBezTo>
                      <a:pt x="1697" y="2510"/>
                      <a:pt x="1697" y="2375"/>
                      <a:pt x="1697" y="2239"/>
                    </a:cubicBezTo>
                  </a:path>
                </a:pathLst>
              </a:custGeom>
              <a:solidFill>
                <a:srgbClr val="05050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30" name="Freeform 14"/>
              <p:cNvSpPr>
                <a:spLocks noChangeArrowheads="1"/>
              </p:cNvSpPr>
              <p:nvPr/>
            </p:nvSpPr>
            <p:spPr bwMode="auto">
              <a:xfrm>
                <a:off x="6792913" y="5838825"/>
                <a:ext cx="639762" cy="639763"/>
              </a:xfrm>
              <a:custGeom>
                <a:avLst/>
                <a:gdLst>
                  <a:gd name="T0" fmla="*/ 888 w 1778"/>
                  <a:gd name="T1" fmla="*/ 1777 h 1778"/>
                  <a:gd name="T2" fmla="*/ 888 w 1778"/>
                  <a:gd name="T3" fmla="*/ 1777 h 1778"/>
                  <a:gd name="T4" fmla="*/ 1777 w 1778"/>
                  <a:gd name="T5" fmla="*/ 888 h 1778"/>
                  <a:gd name="T6" fmla="*/ 888 w 1778"/>
                  <a:gd name="T7" fmla="*/ 0 h 1778"/>
                  <a:gd name="T8" fmla="*/ 0 w 1778"/>
                  <a:gd name="T9" fmla="*/ 888 h 1778"/>
                  <a:gd name="T10" fmla="*/ 888 w 1778"/>
                  <a:gd name="T11" fmla="*/ 1777 h 1778"/>
                </a:gdLst>
                <a:ahLst/>
                <a:cxnLst>
                  <a:cxn ang="0">
                    <a:pos x="T0" y="T1"/>
                  </a:cxn>
                  <a:cxn ang="0">
                    <a:pos x="T2" y="T3"/>
                  </a:cxn>
                  <a:cxn ang="0">
                    <a:pos x="T4" y="T5"/>
                  </a:cxn>
                  <a:cxn ang="0">
                    <a:pos x="T6" y="T7"/>
                  </a:cxn>
                  <a:cxn ang="0">
                    <a:pos x="T8" y="T9"/>
                  </a:cxn>
                  <a:cxn ang="0">
                    <a:pos x="T10" y="T11"/>
                  </a:cxn>
                </a:cxnLst>
                <a:rect l="0" t="0" r="r" b="b"/>
                <a:pathLst>
                  <a:path w="1778" h="1778">
                    <a:moveTo>
                      <a:pt x="888" y="1777"/>
                    </a:moveTo>
                    <a:lnTo>
                      <a:pt x="888" y="1777"/>
                    </a:lnTo>
                    <a:cubicBezTo>
                      <a:pt x="1378" y="1777"/>
                      <a:pt x="1777" y="1379"/>
                      <a:pt x="1777" y="888"/>
                    </a:cubicBezTo>
                    <a:cubicBezTo>
                      <a:pt x="1777" y="399"/>
                      <a:pt x="1378" y="0"/>
                      <a:pt x="888" y="0"/>
                    </a:cubicBezTo>
                    <a:cubicBezTo>
                      <a:pt x="398" y="0"/>
                      <a:pt x="0" y="399"/>
                      <a:pt x="0" y="888"/>
                    </a:cubicBezTo>
                    <a:cubicBezTo>
                      <a:pt x="0" y="1379"/>
                      <a:pt x="398" y="1777"/>
                      <a:pt x="888" y="1777"/>
                    </a:cubicBezTo>
                  </a:path>
                </a:pathLst>
              </a:custGeom>
              <a:solidFill>
                <a:srgbClr val="E3B76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31" name="Freeform 15"/>
              <p:cNvSpPr>
                <a:spLocks noChangeArrowheads="1"/>
              </p:cNvSpPr>
              <p:nvPr/>
            </p:nvSpPr>
            <p:spPr bwMode="auto">
              <a:xfrm>
                <a:off x="7112000" y="6157913"/>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E3B76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32" name="Freeform 16"/>
              <p:cNvSpPr>
                <a:spLocks noChangeArrowheads="1"/>
              </p:cNvSpPr>
              <p:nvPr/>
            </p:nvSpPr>
            <p:spPr bwMode="auto">
              <a:xfrm>
                <a:off x="7112000" y="6157913"/>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E3B76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33" name="Freeform 17"/>
              <p:cNvSpPr>
                <a:spLocks noChangeArrowheads="1"/>
              </p:cNvSpPr>
              <p:nvPr/>
            </p:nvSpPr>
            <p:spPr bwMode="auto">
              <a:xfrm>
                <a:off x="7062788" y="6616700"/>
                <a:ext cx="98425" cy="949325"/>
              </a:xfrm>
              <a:custGeom>
                <a:avLst/>
                <a:gdLst>
                  <a:gd name="T0" fmla="*/ 271 w 272"/>
                  <a:gd name="T1" fmla="*/ 2638 h 2639"/>
                  <a:gd name="T2" fmla="*/ 271 w 272"/>
                  <a:gd name="T3" fmla="*/ 0 h 2639"/>
                  <a:gd name="T4" fmla="*/ 0 w 272"/>
                  <a:gd name="T5" fmla="*/ 0 h 2639"/>
                  <a:gd name="T6" fmla="*/ 0 w 272"/>
                  <a:gd name="T7" fmla="*/ 2638 h 2639"/>
                  <a:gd name="T8" fmla="*/ 271 w 272"/>
                  <a:gd name="T9" fmla="*/ 2638 h 2639"/>
                </a:gdLst>
                <a:ahLst/>
                <a:cxnLst>
                  <a:cxn ang="0">
                    <a:pos x="T0" y="T1"/>
                  </a:cxn>
                  <a:cxn ang="0">
                    <a:pos x="T2" y="T3"/>
                  </a:cxn>
                  <a:cxn ang="0">
                    <a:pos x="T4" y="T5"/>
                  </a:cxn>
                  <a:cxn ang="0">
                    <a:pos x="T6" y="T7"/>
                  </a:cxn>
                  <a:cxn ang="0">
                    <a:pos x="T8" y="T9"/>
                  </a:cxn>
                </a:cxnLst>
                <a:rect l="0" t="0" r="r" b="b"/>
                <a:pathLst>
                  <a:path w="272" h="2639">
                    <a:moveTo>
                      <a:pt x="271" y="2638"/>
                    </a:moveTo>
                    <a:lnTo>
                      <a:pt x="271" y="0"/>
                    </a:lnTo>
                    <a:lnTo>
                      <a:pt x="0" y="0"/>
                    </a:lnTo>
                    <a:lnTo>
                      <a:pt x="0" y="2638"/>
                    </a:lnTo>
                    <a:lnTo>
                      <a:pt x="271" y="2638"/>
                    </a:lnTo>
                  </a:path>
                </a:pathLst>
              </a:custGeom>
              <a:solidFill>
                <a:srgbClr val="E3B76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34" name="Freeform 18"/>
              <p:cNvSpPr>
                <a:spLocks noChangeArrowheads="1"/>
              </p:cNvSpPr>
              <p:nvPr/>
            </p:nvSpPr>
            <p:spPr bwMode="auto">
              <a:xfrm>
                <a:off x="7112000" y="7091363"/>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E3B76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35" name="Freeform 19"/>
              <p:cNvSpPr>
                <a:spLocks noChangeArrowheads="1"/>
              </p:cNvSpPr>
              <p:nvPr/>
            </p:nvSpPr>
            <p:spPr bwMode="auto">
              <a:xfrm>
                <a:off x="7112000" y="7091363"/>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E3B76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grpSp>
      </p:grpSp>
    </p:spTree>
    <p:extLst>
      <p:ext uri="{BB962C8B-B14F-4D97-AF65-F5344CB8AC3E}">
        <p14:creationId xmlns:p14="http://schemas.microsoft.com/office/powerpoint/2010/main" val="49702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Grafik 56"/>
          <p:cNvPicPr/>
          <p:nvPr/>
        </p:nvPicPr>
        <p:blipFill>
          <a:blip r:embed="rId2"/>
          <a:stretch>
            <a:fillRect/>
          </a:stretch>
        </p:blipFill>
        <p:spPr>
          <a:xfrm>
            <a:off x="395536" y="1268760"/>
            <a:ext cx="2322114" cy="2058658"/>
          </a:xfrm>
          <a:prstGeom prst="rect">
            <a:avLst/>
          </a:prstGeom>
        </p:spPr>
      </p:pic>
      <p:sp>
        <p:nvSpPr>
          <p:cNvPr id="58" name="TextShape 2"/>
          <p:cNvSpPr txBox="1"/>
          <p:nvPr/>
        </p:nvSpPr>
        <p:spPr>
          <a:xfrm>
            <a:off x="214282" y="214290"/>
            <a:ext cx="8543559" cy="1153826"/>
          </a:xfrm>
          <a:prstGeom prst="rect">
            <a:avLst/>
          </a:prstGeom>
        </p:spPr>
        <p:txBody>
          <a:bodyPr wrap="none" lIns="81631" tIns="40816" rIns="81631" bIns="40816"/>
          <a:lstStyle/>
          <a:p>
            <a:r>
              <a:rPr lang="en-US" sz="2500" dirty="0" smtClean="0">
                <a:solidFill>
                  <a:schemeClr val="accent1"/>
                </a:solidFill>
              </a:rPr>
              <a:t>AGATA </a:t>
            </a:r>
            <a:r>
              <a:rPr lang="en-US" sz="2500" dirty="0" smtClean="0">
                <a:solidFill>
                  <a:schemeClr val="accent1"/>
                </a:solidFill>
                <a:latin typeface="Symbol" panose="05050102010706020507" pitchFamily="18" charset="2"/>
              </a:rPr>
              <a:t>g</a:t>
            </a:r>
            <a:r>
              <a:rPr lang="en-US" sz="2500" dirty="0" smtClean="0">
                <a:solidFill>
                  <a:schemeClr val="accent1"/>
                </a:solidFill>
              </a:rPr>
              <a:t>-ray tracking</a:t>
            </a:r>
            <a:endParaRPr dirty="0">
              <a:solidFill>
                <a:schemeClr val="accent1"/>
              </a:solidFill>
            </a:endParaRPr>
          </a:p>
          <a:p>
            <a:r>
              <a:rPr lang="en-US" dirty="0"/>
              <a:t>Reconstructed initial gamma rays with: </a:t>
            </a:r>
            <a:r>
              <a:rPr lang="en-US" dirty="0" smtClean="0"/>
              <a:t>- </a:t>
            </a:r>
            <a:r>
              <a:rPr lang="en-US" dirty="0"/>
              <a:t>gamma ray energy</a:t>
            </a:r>
            <a:endParaRPr dirty="0"/>
          </a:p>
          <a:p>
            <a:r>
              <a:rPr lang="de-DE" dirty="0"/>
              <a:t> 				</a:t>
            </a:r>
            <a:r>
              <a:rPr lang="de-DE" dirty="0" smtClean="0"/>
              <a:t>     - </a:t>
            </a:r>
            <a:r>
              <a:rPr lang="de-DE" dirty="0"/>
              <a:t>1st </a:t>
            </a:r>
            <a:r>
              <a:rPr lang="en-US" dirty="0"/>
              <a:t>interaction</a:t>
            </a:r>
            <a:r>
              <a:rPr lang="de-DE" dirty="0"/>
              <a:t> </a:t>
            </a:r>
            <a:r>
              <a:rPr lang="en-US" dirty="0"/>
              <a:t>position → Doppler correction</a:t>
            </a:r>
            <a:endParaRPr dirty="0"/>
          </a:p>
          <a:p>
            <a:r>
              <a:rPr lang="en-US" dirty="0"/>
              <a:t>				</a:t>
            </a:r>
            <a:r>
              <a:rPr lang="en-US" dirty="0" smtClean="0"/>
              <a:t>     - </a:t>
            </a:r>
            <a:r>
              <a:rPr lang="en-US" dirty="0"/>
              <a:t>2nd interaction position → Polarization</a:t>
            </a:r>
            <a:endParaRPr dirty="0"/>
          </a:p>
        </p:txBody>
      </p:sp>
      <p:sp>
        <p:nvSpPr>
          <p:cNvPr id="60" name="TextShape 4"/>
          <p:cNvSpPr txBox="1"/>
          <p:nvPr/>
        </p:nvSpPr>
        <p:spPr>
          <a:xfrm>
            <a:off x="6073852" y="1486447"/>
            <a:ext cx="3085582" cy="299479"/>
          </a:xfrm>
          <a:prstGeom prst="rect">
            <a:avLst/>
          </a:prstGeom>
        </p:spPr>
        <p:txBody>
          <a:bodyPr wrap="none" lIns="81631" tIns="40816" rIns="81631" bIns="40816"/>
          <a:lstStyle/>
          <a:p>
            <a:r>
              <a:rPr lang="de-DE" sz="1000" dirty="0">
                <a:solidFill>
                  <a:srgbClr val="666666"/>
                </a:solidFill>
                <a:latin typeface="UDHVPT+CMR10"/>
                <a:ea typeface="UDHVPT+CMR10"/>
              </a:rPr>
              <a:t>B. </a:t>
            </a:r>
            <a:r>
              <a:rPr lang="de-DE" sz="1000" dirty="0" err="1">
                <a:solidFill>
                  <a:srgbClr val="666666"/>
                </a:solidFill>
                <a:latin typeface="UDHVPT+CMR10"/>
                <a:ea typeface="UDHVPT+CMR10"/>
              </a:rPr>
              <a:t>Alikhani</a:t>
            </a:r>
            <a:r>
              <a:rPr lang="de-DE" sz="1000" dirty="0">
                <a:solidFill>
                  <a:srgbClr val="666666"/>
                </a:solidFill>
                <a:latin typeface="UDHVPT+CMR10"/>
                <a:ea typeface="UDHVPT+CMR10"/>
              </a:rPr>
              <a:t>,  </a:t>
            </a:r>
            <a:r>
              <a:rPr lang="de-DE" sz="1000" dirty="0">
                <a:solidFill>
                  <a:srgbClr val="666666"/>
                </a:solidFill>
                <a:latin typeface="ZDHBWE+CMTI10"/>
                <a:ea typeface="ZDHBWE+CMTI10"/>
              </a:rPr>
              <a:t>NIM A</a:t>
            </a:r>
            <a:r>
              <a:rPr lang="de-DE" sz="1000" dirty="0">
                <a:solidFill>
                  <a:srgbClr val="666666"/>
                </a:solidFill>
                <a:latin typeface="UDHVPT+CMR10"/>
                <a:ea typeface="UDHVPT+CMR10"/>
              </a:rPr>
              <a:t>, 675(0):144 </a:t>
            </a:r>
            <a:r>
              <a:rPr lang="de-DE" sz="1000" dirty="0" smtClean="0">
                <a:solidFill>
                  <a:srgbClr val="666666"/>
                </a:solidFill>
                <a:latin typeface="UDHVPT+CMR10"/>
                <a:ea typeface="UDHVPT+CMR10"/>
              </a:rPr>
              <a:t> (2012)</a:t>
            </a:r>
          </a:p>
          <a:p>
            <a:r>
              <a:rPr lang="it-IT" sz="1000" dirty="0">
                <a:solidFill>
                  <a:srgbClr val="000000"/>
                </a:solidFill>
                <a:ea typeface="ＭＳ Ｐゴシック" charset="0"/>
                <a:cs typeface="ＭＳ Ｐゴシック" charset="0"/>
              </a:rPr>
              <a:t>P.G. </a:t>
            </a:r>
            <a:r>
              <a:rPr lang="it-IT" sz="1000" dirty="0" err="1">
                <a:solidFill>
                  <a:srgbClr val="000000"/>
                </a:solidFill>
                <a:ea typeface="ＭＳ Ｐゴシック" charset="0"/>
                <a:cs typeface="ＭＳ Ｐゴシック" charset="0"/>
              </a:rPr>
              <a:t>Bizzeti</a:t>
            </a:r>
            <a:r>
              <a:rPr lang="it-IT" sz="1000" dirty="0">
                <a:solidFill>
                  <a:srgbClr val="000000"/>
                </a:solidFill>
                <a:ea typeface="ＭＳ Ｐゴシック" charset="0"/>
                <a:cs typeface="ＭＳ Ｐゴシック" charset="0"/>
              </a:rPr>
              <a:t> et al., </a:t>
            </a:r>
            <a:r>
              <a:rPr lang="de-DE" sz="1000" dirty="0"/>
              <a:t>Eur. Phys. J. A (2015) </a:t>
            </a:r>
            <a:r>
              <a:rPr lang="de-DE" sz="1000" b="1" dirty="0"/>
              <a:t>51</a:t>
            </a:r>
            <a:r>
              <a:rPr lang="de-DE" sz="1000" dirty="0"/>
              <a:t>: 49</a:t>
            </a:r>
            <a:endParaRPr lang="it-IT" sz="1000" dirty="0">
              <a:solidFill>
                <a:srgbClr val="000000"/>
              </a:solidFill>
              <a:ea typeface="ＭＳ Ｐゴシック" charset="0"/>
              <a:cs typeface="ＭＳ Ｐゴシック" charset="0"/>
            </a:endParaRPr>
          </a:p>
          <a:p>
            <a:r>
              <a:rPr lang="de-DE" sz="1000" dirty="0" smtClean="0">
                <a:solidFill>
                  <a:srgbClr val="666666"/>
                </a:solidFill>
                <a:latin typeface="UDHVPT+CMR10"/>
                <a:ea typeface="UDHVPT+CMR10"/>
              </a:rPr>
              <a:t>.</a:t>
            </a:r>
            <a:endParaRPr dirty="0"/>
          </a:p>
        </p:txBody>
      </p:sp>
      <p:pic>
        <p:nvPicPr>
          <p:cNvPr id="8" name="Picture 5"/>
          <p:cNvPicPr/>
          <p:nvPr/>
        </p:nvPicPr>
        <p:blipFill>
          <a:blip r:embed="rId3" cstate="print">
            <a:extLst>
              <a:ext uri="{28A0092B-C50C-407E-A947-70E740481C1C}">
                <a14:useLocalDpi xmlns:a14="http://schemas.microsoft.com/office/drawing/2010/main" val="0"/>
              </a:ext>
            </a:extLst>
          </a:blip>
          <a:stretch>
            <a:fillRect/>
          </a:stretch>
        </p:blipFill>
        <p:spPr>
          <a:xfrm>
            <a:off x="3015504" y="1904257"/>
            <a:ext cx="5742337" cy="4753015"/>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6A5AA7-E71E-5545-A128-4DBEECA8FCA5}"/>
              </a:ext>
            </a:extLst>
          </p:cNvPr>
          <p:cNvSpPr>
            <a:spLocks noGrp="1"/>
          </p:cNvSpPr>
          <p:nvPr>
            <p:ph type="title"/>
          </p:nvPr>
        </p:nvSpPr>
        <p:spPr>
          <a:xfrm>
            <a:off x="547647" y="150343"/>
            <a:ext cx="7356324" cy="1019912"/>
          </a:xfrm>
        </p:spPr>
        <p:txBody>
          <a:bodyPr/>
          <a:lstStyle/>
          <a:p>
            <a:r>
              <a:rPr lang="en-GB" dirty="0"/>
              <a:t>JUROGAM3 at MARA</a:t>
            </a:r>
          </a:p>
        </p:txBody>
      </p:sp>
      <p:sp>
        <p:nvSpPr>
          <p:cNvPr id="3" name="Footer Placeholder 2">
            <a:extLst>
              <a:ext uri="{FF2B5EF4-FFF2-40B4-BE49-F238E27FC236}">
                <a16:creationId xmlns:a16="http://schemas.microsoft.com/office/drawing/2014/main" xmlns="" id="{DF4D4BE2-0FA1-9A4C-877D-F1F3D3472D42}"/>
              </a:ext>
            </a:extLst>
          </p:cNvPr>
          <p:cNvSpPr>
            <a:spLocks noGrp="1"/>
          </p:cNvSpPr>
          <p:nvPr>
            <p:ph type="ftr" sz="quarter" idx="3"/>
          </p:nvPr>
        </p:nvSpPr>
        <p:spPr/>
        <p:txBody>
          <a:bodyPr/>
          <a:lstStyle/>
          <a:p>
            <a:r>
              <a:rPr lang="fi-FI" b="1">
                <a:solidFill>
                  <a:srgbClr val="002957"/>
                </a:solidFill>
              </a:rPr>
              <a:t>JYU. </a:t>
            </a:r>
            <a:r>
              <a:rPr lang="fi-FI" b="1">
                <a:solidFill>
                  <a:prstClr val="white"/>
                </a:solidFill>
              </a:rPr>
              <a:t>Since 1863.</a:t>
            </a:r>
            <a:endParaRPr lang="fi-FI" b="1" dirty="0">
              <a:solidFill>
                <a:prstClr val="white"/>
              </a:solidFill>
            </a:endParaRPr>
          </a:p>
        </p:txBody>
      </p:sp>
      <p:pic>
        <p:nvPicPr>
          <p:cNvPr id="6" name="Picture 5">
            <a:extLst>
              <a:ext uri="{FF2B5EF4-FFF2-40B4-BE49-F238E27FC236}">
                <a16:creationId xmlns:a16="http://schemas.microsoft.com/office/drawing/2014/main" xmlns="" id="{CB4BB8A8-26D0-9146-B302-7C5D219D0E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345" y="1170255"/>
            <a:ext cx="8423631" cy="5172866"/>
          </a:xfrm>
          <a:prstGeom prst="rect">
            <a:avLst/>
          </a:prstGeom>
        </p:spPr>
      </p:pic>
    </p:spTree>
    <p:extLst>
      <p:ext uri="{BB962C8B-B14F-4D97-AF65-F5344CB8AC3E}">
        <p14:creationId xmlns:p14="http://schemas.microsoft.com/office/powerpoint/2010/main" val="1717054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D80FF0-C42A-CF43-B8FD-5580ECEA1155}"/>
              </a:ext>
            </a:extLst>
          </p:cNvPr>
          <p:cNvSpPr>
            <a:spLocks noGrp="1"/>
          </p:cNvSpPr>
          <p:nvPr>
            <p:ph type="title"/>
          </p:nvPr>
        </p:nvSpPr>
        <p:spPr/>
        <p:txBody>
          <a:bodyPr/>
          <a:lstStyle/>
          <a:p>
            <a:r>
              <a:rPr lang="en-GB" dirty="0"/>
              <a:t>In-beam spectroscopy at JYFL</a:t>
            </a:r>
          </a:p>
        </p:txBody>
      </p:sp>
      <p:sp>
        <p:nvSpPr>
          <p:cNvPr id="3" name="Footer Placeholder 2">
            <a:extLst>
              <a:ext uri="{FF2B5EF4-FFF2-40B4-BE49-F238E27FC236}">
                <a16:creationId xmlns:a16="http://schemas.microsoft.com/office/drawing/2014/main" xmlns="" id="{0A4BB13D-21D0-C64D-919B-49E0ED27E26C}"/>
              </a:ext>
            </a:extLst>
          </p:cNvPr>
          <p:cNvSpPr>
            <a:spLocks noGrp="1"/>
          </p:cNvSpPr>
          <p:nvPr>
            <p:ph type="ftr" sz="quarter" idx="3"/>
          </p:nvPr>
        </p:nvSpPr>
        <p:spPr/>
        <p:txBody>
          <a:bodyPr/>
          <a:lstStyle/>
          <a:p>
            <a:r>
              <a:rPr lang="fi-FI" b="1">
                <a:solidFill>
                  <a:srgbClr val="002957"/>
                </a:solidFill>
              </a:rPr>
              <a:t>JYU. </a:t>
            </a:r>
            <a:r>
              <a:rPr lang="fi-FI" b="1">
                <a:solidFill>
                  <a:prstClr val="white"/>
                </a:solidFill>
              </a:rPr>
              <a:t>Since 1863.</a:t>
            </a:r>
            <a:endParaRPr lang="fi-FI" b="1" dirty="0">
              <a:solidFill>
                <a:prstClr val="white"/>
              </a:solidFill>
            </a:endParaRPr>
          </a:p>
        </p:txBody>
      </p:sp>
      <p:sp>
        <p:nvSpPr>
          <p:cNvPr id="6" name="TextBox 5">
            <a:extLst>
              <a:ext uri="{FF2B5EF4-FFF2-40B4-BE49-F238E27FC236}">
                <a16:creationId xmlns:a16="http://schemas.microsoft.com/office/drawing/2014/main" xmlns="" id="{7EE7C45E-E6B8-E646-9E4C-001E47480937}"/>
              </a:ext>
            </a:extLst>
          </p:cNvPr>
          <p:cNvSpPr txBox="1"/>
          <p:nvPr/>
        </p:nvSpPr>
        <p:spPr>
          <a:xfrm>
            <a:off x="0" y="2194560"/>
            <a:ext cx="9144000" cy="2585323"/>
          </a:xfrm>
          <a:prstGeom prst="rect">
            <a:avLst/>
          </a:prstGeom>
          <a:noFill/>
        </p:spPr>
        <p:txBody>
          <a:bodyPr wrap="square" rtlCol="0">
            <a:spAutoFit/>
          </a:bodyPr>
          <a:lstStyle/>
          <a:p>
            <a:pPr marL="285750" indent="-285750" defTabSz="457200">
              <a:buFont typeface="Arial" panose="020B0604020202020204" pitchFamily="34" charset="0"/>
              <a:buChar char="•"/>
            </a:pPr>
            <a:r>
              <a:rPr lang="en-GB" dirty="0">
                <a:solidFill>
                  <a:prstClr val="black"/>
                </a:solidFill>
              </a:rPr>
              <a:t>Two recoil separators: gas-filled RITU and vacuum-mode mass spectrometer MARA</a:t>
            </a:r>
          </a:p>
          <a:p>
            <a:pPr marL="285750" indent="-285750" defTabSz="457200">
              <a:buFont typeface="Arial" panose="020B0604020202020204" pitchFamily="34" charset="0"/>
              <a:buChar char="•"/>
            </a:pPr>
            <a:r>
              <a:rPr lang="en-GB" dirty="0">
                <a:solidFill>
                  <a:prstClr val="black"/>
                </a:solidFill>
              </a:rPr>
              <a:t>Heavy ion beams from p to Au with intensities up to 100-200 </a:t>
            </a:r>
            <a:r>
              <a:rPr lang="en-GB" dirty="0" err="1">
                <a:solidFill>
                  <a:prstClr val="black"/>
                </a:solidFill>
              </a:rPr>
              <a:t>pnA</a:t>
            </a:r>
            <a:endParaRPr lang="en-GB" dirty="0">
              <a:solidFill>
                <a:prstClr val="black"/>
              </a:solidFill>
            </a:endParaRPr>
          </a:p>
          <a:p>
            <a:pPr marL="285750" indent="-285750" defTabSz="457200">
              <a:buFont typeface="Arial" panose="020B0604020202020204" pitchFamily="34" charset="0"/>
              <a:buChar char="•"/>
            </a:pPr>
            <a:r>
              <a:rPr lang="en-GB" dirty="0">
                <a:solidFill>
                  <a:prstClr val="black"/>
                </a:solidFill>
              </a:rPr>
              <a:t>Wide range of possibilities to study proton-drip line and heavy nuclei</a:t>
            </a:r>
          </a:p>
          <a:p>
            <a:pPr marL="285750" indent="-285750" defTabSz="457200">
              <a:buFont typeface="Arial" panose="020B0604020202020204" pitchFamily="34" charset="0"/>
              <a:buChar char="•"/>
            </a:pPr>
            <a:r>
              <a:rPr lang="en-GB" dirty="0">
                <a:solidFill>
                  <a:prstClr val="black"/>
                </a:solidFill>
              </a:rPr>
              <a:t>Excellent track record in in-beam spectroscopy and maintenance of large arrays</a:t>
            </a:r>
          </a:p>
          <a:p>
            <a:pPr marL="285750" indent="-285750" defTabSz="457200">
              <a:buFont typeface="Arial" panose="020B0604020202020204" pitchFamily="34" charset="0"/>
              <a:buChar char="•"/>
            </a:pPr>
            <a:r>
              <a:rPr lang="en-GB" dirty="0">
                <a:solidFill>
                  <a:prstClr val="black"/>
                </a:solidFill>
              </a:rPr>
              <a:t>Wide range of ancillary devices</a:t>
            </a:r>
          </a:p>
          <a:p>
            <a:pPr marL="285750" indent="-285750" defTabSz="457200">
              <a:buFont typeface="Arial" panose="020B0604020202020204" pitchFamily="34" charset="0"/>
              <a:buChar char="•"/>
            </a:pPr>
            <a:r>
              <a:rPr lang="en-GB" dirty="0">
                <a:solidFill>
                  <a:prstClr val="black"/>
                </a:solidFill>
              </a:rPr>
              <a:t>Expertise in conversion electron spectroscopy</a:t>
            </a:r>
          </a:p>
          <a:p>
            <a:pPr marL="285750" indent="-285750" defTabSz="457200">
              <a:buFont typeface="Arial" panose="020B0604020202020204" pitchFamily="34" charset="0"/>
              <a:buChar char="•"/>
            </a:pPr>
            <a:r>
              <a:rPr lang="en-GB" dirty="0">
                <a:solidFill>
                  <a:prstClr val="black"/>
                </a:solidFill>
              </a:rPr>
              <a:t>Typically 100 days of beam time per year dedicated to in-beam spectroscopy</a:t>
            </a:r>
          </a:p>
          <a:p>
            <a:pPr marL="285750" indent="-285750" defTabSz="457200">
              <a:buFont typeface="Arial" panose="020B0604020202020204" pitchFamily="34" charset="0"/>
              <a:buChar char="•"/>
            </a:pPr>
            <a:r>
              <a:rPr lang="en-GB" dirty="0">
                <a:solidFill>
                  <a:prstClr val="black"/>
                </a:solidFill>
              </a:rPr>
              <a:t>Relatively large and dedicated in-house team</a:t>
            </a:r>
          </a:p>
          <a:p>
            <a:pPr marL="285750" indent="-285750" defTabSz="457200">
              <a:buFont typeface="Arial" panose="020B0604020202020204" pitchFamily="34" charset="0"/>
              <a:buChar char="•"/>
            </a:pPr>
            <a:endParaRPr lang="en-GB" dirty="0">
              <a:solidFill>
                <a:prstClr val="black"/>
              </a:solidFill>
            </a:endParaRPr>
          </a:p>
        </p:txBody>
      </p:sp>
    </p:spTree>
    <p:extLst>
      <p:ext uri="{BB962C8B-B14F-4D97-AF65-F5344CB8AC3E}">
        <p14:creationId xmlns:p14="http://schemas.microsoft.com/office/powerpoint/2010/main" val="38091899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half" idx="1"/>
          </p:nvPr>
        </p:nvSpPr>
        <p:spPr/>
        <p:txBody>
          <a:bodyPr/>
          <a:lstStyle/>
          <a:p>
            <a:endParaRPr lang="en-US"/>
          </a:p>
        </p:txBody>
      </p:sp>
      <p:sp>
        <p:nvSpPr>
          <p:cNvPr id="10" name="Rectangle 5"/>
          <p:cNvSpPr txBox="1">
            <a:spLocks noChangeArrowheads="1"/>
          </p:cNvSpPr>
          <p:nvPr/>
        </p:nvSpPr>
        <p:spPr>
          <a:xfrm>
            <a:off x="214282" y="142852"/>
            <a:ext cx="8678893" cy="71438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smtClean="0">
              <a:ln>
                <a:noFill/>
              </a:ln>
              <a:solidFill>
                <a:schemeClr val="accent1"/>
              </a:solidFill>
              <a:effectLst/>
              <a:uLnTx/>
              <a:uFillTx/>
              <a:latin typeface="Arial" pitchFamily="34" charset="0"/>
              <a:ea typeface="+mj-ea"/>
              <a:cs typeface="Arial" pitchFamily="34" charset="0"/>
              <a:sym typeface="Wingdings" pitchFamily="2" charset="2"/>
            </a:endParaRPr>
          </a:p>
        </p:txBody>
      </p:sp>
      <p:sp>
        <p:nvSpPr>
          <p:cNvPr id="11" name="Titel 10"/>
          <p:cNvSpPr>
            <a:spLocks noGrp="1"/>
          </p:cNvSpPr>
          <p:nvPr>
            <p:ph type="title"/>
          </p:nvPr>
        </p:nvSpPr>
        <p:spPr>
          <a:xfrm>
            <a:off x="357158" y="71414"/>
            <a:ext cx="8229600" cy="714380"/>
          </a:xfrm>
        </p:spPr>
        <p:txBody>
          <a:bodyPr>
            <a:normAutofit/>
          </a:bodyPr>
          <a:lstStyle/>
          <a:p>
            <a:pPr lvl="0" fontAlgn="base">
              <a:spcAft>
                <a:spcPct val="0"/>
              </a:spcAft>
              <a:defRPr/>
            </a:pPr>
            <a:r>
              <a:rPr lang="en-US" sz="3200" dirty="0" smtClean="0">
                <a:solidFill>
                  <a:srgbClr val="4F81BD"/>
                </a:solidFill>
                <a:latin typeface="Arial" pitchFamily="34" charset="0"/>
                <a:ea typeface="+mn-ea"/>
                <a:cs typeface="Arial" pitchFamily="34" charset="0"/>
                <a:sym typeface="Wingdings" pitchFamily="2" charset="2"/>
              </a:rPr>
              <a:t>Back up slides</a:t>
            </a:r>
            <a:endParaRPr lang="en-US" dirty="0"/>
          </a:p>
        </p:txBody>
      </p:sp>
    </p:spTree>
    <p:extLst>
      <p:ext uri="{BB962C8B-B14F-4D97-AF65-F5344CB8AC3E}">
        <p14:creationId xmlns:p14="http://schemas.microsoft.com/office/powerpoint/2010/main" val="27196191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85804" y="142852"/>
            <a:ext cx="8229600" cy="511175"/>
          </a:xfrm>
        </p:spPr>
        <p:txBody>
          <a:bodyPr/>
          <a:lstStyle/>
          <a:p>
            <a:pPr eaLnBrk="1" hangingPunct="1"/>
            <a:r>
              <a:rPr lang="en-US" sz="3600" dirty="0" smtClean="0">
                <a:solidFill>
                  <a:schemeClr val="tx2"/>
                </a:solidFill>
                <a:latin typeface="Microsoft Sans Serif" pitchFamily="34" charset="0"/>
                <a:cs typeface="Microsoft Sans Serif" pitchFamily="34" charset="0"/>
              </a:rPr>
              <a:t>Ingredients of Gamma–Ray Tracking</a:t>
            </a:r>
          </a:p>
        </p:txBody>
      </p:sp>
      <p:sp>
        <p:nvSpPr>
          <p:cNvPr id="28" name="Freeform 2"/>
          <p:cNvSpPr>
            <a:spLocks/>
          </p:cNvSpPr>
          <p:nvPr/>
        </p:nvSpPr>
        <p:spPr bwMode="auto">
          <a:xfrm>
            <a:off x="1295400" y="1176338"/>
            <a:ext cx="6324600" cy="4538662"/>
          </a:xfrm>
          <a:custGeom>
            <a:avLst/>
            <a:gdLst/>
            <a:ahLst/>
            <a:cxnLst>
              <a:cxn ang="0">
                <a:pos x="0" y="0"/>
              </a:cxn>
              <a:cxn ang="0">
                <a:pos x="0" y="3264"/>
              </a:cxn>
              <a:cxn ang="0">
                <a:pos x="2016" y="3264"/>
              </a:cxn>
              <a:cxn ang="0">
                <a:pos x="2016" y="96"/>
              </a:cxn>
              <a:cxn ang="0">
                <a:pos x="3984" y="96"/>
              </a:cxn>
              <a:cxn ang="0">
                <a:pos x="3984" y="2640"/>
              </a:cxn>
            </a:cxnLst>
            <a:rect l="0" t="0" r="r" b="b"/>
            <a:pathLst>
              <a:path w="3984" h="3264">
                <a:moveTo>
                  <a:pt x="0" y="0"/>
                </a:moveTo>
                <a:lnTo>
                  <a:pt x="0" y="3264"/>
                </a:lnTo>
                <a:lnTo>
                  <a:pt x="2016" y="3264"/>
                </a:lnTo>
                <a:lnTo>
                  <a:pt x="2016" y="96"/>
                </a:lnTo>
                <a:lnTo>
                  <a:pt x="3984" y="96"/>
                </a:lnTo>
                <a:lnTo>
                  <a:pt x="3984" y="2640"/>
                </a:lnTo>
              </a:path>
            </a:pathLst>
          </a:custGeom>
          <a:noFill/>
          <a:ln w="635000">
            <a:solidFill>
              <a:schemeClr val="accent3"/>
            </a:solidFill>
            <a:round/>
            <a:headEnd/>
            <a:tailEnd/>
          </a:ln>
          <a:effectLst/>
        </p:spPr>
        <p:txBody>
          <a:bodyPr/>
          <a:lstStyle/>
          <a:p>
            <a:pPr fontAlgn="auto">
              <a:spcBef>
                <a:spcPts val="0"/>
              </a:spcBef>
              <a:spcAft>
                <a:spcPts val="0"/>
              </a:spcAft>
              <a:defRPr/>
            </a:pPr>
            <a:endParaRPr lang="en-GB">
              <a:latin typeface="+mn-lt"/>
            </a:endParaRPr>
          </a:p>
        </p:txBody>
      </p:sp>
      <p:sp>
        <p:nvSpPr>
          <p:cNvPr id="29" name="Text Box 3"/>
          <p:cNvSpPr txBox="1">
            <a:spLocks noChangeArrowheads="1"/>
          </p:cNvSpPr>
          <p:nvPr/>
        </p:nvSpPr>
        <p:spPr bwMode="auto">
          <a:xfrm>
            <a:off x="3422650" y="2786058"/>
            <a:ext cx="2162772" cy="830997"/>
          </a:xfrm>
          <a:prstGeom prst="rect">
            <a:avLst/>
          </a:prstGeom>
          <a:solidFill>
            <a:schemeClr val="accent1"/>
          </a:solidFill>
          <a:ln>
            <a:headEnd/>
            <a:tailEnd/>
          </a:ln>
        </p:spPr>
        <p:style>
          <a:lnRef idx="0">
            <a:schemeClr val="accent5"/>
          </a:lnRef>
          <a:fillRef idx="3">
            <a:schemeClr val="accent5"/>
          </a:fillRef>
          <a:effectRef idx="3">
            <a:schemeClr val="accent5"/>
          </a:effectRef>
          <a:fontRef idx="minor">
            <a:schemeClr val="lt1"/>
          </a:fontRef>
        </p:style>
        <p:txBody>
          <a:bodyPr wrap="none">
            <a:spAutoFit/>
          </a:bodyPr>
          <a:lstStyle/>
          <a:p>
            <a:pPr algn="ctr" fontAlgn="auto">
              <a:spcBef>
                <a:spcPts val="0"/>
              </a:spcBef>
              <a:spcAft>
                <a:spcPts val="0"/>
              </a:spcAft>
              <a:defRPr/>
            </a:pPr>
            <a:r>
              <a:rPr lang="en-GB" sz="1600" dirty="0">
                <a:latin typeface="Microsoft Sans Serif" pitchFamily="34" charset="0"/>
                <a:cs typeface="Microsoft Sans Serif" pitchFamily="34" charset="0"/>
              </a:rPr>
              <a:t>Pulse Shape Analysis</a:t>
            </a:r>
            <a:br>
              <a:rPr lang="en-GB" sz="1600" dirty="0">
                <a:latin typeface="Microsoft Sans Serif" pitchFamily="34" charset="0"/>
                <a:cs typeface="Microsoft Sans Serif" pitchFamily="34" charset="0"/>
              </a:rPr>
            </a:br>
            <a:r>
              <a:rPr lang="en-GB" sz="1600" dirty="0">
                <a:latin typeface="Microsoft Sans Serif" pitchFamily="34" charset="0"/>
                <a:cs typeface="Microsoft Sans Serif" pitchFamily="34" charset="0"/>
              </a:rPr>
              <a:t>to decompose</a:t>
            </a:r>
            <a:br>
              <a:rPr lang="en-GB" sz="1600" dirty="0">
                <a:latin typeface="Microsoft Sans Serif" pitchFamily="34" charset="0"/>
                <a:cs typeface="Microsoft Sans Serif" pitchFamily="34" charset="0"/>
              </a:rPr>
            </a:br>
            <a:r>
              <a:rPr lang="en-GB" sz="1600" dirty="0">
                <a:latin typeface="Microsoft Sans Serif" pitchFamily="34" charset="0"/>
                <a:cs typeface="Microsoft Sans Serif" pitchFamily="34" charset="0"/>
              </a:rPr>
              <a:t>recorded waves </a:t>
            </a:r>
          </a:p>
        </p:txBody>
      </p:sp>
      <p:sp>
        <p:nvSpPr>
          <p:cNvPr id="30" name="Text Box 4"/>
          <p:cNvSpPr txBox="1">
            <a:spLocks noChangeArrowheads="1"/>
          </p:cNvSpPr>
          <p:nvPr/>
        </p:nvSpPr>
        <p:spPr bwMode="auto">
          <a:xfrm>
            <a:off x="374634" y="1847843"/>
            <a:ext cx="1982788" cy="581025"/>
          </a:xfrm>
          <a:prstGeom prst="rect">
            <a:avLst/>
          </a:prstGeom>
          <a:solidFill>
            <a:schemeClr val="accent1"/>
          </a:solidFill>
          <a:ln>
            <a:headEnd/>
            <a:tailEnd/>
          </a:ln>
        </p:spPr>
        <p:style>
          <a:lnRef idx="0">
            <a:schemeClr val="accent3"/>
          </a:lnRef>
          <a:fillRef idx="3">
            <a:schemeClr val="accent3"/>
          </a:fillRef>
          <a:effectRef idx="3">
            <a:schemeClr val="accent3"/>
          </a:effectRef>
          <a:fontRef idx="minor">
            <a:schemeClr val="lt1"/>
          </a:fontRef>
        </p:style>
        <p:txBody>
          <a:bodyPr>
            <a:spAutoFit/>
          </a:bodyPr>
          <a:lstStyle/>
          <a:p>
            <a:pPr algn="ctr" fontAlgn="auto">
              <a:spcBef>
                <a:spcPts val="0"/>
              </a:spcBef>
              <a:spcAft>
                <a:spcPts val="0"/>
              </a:spcAft>
              <a:defRPr/>
            </a:pPr>
            <a:r>
              <a:rPr lang="en-GB" sz="1600" dirty="0">
                <a:latin typeface="Microsoft Sans Serif" pitchFamily="34" charset="0"/>
                <a:cs typeface="Microsoft Sans Serif" pitchFamily="34" charset="0"/>
              </a:rPr>
              <a:t>Highly segmented </a:t>
            </a:r>
          </a:p>
          <a:p>
            <a:pPr algn="ctr" fontAlgn="auto">
              <a:spcBef>
                <a:spcPts val="0"/>
              </a:spcBef>
              <a:spcAft>
                <a:spcPts val="0"/>
              </a:spcAft>
              <a:defRPr/>
            </a:pPr>
            <a:r>
              <a:rPr lang="en-GB" sz="1600" dirty="0" err="1">
                <a:latin typeface="Microsoft Sans Serif" pitchFamily="34" charset="0"/>
                <a:cs typeface="Microsoft Sans Serif" pitchFamily="34" charset="0"/>
              </a:rPr>
              <a:t>HPGe</a:t>
            </a:r>
            <a:r>
              <a:rPr lang="en-GB" sz="1600" dirty="0">
                <a:latin typeface="Microsoft Sans Serif" pitchFamily="34" charset="0"/>
                <a:cs typeface="Microsoft Sans Serif" pitchFamily="34" charset="0"/>
              </a:rPr>
              <a:t> detectors</a:t>
            </a:r>
          </a:p>
        </p:txBody>
      </p:sp>
      <p:sp>
        <p:nvSpPr>
          <p:cNvPr id="27661" name="Text Box 5"/>
          <p:cNvSpPr txBox="1">
            <a:spLocks noChangeAspect="1" noChangeArrowheads="1"/>
          </p:cNvSpPr>
          <p:nvPr/>
        </p:nvSpPr>
        <p:spPr bwMode="auto">
          <a:xfrm rot="5400000">
            <a:off x="1282700" y="2971801"/>
            <a:ext cx="287337" cy="366712"/>
          </a:xfrm>
          <a:prstGeom prst="rect">
            <a:avLst/>
          </a:prstGeom>
          <a:noFill/>
          <a:ln w="9525">
            <a:noFill/>
            <a:miter lim="800000"/>
            <a:headEnd/>
            <a:tailEnd/>
          </a:ln>
        </p:spPr>
        <p:txBody>
          <a:bodyPr>
            <a:spAutoFit/>
          </a:bodyPr>
          <a:lstStyle/>
          <a:p>
            <a:r>
              <a:rPr lang="en-GB" b="1">
                <a:solidFill>
                  <a:srgbClr val="669900"/>
                </a:solidFill>
                <a:latin typeface="Calibri" pitchFamily="34" charset="0"/>
                <a:cs typeface="Arial" pitchFamily="34" charset="0"/>
              </a:rPr>
              <a:t>·</a:t>
            </a:r>
          </a:p>
        </p:txBody>
      </p:sp>
      <p:sp>
        <p:nvSpPr>
          <p:cNvPr id="27662" name="Text Box 6"/>
          <p:cNvSpPr txBox="1">
            <a:spLocks noChangeAspect="1" noChangeArrowheads="1"/>
          </p:cNvSpPr>
          <p:nvPr/>
        </p:nvSpPr>
        <p:spPr bwMode="auto">
          <a:xfrm rot="5400000">
            <a:off x="930275" y="3435351"/>
            <a:ext cx="287337" cy="366712"/>
          </a:xfrm>
          <a:prstGeom prst="rect">
            <a:avLst/>
          </a:prstGeom>
          <a:noFill/>
          <a:ln w="9525">
            <a:noFill/>
            <a:miter lim="800000"/>
            <a:headEnd/>
            <a:tailEnd/>
          </a:ln>
        </p:spPr>
        <p:txBody>
          <a:bodyPr>
            <a:spAutoFit/>
          </a:bodyPr>
          <a:lstStyle/>
          <a:p>
            <a:r>
              <a:rPr lang="en-GB" b="1">
                <a:solidFill>
                  <a:srgbClr val="669900"/>
                </a:solidFill>
                <a:latin typeface="Calibri" pitchFamily="34" charset="0"/>
                <a:cs typeface="Arial" pitchFamily="34" charset="0"/>
              </a:rPr>
              <a:t>·</a:t>
            </a:r>
          </a:p>
        </p:txBody>
      </p:sp>
      <p:grpSp>
        <p:nvGrpSpPr>
          <p:cNvPr id="2" name="Group 7"/>
          <p:cNvGrpSpPr>
            <a:grpSpLocks/>
          </p:cNvGrpSpPr>
          <p:nvPr/>
        </p:nvGrpSpPr>
        <p:grpSpPr bwMode="auto">
          <a:xfrm>
            <a:off x="3549650" y="1430331"/>
            <a:ext cx="1890713" cy="1069975"/>
            <a:chOff x="2236" y="864"/>
            <a:chExt cx="1191" cy="674"/>
          </a:xfrm>
          <a:solidFill>
            <a:srgbClr val="C00000"/>
          </a:solidFill>
        </p:grpSpPr>
        <p:sp>
          <p:nvSpPr>
            <p:cNvPr id="34" name="Text Box 8"/>
            <p:cNvSpPr txBox="1">
              <a:spLocks noChangeArrowheads="1"/>
            </p:cNvSpPr>
            <p:nvPr/>
          </p:nvSpPr>
          <p:spPr bwMode="auto">
            <a:xfrm>
              <a:off x="2236" y="864"/>
              <a:ext cx="1191" cy="674"/>
            </a:xfrm>
            <a:prstGeom prst="rect">
              <a:avLst/>
            </a:prstGeom>
            <a:solidFill>
              <a:schemeClr val="accent1"/>
            </a:solidFill>
            <a:ln>
              <a:headEnd/>
              <a:tailEnd/>
            </a:ln>
          </p:spPr>
          <p:style>
            <a:lnRef idx="0">
              <a:schemeClr val="accent5"/>
            </a:lnRef>
            <a:fillRef idx="3">
              <a:schemeClr val="accent5"/>
            </a:fillRef>
            <a:effectRef idx="3">
              <a:schemeClr val="accent5"/>
            </a:effectRef>
            <a:fontRef idx="minor">
              <a:schemeClr val="lt1"/>
            </a:fontRef>
          </p:style>
          <p:txBody>
            <a:bodyPr>
              <a:spAutoFit/>
            </a:bodyPr>
            <a:lstStyle/>
            <a:p>
              <a:pPr algn="ctr" fontAlgn="auto">
                <a:spcBef>
                  <a:spcPts val="0"/>
                </a:spcBef>
                <a:spcAft>
                  <a:spcPts val="0"/>
                </a:spcAft>
                <a:defRPr/>
              </a:pPr>
              <a:r>
                <a:rPr lang="en-GB" sz="1600" dirty="0">
                  <a:latin typeface="Microsoft Sans Serif" pitchFamily="34" charset="0"/>
                  <a:cs typeface="Microsoft Sans Serif" pitchFamily="34" charset="0"/>
                </a:rPr>
                <a:t>Identified </a:t>
              </a:r>
            </a:p>
            <a:p>
              <a:pPr algn="ctr" fontAlgn="auto">
                <a:spcBef>
                  <a:spcPts val="0"/>
                </a:spcBef>
                <a:spcAft>
                  <a:spcPts val="0"/>
                </a:spcAft>
                <a:defRPr/>
              </a:pPr>
              <a:r>
                <a:rPr lang="en-GB" sz="1600" dirty="0">
                  <a:latin typeface="Microsoft Sans Serif" pitchFamily="34" charset="0"/>
                  <a:cs typeface="Microsoft Sans Serif" pitchFamily="34" charset="0"/>
                </a:rPr>
                <a:t>interaction points</a:t>
              </a:r>
            </a:p>
            <a:p>
              <a:pPr algn="ctr" fontAlgn="auto">
                <a:spcBef>
                  <a:spcPts val="0"/>
                </a:spcBef>
                <a:spcAft>
                  <a:spcPts val="0"/>
                </a:spcAft>
                <a:defRPr/>
              </a:pPr>
              <a:endParaRPr lang="en-GB" sz="1600" dirty="0">
                <a:latin typeface="Microsoft Sans Serif" pitchFamily="34" charset="0"/>
                <a:cs typeface="Microsoft Sans Serif" pitchFamily="34" charset="0"/>
              </a:endParaRPr>
            </a:p>
            <a:p>
              <a:pPr algn="ctr" fontAlgn="auto">
                <a:spcBef>
                  <a:spcPts val="0"/>
                </a:spcBef>
                <a:spcAft>
                  <a:spcPts val="0"/>
                </a:spcAft>
                <a:defRPr/>
              </a:pPr>
              <a:endParaRPr lang="en-GB" sz="1600" dirty="0">
                <a:latin typeface="Microsoft Sans Serif" pitchFamily="34" charset="0"/>
                <a:cs typeface="Microsoft Sans Serif" pitchFamily="34" charset="0"/>
              </a:endParaRPr>
            </a:p>
          </p:txBody>
        </p:sp>
        <p:sp>
          <p:nvSpPr>
            <p:cNvPr id="35" name="Text Box 9"/>
            <p:cNvSpPr txBox="1">
              <a:spLocks noChangeArrowheads="1"/>
            </p:cNvSpPr>
            <p:nvPr/>
          </p:nvSpPr>
          <p:spPr bwMode="auto">
            <a:xfrm>
              <a:off x="2388" y="1230"/>
              <a:ext cx="820" cy="252"/>
            </a:xfrm>
            <a:prstGeom prst="rect">
              <a:avLst/>
            </a:prstGeom>
            <a:solidFill>
              <a:schemeClr val="tx2">
                <a:lumMod val="60000"/>
                <a:lumOff val="40000"/>
              </a:schemeClr>
            </a:solidFill>
            <a:ln>
              <a:headEnd/>
              <a:tailEnd/>
            </a:ln>
          </p:spPr>
          <p:style>
            <a:lnRef idx="0">
              <a:schemeClr val="accent5"/>
            </a:lnRef>
            <a:fillRef idx="3">
              <a:schemeClr val="accent5"/>
            </a:fillRef>
            <a:effectRef idx="3">
              <a:schemeClr val="accent5"/>
            </a:effectRef>
            <a:fontRef idx="minor">
              <a:schemeClr val="lt1"/>
            </a:fontRef>
          </p:style>
          <p:txBody>
            <a:bodyPr wrap="none">
              <a:spAutoFit/>
            </a:bodyPr>
            <a:lstStyle/>
            <a:p>
              <a:pPr fontAlgn="auto">
                <a:spcBef>
                  <a:spcPts val="0"/>
                </a:spcBef>
                <a:spcAft>
                  <a:spcPts val="0"/>
                </a:spcAft>
                <a:defRPr/>
              </a:pPr>
              <a:r>
                <a:rPr lang="en-US" sz="2000" dirty="0">
                  <a:solidFill>
                    <a:srgbClr val="FFFF00"/>
                  </a:solidFill>
                  <a:latin typeface="Microsoft Sans Serif" pitchFamily="34" charset="0"/>
                  <a:cs typeface="Microsoft Sans Serif" pitchFamily="34" charset="0"/>
                </a:rPr>
                <a:t>(</a:t>
              </a:r>
              <a:r>
                <a:rPr lang="en-US" sz="2000" dirty="0" err="1">
                  <a:solidFill>
                    <a:srgbClr val="FFFF00"/>
                  </a:solidFill>
                  <a:latin typeface="Microsoft Sans Serif" pitchFamily="34" charset="0"/>
                  <a:cs typeface="Microsoft Sans Serif" pitchFamily="34" charset="0"/>
                </a:rPr>
                <a:t>x,y,z,E,t</a:t>
              </a:r>
              <a:r>
                <a:rPr lang="en-US" sz="2000" dirty="0">
                  <a:solidFill>
                    <a:srgbClr val="FFFF00"/>
                  </a:solidFill>
                  <a:latin typeface="Microsoft Sans Serif" pitchFamily="34" charset="0"/>
                  <a:cs typeface="Microsoft Sans Serif" pitchFamily="34" charset="0"/>
                </a:rPr>
                <a:t>)</a:t>
              </a:r>
              <a:r>
                <a:rPr lang="en-US" sz="2000" baseline="-25000" dirty="0" err="1">
                  <a:solidFill>
                    <a:srgbClr val="FFFF00"/>
                  </a:solidFill>
                  <a:latin typeface="Microsoft Sans Serif" pitchFamily="34" charset="0"/>
                  <a:cs typeface="Microsoft Sans Serif" pitchFamily="34" charset="0"/>
                </a:rPr>
                <a:t>i</a:t>
              </a:r>
              <a:endParaRPr lang="en-US" sz="2000" baseline="-25000" dirty="0">
                <a:solidFill>
                  <a:srgbClr val="FFFF00"/>
                </a:solidFill>
                <a:latin typeface="Microsoft Sans Serif" pitchFamily="34" charset="0"/>
                <a:cs typeface="Microsoft Sans Serif" pitchFamily="34" charset="0"/>
              </a:endParaRPr>
            </a:p>
          </p:txBody>
        </p:sp>
      </p:grpSp>
      <p:sp>
        <p:nvSpPr>
          <p:cNvPr id="36" name="Text Box 10"/>
          <p:cNvSpPr txBox="1">
            <a:spLocks noChangeArrowheads="1"/>
          </p:cNvSpPr>
          <p:nvPr/>
        </p:nvSpPr>
        <p:spPr bwMode="auto">
          <a:xfrm>
            <a:off x="6172200" y="1887538"/>
            <a:ext cx="2827338" cy="825500"/>
          </a:xfrm>
          <a:prstGeom prst="rect">
            <a:avLst/>
          </a:prstGeom>
          <a:solidFill>
            <a:schemeClr val="accent1"/>
          </a:solidFill>
          <a:ln>
            <a:headEnd/>
            <a:tailEnd/>
          </a:ln>
        </p:spPr>
        <p:style>
          <a:lnRef idx="0">
            <a:schemeClr val="accent5"/>
          </a:lnRef>
          <a:fillRef idx="3">
            <a:schemeClr val="accent5"/>
          </a:fillRef>
          <a:effectRef idx="3">
            <a:schemeClr val="accent5"/>
          </a:effectRef>
          <a:fontRef idx="minor">
            <a:schemeClr val="lt1"/>
          </a:fontRef>
        </p:style>
        <p:txBody>
          <a:bodyPr>
            <a:spAutoFit/>
          </a:bodyPr>
          <a:lstStyle/>
          <a:p>
            <a:pPr algn="ctr" fontAlgn="auto">
              <a:spcBef>
                <a:spcPts val="0"/>
              </a:spcBef>
              <a:spcAft>
                <a:spcPts val="0"/>
              </a:spcAft>
              <a:defRPr/>
            </a:pPr>
            <a:r>
              <a:rPr lang="en-GB" sz="1600">
                <a:latin typeface="Microsoft Sans Serif" pitchFamily="34" charset="0"/>
                <a:cs typeface="Microsoft Sans Serif" pitchFamily="34" charset="0"/>
              </a:rPr>
              <a:t>Reconstruction of tracks </a:t>
            </a:r>
          </a:p>
          <a:p>
            <a:pPr algn="ctr" fontAlgn="auto">
              <a:spcBef>
                <a:spcPts val="0"/>
              </a:spcBef>
              <a:spcAft>
                <a:spcPts val="0"/>
              </a:spcAft>
              <a:defRPr/>
            </a:pPr>
            <a:r>
              <a:rPr lang="en-GB" sz="1600">
                <a:latin typeface="Microsoft Sans Serif" pitchFamily="34" charset="0"/>
                <a:cs typeface="Microsoft Sans Serif" pitchFamily="34" charset="0"/>
              </a:rPr>
              <a:t>evaluating permutations </a:t>
            </a:r>
          </a:p>
          <a:p>
            <a:pPr algn="ctr" fontAlgn="auto">
              <a:spcBef>
                <a:spcPts val="0"/>
              </a:spcBef>
              <a:spcAft>
                <a:spcPts val="0"/>
              </a:spcAft>
              <a:defRPr/>
            </a:pPr>
            <a:r>
              <a:rPr lang="en-GB" sz="1600">
                <a:latin typeface="Microsoft Sans Serif" pitchFamily="34" charset="0"/>
                <a:cs typeface="Microsoft Sans Serif" pitchFamily="34" charset="0"/>
              </a:rPr>
              <a:t>of interaction points</a:t>
            </a:r>
          </a:p>
        </p:txBody>
      </p:sp>
      <p:pic>
        <p:nvPicPr>
          <p:cNvPr id="27667" name="Picture 11" descr="TrackingGamma1"/>
          <p:cNvPicPr>
            <a:picLocks noChangeAspect="1" noChangeArrowheads="1"/>
          </p:cNvPicPr>
          <p:nvPr/>
        </p:nvPicPr>
        <p:blipFill>
          <a:blip r:embed="rId3"/>
          <a:srcRect/>
          <a:stretch>
            <a:fillRect/>
          </a:stretch>
        </p:blipFill>
        <p:spPr bwMode="auto">
          <a:xfrm>
            <a:off x="5715000" y="3071813"/>
            <a:ext cx="3019425" cy="1241425"/>
          </a:xfrm>
          <a:prstGeom prst="rect">
            <a:avLst/>
          </a:prstGeom>
          <a:noFill/>
          <a:ln w="9525">
            <a:noFill/>
            <a:miter lim="800000"/>
            <a:headEnd/>
            <a:tailEnd/>
          </a:ln>
        </p:spPr>
      </p:pic>
      <p:sp>
        <p:nvSpPr>
          <p:cNvPr id="38" name="Text Box 12"/>
          <p:cNvSpPr txBox="1">
            <a:spLocks noChangeArrowheads="1"/>
          </p:cNvSpPr>
          <p:nvPr/>
        </p:nvSpPr>
        <p:spPr bwMode="auto">
          <a:xfrm>
            <a:off x="152400" y="4786322"/>
            <a:ext cx="2300288" cy="1069975"/>
          </a:xfrm>
          <a:prstGeom prst="rect">
            <a:avLst/>
          </a:prstGeom>
          <a:solidFill>
            <a:schemeClr val="accent1"/>
          </a:solidFill>
          <a:ln>
            <a:headEnd/>
            <a:tailEnd/>
          </a:ln>
        </p:spPr>
        <p:style>
          <a:lnRef idx="0">
            <a:schemeClr val="accent3"/>
          </a:lnRef>
          <a:fillRef idx="3">
            <a:schemeClr val="accent3"/>
          </a:fillRef>
          <a:effectRef idx="3">
            <a:schemeClr val="accent3"/>
          </a:effectRef>
          <a:fontRef idx="minor">
            <a:schemeClr val="lt1"/>
          </a:fontRef>
        </p:style>
        <p:txBody>
          <a:bodyPr>
            <a:spAutoFit/>
          </a:bodyPr>
          <a:lstStyle/>
          <a:p>
            <a:pPr algn="ctr" fontAlgn="auto">
              <a:spcBef>
                <a:spcPts val="0"/>
              </a:spcBef>
              <a:spcAft>
                <a:spcPts val="0"/>
              </a:spcAft>
              <a:defRPr/>
            </a:pPr>
            <a:r>
              <a:rPr lang="en-GB" sz="1600" dirty="0">
                <a:latin typeface="Microsoft Sans Serif" pitchFamily="34" charset="0"/>
                <a:cs typeface="Microsoft Sans Serif" pitchFamily="34" charset="0"/>
              </a:rPr>
              <a:t>Digital electronics</a:t>
            </a:r>
          </a:p>
          <a:p>
            <a:pPr algn="ctr" fontAlgn="auto">
              <a:spcBef>
                <a:spcPts val="0"/>
              </a:spcBef>
              <a:spcAft>
                <a:spcPts val="0"/>
              </a:spcAft>
              <a:defRPr/>
            </a:pPr>
            <a:r>
              <a:rPr lang="en-GB" sz="1600" dirty="0">
                <a:latin typeface="Microsoft Sans Serif" pitchFamily="34" charset="0"/>
                <a:cs typeface="Microsoft Sans Serif" pitchFamily="34" charset="0"/>
              </a:rPr>
              <a:t>to record and </a:t>
            </a:r>
            <a:br>
              <a:rPr lang="en-GB" sz="1600" dirty="0">
                <a:latin typeface="Microsoft Sans Serif" pitchFamily="34" charset="0"/>
                <a:cs typeface="Microsoft Sans Serif" pitchFamily="34" charset="0"/>
              </a:rPr>
            </a:br>
            <a:r>
              <a:rPr lang="en-GB" sz="1600" dirty="0">
                <a:latin typeface="Microsoft Sans Serif" pitchFamily="34" charset="0"/>
                <a:cs typeface="Microsoft Sans Serif" pitchFamily="34" charset="0"/>
              </a:rPr>
              <a:t>process segment signals</a:t>
            </a:r>
          </a:p>
        </p:txBody>
      </p:sp>
      <p:sp>
        <p:nvSpPr>
          <p:cNvPr id="39" name="Text Box 13"/>
          <p:cNvSpPr txBox="1">
            <a:spLocks noChangeArrowheads="1"/>
          </p:cNvSpPr>
          <p:nvPr/>
        </p:nvSpPr>
        <p:spPr bwMode="auto">
          <a:xfrm>
            <a:off x="1115124" y="1262706"/>
            <a:ext cx="385042" cy="52322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a:spAutoFit/>
          </a:bodyPr>
          <a:lstStyle/>
          <a:p>
            <a:pPr fontAlgn="auto">
              <a:spcBef>
                <a:spcPts val="0"/>
              </a:spcBef>
              <a:spcAft>
                <a:spcPts val="0"/>
              </a:spcAft>
              <a:defRPr/>
            </a:pPr>
            <a:r>
              <a:rPr lang="en-US" sz="2800" dirty="0">
                <a:latin typeface="Microsoft Sans Serif" pitchFamily="34" charset="0"/>
                <a:cs typeface="Microsoft Sans Serif" pitchFamily="34" charset="0"/>
              </a:rPr>
              <a:t>1</a:t>
            </a:r>
          </a:p>
        </p:txBody>
      </p:sp>
      <p:sp>
        <p:nvSpPr>
          <p:cNvPr id="40" name="Text Box 14"/>
          <p:cNvSpPr txBox="1">
            <a:spLocks noChangeArrowheads="1"/>
          </p:cNvSpPr>
          <p:nvPr/>
        </p:nvSpPr>
        <p:spPr bwMode="auto">
          <a:xfrm>
            <a:off x="1111250" y="4143380"/>
            <a:ext cx="385042" cy="52322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a:spAutoFit/>
          </a:bodyPr>
          <a:lstStyle/>
          <a:p>
            <a:pPr fontAlgn="auto">
              <a:spcBef>
                <a:spcPts val="0"/>
              </a:spcBef>
              <a:spcAft>
                <a:spcPts val="0"/>
              </a:spcAft>
              <a:defRPr/>
            </a:pPr>
            <a:r>
              <a:rPr lang="en-US" sz="2800" dirty="0">
                <a:latin typeface="Microsoft Sans Serif" pitchFamily="34" charset="0"/>
                <a:cs typeface="Microsoft Sans Serif" pitchFamily="34" charset="0"/>
              </a:rPr>
              <a:t>2</a:t>
            </a:r>
          </a:p>
        </p:txBody>
      </p:sp>
      <p:sp>
        <p:nvSpPr>
          <p:cNvPr id="41" name="Text Box 15"/>
          <p:cNvSpPr txBox="1">
            <a:spLocks noChangeArrowheads="1"/>
          </p:cNvSpPr>
          <p:nvPr/>
        </p:nvSpPr>
        <p:spPr bwMode="auto">
          <a:xfrm>
            <a:off x="4303713" y="3714752"/>
            <a:ext cx="385042" cy="52322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a:spAutoFit/>
          </a:bodyPr>
          <a:lstStyle/>
          <a:p>
            <a:pPr fontAlgn="auto">
              <a:spcBef>
                <a:spcPts val="0"/>
              </a:spcBef>
              <a:spcAft>
                <a:spcPts val="0"/>
              </a:spcAft>
              <a:defRPr/>
            </a:pPr>
            <a:r>
              <a:rPr lang="en-US" sz="2800" dirty="0">
                <a:latin typeface="Microsoft Sans Serif" pitchFamily="34" charset="0"/>
                <a:cs typeface="Microsoft Sans Serif" pitchFamily="34" charset="0"/>
              </a:rPr>
              <a:t>3</a:t>
            </a:r>
          </a:p>
        </p:txBody>
      </p:sp>
      <p:sp>
        <p:nvSpPr>
          <p:cNvPr id="42" name="Text Box 16"/>
          <p:cNvSpPr txBox="1">
            <a:spLocks noChangeArrowheads="1"/>
          </p:cNvSpPr>
          <p:nvPr/>
        </p:nvSpPr>
        <p:spPr bwMode="auto">
          <a:xfrm>
            <a:off x="7429520" y="1266813"/>
            <a:ext cx="385042" cy="52322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a:spAutoFit/>
          </a:bodyPr>
          <a:lstStyle/>
          <a:p>
            <a:pPr fontAlgn="auto">
              <a:spcBef>
                <a:spcPts val="0"/>
              </a:spcBef>
              <a:spcAft>
                <a:spcPts val="0"/>
              </a:spcAft>
              <a:defRPr/>
            </a:pPr>
            <a:r>
              <a:rPr lang="en-US" sz="2800" dirty="0">
                <a:latin typeface="Microsoft Sans Serif" pitchFamily="34" charset="0"/>
                <a:cs typeface="Microsoft Sans Serif" pitchFamily="34" charset="0"/>
              </a:rPr>
              <a:t>4</a:t>
            </a:r>
          </a:p>
        </p:txBody>
      </p:sp>
      <p:sp>
        <p:nvSpPr>
          <p:cNvPr id="46" name="AutoShape 17"/>
          <p:cNvSpPr>
            <a:spLocks noChangeArrowheads="1"/>
          </p:cNvSpPr>
          <p:nvPr/>
        </p:nvSpPr>
        <p:spPr bwMode="auto">
          <a:xfrm flipV="1">
            <a:off x="6972300" y="4714875"/>
            <a:ext cx="1295400" cy="762000"/>
          </a:xfrm>
          <a:prstGeom prst="triangle">
            <a:avLst>
              <a:gd name="adj" fmla="val 50000"/>
            </a:avLst>
          </a:prstGeom>
          <a:solidFill>
            <a:schemeClr val="accent3"/>
          </a:solidFill>
          <a:ln w="9525">
            <a:solidFill>
              <a:schemeClr val="accent3"/>
            </a:solidFill>
            <a:miter lim="800000"/>
            <a:headEnd/>
            <a:tailEnd/>
          </a:ln>
          <a:effectLst/>
        </p:spPr>
        <p:txBody>
          <a:bodyPr wrap="none" anchor="ctr"/>
          <a:lstStyle/>
          <a:p>
            <a:pPr fontAlgn="auto">
              <a:spcBef>
                <a:spcPts val="0"/>
              </a:spcBef>
              <a:spcAft>
                <a:spcPts val="0"/>
              </a:spcAft>
              <a:defRPr/>
            </a:pPr>
            <a:endParaRPr lang="en-GB">
              <a:latin typeface="+mn-lt"/>
            </a:endParaRPr>
          </a:p>
        </p:txBody>
      </p:sp>
      <p:sp>
        <p:nvSpPr>
          <p:cNvPr id="50" name="Text Box 18"/>
          <p:cNvSpPr txBox="1">
            <a:spLocks noChangeArrowheads="1"/>
          </p:cNvSpPr>
          <p:nvPr/>
        </p:nvSpPr>
        <p:spPr bwMode="auto">
          <a:xfrm>
            <a:off x="6400800" y="5500702"/>
            <a:ext cx="2438400" cy="830997"/>
          </a:xfrm>
          <a:prstGeom prst="rect">
            <a:avLst/>
          </a:prstGeom>
          <a:solidFill>
            <a:schemeClr val="accent1"/>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eaLnBrk="0" fontAlgn="auto" hangingPunct="0">
              <a:spcBef>
                <a:spcPts val="0"/>
              </a:spcBef>
              <a:spcAft>
                <a:spcPts val="0"/>
              </a:spcAft>
              <a:defRPr/>
            </a:pPr>
            <a:r>
              <a:rPr lang="en-US" sz="2400" b="1" dirty="0">
                <a:solidFill>
                  <a:schemeClr val="bg1"/>
                </a:solidFill>
                <a:latin typeface="Microsoft Sans Serif" pitchFamily="34" charset="0"/>
                <a:cs typeface="Microsoft Sans Serif" pitchFamily="34" charset="0"/>
              </a:rPr>
              <a:t>Reconstructed</a:t>
            </a:r>
          </a:p>
          <a:p>
            <a:pPr algn="ctr" eaLnBrk="0" fontAlgn="auto" hangingPunct="0">
              <a:spcBef>
                <a:spcPts val="0"/>
              </a:spcBef>
              <a:spcAft>
                <a:spcPts val="0"/>
              </a:spcAft>
              <a:defRPr/>
            </a:pPr>
            <a:r>
              <a:rPr lang="en-US" sz="2400" b="1" dirty="0">
                <a:solidFill>
                  <a:schemeClr val="bg1"/>
                </a:solidFill>
                <a:latin typeface="Microsoft Sans Serif" pitchFamily="34" charset="0"/>
                <a:cs typeface="Microsoft Sans Serif" pitchFamily="34" charset="0"/>
              </a:rPr>
              <a:t> </a:t>
            </a:r>
            <a:r>
              <a:rPr lang="en-US" sz="2400" b="1" dirty="0" smtClean="0">
                <a:solidFill>
                  <a:schemeClr val="bg1"/>
                </a:solidFill>
                <a:latin typeface="Symbol" panose="05050102010706020507" pitchFamily="18" charset="2"/>
                <a:cs typeface="Microsoft Sans Serif" pitchFamily="34" charset="0"/>
              </a:rPr>
              <a:t>g</a:t>
            </a:r>
            <a:r>
              <a:rPr lang="en-US" sz="2400" b="1" dirty="0" smtClean="0">
                <a:solidFill>
                  <a:schemeClr val="bg1"/>
                </a:solidFill>
                <a:latin typeface="Microsoft Sans Serif" pitchFamily="34" charset="0"/>
                <a:cs typeface="Microsoft Sans Serif" pitchFamily="34" charset="0"/>
              </a:rPr>
              <a:t>-rays</a:t>
            </a:r>
            <a:endParaRPr lang="en-US" sz="2400" b="1" dirty="0">
              <a:solidFill>
                <a:schemeClr val="bg1"/>
              </a:solidFill>
              <a:latin typeface="Microsoft Sans Serif" pitchFamily="34" charset="0"/>
              <a:cs typeface="Microsoft Sans Serif" pitchFamily="34" charset="0"/>
            </a:endParaRPr>
          </a:p>
        </p:txBody>
      </p:sp>
      <p:pic>
        <p:nvPicPr>
          <p:cNvPr id="27687" name="Picture 19" descr="crystal"/>
          <p:cNvPicPr>
            <a:picLocks noChangeAspect="1" noChangeArrowheads="1"/>
          </p:cNvPicPr>
          <p:nvPr/>
        </p:nvPicPr>
        <p:blipFill>
          <a:blip r:embed="rId4"/>
          <a:srcRect/>
          <a:stretch>
            <a:fillRect/>
          </a:stretch>
        </p:blipFill>
        <p:spPr bwMode="auto">
          <a:xfrm>
            <a:off x="381000" y="2459038"/>
            <a:ext cx="1905000" cy="1612900"/>
          </a:xfrm>
          <a:prstGeom prst="rect">
            <a:avLst/>
          </a:prstGeom>
          <a:noFill/>
          <a:ln w="9525">
            <a:noFill/>
            <a:miter lim="800000"/>
            <a:headEnd/>
            <a:tailEnd/>
          </a:ln>
        </p:spPr>
      </p:pic>
      <p:grpSp>
        <p:nvGrpSpPr>
          <p:cNvPr id="31" name="Group 36"/>
          <p:cNvGrpSpPr>
            <a:grpSpLocks/>
          </p:cNvGrpSpPr>
          <p:nvPr/>
        </p:nvGrpSpPr>
        <p:grpSpPr bwMode="auto">
          <a:xfrm>
            <a:off x="3111500" y="4711700"/>
            <a:ext cx="2774950" cy="1943100"/>
            <a:chOff x="2744" y="663"/>
            <a:chExt cx="1912" cy="1377"/>
          </a:xfrm>
        </p:grpSpPr>
        <p:pic>
          <p:nvPicPr>
            <p:cNvPr id="32" name="Picture 37" descr="p10p25p46"/>
            <p:cNvPicPr>
              <a:picLocks noChangeAspect="1" noChangeArrowheads="1"/>
            </p:cNvPicPr>
            <p:nvPr/>
          </p:nvPicPr>
          <p:blipFill>
            <a:blip r:embed="rId5" cstate="print"/>
            <a:srcRect l="3305" t="1907" r="3305"/>
            <a:stretch>
              <a:fillRect/>
            </a:stretch>
          </p:blipFill>
          <p:spPr bwMode="auto">
            <a:xfrm>
              <a:off x="2744" y="663"/>
              <a:ext cx="1905" cy="1357"/>
            </a:xfrm>
            <a:prstGeom prst="rect">
              <a:avLst/>
            </a:prstGeom>
            <a:noFill/>
            <a:ln w="9525">
              <a:noFill/>
              <a:miter lim="800000"/>
              <a:headEnd/>
              <a:tailEnd/>
            </a:ln>
          </p:spPr>
        </p:pic>
        <p:sp>
          <p:nvSpPr>
            <p:cNvPr id="33" name="Line 38"/>
            <p:cNvSpPr>
              <a:spLocks noChangeAspect="1" noChangeShapeType="1"/>
            </p:cNvSpPr>
            <p:nvPr/>
          </p:nvSpPr>
          <p:spPr bwMode="auto">
            <a:xfrm>
              <a:off x="2744" y="996"/>
              <a:ext cx="1905" cy="0"/>
            </a:xfrm>
            <a:prstGeom prst="line">
              <a:avLst/>
            </a:prstGeom>
            <a:noFill/>
            <a:ln w="38100">
              <a:solidFill>
                <a:srgbClr val="000080"/>
              </a:solidFill>
              <a:round/>
              <a:headEnd/>
              <a:tailEnd/>
            </a:ln>
          </p:spPr>
          <p:txBody>
            <a:bodyPr/>
            <a:lstStyle/>
            <a:p>
              <a:endParaRPr lang="it-IT"/>
            </a:p>
          </p:txBody>
        </p:sp>
        <p:sp>
          <p:nvSpPr>
            <p:cNvPr id="37" name="Line 39"/>
            <p:cNvSpPr>
              <a:spLocks noChangeAspect="1" noChangeShapeType="1"/>
            </p:cNvSpPr>
            <p:nvPr/>
          </p:nvSpPr>
          <p:spPr bwMode="auto">
            <a:xfrm>
              <a:off x="2744" y="1328"/>
              <a:ext cx="1905" cy="0"/>
            </a:xfrm>
            <a:prstGeom prst="line">
              <a:avLst/>
            </a:prstGeom>
            <a:noFill/>
            <a:ln w="38100">
              <a:solidFill>
                <a:srgbClr val="000080"/>
              </a:solidFill>
              <a:round/>
              <a:headEnd/>
              <a:tailEnd/>
            </a:ln>
          </p:spPr>
          <p:txBody>
            <a:bodyPr/>
            <a:lstStyle/>
            <a:p>
              <a:endParaRPr lang="it-IT"/>
            </a:p>
          </p:txBody>
        </p:sp>
        <p:sp>
          <p:nvSpPr>
            <p:cNvPr id="43" name="Line 40"/>
            <p:cNvSpPr>
              <a:spLocks noChangeAspect="1" noChangeShapeType="1"/>
            </p:cNvSpPr>
            <p:nvPr/>
          </p:nvSpPr>
          <p:spPr bwMode="auto">
            <a:xfrm>
              <a:off x="2744" y="1660"/>
              <a:ext cx="1905" cy="0"/>
            </a:xfrm>
            <a:prstGeom prst="line">
              <a:avLst/>
            </a:prstGeom>
            <a:noFill/>
            <a:ln w="38100">
              <a:solidFill>
                <a:srgbClr val="000080"/>
              </a:solidFill>
              <a:round/>
              <a:headEnd/>
              <a:tailEnd/>
            </a:ln>
          </p:spPr>
          <p:txBody>
            <a:bodyPr/>
            <a:lstStyle/>
            <a:p>
              <a:endParaRPr lang="it-IT"/>
            </a:p>
          </p:txBody>
        </p:sp>
        <p:sp>
          <p:nvSpPr>
            <p:cNvPr id="44" name="Line 41"/>
            <p:cNvSpPr>
              <a:spLocks noChangeAspect="1" noChangeShapeType="1"/>
            </p:cNvSpPr>
            <p:nvPr/>
          </p:nvSpPr>
          <p:spPr bwMode="auto">
            <a:xfrm>
              <a:off x="2744" y="2015"/>
              <a:ext cx="1905" cy="0"/>
            </a:xfrm>
            <a:prstGeom prst="line">
              <a:avLst/>
            </a:prstGeom>
            <a:noFill/>
            <a:ln w="38100">
              <a:solidFill>
                <a:srgbClr val="000080"/>
              </a:solidFill>
              <a:round/>
              <a:headEnd/>
              <a:tailEnd/>
            </a:ln>
          </p:spPr>
          <p:txBody>
            <a:bodyPr/>
            <a:lstStyle/>
            <a:p>
              <a:endParaRPr lang="it-IT"/>
            </a:p>
          </p:txBody>
        </p:sp>
        <p:sp>
          <p:nvSpPr>
            <p:cNvPr id="45" name="Line 42"/>
            <p:cNvSpPr>
              <a:spLocks noChangeAspect="1" noChangeShapeType="1"/>
            </p:cNvSpPr>
            <p:nvPr/>
          </p:nvSpPr>
          <p:spPr bwMode="auto">
            <a:xfrm>
              <a:off x="2744" y="663"/>
              <a:ext cx="1905" cy="0"/>
            </a:xfrm>
            <a:prstGeom prst="line">
              <a:avLst/>
            </a:prstGeom>
            <a:noFill/>
            <a:ln w="38100">
              <a:solidFill>
                <a:srgbClr val="000080"/>
              </a:solidFill>
              <a:round/>
              <a:headEnd/>
              <a:tailEnd/>
            </a:ln>
          </p:spPr>
          <p:txBody>
            <a:bodyPr/>
            <a:lstStyle/>
            <a:p>
              <a:endParaRPr lang="it-IT"/>
            </a:p>
          </p:txBody>
        </p:sp>
        <p:sp>
          <p:nvSpPr>
            <p:cNvPr id="47" name="Line 43"/>
            <p:cNvSpPr>
              <a:spLocks noChangeAspect="1" noChangeShapeType="1"/>
            </p:cNvSpPr>
            <p:nvPr/>
          </p:nvSpPr>
          <p:spPr bwMode="auto">
            <a:xfrm>
              <a:off x="3386" y="663"/>
              <a:ext cx="0" cy="1352"/>
            </a:xfrm>
            <a:prstGeom prst="line">
              <a:avLst/>
            </a:prstGeom>
            <a:noFill/>
            <a:ln w="38100">
              <a:solidFill>
                <a:srgbClr val="000080"/>
              </a:solidFill>
              <a:round/>
              <a:headEnd/>
              <a:tailEnd/>
            </a:ln>
          </p:spPr>
          <p:txBody>
            <a:bodyPr/>
            <a:lstStyle/>
            <a:p>
              <a:endParaRPr lang="it-IT"/>
            </a:p>
          </p:txBody>
        </p:sp>
        <p:sp>
          <p:nvSpPr>
            <p:cNvPr id="48" name="Line 44"/>
            <p:cNvSpPr>
              <a:spLocks noChangeAspect="1" noChangeShapeType="1"/>
            </p:cNvSpPr>
            <p:nvPr/>
          </p:nvSpPr>
          <p:spPr bwMode="auto">
            <a:xfrm>
              <a:off x="4020" y="663"/>
              <a:ext cx="0" cy="997"/>
            </a:xfrm>
            <a:prstGeom prst="line">
              <a:avLst/>
            </a:prstGeom>
            <a:noFill/>
            <a:ln w="38100">
              <a:solidFill>
                <a:srgbClr val="000080"/>
              </a:solidFill>
              <a:round/>
              <a:headEnd/>
              <a:tailEnd/>
            </a:ln>
          </p:spPr>
          <p:txBody>
            <a:bodyPr/>
            <a:lstStyle/>
            <a:p>
              <a:endParaRPr lang="it-IT"/>
            </a:p>
          </p:txBody>
        </p:sp>
        <p:sp>
          <p:nvSpPr>
            <p:cNvPr id="49" name="Line 45"/>
            <p:cNvSpPr>
              <a:spLocks noChangeAspect="1" noChangeShapeType="1"/>
            </p:cNvSpPr>
            <p:nvPr/>
          </p:nvSpPr>
          <p:spPr bwMode="auto">
            <a:xfrm>
              <a:off x="4649" y="663"/>
              <a:ext cx="0" cy="1361"/>
            </a:xfrm>
            <a:prstGeom prst="line">
              <a:avLst/>
            </a:prstGeom>
            <a:noFill/>
            <a:ln w="38100">
              <a:solidFill>
                <a:srgbClr val="000080"/>
              </a:solidFill>
              <a:round/>
              <a:headEnd/>
              <a:tailEnd/>
            </a:ln>
          </p:spPr>
          <p:txBody>
            <a:bodyPr/>
            <a:lstStyle/>
            <a:p>
              <a:endParaRPr lang="it-IT"/>
            </a:p>
          </p:txBody>
        </p:sp>
        <p:sp>
          <p:nvSpPr>
            <p:cNvPr id="51" name="Line 46"/>
            <p:cNvSpPr>
              <a:spLocks noChangeAspect="1" noChangeShapeType="1"/>
            </p:cNvSpPr>
            <p:nvPr/>
          </p:nvSpPr>
          <p:spPr bwMode="auto">
            <a:xfrm>
              <a:off x="2744" y="663"/>
              <a:ext cx="0" cy="1352"/>
            </a:xfrm>
            <a:prstGeom prst="line">
              <a:avLst/>
            </a:prstGeom>
            <a:noFill/>
            <a:ln w="38100">
              <a:solidFill>
                <a:srgbClr val="000080"/>
              </a:solidFill>
              <a:round/>
              <a:headEnd/>
              <a:tailEnd/>
            </a:ln>
          </p:spPr>
          <p:txBody>
            <a:bodyPr/>
            <a:lstStyle/>
            <a:p>
              <a:endParaRPr lang="it-IT"/>
            </a:p>
          </p:txBody>
        </p:sp>
        <p:sp>
          <p:nvSpPr>
            <p:cNvPr id="52" name="Text Box 47"/>
            <p:cNvSpPr txBox="1">
              <a:spLocks noChangeAspect="1" noChangeArrowheads="1"/>
            </p:cNvSpPr>
            <p:nvPr/>
          </p:nvSpPr>
          <p:spPr bwMode="auto">
            <a:xfrm>
              <a:off x="3824" y="996"/>
              <a:ext cx="204" cy="141"/>
            </a:xfrm>
            <a:prstGeom prst="rect">
              <a:avLst/>
            </a:prstGeom>
            <a:solidFill>
              <a:srgbClr val="000080"/>
            </a:solidFill>
            <a:ln w="9525">
              <a:noFill/>
              <a:miter lim="800000"/>
              <a:headEnd/>
              <a:tailEnd/>
            </a:ln>
          </p:spPr>
          <p:txBody>
            <a:bodyPr wrap="none">
              <a:spAutoFit/>
            </a:bodyPr>
            <a:lstStyle/>
            <a:p>
              <a:pPr algn="ctr">
                <a:spcBef>
                  <a:spcPct val="50000"/>
                </a:spcBef>
              </a:pPr>
              <a:r>
                <a:rPr lang="en-US" sz="700" b="1">
                  <a:solidFill>
                    <a:schemeClr val="bg1"/>
                  </a:solidFill>
                  <a:latin typeface="Arial" charset="0"/>
                </a:rPr>
                <a:t>B4</a:t>
              </a:r>
            </a:p>
          </p:txBody>
        </p:sp>
        <p:sp>
          <p:nvSpPr>
            <p:cNvPr id="53" name="Text Box 48"/>
            <p:cNvSpPr txBox="1">
              <a:spLocks noChangeAspect="1" noChangeArrowheads="1"/>
            </p:cNvSpPr>
            <p:nvPr/>
          </p:nvSpPr>
          <p:spPr bwMode="auto">
            <a:xfrm>
              <a:off x="4451" y="996"/>
              <a:ext cx="205" cy="141"/>
            </a:xfrm>
            <a:prstGeom prst="rect">
              <a:avLst/>
            </a:prstGeom>
            <a:solidFill>
              <a:srgbClr val="000080"/>
            </a:solidFill>
            <a:ln w="9525">
              <a:noFill/>
              <a:miter lim="800000"/>
              <a:headEnd/>
              <a:tailEnd/>
            </a:ln>
          </p:spPr>
          <p:txBody>
            <a:bodyPr wrap="none">
              <a:spAutoFit/>
            </a:bodyPr>
            <a:lstStyle/>
            <a:p>
              <a:pPr algn="ctr">
                <a:spcBef>
                  <a:spcPct val="50000"/>
                </a:spcBef>
              </a:pPr>
              <a:r>
                <a:rPr lang="en-US" sz="700" b="1">
                  <a:solidFill>
                    <a:schemeClr val="bg1"/>
                  </a:solidFill>
                  <a:latin typeface="Arial" charset="0"/>
                </a:rPr>
                <a:t>B5</a:t>
              </a:r>
            </a:p>
          </p:txBody>
        </p:sp>
        <p:sp>
          <p:nvSpPr>
            <p:cNvPr id="54" name="Text Box 49"/>
            <p:cNvSpPr txBox="1">
              <a:spLocks noChangeAspect="1" noChangeArrowheads="1"/>
            </p:cNvSpPr>
            <p:nvPr/>
          </p:nvSpPr>
          <p:spPr bwMode="auto">
            <a:xfrm>
              <a:off x="3196" y="996"/>
              <a:ext cx="204" cy="141"/>
            </a:xfrm>
            <a:prstGeom prst="rect">
              <a:avLst/>
            </a:prstGeom>
            <a:solidFill>
              <a:srgbClr val="000080"/>
            </a:solidFill>
            <a:ln w="9525">
              <a:noFill/>
              <a:miter lim="800000"/>
              <a:headEnd/>
              <a:tailEnd/>
            </a:ln>
          </p:spPr>
          <p:txBody>
            <a:bodyPr wrap="none">
              <a:spAutoFit/>
            </a:bodyPr>
            <a:lstStyle/>
            <a:p>
              <a:pPr algn="ctr">
                <a:spcBef>
                  <a:spcPct val="50000"/>
                </a:spcBef>
              </a:pPr>
              <a:r>
                <a:rPr lang="en-US" sz="700" b="1">
                  <a:solidFill>
                    <a:schemeClr val="bg1"/>
                  </a:solidFill>
                  <a:latin typeface="Arial" charset="0"/>
                </a:rPr>
                <a:t>B3</a:t>
              </a:r>
            </a:p>
          </p:txBody>
        </p:sp>
        <p:sp>
          <p:nvSpPr>
            <p:cNvPr id="55" name="Text Box 50"/>
            <p:cNvSpPr txBox="1">
              <a:spLocks noChangeAspect="1" noChangeArrowheads="1"/>
            </p:cNvSpPr>
            <p:nvPr/>
          </p:nvSpPr>
          <p:spPr bwMode="auto">
            <a:xfrm>
              <a:off x="3824" y="1326"/>
              <a:ext cx="204" cy="140"/>
            </a:xfrm>
            <a:prstGeom prst="rect">
              <a:avLst/>
            </a:prstGeom>
            <a:solidFill>
              <a:srgbClr val="000080"/>
            </a:solidFill>
            <a:ln w="9525">
              <a:noFill/>
              <a:miter lim="800000"/>
              <a:headEnd/>
              <a:tailEnd/>
            </a:ln>
          </p:spPr>
          <p:txBody>
            <a:bodyPr wrap="none">
              <a:spAutoFit/>
            </a:bodyPr>
            <a:lstStyle/>
            <a:p>
              <a:pPr algn="ctr">
                <a:spcBef>
                  <a:spcPct val="50000"/>
                </a:spcBef>
              </a:pPr>
              <a:r>
                <a:rPr lang="en-US" sz="700" b="1">
                  <a:solidFill>
                    <a:schemeClr val="bg1"/>
                  </a:solidFill>
                  <a:latin typeface="Arial" charset="0"/>
                </a:rPr>
                <a:t>C4</a:t>
              </a:r>
            </a:p>
          </p:txBody>
        </p:sp>
        <p:sp>
          <p:nvSpPr>
            <p:cNvPr id="56" name="Text Box 51"/>
            <p:cNvSpPr txBox="1">
              <a:spLocks noChangeAspect="1" noChangeArrowheads="1"/>
            </p:cNvSpPr>
            <p:nvPr/>
          </p:nvSpPr>
          <p:spPr bwMode="auto">
            <a:xfrm>
              <a:off x="4451" y="1326"/>
              <a:ext cx="205" cy="140"/>
            </a:xfrm>
            <a:prstGeom prst="rect">
              <a:avLst/>
            </a:prstGeom>
            <a:solidFill>
              <a:srgbClr val="000080"/>
            </a:solidFill>
            <a:ln w="9525">
              <a:noFill/>
              <a:miter lim="800000"/>
              <a:headEnd/>
              <a:tailEnd/>
            </a:ln>
          </p:spPr>
          <p:txBody>
            <a:bodyPr wrap="none">
              <a:spAutoFit/>
            </a:bodyPr>
            <a:lstStyle/>
            <a:p>
              <a:pPr algn="ctr">
                <a:spcBef>
                  <a:spcPct val="50000"/>
                </a:spcBef>
              </a:pPr>
              <a:r>
                <a:rPr lang="en-US" sz="700" b="1">
                  <a:solidFill>
                    <a:schemeClr val="bg1"/>
                  </a:solidFill>
                  <a:latin typeface="Arial" charset="0"/>
                </a:rPr>
                <a:t>C5</a:t>
              </a:r>
            </a:p>
          </p:txBody>
        </p:sp>
        <p:sp>
          <p:nvSpPr>
            <p:cNvPr id="57" name="Text Box 52"/>
            <p:cNvSpPr txBox="1">
              <a:spLocks noChangeAspect="1" noChangeArrowheads="1"/>
            </p:cNvSpPr>
            <p:nvPr/>
          </p:nvSpPr>
          <p:spPr bwMode="auto">
            <a:xfrm>
              <a:off x="3196" y="1326"/>
              <a:ext cx="204" cy="140"/>
            </a:xfrm>
            <a:prstGeom prst="rect">
              <a:avLst/>
            </a:prstGeom>
            <a:solidFill>
              <a:srgbClr val="000080"/>
            </a:solidFill>
            <a:ln w="9525">
              <a:noFill/>
              <a:miter lim="800000"/>
              <a:headEnd/>
              <a:tailEnd/>
            </a:ln>
          </p:spPr>
          <p:txBody>
            <a:bodyPr wrap="none">
              <a:spAutoFit/>
            </a:bodyPr>
            <a:lstStyle/>
            <a:p>
              <a:pPr algn="ctr">
                <a:spcBef>
                  <a:spcPct val="50000"/>
                </a:spcBef>
              </a:pPr>
              <a:r>
                <a:rPr lang="en-US" sz="700" b="1">
                  <a:solidFill>
                    <a:schemeClr val="bg1"/>
                  </a:solidFill>
                  <a:latin typeface="Arial" charset="0"/>
                </a:rPr>
                <a:t>C3</a:t>
              </a:r>
            </a:p>
          </p:txBody>
        </p:sp>
        <p:sp>
          <p:nvSpPr>
            <p:cNvPr id="58" name="Text Box 53"/>
            <p:cNvSpPr txBox="1">
              <a:spLocks noChangeAspect="1" noChangeArrowheads="1"/>
            </p:cNvSpPr>
            <p:nvPr/>
          </p:nvSpPr>
          <p:spPr bwMode="auto">
            <a:xfrm>
              <a:off x="3090" y="1899"/>
              <a:ext cx="303" cy="141"/>
            </a:xfrm>
            <a:prstGeom prst="rect">
              <a:avLst/>
            </a:prstGeom>
            <a:solidFill>
              <a:srgbClr val="000080"/>
            </a:solidFill>
            <a:ln w="9525">
              <a:noFill/>
              <a:miter lim="800000"/>
              <a:headEnd/>
              <a:tailEnd/>
            </a:ln>
          </p:spPr>
          <p:txBody>
            <a:bodyPr wrap="none">
              <a:spAutoFit/>
            </a:bodyPr>
            <a:lstStyle/>
            <a:p>
              <a:pPr algn="ctr">
                <a:spcBef>
                  <a:spcPct val="50000"/>
                </a:spcBef>
              </a:pPr>
              <a:r>
                <a:rPr lang="en-US" sz="700" b="1">
                  <a:solidFill>
                    <a:schemeClr val="bg1"/>
                  </a:solidFill>
                  <a:latin typeface="Arial" charset="0"/>
                </a:rPr>
                <a:t>CORE</a:t>
              </a:r>
            </a:p>
          </p:txBody>
        </p:sp>
        <p:sp>
          <p:nvSpPr>
            <p:cNvPr id="59" name="Text Box 54"/>
            <p:cNvSpPr txBox="1">
              <a:spLocks noChangeAspect="1" noChangeArrowheads="1"/>
            </p:cNvSpPr>
            <p:nvPr/>
          </p:nvSpPr>
          <p:spPr bwMode="auto">
            <a:xfrm>
              <a:off x="3824" y="663"/>
              <a:ext cx="204" cy="141"/>
            </a:xfrm>
            <a:prstGeom prst="rect">
              <a:avLst/>
            </a:prstGeom>
            <a:solidFill>
              <a:srgbClr val="000080"/>
            </a:solidFill>
            <a:ln w="9525">
              <a:noFill/>
              <a:miter lim="800000"/>
              <a:headEnd/>
              <a:tailEnd/>
            </a:ln>
          </p:spPr>
          <p:txBody>
            <a:bodyPr wrap="none">
              <a:spAutoFit/>
            </a:bodyPr>
            <a:lstStyle/>
            <a:p>
              <a:pPr algn="ctr">
                <a:spcBef>
                  <a:spcPct val="50000"/>
                </a:spcBef>
              </a:pPr>
              <a:r>
                <a:rPr lang="en-US" sz="700" b="1">
                  <a:solidFill>
                    <a:schemeClr val="bg1"/>
                  </a:solidFill>
                  <a:latin typeface="Arial" charset="0"/>
                </a:rPr>
                <a:t>A4</a:t>
              </a:r>
            </a:p>
          </p:txBody>
        </p:sp>
        <p:sp>
          <p:nvSpPr>
            <p:cNvPr id="60" name="Text Box 55"/>
            <p:cNvSpPr txBox="1">
              <a:spLocks noChangeAspect="1" noChangeArrowheads="1"/>
            </p:cNvSpPr>
            <p:nvPr/>
          </p:nvSpPr>
          <p:spPr bwMode="auto">
            <a:xfrm>
              <a:off x="4451" y="663"/>
              <a:ext cx="205" cy="141"/>
            </a:xfrm>
            <a:prstGeom prst="rect">
              <a:avLst/>
            </a:prstGeom>
            <a:solidFill>
              <a:srgbClr val="000080"/>
            </a:solidFill>
            <a:ln w="9525">
              <a:noFill/>
              <a:miter lim="800000"/>
              <a:headEnd/>
              <a:tailEnd/>
            </a:ln>
          </p:spPr>
          <p:txBody>
            <a:bodyPr wrap="none">
              <a:spAutoFit/>
            </a:bodyPr>
            <a:lstStyle/>
            <a:p>
              <a:pPr algn="ctr">
                <a:spcBef>
                  <a:spcPct val="50000"/>
                </a:spcBef>
              </a:pPr>
              <a:r>
                <a:rPr lang="en-US" sz="700" b="1">
                  <a:solidFill>
                    <a:schemeClr val="bg1"/>
                  </a:solidFill>
                  <a:latin typeface="Arial" charset="0"/>
                </a:rPr>
                <a:t>A5</a:t>
              </a:r>
            </a:p>
          </p:txBody>
        </p:sp>
        <p:sp>
          <p:nvSpPr>
            <p:cNvPr id="61" name="Text Box 56"/>
            <p:cNvSpPr txBox="1">
              <a:spLocks noChangeAspect="1" noChangeArrowheads="1"/>
            </p:cNvSpPr>
            <p:nvPr/>
          </p:nvSpPr>
          <p:spPr bwMode="auto">
            <a:xfrm>
              <a:off x="3196" y="663"/>
              <a:ext cx="204" cy="141"/>
            </a:xfrm>
            <a:prstGeom prst="rect">
              <a:avLst/>
            </a:prstGeom>
            <a:solidFill>
              <a:srgbClr val="000080"/>
            </a:solidFill>
            <a:ln w="9525">
              <a:noFill/>
              <a:miter lim="800000"/>
              <a:headEnd/>
              <a:tailEnd/>
            </a:ln>
          </p:spPr>
          <p:txBody>
            <a:bodyPr wrap="none">
              <a:spAutoFit/>
            </a:bodyPr>
            <a:lstStyle/>
            <a:p>
              <a:pPr algn="ctr">
                <a:spcBef>
                  <a:spcPct val="50000"/>
                </a:spcBef>
              </a:pPr>
              <a:r>
                <a:rPr lang="en-US" sz="700" b="1">
                  <a:solidFill>
                    <a:schemeClr val="bg1"/>
                  </a:solidFill>
                  <a:latin typeface="Arial" charset="0"/>
                </a:rPr>
                <a:t>A3</a:t>
              </a:r>
            </a:p>
          </p:txBody>
        </p:sp>
        <p:sp>
          <p:nvSpPr>
            <p:cNvPr id="62" name="Line 57"/>
            <p:cNvSpPr>
              <a:spLocks noChangeAspect="1" noChangeShapeType="1"/>
            </p:cNvSpPr>
            <p:nvPr/>
          </p:nvSpPr>
          <p:spPr bwMode="auto">
            <a:xfrm>
              <a:off x="3631" y="1812"/>
              <a:ext cx="154" cy="0"/>
            </a:xfrm>
            <a:prstGeom prst="line">
              <a:avLst/>
            </a:prstGeom>
            <a:noFill/>
            <a:ln w="57150">
              <a:solidFill>
                <a:schemeClr val="tx1"/>
              </a:solidFill>
              <a:round/>
              <a:headEnd/>
              <a:tailEnd/>
            </a:ln>
          </p:spPr>
          <p:txBody>
            <a:bodyPr/>
            <a:lstStyle/>
            <a:p>
              <a:endParaRPr lang="it-IT"/>
            </a:p>
          </p:txBody>
        </p:sp>
        <p:sp>
          <p:nvSpPr>
            <p:cNvPr id="63" name="Line 58"/>
            <p:cNvSpPr>
              <a:spLocks noChangeAspect="1" noChangeShapeType="1"/>
            </p:cNvSpPr>
            <p:nvPr/>
          </p:nvSpPr>
          <p:spPr bwMode="auto">
            <a:xfrm>
              <a:off x="3631" y="1906"/>
              <a:ext cx="154" cy="0"/>
            </a:xfrm>
            <a:prstGeom prst="line">
              <a:avLst/>
            </a:prstGeom>
            <a:noFill/>
            <a:ln w="57150">
              <a:solidFill>
                <a:srgbClr val="FF0000"/>
              </a:solidFill>
              <a:round/>
              <a:headEnd/>
              <a:tailEnd/>
            </a:ln>
          </p:spPr>
          <p:txBody>
            <a:bodyPr/>
            <a:lstStyle/>
            <a:p>
              <a:endParaRPr lang="it-IT"/>
            </a:p>
          </p:txBody>
        </p:sp>
        <p:sp>
          <p:nvSpPr>
            <p:cNvPr id="64" name="Text Box 59"/>
            <p:cNvSpPr txBox="1">
              <a:spLocks noChangeAspect="1" noChangeArrowheads="1"/>
            </p:cNvSpPr>
            <p:nvPr/>
          </p:nvSpPr>
          <p:spPr bwMode="auto">
            <a:xfrm>
              <a:off x="3785" y="1706"/>
              <a:ext cx="728" cy="324"/>
            </a:xfrm>
            <a:prstGeom prst="rect">
              <a:avLst/>
            </a:prstGeom>
            <a:noFill/>
            <a:ln w="9525">
              <a:noFill/>
              <a:miter lim="800000"/>
              <a:headEnd/>
              <a:tailEnd/>
            </a:ln>
          </p:spPr>
          <p:txBody>
            <a:bodyPr>
              <a:spAutoFit/>
            </a:bodyPr>
            <a:lstStyle/>
            <a:p>
              <a:pPr>
                <a:spcBef>
                  <a:spcPct val="50000"/>
                </a:spcBef>
              </a:pPr>
              <a:r>
                <a:rPr lang="en-US" sz="1200"/>
                <a:t>measured</a:t>
              </a:r>
              <a:br>
                <a:rPr lang="en-US" sz="1200"/>
              </a:br>
              <a:r>
                <a:rPr lang="en-US" sz="1200">
                  <a:solidFill>
                    <a:srgbClr val="FF0000"/>
                  </a:solidFill>
                </a:rPr>
                <a:t>calculated</a:t>
              </a:r>
            </a:p>
          </p:txBody>
        </p:sp>
      </p:gr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tripel_transparent_vakuum"/>
          <p:cNvPicPr>
            <a:picLocks noChangeAspect="1" noChangeArrowheads="1"/>
          </p:cNvPicPr>
          <p:nvPr/>
        </p:nvPicPr>
        <p:blipFill>
          <a:blip r:embed="rId3"/>
          <a:srcRect/>
          <a:stretch>
            <a:fillRect/>
          </a:stretch>
        </p:blipFill>
        <p:spPr bwMode="auto">
          <a:xfrm>
            <a:off x="-3421063" y="0"/>
            <a:ext cx="12711113" cy="9532938"/>
          </a:xfrm>
          <a:prstGeom prst="rect">
            <a:avLst/>
          </a:prstGeom>
          <a:noFill/>
          <a:ln w="9525">
            <a:noFill/>
            <a:miter lim="800000"/>
            <a:headEnd/>
            <a:tailEnd/>
          </a:ln>
        </p:spPr>
      </p:pic>
      <p:sp>
        <p:nvSpPr>
          <p:cNvPr id="48131" name="Text Box 2"/>
          <p:cNvSpPr txBox="1">
            <a:spLocks noChangeArrowheads="1"/>
          </p:cNvSpPr>
          <p:nvPr/>
        </p:nvSpPr>
        <p:spPr bwMode="auto">
          <a:xfrm>
            <a:off x="357188" y="142875"/>
            <a:ext cx="8429625" cy="642938"/>
          </a:xfrm>
          <a:prstGeom prst="rect">
            <a:avLst/>
          </a:prstGeom>
          <a:noFill/>
          <a:ln w="36000">
            <a:noFill/>
            <a:round/>
            <a:headEnd/>
            <a:tailEnd/>
          </a:ln>
        </p:spPr>
        <p:txBody>
          <a:bodyPr wrap="none" lIns="0" tIns="0" rIns="0" bIns="0"/>
          <a:lstStyle/>
          <a:p>
            <a:pPr defTabSz="407988" hangingPunct="0">
              <a:lnSpc>
                <a:spcPct val="93000"/>
              </a:lnSpc>
              <a:buClr>
                <a:srgbClr val="000000"/>
              </a:buClr>
              <a:buSzPct val="45000"/>
              <a:buFont typeface="Wingdings" pitchFamily="2" charset="2"/>
              <a:buNone/>
              <a:tabLst>
                <a:tab pos="657225" algn="l"/>
                <a:tab pos="1312863" algn="l"/>
                <a:tab pos="1970088" algn="l"/>
                <a:tab pos="2627313" algn="l"/>
                <a:tab pos="3282950" algn="l"/>
                <a:tab pos="3940175" algn="l"/>
                <a:tab pos="4595813" algn="l"/>
                <a:tab pos="5253038" algn="l"/>
                <a:tab pos="5910263" algn="l"/>
              </a:tabLst>
            </a:pPr>
            <a:r>
              <a:rPr lang="en-GB" sz="4400" dirty="0" smtClean="0">
                <a:solidFill>
                  <a:srgbClr val="FFFF66"/>
                </a:solidFill>
                <a:latin typeface="Calibri" pitchFamily="34" charset="0"/>
              </a:rPr>
              <a:t>AGATA </a:t>
            </a:r>
            <a:r>
              <a:rPr lang="en-GB" sz="4400" dirty="0">
                <a:solidFill>
                  <a:srgbClr val="FFFF66"/>
                </a:solidFill>
                <a:latin typeface="Calibri" pitchFamily="34" charset="0"/>
              </a:rPr>
              <a:t>Triple Cryostat</a:t>
            </a:r>
          </a:p>
        </p:txBody>
      </p:sp>
      <p:sp>
        <p:nvSpPr>
          <p:cNvPr id="48133" name="Text Box 9"/>
          <p:cNvSpPr txBox="1">
            <a:spLocks noChangeArrowheads="1"/>
          </p:cNvSpPr>
          <p:nvPr/>
        </p:nvSpPr>
        <p:spPr bwMode="auto">
          <a:xfrm>
            <a:off x="250824" y="981075"/>
            <a:ext cx="7561535" cy="792163"/>
          </a:xfrm>
          <a:prstGeom prst="rect">
            <a:avLst/>
          </a:prstGeom>
          <a:noFill/>
          <a:ln w="36000">
            <a:noFill/>
            <a:round/>
            <a:headEnd/>
            <a:tailEnd/>
          </a:ln>
        </p:spPr>
        <p:txBody>
          <a:bodyPr wrap="none" lIns="0" tIns="0" rIns="0" bIns="0"/>
          <a:lstStyle/>
          <a:p>
            <a:pPr algn="l" defTabSz="407988" hangingPunct="0">
              <a:lnSpc>
                <a:spcPct val="93000"/>
              </a:lnSpc>
              <a:buClr>
                <a:srgbClr val="000000"/>
              </a:buClr>
              <a:buSzPct val="45000"/>
              <a:buFont typeface="Wingdings" pitchFamily="2" charset="2"/>
              <a:buNone/>
              <a:tabLst>
                <a:tab pos="657225" algn="l"/>
                <a:tab pos="1312863" algn="l"/>
                <a:tab pos="1970088" algn="l"/>
                <a:tab pos="2627313" algn="l"/>
                <a:tab pos="3282950" algn="l"/>
                <a:tab pos="3940175" algn="l"/>
                <a:tab pos="4595813" algn="l"/>
              </a:tabLst>
            </a:pPr>
            <a:r>
              <a:rPr lang="en-GB" sz="1800" dirty="0">
                <a:solidFill>
                  <a:srgbClr val="FFFF66"/>
                </a:solidFill>
              </a:rPr>
              <a:t>- integration of 111 high </a:t>
            </a:r>
            <a:r>
              <a:rPr lang="en-GB" sz="1800" dirty="0" smtClean="0">
                <a:solidFill>
                  <a:srgbClr val="FFFF66"/>
                </a:solidFill>
              </a:rPr>
              <a:t>resolution spectroscopy </a:t>
            </a:r>
            <a:r>
              <a:rPr lang="en-GB" sz="1800" dirty="0">
                <a:solidFill>
                  <a:srgbClr val="FFFF66"/>
                </a:solidFill>
              </a:rPr>
              <a:t>channels</a:t>
            </a:r>
          </a:p>
          <a:p>
            <a:pPr algn="l" defTabSz="407988" hangingPunct="0">
              <a:lnSpc>
                <a:spcPct val="93000"/>
              </a:lnSpc>
              <a:buClr>
                <a:srgbClr val="000000"/>
              </a:buClr>
              <a:buSzPct val="45000"/>
              <a:buFont typeface="Wingdings" pitchFamily="2" charset="2"/>
              <a:buNone/>
              <a:tabLst>
                <a:tab pos="657225" algn="l"/>
                <a:tab pos="1312863" algn="l"/>
                <a:tab pos="1970088" algn="l"/>
                <a:tab pos="2627313" algn="l"/>
                <a:tab pos="3282950" algn="l"/>
                <a:tab pos="3940175" algn="l"/>
                <a:tab pos="4595813" algn="l"/>
              </a:tabLst>
            </a:pPr>
            <a:r>
              <a:rPr lang="en-GB" sz="1800" dirty="0">
                <a:solidFill>
                  <a:srgbClr val="FFFF66"/>
                </a:solidFill>
              </a:rPr>
              <a:t>- cold FET technology for all signals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3" name="102 Grupo"/>
          <p:cNvGrpSpPr>
            <a:grpSpLocks/>
          </p:cNvGrpSpPr>
          <p:nvPr/>
        </p:nvGrpSpPr>
        <p:grpSpPr bwMode="auto">
          <a:xfrm>
            <a:off x="5072063" y="2166169"/>
            <a:ext cx="122237" cy="928688"/>
            <a:chOff x="5072066" y="2000240"/>
            <a:chExt cx="121446" cy="928694"/>
          </a:xfrm>
        </p:grpSpPr>
        <p:sp>
          <p:nvSpPr>
            <p:cNvPr id="115787" name="Oval 48"/>
            <p:cNvSpPr>
              <a:spLocks noChangeArrowheads="1"/>
            </p:cNvSpPr>
            <p:nvPr/>
          </p:nvSpPr>
          <p:spPr bwMode="auto">
            <a:xfrm rot="-5400000">
              <a:off x="5096674" y="2546344"/>
              <a:ext cx="100013" cy="93663"/>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endParaRPr lang="de-DE" altLang="de-DE" sz="1600">
                <a:solidFill>
                  <a:srgbClr val="000000"/>
                </a:solidFill>
              </a:endParaRPr>
            </a:p>
          </p:txBody>
        </p:sp>
        <p:cxnSp>
          <p:nvCxnSpPr>
            <p:cNvPr id="115788" name="AutoShape 40"/>
            <p:cNvCxnSpPr>
              <a:cxnSpLocks noChangeShapeType="1"/>
            </p:cNvCxnSpPr>
            <p:nvPr/>
          </p:nvCxnSpPr>
          <p:spPr bwMode="auto">
            <a:xfrm rot="16200000" flipV="1">
              <a:off x="4608512" y="2463794"/>
              <a:ext cx="928694" cy="1586"/>
            </a:xfrm>
            <a:prstGeom prst="bentConnector3">
              <a:avLst>
                <a:gd name="adj1" fmla="val 50000"/>
              </a:avLst>
            </a:prstGeom>
            <a:noFill/>
            <a:ln w="28575">
              <a:solidFill>
                <a:srgbClr val="FF0000"/>
              </a:solidFill>
              <a:miter lim="800000"/>
              <a:headEnd type="triangle" w="med" len="med"/>
              <a:tailEnd/>
            </a:ln>
            <a:extLst>
              <a:ext uri="{909E8E84-426E-40DD-AFC4-6F175D3DCCD1}">
                <a14:hiddenFill xmlns:a14="http://schemas.microsoft.com/office/drawing/2010/main">
                  <a:noFill/>
                </a14:hiddenFill>
              </a:ext>
            </a:extLst>
          </p:spPr>
        </p:cxnSp>
      </p:grpSp>
      <p:grpSp>
        <p:nvGrpSpPr>
          <p:cNvPr id="115715" name="Group 18"/>
          <p:cNvGrpSpPr>
            <a:grpSpLocks/>
          </p:cNvGrpSpPr>
          <p:nvPr/>
        </p:nvGrpSpPr>
        <p:grpSpPr bwMode="auto">
          <a:xfrm>
            <a:off x="2786063" y="5552307"/>
            <a:ext cx="1646237" cy="790575"/>
            <a:chOff x="2611" y="2678"/>
            <a:chExt cx="1037" cy="498"/>
          </a:xfrm>
        </p:grpSpPr>
        <p:sp>
          <p:nvSpPr>
            <p:cNvPr id="115785" name="Oval 19"/>
            <p:cNvSpPr>
              <a:spLocks noChangeArrowheads="1"/>
            </p:cNvSpPr>
            <p:nvPr/>
          </p:nvSpPr>
          <p:spPr bwMode="auto">
            <a:xfrm>
              <a:off x="2611" y="2678"/>
              <a:ext cx="1037" cy="498"/>
            </a:xfrm>
            <a:prstGeom prst="ellipse">
              <a:avLst/>
            </a:prstGeom>
            <a:solidFill>
              <a:srgbClr val="FFFF66"/>
            </a:solidFill>
            <a:ln w="2857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endParaRPr lang="de-DE" altLang="de-DE" sz="1600">
                <a:solidFill>
                  <a:srgbClr val="000000"/>
                </a:solidFill>
              </a:endParaRPr>
            </a:p>
          </p:txBody>
        </p:sp>
        <p:sp>
          <p:nvSpPr>
            <p:cNvPr id="115786" name="Text Box 20"/>
            <p:cNvSpPr txBox="1">
              <a:spLocks noChangeArrowheads="1"/>
            </p:cNvSpPr>
            <p:nvPr/>
          </p:nvSpPr>
          <p:spPr bwMode="auto">
            <a:xfrm>
              <a:off x="2746" y="2828"/>
              <a:ext cx="79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r>
                <a:rPr lang="en-GB" altLang="de-DE" sz="1600">
                  <a:solidFill>
                    <a:srgbClr val="000000"/>
                  </a:solidFill>
                  <a:cs typeface="Arial" panose="020B0604020202020204" pitchFamily="34" charset="0"/>
                </a:rPr>
                <a:t>TRACKING</a:t>
              </a:r>
            </a:p>
          </p:txBody>
        </p:sp>
      </p:grpSp>
      <p:cxnSp>
        <p:nvCxnSpPr>
          <p:cNvPr id="115716" name="AutoShape 21"/>
          <p:cNvCxnSpPr>
            <a:cxnSpLocks noChangeShapeType="1"/>
            <a:stCxn id="115720" idx="6"/>
          </p:cNvCxnSpPr>
          <p:nvPr/>
        </p:nvCxnSpPr>
        <p:spPr bwMode="auto">
          <a:xfrm>
            <a:off x="2146300" y="5947594"/>
            <a:ext cx="639763" cy="1588"/>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115717" name="Group 23"/>
          <p:cNvGrpSpPr>
            <a:grpSpLocks/>
          </p:cNvGrpSpPr>
          <p:nvPr/>
        </p:nvGrpSpPr>
        <p:grpSpPr bwMode="auto">
          <a:xfrm>
            <a:off x="5143500" y="5552307"/>
            <a:ext cx="1646238" cy="790575"/>
            <a:chOff x="4000" y="2678"/>
            <a:chExt cx="1037" cy="498"/>
          </a:xfrm>
        </p:grpSpPr>
        <p:sp>
          <p:nvSpPr>
            <p:cNvPr id="115783" name="Oval 24"/>
            <p:cNvSpPr>
              <a:spLocks noChangeArrowheads="1"/>
            </p:cNvSpPr>
            <p:nvPr/>
          </p:nvSpPr>
          <p:spPr bwMode="auto">
            <a:xfrm>
              <a:off x="4000" y="2678"/>
              <a:ext cx="1037" cy="498"/>
            </a:xfrm>
            <a:prstGeom prst="ellipse">
              <a:avLst/>
            </a:prstGeom>
            <a:solidFill>
              <a:srgbClr val="FFFF66"/>
            </a:solidFill>
            <a:ln w="2857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endParaRPr lang="de-DE" altLang="de-DE" sz="1600">
                <a:solidFill>
                  <a:srgbClr val="000000"/>
                </a:solidFill>
              </a:endParaRPr>
            </a:p>
          </p:txBody>
        </p:sp>
        <p:sp>
          <p:nvSpPr>
            <p:cNvPr id="115784" name="Text Box 25"/>
            <p:cNvSpPr txBox="1">
              <a:spLocks noChangeArrowheads="1"/>
            </p:cNvSpPr>
            <p:nvPr/>
          </p:nvSpPr>
          <p:spPr bwMode="auto">
            <a:xfrm>
              <a:off x="4211" y="2726"/>
              <a:ext cx="69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r>
                <a:rPr lang="en-GB" altLang="de-DE" sz="1600">
                  <a:solidFill>
                    <a:srgbClr val="000000"/>
                  </a:solidFill>
                  <a:cs typeface="Arial" panose="020B0604020202020204" pitchFamily="34" charset="0"/>
                </a:rPr>
                <a:t>Control,</a:t>
              </a:r>
            </a:p>
            <a:p>
              <a:pPr eaLnBrk="1" fontAlgn="base" hangingPunct="1">
                <a:spcBef>
                  <a:spcPct val="0"/>
                </a:spcBef>
                <a:spcAft>
                  <a:spcPct val="0"/>
                </a:spcAft>
              </a:pPr>
              <a:r>
                <a:rPr lang="en-GB" altLang="de-DE" sz="1600">
                  <a:solidFill>
                    <a:srgbClr val="000000"/>
                  </a:solidFill>
                  <a:cs typeface="Arial" panose="020B0604020202020204" pitchFamily="34" charset="0"/>
                </a:rPr>
                <a:t>Storage…</a:t>
              </a:r>
            </a:p>
          </p:txBody>
        </p:sp>
      </p:grpSp>
      <p:cxnSp>
        <p:nvCxnSpPr>
          <p:cNvPr id="115718" name="AutoShape 26"/>
          <p:cNvCxnSpPr>
            <a:cxnSpLocks noChangeShapeType="1"/>
          </p:cNvCxnSpPr>
          <p:nvPr/>
        </p:nvCxnSpPr>
        <p:spPr bwMode="auto">
          <a:xfrm>
            <a:off x="4432300" y="5947594"/>
            <a:ext cx="711200" cy="1588"/>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5719" name="Text Box 27"/>
          <p:cNvSpPr txBox="1">
            <a:spLocks noChangeArrowheads="1"/>
          </p:cNvSpPr>
          <p:nvPr/>
        </p:nvSpPr>
        <p:spPr bwMode="auto">
          <a:xfrm>
            <a:off x="677863" y="5523732"/>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endParaRPr lang="es-ES" altLang="de-DE" sz="1600">
              <a:solidFill>
                <a:srgbClr val="000000"/>
              </a:solidFill>
            </a:endParaRPr>
          </a:p>
        </p:txBody>
      </p:sp>
      <p:sp>
        <p:nvSpPr>
          <p:cNvPr id="115720" name="Oval 30"/>
          <p:cNvSpPr>
            <a:spLocks noChangeArrowheads="1"/>
          </p:cNvSpPr>
          <p:nvPr/>
        </p:nvSpPr>
        <p:spPr bwMode="auto">
          <a:xfrm>
            <a:off x="500063" y="5552307"/>
            <a:ext cx="1646237" cy="790575"/>
          </a:xfrm>
          <a:prstGeom prst="ellipse">
            <a:avLst/>
          </a:prstGeom>
          <a:solidFill>
            <a:srgbClr val="FFFF66"/>
          </a:solidFill>
          <a:ln w="2857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endParaRPr lang="de-DE" altLang="de-DE" sz="1600">
              <a:solidFill>
                <a:srgbClr val="000000"/>
              </a:solidFill>
            </a:endParaRPr>
          </a:p>
        </p:txBody>
      </p:sp>
      <p:sp>
        <p:nvSpPr>
          <p:cNvPr id="115721" name="Text Box 31"/>
          <p:cNvSpPr txBox="1">
            <a:spLocks noChangeArrowheads="1"/>
          </p:cNvSpPr>
          <p:nvPr/>
        </p:nvSpPr>
        <p:spPr bwMode="auto">
          <a:xfrm>
            <a:off x="642938" y="5615807"/>
            <a:ext cx="1433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base" hangingPunct="1">
              <a:spcBef>
                <a:spcPct val="0"/>
              </a:spcBef>
              <a:spcAft>
                <a:spcPct val="0"/>
              </a:spcAft>
            </a:pPr>
            <a:r>
              <a:rPr lang="en-GB" altLang="de-DE" sz="1600">
                <a:solidFill>
                  <a:srgbClr val="000000"/>
                </a:solidFill>
                <a:cs typeface="Arial" panose="020B0604020202020204" pitchFamily="34" charset="0"/>
              </a:rPr>
              <a:t>EVENT BUILDER</a:t>
            </a:r>
          </a:p>
        </p:txBody>
      </p:sp>
      <p:cxnSp>
        <p:nvCxnSpPr>
          <p:cNvPr id="115722" name="AutoShape 32"/>
          <p:cNvCxnSpPr>
            <a:cxnSpLocks noChangeShapeType="1"/>
          </p:cNvCxnSpPr>
          <p:nvPr/>
        </p:nvCxnSpPr>
        <p:spPr bwMode="auto">
          <a:xfrm rot="16200000" flipH="1">
            <a:off x="728662" y="4958582"/>
            <a:ext cx="1166813" cy="20638"/>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5723" name="Text Box 34"/>
          <p:cNvSpPr txBox="1">
            <a:spLocks noChangeArrowheads="1"/>
          </p:cNvSpPr>
          <p:nvPr/>
        </p:nvSpPr>
        <p:spPr bwMode="auto">
          <a:xfrm>
            <a:off x="8029575" y="3217094"/>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endParaRPr lang="es-ES" altLang="de-DE" sz="1600">
              <a:solidFill>
                <a:srgbClr val="000000"/>
              </a:solidFill>
            </a:endParaRPr>
          </a:p>
        </p:txBody>
      </p:sp>
      <p:grpSp>
        <p:nvGrpSpPr>
          <p:cNvPr id="115724" name="Group 50"/>
          <p:cNvGrpSpPr>
            <a:grpSpLocks/>
          </p:cNvGrpSpPr>
          <p:nvPr/>
        </p:nvGrpSpPr>
        <p:grpSpPr bwMode="auto">
          <a:xfrm>
            <a:off x="479425" y="3594919"/>
            <a:ext cx="2806700" cy="790575"/>
            <a:chOff x="834" y="1830"/>
            <a:chExt cx="1768" cy="498"/>
          </a:xfrm>
        </p:grpSpPr>
        <p:grpSp>
          <p:nvGrpSpPr>
            <p:cNvPr id="115777" name="Group 51"/>
            <p:cNvGrpSpPr>
              <a:grpSpLocks/>
            </p:cNvGrpSpPr>
            <p:nvPr/>
          </p:nvGrpSpPr>
          <p:grpSpPr bwMode="auto">
            <a:xfrm>
              <a:off x="834" y="1830"/>
              <a:ext cx="1036" cy="498"/>
              <a:chOff x="834" y="1830"/>
              <a:chExt cx="1036" cy="498"/>
            </a:xfrm>
          </p:grpSpPr>
          <p:sp>
            <p:nvSpPr>
              <p:cNvPr id="115781" name="Oval 52"/>
              <p:cNvSpPr>
                <a:spLocks noChangeArrowheads="1"/>
              </p:cNvSpPr>
              <p:nvPr/>
            </p:nvSpPr>
            <p:spPr bwMode="auto">
              <a:xfrm>
                <a:off x="834" y="1830"/>
                <a:ext cx="1036" cy="498"/>
              </a:xfrm>
              <a:prstGeom prst="ellipse">
                <a:avLst/>
              </a:prstGeom>
              <a:solidFill>
                <a:srgbClr val="FFFF66"/>
              </a:solidFill>
              <a:ln w="2857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endParaRPr lang="de-DE" altLang="de-DE" sz="1600">
                  <a:solidFill>
                    <a:srgbClr val="000000"/>
                  </a:solidFill>
                </a:endParaRPr>
              </a:p>
            </p:txBody>
          </p:sp>
          <p:sp>
            <p:nvSpPr>
              <p:cNvPr id="115782" name="Text Box 53"/>
              <p:cNvSpPr txBox="1">
                <a:spLocks noChangeArrowheads="1"/>
              </p:cNvSpPr>
              <p:nvPr/>
            </p:nvSpPr>
            <p:spPr bwMode="auto">
              <a:xfrm>
                <a:off x="1072" y="1875"/>
                <a:ext cx="53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base" hangingPunct="1">
                  <a:spcBef>
                    <a:spcPct val="0"/>
                  </a:spcBef>
                  <a:spcAft>
                    <a:spcPct val="0"/>
                  </a:spcAft>
                </a:pPr>
                <a:r>
                  <a:rPr lang="en-GB" altLang="de-DE" sz="1600">
                    <a:solidFill>
                      <a:srgbClr val="000000"/>
                    </a:solidFill>
                    <a:cs typeface="Arial" panose="020B0604020202020204" pitchFamily="34" charset="0"/>
                  </a:rPr>
                  <a:t>PSA FARM</a:t>
                </a:r>
              </a:p>
            </p:txBody>
          </p:sp>
        </p:grpSp>
        <p:cxnSp>
          <p:nvCxnSpPr>
            <p:cNvPr id="115778" name="AutoShape 54"/>
            <p:cNvCxnSpPr>
              <a:cxnSpLocks noChangeShapeType="1"/>
              <a:endCxn id="115781" idx="6"/>
            </p:cNvCxnSpPr>
            <p:nvPr/>
          </p:nvCxnSpPr>
          <p:spPr bwMode="auto">
            <a:xfrm flipH="1">
              <a:off x="1879" y="2079"/>
              <a:ext cx="723"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5779" name="Text Box 55"/>
            <p:cNvSpPr txBox="1">
              <a:spLocks noChangeArrowheads="1"/>
            </p:cNvSpPr>
            <p:nvPr/>
          </p:nvSpPr>
          <p:spPr bwMode="auto">
            <a:xfrm>
              <a:off x="2016" y="1885"/>
              <a:ext cx="55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r>
                <a:rPr lang="en-US" altLang="de-DE" sz="1600">
                  <a:solidFill>
                    <a:srgbClr val="000000"/>
                  </a:solidFill>
                </a:rPr>
                <a:t>Core +</a:t>
              </a:r>
            </a:p>
            <a:p>
              <a:pPr eaLnBrk="1" fontAlgn="base" hangingPunct="1">
                <a:spcBef>
                  <a:spcPct val="0"/>
                </a:spcBef>
                <a:spcAft>
                  <a:spcPct val="0"/>
                </a:spcAft>
              </a:pPr>
              <a:r>
                <a:rPr lang="en-US" altLang="de-DE" sz="1600">
                  <a:solidFill>
                    <a:srgbClr val="000000"/>
                  </a:solidFill>
                </a:rPr>
                <a:t>36 seg.</a:t>
              </a:r>
            </a:p>
          </p:txBody>
        </p:sp>
        <p:sp>
          <p:nvSpPr>
            <p:cNvPr id="115780" name="Line 56"/>
            <p:cNvSpPr>
              <a:spLocks noChangeShapeType="1"/>
            </p:cNvSpPr>
            <p:nvPr/>
          </p:nvSpPr>
          <p:spPr bwMode="auto">
            <a:xfrm flipV="1">
              <a:off x="1990" y="2040"/>
              <a:ext cx="96" cy="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srgbClr val="000000"/>
                </a:solidFill>
                <a:latin typeface="Arial" panose="020B0604020202020204" pitchFamily="34" charset="0"/>
                <a:ea typeface="MS PGothic" panose="020B0600070205080204" pitchFamily="34" charset="-128"/>
              </a:endParaRPr>
            </a:p>
          </p:txBody>
        </p:sp>
      </p:grpSp>
      <p:sp>
        <p:nvSpPr>
          <p:cNvPr id="115725" name="Text Box 72"/>
          <p:cNvSpPr txBox="1">
            <a:spLocks noChangeArrowheads="1"/>
          </p:cNvSpPr>
          <p:nvPr/>
        </p:nvSpPr>
        <p:spPr bwMode="auto">
          <a:xfrm>
            <a:off x="6615113" y="1880419"/>
            <a:ext cx="1266180" cy="369332"/>
          </a:xfrm>
          <a:prstGeom prst="rect">
            <a:avLst/>
          </a:prstGeom>
          <a:solidFill>
            <a:srgbClr val="FFFF66"/>
          </a:solidFill>
          <a:ln w="28575">
            <a:solidFill>
              <a:schemeClr val="tx1"/>
            </a:solidFill>
            <a:miter lim="800000"/>
            <a:headEnd/>
            <a:tailEnd/>
          </a:ln>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r>
              <a:rPr lang="en-GB" altLang="de-DE" sz="1800">
                <a:solidFill>
                  <a:srgbClr val="333399"/>
                </a:solidFill>
              </a:rPr>
              <a:t>GL Trigger</a:t>
            </a:r>
            <a:endParaRPr lang="en-US" altLang="de-DE" sz="1800">
              <a:solidFill>
                <a:srgbClr val="333399"/>
              </a:solidFill>
            </a:endParaRPr>
          </a:p>
        </p:txBody>
      </p:sp>
      <p:grpSp>
        <p:nvGrpSpPr>
          <p:cNvPr id="115726" name="Group 35"/>
          <p:cNvGrpSpPr>
            <a:grpSpLocks/>
          </p:cNvGrpSpPr>
          <p:nvPr/>
        </p:nvGrpSpPr>
        <p:grpSpPr bwMode="auto">
          <a:xfrm>
            <a:off x="5918200" y="2302694"/>
            <a:ext cx="2195513" cy="1163638"/>
            <a:chOff x="3657" y="1346"/>
            <a:chExt cx="1383" cy="733"/>
          </a:xfrm>
        </p:grpSpPr>
        <p:grpSp>
          <p:nvGrpSpPr>
            <p:cNvPr id="115770" name="Group 36"/>
            <p:cNvGrpSpPr>
              <a:grpSpLocks/>
            </p:cNvGrpSpPr>
            <p:nvPr/>
          </p:nvGrpSpPr>
          <p:grpSpPr bwMode="auto">
            <a:xfrm>
              <a:off x="3998" y="1346"/>
              <a:ext cx="1042" cy="498"/>
              <a:chOff x="3998" y="1346"/>
              <a:chExt cx="1042" cy="498"/>
            </a:xfrm>
          </p:grpSpPr>
          <p:sp>
            <p:nvSpPr>
              <p:cNvPr id="115775" name="Oval 37"/>
              <p:cNvSpPr>
                <a:spLocks noChangeArrowheads="1"/>
              </p:cNvSpPr>
              <p:nvPr/>
            </p:nvSpPr>
            <p:spPr bwMode="auto">
              <a:xfrm>
                <a:off x="4000" y="1346"/>
                <a:ext cx="1037" cy="498"/>
              </a:xfrm>
              <a:prstGeom prst="ellipse">
                <a:avLst/>
              </a:prstGeom>
              <a:solidFill>
                <a:srgbClr val="FFFF66"/>
              </a:solidFill>
              <a:ln w="2857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endParaRPr lang="de-DE" altLang="de-DE" sz="1600">
                  <a:solidFill>
                    <a:srgbClr val="000000"/>
                  </a:solidFill>
                </a:endParaRPr>
              </a:p>
            </p:txBody>
          </p:sp>
          <p:sp>
            <p:nvSpPr>
              <p:cNvPr id="115776" name="Text Box 38"/>
              <p:cNvSpPr txBox="1">
                <a:spLocks noChangeArrowheads="1"/>
              </p:cNvSpPr>
              <p:nvPr/>
            </p:nvSpPr>
            <p:spPr bwMode="auto">
              <a:xfrm>
                <a:off x="3998" y="1353"/>
                <a:ext cx="1042" cy="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base" hangingPunct="1">
                  <a:lnSpc>
                    <a:spcPct val="80000"/>
                  </a:lnSpc>
                  <a:spcBef>
                    <a:spcPct val="0"/>
                  </a:spcBef>
                  <a:spcAft>
                    <a:spcPct val="0"/>
                  </a:spcAft>
                </a:pPr>
                <a:r>
                  <a:rPr lang="en-GB" altLang="de-DE" sz="1800">
                    <a:solidFill>
                      <a:srgbClr val="000000"/>
                    </a:solidFill>
                  </a:rPr>
                  <a:t>Clock</a:t>
                </a:r>
              </a:p>
              <a:p>
                <a:pPr algn="ctr" eaLnBrk="1" fontAlgn="base" hangingPunct="1">
                  <a:lnSpc>
                    <a:spcPct val="80000"/>
                  </a:lnSpc>
                  <a:spcBef>
                    <a:spcPct val="0"/>
                  </a:spcBef>
                  <a:spcAft>
                    <a:spcPct val="0"/>
                  </a:spcAft>
                </a:pPr>
                <a:r>
                  <a:rPr lang="en-GB" altLang="de-DE" sz="1800">
                    <a:solidFill>
                      <a:srgbClr val="000000"/>
                    </a:solidFill>
                  </a:rPr>
                  <a:t>100 MHz</a:t>
                </a:r>
              </a:p>
              <a:p>
                <a:pPr algn="ctr" eaLnBrk="1" fontAlgn="base" hangingPunct="1">
                  <a:lnSpc>
                    <a:spcPct val="80000"/>
                  </a:lnSpc>
                  <a:spcBef>
                    <a:spcPct val="0"/>
                  </a:spcBef>
                  <a:spcAft>
                    <a:spcPct val="0"/>
                  </a:spcAft>
                </a:pPr>
                <a:r>
                  <a:rPr lang="en-GB" altLang="de-DE" sz="1800">
                    <a:solidFill>
                      <a:srgbClr val="000000"/>
                    </a:solidFill>
                  </a:rPr>
                  <a:t>T-Stamp </a:t>
                </a:r>
              </a:p>
            </p:txBody>
          </p:sp>
        </p:grpSp>
        <p:grpSp>
          <p:nvGrpSpPr>
            <p:cNvPr id="115771" name="Group 39"/>
            <p:cNvGrpSpPr>
              <a:grpSpLocks/>
            </p:cNvGrpSpPr>
            <p:nvPr/>
          </p:nvGrpSpPr>
          <p:grpSpPr bwMode="auto">
            <a:xfrm>
              <a:off x="3657" y="1853"/>
              <a:ext cx="895" cy="226"/>
              <a:chOff x="3657" y="1853"/>
              <a:chExt cx="895" cy="226"/>
            </a:xfrm>
          </p:grpSpPr>
          <p:cxnSp>
            <p:nvCxnSpPr>
              <p:cNvPr id="115772" name="AutoShape 40"/>
              <p:cNvCxnSpPr>
                <a:cxnSpLocks noChangeShapeType="1"/>
                <a:endCxn id="115775" idx="4"/>
              </p:cNvCxnSpPr>
              <p:nvPr/>
            </p:nvCxnSpPr>
            <p:spPr bwMode="auto">
              <a:xfrm flipV="1">
                <a:off x="3657" y="1853"/>
                <a:ext cx="862" cy="226"/>
              </a:xfrm>
              <a:prstGeom prst="bentConnector2">
                <a:avLst/>
              </a:prstGeom>
              <a:noFill/>
              <a:ln w="28575">
                <a:solidFill>
                  <a:srgbClr val="FF0000"/>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115773" name="Oval 41"/>
              <p:cNvSpPr>
                <a:spLocks noChangeArrowheads="1"/>
              </p:cNvSpPr>
              <p:nvPr/>
            </p:nvSpPr>
            <p:spPr bwMode="auto">
              <a:xfrm>
                <a:off x="4055" y="2013"/>
                <a:ext cx="60" cy="56"/>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endParaRPr lang="de-DE" altLang="de-DE" sz="1600">
                  <a:solidFill>
                    <a:srgbClr val="000000"/>
                  </a:solidFill>
                </a:endParaRPr>
              </a:p>
            </p:txBody>
          </p:sp>
          <p:sp>
            <p:nvSpPr>
              <p:cNvPr id="115774" name="Line 42"/>
              <p:cNvSpPr>
                <a:spLocks noChangeShapeType="1"/>
              </p:cNvSpPr>
              <p:nvPr/>
            </p:nvSpPr>
            <p:spPr bwMode="auto">
              <a:xfrm flipV="1">
                <a:off x="4487" y="1920"/>
                <a:ext cx="65" cy="5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srgbClr val="000000"/>
                  </a:solidFill>
                  <a:latin typeface="Arial" panose="020B0604020202020204" pitchFamily="34" charset="0"/>
                  <a:ea typeface="MS PGothic" panose="020B0600070205080204" pitchFamily="34" charset="-128"/>
                </a:endParaRPr>
              </a:p>
            </p:txBody>
          </p:sp>
        </p:grpSp>
      </p:grpSp>
      <p:grpSp>
        <p:nvGrpSpPr>
          <p:cNvPr id="115727" name="Group 98"/>
          <p:cNvGrpSpPr>
            <a:grpSpLocks/>
          </p:cNvGrpSpPr>
          <p:nvPr/>
        </p:nvGrpSpPr>
        <p:grpSpPr bwMode="auto">
          <a:xfrm>
            <a:off x="7296150" y="3107557"/>
            <a:ext cx="1987550" cy="642937"/>
            <a:chOff x="4519" y="1853"/>
            <a:chExt cx="1252" cy="405"/>
          </a:xfrm>
        </p:grpSpPr>
        <p:cxnSp>
          <p:nvCxnSpPr>
            <p:cNvPr id="115768" name="AutoShape 58"/>
            <p:cNvCxnSpPr>
              <a:cxnSpLocks noChangeShapeType="1"/>
            </p:cNvCxnSpPr>
            <p:nvPr/>
          </p:nvCxnSpPr>
          <p:spPr bwMode="auto">
            <a:xfrm rot="10800000">
              <a:off x="4519" y="1853"/>
              <a:ext cx="1049" cy="226"/>
            </a:xfrm>
            <a:prstGeom prst="bentConnector2">
              <a:avLst/>
            </a:prstGeom>
            <a:noFill/>
            <a:ln w="28575">
              <a:solidFill>
                <a:srgbClr val="FF0000"/>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115769" name="Text Box 59"/>
            <p:cNvSpPr txBox="1">
              <a:spLocks noChangeArrowheads="1"/>
            </p:cNvSpPr>
            <p:nvPr/>
          </p:nvSpPr>
          <p:spPr bwMode="auto">
            <a:xfrm>
              <a:off x="5024" y="1890"/>
              <a:ext cx="74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base" hangingPunct="1">
                <a:spcBef>
                  <a:spcPct val="0"/>
                </a:spcBef>
                <a:spcAft>
                  <a:spcPct val="0"/>
                </a:spcAft>
              </a:pPr>
              <a:r>
                <a:rPr lang="en-US" altLang="de-DE" sz="1600">
                  <a:solidFill>
                    <a:srgbClr val="0000FF"/>
                  </a:solidFill>
                </a:rPr>
                <a:t>Other detectors</a:t>
              </a:r>
            </a:p>
          </p:txBody>
        </p:sp>
      </p:grpSp>
      <p:cxnSp>
        <p:nvCxnSpPr>
          <p:cNvPr id="115728" name="AutoShape 62"/>
          <p:cNvCxnSpPr>
            <a:cxnSpLocks noChangeShapeType="1"/>
          </p:cNvCxnSpPr>
          <p:nvPr/>
        </p:nvCxnSpPr>
        <p:spPr bwMode="auto">
          <a:xfrm rot="10800000">
            <a:off x="0" y="5914257"/>
            <a:ext cx="500063" cy="1587"/>
          </a:xfrm>
          <a:prstGeom prst="straightConnector1">
            <a:avLst/>
          </a:prstGeom>
          <a:noFill/>
          <a:ln w="28575">
            <a:solidFill>
              <a:srgbClr val="0000FF"/>
            </a:solidFill>
            <a:round/>
            <a:headEnd type="arrow" w="med" len="med"/>
            <a:tailEnd/>
          </a:ln>
          <a:extLst>
            <a:ext uri="{909E8E84-426E-40DD-AFC4-6F175D3DCCD1}">
              <a14:hiddenFill xmlns:a14="http://schemas.microsoft.com/office/drawing/2010/main">
                <a:noFill/>
              </a14:hiddenFill>
            </a:ext>
          </a:extLst>
        </p:spPr>
      </p:cxnSp>
      <p:grpSp>
        <p:nvGrpSpPr>
          <p:cNvPr id="115729" name="Group 97"/>
          <p:cNvGrpSpPr>
            <a:grpSpLocks/>
          </p:cNvGrpSpPr>
          <p:nvPr/>
        </p:nvGrpSpPr>
        <p:grpSpPr bwMode="auto">
          <a:xfrm>
            <a:off x="6094413" y="978719"/>
            <a:ext cx="2620962" cy="338138"/>
            <a:chOff x="3705" y="512"/>
            <a:chExt cx="1921" cy="213"/>
          </a:xfrm>
        </p:grpSpPr>
        <p:sp>
          <p:nvSpPr>
            <p:cNvPr id="115766" name="Text Box 69"/>
            <p:cNvSpPr txBox="1">
              <a:spLocks noChangeArrowheads="1"/>
            </p:cNvSpPr>
            <p:nvPr/>
          </p:nvSpPr>
          <p:spPr bwMode="auto">
            <a:xfrm>
              <a:off x="3935" y="512"/>
              <a:ext cx="154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r>
                <a:rPr lang="en-US" altLang="de-DE" sz="1600">
                  <a:solidFill>
                    <a:srgbClr val="0000FF"/>
                  </a:solidFill>
                </a:rPr>
                <a:t>Fast 1</a:t>
              </a:r>
              <a:r>
                <a:rPr lang="en-US" altLang="de-DE" sz="1600" baseline="30000">
                  <a:solidFill>
                    <a:srgbClr val="0000FF"/>
                  </a:solidFill>
                </a:rPr>
                <a:t>st</a:t>
              </a:r>
              <a:r>
                <a:rPr lang="en-US" altLang="de-DE" sz="1600">
                  <a:solidFill>
                    <a:srgbClr val="0000FF"/>
                  </a:solidFill>
                </a:rPr>
                <a:t> Level Trigger</a:t>
              </a:r>
            </a:p>
          </p:txBody>
        </p:sp>
        <p:cxnSp>
          <p:nvCxnSpPr>
            <p:cNvPr id="115767" name="AutoShape 91"/>
            <p:cNvCxnSpPr>
              <a:cxnSpLocks noChangeShapeType="1"/>
            </p:cNvCxnSpPr>
            <p:nvPr/>
          </p:nvCxnSpPr>
          <p:spPr bwMode="auto">
            <a:xfrm>
              <a:off x="3705" y="720"/>
              <a:ext cx="1921" cy="0"/>
            </a:xfrm>
            <a:prstGeom prst="straightConnector1">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cxnSp>
      </p:grpSp>
      <p:sp>
        <p:nvSpPr>
          <p:cNvPr id="115730" name="Text Box 94"/>
          <p:cNvSpPr txBox="1">
            <a:spLocks noChangeArrowheads="1"/>
          </p:cNvSpPr>
          <p:nvPr/>
        </p:nvSpPr>
        <p:spPr bwMode="auto">
          <a:xfrm>
            <a:off x="71438" y="6547247"/>
            <a:ext cx="9144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r>
              <a:rPr lang="en-GB" altLang="de-DE" sz="1600">
                <a:solidFill>
                  <a:srgbClr val="0000FF"/>
                </a:solidFill>
              </a:rPr>
              <a:t>interface to GTS,  merge time-stamped data into event builder, prompt local trigger from digitisers</a:t>
            </a:r>
          </a:p>
        </p:txBody>
      </p:sp>
      <p:sp>
        <p:nvSpPr>
          <p:cNvPr id="115731" name="Rectangle 84"/>
          <p:cNvSpPr>
            <a:spLocks noChangeArrowheads="1"/>
          </p:cNvSpPr>
          <p:nvPr/>
        </p:nvSpPr>
        <p:spPr bwMode="auto">
          <a:xfrm>
            <a:off x="6357938" y="1808982"/>
            <a:ext cx="1857375" cy="218916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endParaRPr lang="de-DE" altLang="de-DE" sz="1600">
              <a:solidFill>
                <a:srgbClr val="000000"/>
              </a:solidFill>
            </a:endParaRPr>
          </a:p>
        </p:txBody>
      </p:sp>
      <p:sp>
        <p:nvSpPr>
          <p:cNvPr id="115732" name="Text Box 93"/>
          <p:cNvSpPr txBox="1">
            <a:spLocks noChangeArrowheads="1"/>
          </p:cNvSpPr>
          <p:nvPr/>
        </p:nvSpPr>
        <p:spPr bwMode="auto">
          <a:xfrm>
            <a:off x="-7785" y="2823319"/>
            <a:ext cx="24747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base" hangingPunct="1">
              <a:spcBef>
                <a:spcPct val="0"/>
              </a:spcBef>
              <a:spcAft>
                <a:spcPct val="0"/>
              </a:spcAft>
            </a:pPr>
            <a:r>
              <a:rPr lang="en-US" altLang="de-DE" b="1" dirty="0" smtClean="0">
                <a:solidFill>
                  <a:srgbClr val="008000"/>
                </a:solidFill>
              </a:rPr>
              <a:t>Detector Level</a:t>
            </a:r>
            <a:endParaRPr lang="en-US" altLang="de-DE" b="1" dirty="0">
              <a:solidFill>
                <a:srgbClr val="008000"/>
              </a:solidFill>
            </a:endParaRPr>
          </a:p>
        </p:txBody>
      </p:sp>
      <p:pic>
        <p:nvPicPr>
          <p:cNvPr id="115733" name="Picture 9" descr="simpson_Pagina_10_Immagine_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969194"/>
            <a:ext cx="1287463"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1037457"/>
            <a:ext cx="1196975" cy="12398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5735" name="Picture 8" descr="DSC_0091"/>
          <p:cNvPicPr>
            <a:picLocks noChangeAspect="1" noChangeArrowheads="1"/>
          </p:cNvPicPr>
          <p:nvPr/>
        </p:nvPicPr>
        <p:blipFill>
          <a:blip r:embed="rId5">
            <a:lum bright="24000" contrast="42000"/>
            <a:extLst>
              <a:ext uri="{28A0092B-C50C-407E-A947-70E740481C1C}">
                <a14:useLocalDpi xmlns:a14="http://schemas.microsoft.com/office/drawing/2010/main" val="0"/>
              </a:ext>
            </a:extLst>
          </a:blip>
          <a:srcRect/>
          <a:stretch>
            <a:fillRect/>
          </a:stretch>
        </p:blipFill>
        <p:spPr bwMode="auto">
          <a:xfrm>
            <a:off x="3929063" y="1050157"/>
            <a:ext cx="2214562" cy="12144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5736" name="Text Box 69"/>
          <p:cNvSpPr txBox="1">
            <a:spLocks noChangeArrowheads="1"/>
          </p:cNvSpPr>
          <p:nvPr/>
        </p:nvSpPr>
        <p:spPr bwMode="auto">
          <a:xfrm>
            <a:off x="6572250" y="1308919"/>
            <a:ext cx="16353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r>
              <a:rPr lang="en-US" altLang="de-DE" sz="1600">
                <a:solidFill>
                  <a:srgbClr val="0000FF"/>
                </a:solidFill>
              </a:rPr>
              <a:t>Other Detectors</a:t>
            </a:r>
          </a:p>
        </p:txBody>
      </p:sp>
      <p:pic>
        <p:nvPicPr>
          <p:cNvPr id="11573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250" y="3523482"/>
            <a:ext cx="82391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38" name="82 CuadroTexto"/>
          <p:cNvSpPr txBox="1">
            <a:spLocks noChangeArrowheads="1"/>
          </p:cNvSpPr>
          <p:nvPr/>
        </p:nvSpPr>
        <p:spPr bwMode="auto">
          <a:xfrm>
            <a:off x="1206500" y="2329682"/>
            <a:ext cx="22145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base" hangingPunct="1">
              <a:spcBef>
                <a:spcPct val="0"/>
              </a:spcBef>
              <a:spcAft>
                <a:spcPct val="0"/>
              </a:spcAft>
            </a:pPr>
            <a:r>
              <a:rPr lang="en-US" altLang="de-DE" sz="1600" dirty="0">
                <a:solidFill>
                  <a:srgbClr val="000000"/>
                </a:solidFill>
              </a:rPr>
              <a:t>Diff. </a:t>
            </a:r>
            <a:r>
              <a:rPr lang="en-US" altLang="de-DE" sz="1400" dirty="0">
                <a:solidFill>
                  <a:srgbClr val="000000"/>
                </a:solidFill>
              </a:rPr>
              <a:t>Fast-reset-TOT</a:t>
            </a:r>
          </a:p>
        </p:txBody>
      </p:sp>
      <p:sp>
        <p:nvSpPr>
          <p:cNvPr id="84" name="83 Flecha derecha"/>
          <p:cNvSpPr/>
          <p:nvPr/>
        </p:nvSpPr>
        <p:spPr>
          <a:xfrm>
            <a:off x="2978150" y="1513707"/>
            <a:ext cx="928688" cy="28575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sp>
        <p:nvSpPr>
          <p:cNvPr id="115740" name="84 CuadroTexto"/>
          <p:cNvSpPr txBox="1">
            <a:spLocks noChangeArrowheads="1"/>
          </p:cNvSpPr>
          <p:nvPr/>
        </p:nvSpPr>
        <p:spPr bwMode="auto">
          <a:xfrm>
            <a:off x="3714750" y="2309044"/>
            <a:ext cx="26431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base" hangingPunct="1">
              <a:spcBef>
                <a:spcPct val="0"/>
              </a:spcBef>
              <a:spcAft>
                <a:spcPct val="0"/>
              </a:spcAft>
            </a:pPr>
            <a:r>
              <a:rPr lang="en-US" altLang="de-DE" sz="1600">
                <a:solidFill>
                  <a:srgbClr val="000000"/>
                </a:solidFill>
              </a:rPr>
              <a:t>75.5db SNR   12.2 ENOB</a:t>
            </a:r>
            <a:endParaRPr lang="en-US" altLang="de-DE" sz="1400">
              <a:solidFill>
                <a:srgbClr val="000000"/>
              </a:solidFill>
            </a:endParaRPr>
          </a:p>
        </p:txBody>
      </p:sp>
      <p:sp>
        <p:nvSpPr>
          <p:cNvPr id="115741" name="85 CuadroTexto"/>
          <p:cNvSpPr txBox="1">
            <a:spLocks noChangeArrowheads="1"/>
          </p:cNvSpPr>
          <p:nvPr/>
        </p:nvSpPr>
        <p:spPr bwMode="auto">
          <a:xfrm>
            <a:off x="7429500" y="3452044"/>
            <a:ext cx="606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r>
              <a:rPr lang="en-US" altLang="de-DE" sz="1600">
                <a:solidFill>
                  <a:srgbClr val="000000"/>
                </a:solidFill>
              </a:rPr>
              <a:t>GTS</a:t>
            </a:r>
          </a:p>
        </p:txBody>
      </p:sp>
      <p:sp>
        <p:nvSpPr>
          <p:cNvPr id="115742" name="86 CuadroTexto"/>
          <p:cNvSpPr txBox="1">
            <a:spLocks noChangeArrowheads="1"/>
          </p:cNvSpPr>
          <p:nvPr/>
        </p:nvSpPr>
        <p:spPr bwMode="auto">
          <a:xfrm>
            <a:off x="3884613" y="1045394"/>
            <a:ext cx="1285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r>
              <a:rPr lang="en-US" altLang="de-DE" sz="1600">
                <a:solidFill>
                  <a:srgbClr val="FFFFFF"/>
                </a:solidFill>
              </a:rPr>
              <a:t>DIGITIZER</a:t>
            </a:r>
          </a:p>
        </p:txBody>
      </p:sp>
      <p:sp>
        <p:nvSpPr>
          <p:cNvPr id="115743" name="87 CuadroTexto"/>
          <p:cNvSpPr txBox="1">
            <a:spLocks noChangeArrowheads="1"/>
          </p:cNvSpPr>
          <p:nvPr/>
        </p:nvSpPr>
        <p:spPr bwMode="auto">
          <a:xfrm>
            <a:off x="1714500" y="1094607"/>
            <a:ext cx="12430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r>
              <a:rPr lang="en-US" altLang="de-DE" sz="1600">
                <a:solidFill>
                  <a:srgbClr val="FFFFFF"/>
                </a:solidFill>
              </a:rPr>
              <a:t>PREAMPL.</a:t>
            </a:r>
          </a:p>
        </p:txBody>
      </p:sp>
      <p:sp>
        <p:nvSpPr>
          <p:cNvPr id="89" name="88 Flecha derecha"/>
          <p:cNvSpPr/>
          <p:nvPr/>
        </p:nvSpPr>
        <p:spPr>
          <a:xfrm>
            <a:off x="1335088" y="1394644"/>
            <a:ext cx="357187" cy="28575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pic>
        <p:nvPicPr>
          <p:cNvPr id="115745" name="Picture 4" descr="segment_bottom"/>
          <p:cNvPicPr>
            <a:picLocks noChangeAspect="1" noChangeArrowheads="1"/>
          </p:cNvPicPr>
          <p:nvPr/>
        </p:nvPicPr>
        <p:blipFill>
          <a:blip r:embed="rId7">
            <a:extLst>
              <a:ext uri="{28A0092B-C50C-407E-A947-70E740481C1C}">
                <a14:useLocalDpi xmlns:a14="http://schemas.microsoft.com/office/drawing/2010/main" val="0"/>
              </a:ext>
            </a:extLst>
          </a:blip>
          <a:srcRect r="-261"/>
          <a:stretch>
            <a:fillRect/>
          </a:stretch>
        </p:blipFill>
        <p:spPr bwMode="auto">
          <a:xfrm>
            <a:off x="3143250" y="4023544"/>
            <a:ext cx="115887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46" name="Picture 6" descr="core_bott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3250" y="3094857"/>
            <a:ext cx="114300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47" name="Picture 4" descr="P10703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3375" y="3064694"/>
            <a:ext cx="1785938"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48" name="90 CuadroTexto"/>
          <p:cNvSpPr txBox="1">
            <a:spLocks noChangeArrowheads="1"/>
          </p:cNvSpPr>
          <p:nvPr/>
        </p:nvSpPr>
        <p:spPr bwMode="auto">
          <a:xfrm>
            <a:off x="4343400" y="3037707"/>
            <a:ext cx="1571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r>
              <a:rPr lang="en-US" altLang="de-DE" sz="1600">
                <a:solidFill>
                  <a:srgbClr val="FFFFFF"/>
                </a:solidFill>
              </a:rPr>
              <a:t>ATCA Carrier</a:t>
            </a:r>
          </a:p>
        </p:txBody>
      </p:sp>
      <p:pic>
        <p:nvPicPr>
          <p:cNvPr id="115749"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6250" y="3380607"/>
            <a:ext cx="949325"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50" name="97 CuadroTexto"/>
          <p:cNvSpPr txBox="1">
            <a:spLocks noChangeArrowheads="1"/>
          </p:cNvSpPr>
          <p:nvPr/>
        </p:nvSpPr>
        <p:spPr bwMode="auto">
          <a:xfrm>
            <a:off x="4572000" y="3523482"/>
            <a:ext cx="606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r>
              <a:rPr lang="en-US" altLang="de-DE" sz="1600">
                <a:solidFill>
                  <a:srgbClr val="FFFFFF"/>
                </a:solidFill>
              </a:rPr>
              <a:t>GTS</a:t>
            </a:r>
          </a:p>
        </p:txBody>
      </p:sp>
      <p:sp>
        <p:nvSpPr>
          <p:cNvPr id="115751" name="Text Box 93"/>
          <p:cNvSpPr txBox="1">
            <a:spLocks noChangeArrowheads="1"/>
          </p:cNvSpPr>
          <p:nvPr/>
        </p:nvSpPr>
        <p:spPr bwMode="auto">
          <a:xfrm>
            <a:off x="6786563" y="5260207"/>
            <a:ext cx="24257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base" hangingPunct="1">
              <a:spcBef>
                <a:spcPct val="0"/>
              </a:spcBef>
              <a:spcAft>
                <a:spcPct val="0"/>
              </a:spcAft>
            </a:pPr>
            <a:r>
              <a:rPr lang="en-US" altLang="de-DE" b="1" dirty="0">
                <a:solidFill>
                  <a:srgbClr val="008000"/>
                </a:solidFill>
              </a:rPr>
              <a:t>Global Level</a:t>
            </a:r>
          </a:p>
          <a:p>
            <a:pPr algn="ctr" eaLnBrk="1" fontAlgn="base" hangingPunct="1">
              <a:spcBef>
                <a:spcPct val="0"/>
              </a:spcBef>
              <a:spcAft>
                <a:spcPct val="0"/>
              </a:spcAft>
            </a:pPr>
            <a:r>
              <a:rPr lang="en-US" altLang="de-DE" sz="1600" dirty="0">
                <a:solidFill>
                  <a:srgbClr val="008000"/>
                </a:solidFill>
              </a:rPr>
              <a:t>DAQ-NARVAL</a:t>
            </a:r>
            <a:br>
              <a:rPr lang="en-US" altLang="de-DE" sz="1600" dirty="0">
                <a:solidFill>
                  <a:srgbClr val="008000"/>
                </a:solidFill>
              </a:rPr>
            </a:br>
            <a:r>
              <a:rPr lang="en-US" altLang="de-DE" sz="1600" dirty="0">
                <a:solidFill>
                  <a:srgbClr val="008000"/>
                </a:solidFill>
              </a:rPr>
              <a:t>RUN- &amp; SLOW-Control </a:t>
            </a:r>
          </a:p>
        </p:txBody>
      </p:sp>
      <p:sp>
        <p:nvSpPr>
          <p:cNvPr id="115752" name="104 CuadroTexto"/>
          <p:cNvSpPr txBox="1">
            <a:spLocks noChangeArrowheads="1"/>
          </p:cNvSpPr>
          <p:nvPr/>
        </p:nvSpPr>
        <p:spPr bwMode="auto">
          <a:xfrm>
            <a:off x="5929313" y="4166419"/>
            <a:ext cx="26431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base" hangingPunct="1">
              <a:spcBef>
                <a:spcPct val="0"/>
              </a:spcBef>
              <a:spcAft>
                <a:spcPct val="0"/>
              </a:spcAft>
            </a:pPr>
            <a:r>
              <a:rPr lang="en-US" altLang="de-DE" sz="1600">
                <a:solidFill>
                  <a:srgbClr val="000000"/>
                </a:solidFill>
              </a:rPr>
              <a:t>HIGH THROUGHTPUT PRE-PROCESSING </a:t>
            </a:r>
            <a:br>
              <a:rPr lang="en-US" altLang="de-DE" sz="1600">
                <a:solidFill>
                  <a:srgbClr val="000000"/>
                </a:solidFill>
              </a:rPr>
            </a:br>
            <a:r>
              <a:rPr lang="en-US" altLang="de-DE" sz="1600">
                <a:solidFill>
                  <a:srgbClr val="000000"/>
                </a:solidFill>
              </a:rPr>
              <a:t>CARRIER / MEZZANINES</a:t>
            </a:r>
            <a:endParaRPr lang="en-US" altLang="de-DE" sz="1400">
              <a:solidFill>
                <a:srgbClr val="000000"/>
              </a:solidFill>
            </a:endParaRPr>
          </a:p>
        </p:txBody>
      </p:sp>
      <p:cxnSp>
        <p:nvCxnSpPr>
          <p:cNvPr id="110" name="109 Conector recto"/>
          <p:cNvCxnSpPr/>
          <p:nvPr/>
        </p:nvCxnSpPr>
        <p:spPr>
          <a:xfrm>
            <a:off x="0" y="5309419"/>
            <a:ext cx="9144000" cy="1428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5754" name="Text Box 59"/>
          <p:cNvSpPr txBox="1">
            <a:spLocks noChangeArrowheads="1"/>
          </p:cNvSpPr>
          <p:nvPr/>
        </p:nvSpPr>
        <p:spPr bwMode="auto">
          <a:xfrm>
            <a:off x="-42863" y="6095232"/>
            <a:ext cx="1185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r>
              <a:rPr lang="en-US" altLang="de-DE" sz="1600">
                <a:solidFill>
                  <a:srgbClr val="0000FF"/>
                </a:solidFill>
              </a:rPr>
              <a:t>Other detectors</a:t>
            </a:r>
          </a:p>
        </p:txBody>
      </p:sp>
      <p:sp>
        <p:nvSpPr>
          <p:cNvPr id="115755" name="120 CuadroTexto"/>
          <p:cNvSpPr txBox="1">
            <a:spLocks noChangeArrowheads="1"/>
          </p:cNvSpPr>
          <p:nvPr/>
        </p:nvSpPr>
        <p:spPr bwMode="auto">
          <a:xfrm>
            <a:off x="1214438" y="2572569"/>
            <a:ext cx="21431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base" hangingPunct="1">
              <a:spcBef>
                <a:spcPct val="0"/>
              </a:spcBef>
              <a:spcAft>
                <a:spcPct val="0"/>
              </a:spcAft>
            </a:pPr>
            <a:r>
              <a:rPr lang="en-US" altLang="de-DE" sz="1200" dirty="0">
                <a:solidFill>
                  <a:srgbClr val="000000"/>
                </a:solidFill>
              </a:rPr>
              <a:t>INFN-MI/GANIL/KÖLN</a:t>
            </a:r>
          </a:p>
        </p:txBody>
      </p:sp>
      <p:sp>
        <p:nvSpPr>
          <p:cNvPr id="115756" name="121 CuadroTexto"/>
          <p:cNvSpPr txBox="1">
            <a:spLocks noChangeArrowheads="1"/>
          </p:cNvSpPr>
          <p:nvPr/>
        </p:nvSpPr>
        <p:spPr bwMode="auto">
          <a:xfrm>
            <a:off x="3429000" y="2572569"/>
            <a:ext cx="1785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base" hangingPunct="1">
              <a:spcBef>
                <a:spcPct val="0"/>
              </a:spcBef>
              <a:spcAft>
                <a:spcPct val="0"/>
              </a:spcAft>
            </a:pPr>
            <a:r>
              <a:rPr lang="en-US" altLang="de-DE" sz="1400">
                <a:solidFill>
                  <a:srgbClr val="000000"/>
                </a:solidFill>
              </a:rPr>
              <a:t>IPHC/Liverpool/      STFC</a:t>
            </a:r>
          </a:p>
        </p:txBody>
      </p:sp>
      <p:sp>
        <p:nvSpPr>
          <p:cNvPr id="115757" name="122 CuadroTexto"/>
          <p:cNvSpPr txBox="1">
            <a:spLocks noChangeArrowheads="1"/>
          </p:cNvSpPr>
          <p:nvPr/>
        </p:nvSpPr>
        <p:spPr bwMode="auto">
          <a:xfrm>
            <a:off x="6286500" y="4880794"/>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base" hangingPunct="1">
              <a:spcBef>
                <a:spcPct val="0"/>
              </a:spcBef>
              <a:spcAft>
                <a:spcPct val="0"/>
              </a:spcAft>
            </a:pPr>
            <a:r>
              <a:rPr lang="en-US" altLang="de-DE" sz="1400">
                <a:solidFill>
                  <a:srgbClr val="000000"/>
                </a:solidFill>
              </a:rPr>
              <a:t>IPNO/CSNSM/INFN-Pd</a:t>
            </a:r>
          </a:p>
        </p:txBody>
      </p:sp>
      <p:sp>
        <p:nvSpPr>
          <p:cNvPr id="115758" name="123 CuadroTexto"/>
          <p:cNvSpPr txBox="1">
            <a:spLocks noChangeArrowheads="1"/>
          </p:cNvSpPr>
          <p:nvPr/>
        </p:nvSpPr>
        <p:spPr bwMode="auto">
          <a:xfrm>
            <a:off x="6858000" y="6169844"/>
            <a:ext cx="21431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base" hangingPunct="1">
              <a:spcBef>
                <a:spcPct val="0"/>
              </a:spcBef>
              <a:spcAft>
                <a:spcPct val="0"/>
              </a:spcAft>
            </a:pPr>
            <a:r>
              <a:rPr lang="en-US" altLang="de-DE" sz="1200" dirty="0">
                <a:solidFill>
                  <a:srgbClr val="000000"/>
                </a:solidFill>
              </a:rPr>
              <a:t>IPNO/CSNSM/</a:t>
            </a:r>
            <a:br>
              <a:rPr lang="en-US" altLang="de-DE" sz="1200" dirty="0">
                <a:solidFill>
                  <a:srgbClr val="000000"/>
                </a:solidFill>
              </a:rPr>
            </a:br>
            <a:r>
              <a:rPr lang="en-US" altLang="de-DE" sz="1200" dirty="0">
                <a:solidFill>
                  <a:srgbClr val="000000"/>
                </a:solidFill>
              </a:rPr>
              <a:t>LNL/GANIL/IFJ-PAN</a:t>
            </a:r>
          </a:p>
        </p:txBody>
      </p:sp>
      <p:sp>
        <p:nvSpPr>
          <p:cNvPr id="115759" name="124 CuadroTexto"/>
          <p:cNvSpPr txBox="1">
            <a:spLocks noChangeArrowheads="1"/>
          </p:cNvSpPr>
          <p:nvPr/>
        </p:nvSpPr>
        <p:spPr bwMode="auto">
          <a:xfrm>
            <a:off x="6715125" y="3666357"/>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base" hangingPunct="1">
              <a:spcBef>
                <a:spcPct val="0"/>
              </a:spcBef>
              <a:spcAft>
                <a:spcPct val="0"/>
              </a:spcAft>
            </a:pPr>
            <a:r>
              <a:rPr lang="en-US" altLang="de-DE" sz="1400">
                <a:solidFill>
                  <a:srgbClr val="000000"/>
                </a:solidFill>
              </a:rPr>
              <a:t>INFN-Pd</a:t>
            </a:r>
          </a:p>
        </p:txBody>
      </p:sp>
      <p:sp>
        <p:nvSpPr>
          <p:cNvPr id="73" name="72 Rectángulo"/>
          <p:cNvSpPr/>
          <p:nvPr/>
        </p:nvSpPr>
        <p:spPr>
          <a:xfrm>
            <a:off x="1643063" y="951732"/>
            <a:ext cx="4572000" cy="1428750"/>
          </a:xfrm>
          <a:prstGeom prst="rect">
            <a:avLst/>
          </a:prstGeom>
          <a:noFill/>
          <a:ln w="28575">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sp>
        <p:nvSpPr>
          <p:cNvPr id="115762" name="73 CuadroTexto"/>
          <p:cNvSpPr txBox="1">
            <a:spLocks noChangeArrowheads="1"/>
          </p:cNvSpPr>
          <p:nvPr/>
        </p:nvSpPr>
        <p:spPr bwMode="auto">
          <a:xfrm>
            <a:off x="5154613" y="2605907"/>
            <a:ext cx="1428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r>
              <a:rPr lang="en-US" altLang="de-DE" sz="1400">
                <a:solidFill>
                  <a:srgbClr val="000000"/>
                </a:solidFill>
              </a:rPr>
              <a:t>200MB/s/ segment</a:t>
            </a:r>
          </a:p>
        </p:txBody>
      </p:sp>
      <p:sp>
        <p:nvSpPr>
          <p:cNvPr id="115763" name="74 CuadroTexto"/>
          <p:cNvSpPr txBox="1">
            <a:spLocks noChangeArrowheads="1"/>
          </p:cNvSpPr>
          <p:nvPr/>
        </p:nvSpPr>
        <p:spPr bwMode="auto">
          <a:xfrm>
            <a:off x="2214563" y="4237857"/>
            <a:ext cx="1000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r>
              <a:rPr lang="en-US" altLang="de-DE" sz="1400">
                <a:solidFill>
                  <a:srgbClr val="000000"/>
                </a:solidFill>
              </a:rPr>
              <a:t>100MB/s/</a:t>
            </a:r>
            <a:br>
              <a:rPr lang="en-US" altLang="de-DE" sz="1400">
                <a:solidFill>
                  <a:srgbClr val="000000"/>
                </a:solidFill>
              </a:rPr>
            </a:br>
            <a:r>
              <a:rPr lang="en-US" altLang="de-DE" sz="1400">
                <a:solidFill>
                  <a:srgbClr val="000000"/>
                </a:solidFill>
              </a:rPr>
              <a:t>detector</a:t>
            </a:r>
          </a:p>
        </p:txBody>
      </p:sp>
      <p:sp>
        <p:nvSpPr>
          <p:cNvPr id="77" name="76 Rectángulo"/>
          <p:cNvSpPr/>
          <p:nvPr/>
        </p:nvSpPr>
        <p:spPr>
          <a:xfrm>
            <a:off x="428625" y="3523482"/>
            <a:ext cx="1714500" cy="10715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sp>
        <p:nvSpPr>
          <p:cNvPr id="80" name="Title 1"/>
          <p:cNvSpPr txBox="1">
            <a:spLocks/>
          </p:cNvSpPr>
          <p:nvPr/>
        </p:nvSpPr>
        <p:spPr bwMode="auto">
          <a:xfrm>
            <a:off x="133350" y="28228"/>
            <a:ext cx="88773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a:lstStyle>
          <a:p>
            <a:r>
              <a:rPr lang="it-IT" sz="4000" kern="0" dirty="0" smtClean="0">
                <a:solidFill>
                  <a:srgbClr val="0070C0"/>
                </a:solidFill>
                <a:latin typeface="Calibri" pitchFamily="34" charset="0"/>
                <a:cs typeface="Calibri" pitchFamily="34" charset="0"/>
              </a:rPr>
              <a:t>Digital </a:t>
            </a:r>
            <a:r>
              <a:rPr lang="it-IT" sz="4000" kern="0" dirty="0" err="1" smtClean="0">
                <a:solidFill>
                  <a:srgbClr val="0070C0"/>
                </a:solidFill>
                <a:latin typeface="Calibri" pitchFamily="34" charset="0"/>
                <a:cs typeface="Calibri" pitchFamily="34" charset="0"/>
              </a:rPr>
              <a:t>electronics</a:t>
            </a:r>
            <a:r>
              <a:rPr lang="it-IT" sz="4000" kern="0" dirty="0" smtClean="0">
                <a:solidFill>
                  <a:srgbClr val="0070C0"/>
                </a:solidFill>
                <a:latin typeface="Calibri" pitchFamily="34" charset="0"/>
                <a:cs typeface="Calibri" pitchFamily="34" charset="0"/>
              </a:rPr>
              <a:t> and DAQ</a:t>
            </a:r>
          </a:p>
        </p:txBody>
      </p:sp>
    </p:spTree>
    <p:extLst>
      <p:ext uri="{BB962C8B-B14F-4D97-AF65-F5344CB8AC3E}">
        <p14:creationId xmlns:p14="http://schemas.microsoft.com/office/powerpoint/2010/main" val="11875462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457200" y="142852"/>
            <a:ext cx="8229600" cy="571504"/>
          </a:xfrm>
          <a:solidFill>
            <a:schemeClr val="bg1"/>
          </a:solidFill>
        </p:spPr>
        <p:txBody>
          <a:bodyPr>
            <a:normAutofit fontScale="90000"/>
          </a:bodyPr>
          <a:lstStyle/>
          <a:p>
            <a:r>
              <a:rPr lang="en-US" sz="4000" dirty="0" smtClean="0"/>
              <a:t>Position resolution &amp; Doppler effects</a:t>
            </a:r>
          </a:p>
        </p:txBody>
      </p:sp>
      <p:pic>
        <p:nvPicPr>
          <p:cNvPr id="19" name="Grafik 18"/>
          <p:cNvPicPr/>
          <p:nvPr/>
        </p:nvPicPr>
        <p:blipFill>
          <a:blip r:embed="rId3"/>
          <a:stretch>
            <a:fillRect/>
          </a:stretch>
        </p:blipFill>
        <p:spPr>
          <a:xfrm>
            <a:off x="0" y="3500438"/>
            <a:ext cx="4643438" cy="3357586"/>
          </a:xfrm>
          <a:prstGeom prst="rect">
            <a:avLst/>
          </a:prstGeom>
        </p:spPr>
      </p:pic>
      <p:sp>
        <p:nvSpPr>
          <p:cNvPr id="21" name="TextShape 2"/>
          <p:cNvSpPr txBox="1"/>
          <p:nvPr/>
        </p:nvSpPr>
        <p:spPr>
          <a:xfrm>
            <a:off x="142844" y="3071810"/>
            <a:ext cx="3791160" cy="354960"/>
          </a:xfrm>
          <a:prstGeom prst="rect">
            <a:avLst/>
          </a:prstGeom>
        </p:spPr>
        <p:txBody>
          <a:bodyPr wrap="none" lIns="90000" tIns="45000" rIns="90000" bIns="45000"/>
          <a:lstStyle/>
          <a:p>
            <a:r>
              <a:rPr lang="de-DE" dirty="0" err="1"/>
              <a:t>Example</a:t>
            </a:r>
            <a:r>
              <a:rPr lang="de-DE" dirty="0"/>
              <a:t>: </a:t>
            </a:r>
            <a:r>
              <a:rPr lang="de-DE" baseline="30000" dirty="0"/>
              <a:t>136</a:t>
            </a:r>
            <a:r>
              <a:rPr lang="de-DE" dirty="0"/>
              <a:t>Xe: 2</a:t>
            </a:r>
            <a:r>
              <a:rPr lang="de-DE" baseline="30000" dirty="0"/>
              <a:t>+</a:t>
            </a:r>
            <a:r>
              <a:rPr lang="de-DE" dirty="0"/>
              <a:t> → </a:t>
            </a:r>
            <a:r>
              <a:rPr lang="de-DE" dirty="0" smtClean="0"/>
              <a:t>0</a:t>
            </a:r>
            <a:r>
              <a:rPr lang="de-DE" baseline="30000" dirty="0" smtClean="0"/>
              <a:t>+</a:t>
            </a:r>
            <a:r>
              <a:rPr lang="de-DE" dirty="0" smtClean="0"/>
              <a:t>   </a:t>
            </a:r>
            <a:r>
              <a:rPr lang="de-DE" dirty="0"/>
              <a:t>1313 keV</a:t>
            </a:r>
            <a:endParaRPr/>
          </a:p>
        </p:txBody>
      </p:sp>
      <p:pic>
        <p:nvPicPr>
          <p:cNvPr id="22" name="Grafik 21"/>
          <p:cNvPicPr/>
          <p:nvPr/>
        </p:nvPicPr>
        <p:blipFill>
          <a:blip r:embed="rId4"/>
          <a:stretch>
            <a:fillRect/>
          </a:stretch>
        </p:blipFill>
        <p:spPr>
          <a:xfrm>
            <a:off x="4643438" y="3528814"/>
            <a:ext cx="4429156" cy="3329210"/>
          </a:xfrm>
          <a:prstGeom prst="rect">
            <a:avLst/>
          </a:prstGeom>
        </p:spPr>
      </p:pic>
      <p:pic>
        <p:nvPicPr>
          <p:cNvPr id="23" name="Grafik 22"/>
          <p:cNvPicPr/>
          <p:nvPr/>
        </p:nvPicPr>
        <p:blipFill>
          <a:blip r:embed="rId5"/>
          <a:stretch>
            <a:fillRect/>
          </a:stretch>
        </p:blipFill>
        <p:spPr>
          <a:xfrm>
            <a:off x="1940066" y="1074380"/>
            <a:ext cx="5346578" cy="2354620"/>
          </a:xfrm>
          <a:prstGeom prst="rect">
            <a:avLst/>
          </a:prstGeom>
        </p:spPr>
      </p:pic>
      <p:sp>
        <p:nvSpPr>
          <p:cNvPr id="24" name="TextShape 3"/>
          <p:cNvSpPr txBox="1"/>
          <p:nvPr/>
        </p:nvSpPr>
        <p:spPr>
          <a:xfrm>
            <a:off x="1214414" y="3429000"/>
            <a:ext cx="2398320" cy="346320"/>
          </a:xfrm>
          <a:prstGeom prst="rect">
            <a:avLst/>
          </a:prstGeom>
          <a:solidFill>
            <a:schemeClr val="bg1"/>
          </a:solidFill>
        </p:spPr>
        <p:txBody>
          <a:bodyPr wrap="none" lIns="90000" tIns="45000" rIns="90000" bIns="45000"/>
          <a:lstStyle/>
          <a:p>
            <a:r>
              <a:rPr lang="de-DE" dirty="0" err="1"/>
              <a:t>No</a:t>
            </a:r>
            <a:r>
              <a:rPr lang="de-DE" dirty="0"/>
              <a:t> Doppler </a:t>
            </a:r>
            <a:r>
              <a:rPr lang="de-DE" dirty="0" err="1"/>
              <a:t>correction</a:t>
            </a:r>
            <a:endParaRPr/>
          </a:p>
        </p:txBody>
      </p:sp>
      <p:sp>
        <p:nvSpPr>
          <p:cNvPr id="25" name="TextShape 4"/>
          <p:cNvSpPr txBox="1"/>
          <p:nvPr/>
        </p:nvSpPr>
        <p:spPr>
          <a:xfrm>
            <a:off x="4857752" y="3500438"/>
            <a:ext cx="3755880" cy="346320"/>
          </a:xfrm>
          <a:prstGeom prst="rect">
            <a:avLst/>
          </a:prstGeom>
        </p:spPr>
        <p:txBody>
          <a:bodyPr wrap="none" lIns="90000" tIns="45000" rIns="90000" bIns="45000"/>
          <a:lstStyle/>
          <a:p>
            <a:r>
              <a:rPr lang="de-DE" dirty="0"/>
              <a:t>Doppler </a:t>
            </a:r>
            <a:r>
              <a:rPr lang="de-DE" dirty="0" err="1"/>
              <a:t>correction</a:t>
            </a:r>
            <a:r>
              <a:rPr lang="de-DE" dirty="0"/>
              <a:t> </a:t>
            </a:r>
            <a:r>
              <a:rPr lang="de-DE" dirty="0" err="1"/>
              <a:t>for</a:t>
            </a:r>
            <a:r>
              <a:rPr lang="de-DE" dirty="0"/>
              <a:t> beam </a:t>
            </a:r>
            <a:r>
              <a:rPr lang="de-DE" dirty="0" err="1"/>
              <a:t>like</a:t>
            </a:r>
            <a:r>
              <a:rPr lang="de-DE" dirty="0"/>
              <a:t> Xe</a:t>
            </a:r>
            <a:endParaRPr/>
          </a:p>
        </p:txBody>
      </p:sp>
      <p:sp>
        <p:nvSpPr>
          <p:cNvPr id="26" name="TextShape 5"/>
          <p:cNvSpPr txBox="1"/>
          <p:nvPr/>
        </p:nvSpPr>
        <p:spPr>
          <a:xfrm>
            <a:off x="286314" y="934876"/>
            <a:ext cx="4857190" cy="779612"/>
          </a:xfrm>
          <a:prstGeom prst="rect">
            <a:avLst/>
          </a:prstGeom>
        </p:spPr>
        <p:txBody>
          <a:bodyPr wrap="none" lIns="90000" tIns="45000" rIns="90000" bIns="45000"/>
          <a:lstStyle/>
          <a:p>
            <a:r>
              <a:rPr lang="de-DE" sz="2000" dirty="0">
                <a:solidFill>
                  <a:srgbClr val="1178C7"/>
                </a:solidFill>
              </a:rPr>
              <a:t>Doppler </a:t>
            </a:r>
            <a:r>
              <a:rPr lang="de-DE" sz="2000" dirty="0" err="1">
                <a:solidFill>
                  <a:srgbClr val="1178C7"/>
                </a:solidFill>
              </a:rPr>
              <a:t>correction</a:t>
            </a:r>
            <a:r>
              <a:rPr lang="de-DE" sz="2000" dirty="0">
                <a:solidFill>
                  <a:srgbClr val="1178C7"/>
                </a:solidFill>
              </a:rPr>
              <a:t> </a:t>
            </a:r>
            <a:r>
              <a:rPr lang="de-DE" sz="2000" dirty="0" err="1">
                <a:solidFill>
                  <a:srgbClr val="1178C7"/>
                </a:solidFill>
              </a:rPr>
              <a:t>needed</a:t>
            </a:r>
            <a:r>
              <a:rPr lang="de-DE" sz="2000" dirty="0">
                <a:solidFill>
                  <a:srgbClr val="1178C7"/>
                </a:solidFill>
              </a:rPr>
              <a:t> </a:t>
            </a:r>
            <a:r>
              <a:rPr lang="de-DE" sz="2000" dirty="0" err="1">
                <a:solidFill>
                  <a:srgbClr val="1178C7"/>
                </a:solidFill>
              </a:rPr>
              <a:t>for</a:t>
            </a:r>
            <a:r>
              <a:rPr lang="de-DE" sz="2000" dirty="0">
                <a:solidFill>
                  <a:srgbClr val="1178C7"/>
                </a:solidFill>
              </a:rPr>
              <a:t> beam</a:t>
            </a:r>
            <a:endParaRPr sz="1600"/>
          </a:p>
          <a:p>
            <a:r>
              <a:rPr lang="de-DE" sz="2000" dirty="0">
                <a:solidFill>
                  <a:srgbClr val="1178C7"/>
                </a:solidFill>
              </a:rPr>
              <a:t>and </a:t>
            </a:r>
            <a:r>
              <a:rPr lang="de-DE" sz="2000" dirty="0" err="1">
                <a:solidFill>
                  <a:srgbClr val="1178C7"/>
                </a:solidFill>
              </a:rPr>
              <a:t>target</a:t>
            </a:r>
            <a:r>
              <a:rPr lang="de-DE" sz="2000" dirty="0">
                <a:solidFill>
                  <a:srgbClr val="1178C7"/>
                </a:solidFill>
              </a:rPr>
              <a:t> </a:t>
            </a:r>
            <a:r>
              <a:rPr lang="de-DE" sz="2000" dirty="0" err="1">
                <a:solidFill>
                  <a:srgbClr val="1178C7"/>
                </a:solidFill>
              </a:rPr>
              <a:t>like</a:t>
            </a:r>
            <a:r>
              <a:rPr lang="de-DE" sz="2000" dirty="0">
                <a:solidFill>
                  <a:srgbClr val="1178C7"/>
                </a:solidFill>
              </a:rPr>
              <a:t> nuclei</a:t>
            </a:r>
            <a:endParaRPr sz="1600"/>
          </a:p>
        </p:txBody>
      </p:sp>
      <p:pic>
        <p:nvPicPr>
          <p:cNvPr id="27" name="Grafik 26"/>
          <p:cNvPicPr/>
          <p:nvPr/>
        </p:nvPicPr>
        <p:blipFill>
          <a:blip r:embed="rId6"/>
          <a:stretch>
            <a:fillRect/>
          </a:stretch>
        </p:blipFill>
        <p:spPr>
          <a:xfrm>
            <a:off x="6500826" y="3143248"/>
            <a:ext cx="1225686" cy="330120"/>
          </a:xfrm>
          <a:prstGeom prst="rect">
            <a:avLst/>
          </a:prstGeom>
        </p:spPr>
      </p:pic>
      <p:pic>
        <p:nvPicPr>
          <p:cNvPr id="28" name="Grafik 27"/>
          <p:cNvPicPr/>
          <p:nvPr/>
        </p:nvPicPr>
        <p:blipFill>
          <a:blip r:embed="rId7"/>
          <a:stretch>
            <a:fillRect/>
          </a:stretch>
        </p:blipFill>
        <p:spPr>
          <a:xfrm>
            <a:off x="6057358" y="1026098"/>
            <a:ext cx="1443600" cy="331200"/>
          </a:xfrm>
          <a:prstGeom prst="rect">
            <a:avLst/>
          </a:prstGeom>
        </p:spPr>
      </p:pic>
    </p:spTree>
    <p:extLst>
      <p:ext uri="{BB962C8B-B14F-4D97-AF65-F5344CB8AC3E}">
        <p14:creationId xmlns:p14="http://schemas.microsoft.com/office/powerpoint/2010/main" val="180373776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2578" name="Picture 2"/>
          <p:cNvPicPr>
            <a:picLocks noChangeAspect="1" noChangeArrowheads="1"/>
          </p:cNvPicPr>
          <p:nvPr/>
        </p:nvPicPr>
        <p:blipFill>
          <a:blip r:embed="rId3"/>
          <a:srcRect/>
          <a:stretch>
            <a:fillRect/>
          </a:stretch>
        </p:blipFill>
        <p:spPr bwMode="auto">
          <a:xfrm>
            <a:off x="485571" y="764704"/>
            <a:ext cx="8118877" cy="4622811"/>
          </a:xfrm>
          <a:prstGeom prst="rect">
            <a:avLst/>
          </a:prstGeom>
          <a:noFill/>
          <a:ln w="9525">
            <a:noFill/>
            <a:miter lim="800000"/>
            <a:headEnd/>
            <a:tailEnd/>
          </a:ln>
          <a:effectLst/>
        </p:spPr>
      </p:pic>
      <p:sp>
        <p:nvSpPr>
          <p:cNvPr id="17" name="Rectangle 2"/>
          <p:cNvSpPr txBox="1">
            <a:spLocks noChangeArrowheads="1"/>
          </p:cNvSpPr>
          <p:nvPr/>
        </p:nvSpPr>
        <p:spPr>
          <a:xfrm>
            <a:off x="454019" y="181521"/>
            <a:ext cx="8568952" cy="511175"/>
          </a:xfrm>
          <a:prstGeom prst="rect">
            <a:avLst/>
          </a:prstGeom>
        </p:spPr>
        <p:txBody>
          <a:bodyPr anchor="b"/>
          <a:lst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a:lstStyle>
          <a:p>
            <a:pPr eaLnBrk="1" hangingPunct="1"/>
            <a:endParaRPr lang="en-US" sz="3600" kern="0" dirty="0"/>
          </a:p>
          <a:p>
            <a:pPr eaLnBrk="1" hangingPunct="1"/>
            <a:r>
              <a:rPr lang="en-US" sz="3600" kern="0" dirty="0" smtClean="0"/>
              <a:t>Line shape high </a:t>
            </a:r>
            <a:r>
              <a:rPr lang="en-US" sz="3600" kern="0" dirty="0">
                <a:latin typeface="Symbol" panose="05050102010706020507" pitchFamily="18" charset="2"/>
              </a:rPr>
              <a:t>g</a:t>
            </a:r>
            <a:r>
              <a:rPr lang="en-US" sz="3600" kern="0" dirty="0"/>
              <a:t>-ray </a:t>
            </a:r>
            <a:r>
              <a:rPr lang="en-US" sz="3600" kern="0" dirty="0" smtClean="0"/>
              <a:t>energy</a:t>
            </a:r>
            <a:endParaRPr lang="en-US" sz="3600" kern="0" dirty="0"/>
          </a:p>
        </p:txBody>
      </p:sp>
      <p:sp>
        <p:nvSpPr>
          <p:cNvPr id="3" name="Textfeld 2"/>
          <p:cNvSpPr txBox="1"/>
          <p:nvPr/>
        </p:nvSpPr>
        <p:spPr>
          <a:xfrm>
            <a:off x="4107149" y="5456257"/>
            <a:ext cx="4846455" cy="923330"/>
          </a:xfrm>
          <a:prstGeom prst="rect">
            <a:avLst/>
          </a:prstGeom>
          <a:noFill/>
        </p:spPr>
        <p:txBody>
          <a:bodyPr wrap="none" rtlCol="0">
            <a:spAutoFit/>
          </a:bodyPr>
          <a:lstStyle/>
          <a:p>
            <a:r>
              <a:rPr lang="de-DE" dirty="0" smtClean="0"/>
              <a:t>First </a:t>
            </a:r>
            <a:r>
              <a:rPr lang="de-DE" dirty="0" err="1" smtClean="0"/>
              <a:t>interaction</a:t>
            </a:r>
            <a:r>
              <a:rPr lang="de-DE" dirty="0" smtClean="0"/>
              <a:t> </a:t>
            </a:r>
            <a:r>
              <a:rPr lang="de-DE" dirty="0" err="1" smtClean="0"/>
              <a:t>points</a:t>
            </a:r>
            <a:r>
              <a:rPr lang="de-DE" dirty="0" smtClean="0"/>
              <a:t> </a:t>
            </a:r>
            <a:r>
              <a:rPr lang="de-DE" dirty="0" err="1" smtClean="0"/>
              <a:t>yield</a:t>
            </a:r>
            <a:r>
              <a:rPr lang="de-DE" dirty="0" smtClean="0"/>
              <a:t> angular </a:t>
            </a:r>
            <a:r>
              <a:rPr lang="de-DE" dirty="0" err="1" smtClean="0"/>
              <a:t>distributions</a:t>
            </a:r>
            <a:r>
              <a:rPr lang="de-DE" dirty="0"/>
              <a:t>:</a:t>
            </a:r>
          </a:p>
          <a:p>
            <a:pPr marL="285750" indent="-285750">
              <a:buFont typeface="Arial" panose="020B0604020202020204" pitchFamily="34" charset="0"/>
              <a:buChar char="•"/>
            </a:pPr>
            <a:r>
              <a:rPr lang="en-US" dirty="0" smtClean="0"/>
              <a:t>E1 transition </a:t>
            </a:r>
            <a:r>
              <a:rPr lang="en-US" dirty="0"/>
              <a:t>from the 1</a:t>
            </a:r>
            <a:r>
              <a:rPr lang="en-US" baseline="30000" dirty="0"/>
              <a:t>− </a:t>
            </a:r>
            <a:r>
              <a:rPr lang="en-US" dirty="0"/>
              <a:t>state at 5.512 MeV </a:t>
            </a:r>
          </a:p>
          <a:p>
            <a:pPr marL="285750" indent="-285750">
              <a:buFont typeface="Arial" panose="020B0604020202020204" pitchFamily="34" charset="0"/>
              <a:buChar char="•"/>
            </a:pPr>
            <a:r>
              <a:rPr lang="en-US" dirty="0" smtClean="0"/>
              <a:t>E2 </a:t>
            </a:r>
            <a:r>
              <a:rPr lang="en-US" dirty="0"/>
              <a:t>transition from the </a:t>
            </a:r>
            <a:r>
              <a:rPr lang="en-US" dirty="0" smtClean="0"/>
              <a:t>2</a:t>
            </a:r>
            <a:r>
              <a:rPr lang="en-US" baseline="30000" dirty="0" smtClean="0"/>
              <a:t>+</a:t>
            </a:r>
            <a:r>
              <a:rPr lang="en-US" dirty="0" smtClean="0"/>
              <a:t> </a:t>
            </a:r>
            <a:r>
              <a:rPr lang="en-US" dirty="0"/>
              <a:t>state at 6.194 </a:t>
            </a:r>
            <a:r>
              <a:rPr lang="en-US" dirty="0" smtClean="0"/>
              <a:t>MeV</a:t>
            </a:r>
            <a:endParaRPr lang="de-DE" dirty="0"/>
          </a:p>
        </p:txBody>
      </p:sp>
      <p:sp>
        <p:nvSpPr>
          <p:cNvPr id="19" name="Textfeld 18"/>
          <p:cNvSpPr txBox="1"/>
          <p:nvPr/>
        </p:nvSpPr>
        <p:spPr>
          <a:xfrm>
            <a:off x="323528" y="5445224"/>
            <a:ext cx="3085460" cy="646331"/>
          </a:xfrm>
          <a:prstGeom prst="rect">
            <a:avLst/>
          </a:prstGeom>
          <a:noFill/>
        </p:spPr>
        <p:txBody>
          <a:bodyPr wrap="none" rtlCol="0">
            <a:spAutoFit/>
          </a:bodyPr>
          <a:lstStyle/>
          <a:p>
            <a:r>
              <a:rPr lang="de-DE" dirty="0" err="1" smtClean="0"/>
              <a:t>Escape</a:t>
            </a:r>
            <a:r>
              <a:rPr lang="de-DE" dirty="0" smtClean="0"/>
              <a:t> </a:t>
            </a:r>
            <a:r>
              <a:rPr lang="de-DE" dirty="0" err="1" smtClean="0"/>
              <a:t>lines</a:t>
            </a:r>
            <a:r>
              <a:rPr lang="de-DE" dirty="0" smtClean="0"/>
              <a:t> </a:t>
            </a:r>
            <a:r>
              <a:rPr lang="de-DE" dirty="0" err="1" smtClean="0"/>
              <a:t>are</a:t>
            </a:r>
            <a:r>
              <a:rPr lang="de-DE" dirty="0" smtClean="0"/>
              <a:t> </a:t>
            </a:r>
            <a:r>
              <a:rPr lang="de-DE" dirty="0" err="1" smtClean="0"/>
              <a:t>identified</a:t>
            </a:r>
            <a:r>
              <a:rPr lang="de-DE" dirty="0" smtClean="0"/>
              <a:t> </a:t>
            </a:r>
            <a:r>
              <a:rPr lang="de-DE" dirty="0" err="1" smtClean="0"/>
              <a:t>and</a:t>
            </a:r>
            <a:r>
              <a:rPr lang="de-DE" dirty="0" smtClean="0"/>
              <a:t> </a:t>
            </a:r>
          </a:p>
          <a:p>
            <a:r>
              <a:rPr lang="de-DE" dirty="0" err="1" smtClean="0"/>
              <a:t>discriminated</a:t>
            </a:r>
            <a:r>
              <a:rPr lang="de-DE" dirty="0" smtClean="0"/>
              <a:t> </a:t>
            </a:r>
            <a:r>
              <a:rPr lang="de-DE" dirty="0" err="1" smtClean="0"/>
              <a:t>by</a:t>
            </a:r>
            <a:r>
              <a:rPr lang="de-DE" dirty="0" smtClean="0"/>
              <a:t> </a:t>
            </a:r>
            <a:r>
              <a:rPr lang="de-DE" dirty="0" smtClean="0">
                <a:latin typeface="Symbol" panose="05050102010706020507" pitchFamily="18" charset="2"/>
              </a:rPr>
              <a:t>g</a:t>
            </a:r>
            <a:r>
              <a:rPr lang="de-DE" dirty="0" smtClean="0"/>
              <a:t>-</a:t>
            </a:r>
            <a:r>
              <a:rPr lang="de-DE" dirty="0" err="1" smtClean="0"/>
              <a:t>ray</a:t>
            </a:r>
            <a:r>
              <a:rPr lang="de-DE" dirty="0" smtClean="0"/>
              <a:t> </a:t>
            </a:r>
            <a:r>
              <a:rPr lang="de-DE" dirty="0" err="1" smtClean="0"/>
              <a:t>tracking</a:t>
            </a:r>
            <a:endParaRPr lang="de-DE" dirty="0"/>
          </a:p>
        </p:txBody>
      </p:sp>
      <p:sp>
        <p:nvSpPr>
          <p:cNvPr id="4" name="Rechteck 3"/>
          <p:cNvSpPr/>
          <p:nvPr/>
        </p:nvSpPr>
        <p:spPr>
          <a:xfrm>
            <a:off x="454019" y="6455077"/>
            <a:ext cx="7142317" cy="369332"/>
          </a:xfrm>
          <a:prstGeom prst="rect">
            <a:avLst/>
          </a:prstGeom>
        </p:spPr>
        <p:txBody>
          <a:bodyPr wrap="square">
            <a:spAutoFit/>
          </a:bodyPr>
          <a:lstStyle/>
          <a:p>
            <a:r>
              <a:rPr lang="it-IT" dirty="0"/>
              <a:t>F. Crespi, A. Bracco et al., </a:t>
            </a:r>
            <a:r>
              <a:rPr lang="it-IT" dirty="0" err="1"/>
              <a:t>Phys</a:t>
            </a:r>
            <a:r>
              <a:rPr lang="it-IT" dirty="0"/>
              <a:t>. </a:t>
            </a:r>
            <a:r>
              <a:rPr lang="it-IT" dirty="0" smtClean="0"/>
              <a:t>Rev. </a:t>
            </a:r>
            <a:r>
              <a:rPr lang="it-IT" dirty="0" err="1" smtClean="0"/>
              <a:t>Lett</a:t>
            </a:r>
            <a:r>
              <a:rPr lang="it-IT" dirty="0"/>
              <a:t>. </a:t>
            </a:r>
            <a:r>
              <a:rPr lang="it-IT" b="1" dirty="0"/>
              <a:t>113</a:t>
            </a:r>
            <a:r>
              <a:rPr lang="it-IT" dirty="0"/>
              <a:t>,012501 (2014)</a:t>
            </a:r>
            <a:endParaRPr lang="de-DE" dirty="0"/>
          </a:p>
        </p:txBody>
      </p:sp>
    </p:spTree>
    <p:extLst>
      <p:ext uri="{BB962C8B-B14F-4D97-AF65-F5344CB8AC3E}">
        <p14:creationId xmlns:p14="http://schemas.microsoft.com/office/powerpoint/2010/main" val="40429176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 Box 3"/>
          <p:cNvSpPr txBox="1">
            <a:spLocks noChangeArrowheads="1"/>
          </p:cNvSpPr>
          <p:nvPr/>
        </p:nvSpPr>
        <p:spPr bwMode="auto">
          <a:xfrm>
            <a:off x="0" y="-76200"/>
            <a:ext cx="9143999" cy="540790"/>
          </a:xfrm>
          <a:prstGeom prst="rect">
            <a:avLst/>
          </a:prstGeom>
          <a:solidFill>
            <a:schemeClr val="bg1"/>
          </a:solidFill>
          <a:ln w="9525">
            <a:noFill/>
            <a:round/>
            <a:headEnd/>
            <a:tailEnd/>
          </a:ln>
          <a:effectLst/>
        </p:spPr>
        <p:txBody>
          <a:bodyPr wrap="squar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900" dirty="0" err="1" smtClean="0">
                <a:solidFill>
                  <a:schemeClr val="accent1"/>
                </a:solidFill>
                <a:cs typeface="Arial" charset="0"/>
              </a:rPr>
              <a:t>Lifetime</a:t>
            </a:r>
            <a:r>
              <a:rPr lang="it-IT" sz="2900" dirty="0" smtClean="0">
                <a:solidFill>
                  <a:schemeClr val="accent1"/>
                </a:solidFill>
                <a:cs typeface="Arial" charset="0"/>
              </a:rPr>
              <a:t> of the 6.79 </a:t>
            </a:r>
            <a:r>
              <a:rPr lang="it-IT" sz="2900" dirty="0" err="1">
                <a:solidFill>
                  <a:schemeClr val="accent1"/>
                </a:solidFill>
                <a:cs typeface="Arial" charset="0"/>
              </a:rPr>
              <a:t>MeV</a:t>
            </a:r>
            <a:r>
              <a:rPr lang="it-IT" sz="2900" dirty="0">
                <a:solidFill>
                  <a:schemeClr val="accent1"/>
                </a:solidFill>
                <a:cs typeface="Arial" charset="0"/>
              </a:rPr>
              <a:t> </a:t>
            </a:r>
            <a:r>
              <a:rPr lang="it-IT" sz="2900" dirty="0" smtClean="0">
                <a:solidFill>
                  <a:schemeClr val="accent1"/>
                </a:solidFill>
                <a:cs typeface="Arial" charset="0"/>
              </a:rPr>
              <a:t>state in </a:t>
            </a:r>
            <a:r>
              <a:rPr lang="it-IT" sz="2900" baseline="30000" dirty="0">
                <a:solidFill>
                  <a:schemeClr val="accent1"/>
                </a:solidFill>
                <a:cs typeface="Arial" charset="0"/>
              </a:rPr>
              <a:t>15</a:t>
            </a:r>
            <a:r>
              <a:rPr lang="it-IT" sz="2900" dirty="0">
                <a:solidFill>
                  <a:schemeClr val="accent1"/>
                </a:solidFill>
                <a:cs typeface="Arial" charset="0"/>
              </a:rPr>
              <a:t>O  </a:t>
            </a:r>
          </a:p>
        </p:txBody>
      </p:sp>
      <p:sp>
        <p:nvSpPr>
          <p:cNvPr id="19" name="Text Box 2"/>
          <p:cNvSpPr txBox="1">
            <a:spLocks noChangeArrowheads="1"/>
          </p:cNvSpPr>
          <p:nvPr/>
        </p:nvSpPr>
        <p:spPr bwMode="auto">
          <a:xfrm>
            <a:off x="-36513" y="6516688"/>
            <a:ext cx="5599113" cy="368300"/>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dirty="0" smtClean="0">
                <a:solidFill>
                  <a:srgbClr val="000000"/>
                </a:solidFill>
                <a:ea typeface="ＭＳ Ｐゴシック" charset="0"/>
                <a:cs typeface="ＭＳ Ｐゴシック" charset="0"/>
              </a:rPr>
              <a:t>C. </a:t>
            </a:r>
            <a:r>
              <a:rPr lang="it-IT" sz="1800" dirty="0" err="1" smtClean="0">
                <a:solidFill>
                  <a:srgbClr val="000000"/>
                </a:solidFill>
                <a:ea typeface="ＭＳ Ｐゴシック" charset="0"/>
                <a:cs typeface="ＭＳ Ｐゴシック" charset="0"/>
              </a:rPr>
              <a:t>Michelagnoli</a:t>
            </a:r>
            <a:r>
              <a:rPr lang="it-IT" sz="1800" dirty="0" smtClean="0">
                <a:solidFill>
                  <a:srgbClr val="000000"/>
                </a:solidFill>
                <a:ea typeface="ＭＳ Ｐゴシック" charset="0"/>
                <a:cs typeface="ＭＳ Ｐゴシック" charset="0"/>
              </a:rPr>
              <a:t>, et al.,</a:t>
            </a:r>
            <a:endParaRPr lang="it-IT" sz="1800" dirty="0">
              <a:solidFill>
                <a:srgbClr val="000000"/>
              </a:solidFill>
              <a:ea typeface="ＭＳ Ｐゴシック" charset="0"/>
              <a:cs typeface="ＭＳ Ｐゴシック" charset="0"/>
            </a:endParaRPr>
          </a:p>
        </p:txBody>
      </p:sp>
      <p:pic>
        <p:nvPicPr>
          <p:cNvPr id="1804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626096"/>
            <a:ext cx="4678115" cy="28830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53986" name="Picture 2"/>
          <p:cNvPicPr>
            <a:picLocks noChangeAspect="1" noChangeArrowheads="1"/>
          </p:cNvPicPr>
          <p:nvPr/>
        </p:nvPicPr>
        <p:blipFill>
          <a:blip r:embed="rId4"/>
          <a:srcRect/>
          <a:stretch>
            <a:fillRect/>
          </a:stretch>
        </p:blipFill>
        <p:spPr bwMode="auto">
          <a:xfrm>
            <a:off x="4860032" y="404664"/>
            <a:ext cx="3709076" cy="6420866"/>
          </a:xfrm>
          <a:prstGeom prst="rect">
            <a:avLst/>
          </a:prstGeom>
          <a:noFill/>
          <a:ln w="9525">
            <a:noFill/>
            <a:miter lim="800000"/>
            <a:headEnd/>
            <a:tailEnd/>
          </a:ln>
          <a:effectLst/>
        </p:spPr>
      </p:pic>
      <p:cxnSp>
        <p:nvCxnSpPr>
          <p:cNvPr id="7" name="Straight Connector 6"/>
          <p:cNvCxnSpPr/>
          <p:nvPr/>
        </p:nvCxnSpPr>
        <p:spPr>
          <a:xfrm>
            <a:off x="251520" y="548680"/>
            <a:ext cx="8607454" cy="15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Bild 3"/>
          <p:cNvPicPr>
            <a:picLocks noChangeAspect="1"/>
          </p:cNvPicPr>
          <p:nvPr/>
        </p:nvPicPr>
        <p:blipFill>
          <a:blip r:embed="rId5"/>
          <a:stretch>
            <a:fillRect/>
          </a:stretch>
        </p:blipFill>
        <p:spPr>
          <a:xfrm>
            <a:off x="4681718" y="4639144"/>
            <a:ext cx="4138754" cy="2102224"/>
          </a:xfrm>
          <a:prstGeom prst="rect">
            <a:avLst/>
          </a:prstGeom>
        </p:spPr>
      </p:pic>
      <p:sp>
        <p:nvSpPr>
          <p:cNvPr id="5" name="Textfeld 4"/>
          <p:cNvSpPr txBox="1"/>
          <p:nvPr/>
        </p:nvSpPr>
        <p:spPr>
          <a:xfrm>
            <a:off x="251520" y="4797152"/>
            <a:ext cx="3960440" cy="1477328"/>
          </a:xfrm>
          <a:prstGeom prst="rect">
            <a:avLst/>
          </a:prstGeom>
          <a:noFill/>
        </p:spPr>
        <p:txBody>
          <a:bodyPr wrap="square" rtlCol="0">
            <a:spAutoFit/>
          </a:bodyPr>
          <a:lstStyle/>
          <a:p>
            <a:r>
              <a:rPr lang="de-DE" dirty="0"/>
              <a:t>New </a:t>
            </a:r>
            <a:r>
              <a:rPr lang="de-DE" dirty="0" err="1"/>
              <a:t>upper</a:t>
            </a:r>
            <a:r>
              <a:rPr lang="de-DE" dirty="0"/>
              <a:t> </a:t>
            </a:r>
            <a:r>
              <a:rPr lang="de-DE" dirty="0" err="1"/>
              <a:t>limit</a:t>
            </a:r>
            <a:r>
              <a:rPr lang="de-DE" dirty="0"/>
              <a:t> </a:t>
            </a:r>
            <a:r>
              <a:rPr lang="de-DE" dirty="0" err="1" smtClean="0"/>
              <a:t>of</a:t>
            </a:r>
            <a:r>
              <a:rPr lang="de-DE" dirty="0" smtClean="0"/>
              <a:t> &lt; 0.5 </a:t>
            </a:r>
            <a:r>
              <a:rPr lang="de-DE" dirty="0" err="1" smtClean="0"/>
              <a:t>fs</a:t>
            </a:r>
            <a:r>
              <a:rPr lang="de-DE" dirty="0" smtClean="0"/>
              <a:t> on </a:t>
            </a:r>
            <a:r>
              <a:rPr lang="de-DE" dirty="0" err="1"/>
              <a:t>the</a:t>
            </a:r>
            <a:r>
              <a:rPr lang="de-DE" dirty="0"/>
              <a:t> </a:t>
            </a:r>
            <a:r>
              <a:rPr lang="de-DE" dirty="0" err="1" smtClean="0"/>
              <a:t>lifetime</a:t>
            </a:r>
            <a:r>
              <a:rPr lang="de-DE" dirty="0"/>
              <a:t> </a:t>
            </a:r>
            <a:r>
              <a:rPr lang="de-DE" dirty="0" err="1" smtClean="0"/>
              <a:t>of</a:t>
            </a:r>
            <a:r>
              <a:rPr lang="de-DE" dirty="0" smtClean="0"/>
              <a:t> </a:t>
            </a:r>
            <a:r>
              <a:rPr lang="de-DE" dirty="0" err="1"/>
              <a:t>the</a:t>
            </a:r>
            <a:r>
              <a:rPr lang="de-DE" dirty="0"/>
              <a:t> 6.79 MeV </a:t>
            </a:r>
            <a:r>
              <a:rPr lang="de-DE" dirty="0" err="1"/>
              <a:t>state</a:t>
            </a:r>
            <a:r>
              <a:rPr lang="de-DE" dirty="0"/>
              <a:t> in </a:t>
            </a:r>
            <a:r>
              <a:rPr lang="de-DE" baseline="30000" dirty="0" smtClean="0"/>
              <a:t>15</a:t>
            </a:r>
            <a:r>
              <a:rPr lang="de-DE" dirty="0" smtClean="0"/>
              <a:t>O</a:t>
            </a:r>
          </a:p>
          <a:p>
            <a:endParaRPr lang="de-DE" dirty="0"/>
          </a:p>
          <a:p>
            <a:r>
              <a:rPr lang="de-DE" dirty="0" err="1" smtClean="0"/>
              <a:t>Lower</a:t>
            </a:r>
            <a:r>
              <a:rPr lang="de-DE" dirty="0" smtClean="0"/>
              <a:t> </a:t>
            </a:r>
            <a:r>
              <a:rPr lang="de-DE" dirty="0" err="1" smtClean="0"/>
              <a:t>limit</a:t>
            </a:r>
            <a:r>
              <a:rPr lang="de-DE" dirty="0" smtClean="0"/>
              <a:t> </a:t>
            </a:r>
            <a:r>
              <a:rPr lang="de-DE" dirty="0" err="1" smtClean="0"/>
              <a:t>of</a:t>
            </a:r>
            <a:r>
              <a:rPr lang="de-DE" dirty="0" smtClean="0"/>
              <a:t> </a:t>
            </a:r>
            <a:r>
              <a:rPr lang="de-DE" dirty="0" err="1" smtClean="0"/>
              <a:t>the</a:t>
            </a:r>
            <a:r>
              <a:rPr lang="de-DE" dirty="0" smtClean="0"/>
              <a:t> </a:t>
            </a:r>
            <a:r>
              <a:rPr lang="de-DE" dirty="0" err="1" smtClean="0"/>
              <a:t>width</a:t>
            </a:r>
            <a:r>
              <a:rPr lang="de-DE" dirty="0" smtClean="0"/>
              <a:t> </a:t>
            </a:r>
            <a:r>
              <a:rPr lang="de-DE" dirty="0" err="1" smtClean="0"/>
              <a:t>of</a:t>
            </a:r>
            <a:r>
              <a:rPr lang="de-DE" dirty="0" smtClean="0"/>
              <a:t> </a:t>
            </a:r>
            <a:r>
              <a:rPr lang="de-DE" dirty="0" err="1" smtClean="0"/>
              <a:t>the</a:t>
            </a:r>
            <a:r>
              <a:rPr lang="de-DE" dirty="0" smtClean="0"/>
              <a:t> </a:t>
            </a:r>
            <a:r>
              <a:rPr lang="de-DE" dirty="0" err="1" smtClean="0"/>
              <a:t>state</a:t>
            </a:r>
            <a:endParaRPr lang="de-DE" dirty="0" smtClean="0"/>
          </a:p>
          <a:p>
            <a:r>
              <a:rPr lang="de-DE" dirty="0" smtClean="0">
                <a:latin typeface="Symbol" charset="2"/>
                <a:cs typeface="Symbol" charset="2"/>
              </a:rPr>
              <a:t>G</a:t>
            </a:r>
            <a:r>
              <a:rPr lang="de-DE" dirty="0" smtClean="0"/>
              <a:t> &gt; 1.07 eV</a:t>
            </a:r>
            <a:endParaRPr lang="de-DE" dirty="0"/>
          </a:p>
        </p:txBody>
      </p:sp>
      <p:sp>
        <p:nvSpPr>
          <p:cNvPr id="2" name="Textfeld 1"/>
          <p:cNvSpPr txBox="1"/>
          <p:nvPr/>
        </p:nvSpPr>
        <p:spPr>
          <a:xfrm>
            <a:off x="7452320" y="838453"/>
            <a:ext cx="689837" cy="646331"/>
          </a:xfrm>
          <a:prstGeom prst="rect">
            <a:avLst/>
          </a:prstGeom>
          <a:noFill/>
        </p:spPr>
        <p:txBody>
          <a:bodyPr wrap="none" rtlCol="0">
            <a:spAutoFit/>
          </a:bodyPr>
          <a:lstStyle/>
          <a:p>
            <a:r>
              <a:rPr lang="de-DE" dirty="0" smtClean="0">
                <a:solidFill>
                  <a:srgbClr val="FF0000"/>
                </a:solidFill>
              </a:rPr>
              <a:t>0.1 </a:t>
            </a:r>
            <a:r>
              <a:rPr lang="de-DE" dirty="0" err="1" smtClean="0">
                <a:solidFill>
                  <a:srgbClr val="FF0000"/>
                </a:solidFill>
              </a:rPr>
              <a:t>fs</a:t>
            </a:r>
            <a:endParaRPr lang="de-DE" dirty="0" smtClean="0">
              <a:solidFill>
                <a:srgbClr val="FF0000"/>
              </a:solidFill>
            </a:endParaRPr>
          </a:p>
          <a:p>
            <a:r>
              <a:rPr lang="de-DE" dirty="0" smtClean="0">
                <a:solidFill>
                  <a:schemeClr val="accent1"/>
                </a:solidFill>
              </a:rPr>
              <a:t>3.0 </a:t>
            </a:r>
            <a:r>
              <a:rPr lang="de-DE" dirty="0" err="1" smtClean="0">
                <a:solidFill>
                  <a:schemeClr val="accent1"/>
                </a:solidFill>
              </a:rPr>
              <a:t>fs</a:t>
            </a:r>
            <a:endParaRPr lang="de-DE" dirty="0">
              <a:solidFill>
                <a:schemeClr val="accent1"/>
              </a:solidFill>
            </a:endParaRPr>
          </a:p>
        </p:txBody>
      </p:sp>
      <p:sp>
        <p:nvSpPr>
          <p:cNvPr id="11" name="Textfeld 10"/>
          <p:cNvSpPr txBox="1"/>
          <p:nvPr/>
        </p:nvSpPr>
        <p:spPr>
          <a:xfrm>
            <a:off x="7452320" y="2852936"/>
            <a:ext cx="689837" cy="646331"/>
          </a:xfrm>
          <a:prstGeom prst="rect">
            <a:avLst/>
          </a:prstGeom>
          <a:noFill/>
        </p:spPr>
        <p:txBody>
          <a:bodyPr wrap="none" rtlCol="0">
            <a:spAutoFit/>
          </a:bodyPr>
          <a:lstStyle/>
          <a:p>
            <a:r>
              <a:rPr lang="de-DE" dirty="0" smtClean="0">
                <a:solidFill>
                  <a:srgbClr val="FF0000"/>
                </a:solidFill>
              </a:rPr>
              <a:t>0.1 </a:t>
            </a:r>
            <a:r>
              <a:rPr lang="de-DE" dirty="0" err="1" smtClean="0">
                <a:solidFill>
                  <a:srgbClr val="FF0000"/>
                </a:solidFill>
              </a:rPr>
              <a:t>fs</a:t>
            </a:r>
            <a:endParaRPr lang="de-DE" dirty="0" smtClean="0">
              <a:solidFill>
                <a:srgbClr val="FF0000"/>
              </a:solidFill>
            </a:endParaRPr>
          </a:p>
          <a:p>
            <a:r>
              <a:rPr lang="de-DE" dirty="0" smtClean="0">
                <a:solidFill>
                  <a:schemeClr val="accent1"/>
                </a:solidFill>
              </a:rPr>
              <a:t>3.0 </a:t>
            </a:r>
            <a:r>
              <a:rPr lang="de-DE" dirty="0" err="1" smtClean="0">
                <a:solidFill>
                  <a:schemeClr val="accent1"/>
                </a:solidFill>
              </a:rPr>
              <a:t>fs</a:t>
            </a:r>
            <a:endParaRPr lang="de-DE" dirty="0">
              <a:solidFill>
                <a:schemeClr val="accent1"/>
              </a:solidFill>
            </a:endParaRPr>
          </a:p>
        </p:txBody>
      </p:sp>
      <p:sp>
        <p:nvSpPr>
          <p:cNvPr id="85003" name="Text Box 11"/>
          <p:cNvSpPr txBox="1">
            <a:spLocks noChangeArrowheads="1"/>
          </p:cNvSpPr>
          <p:nvPr/>
        </p:nvSpPr>
        <p:spPr bwMode="auto">
          <a:xfrm>
            <a:off x="179388" y="692696"/>
            <a:ext cx="5544740" cy="925511"/>
          </a:xfrm>
          <a:prstGeom prst="rect">
            <a:avLst/>
          </a:prstGeom>
          <a:noFill/>
          <a:ln w="9525">
            <a:noFill/>
            <a:round/>
            <a:headEnd/>
            <a:tailEnd/>
          </a:ln>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b="1" baseline="30000" dirty="0">
                <a:solidFill>
                  <a:srgbClr val="FF0000"/>
                </a:solidFill>
                <a:cs typeface="Arial" charset="0"/>
              </a:rPr>
              <a:t>14</a:t>
            </a:r>
            <a:r>
              <a:rPr lang="it-IT" sz="1800" b="1" dirty="0">
                <a:solidFill>
                  <a:srgbClr val="FF0000"/>
                </a:solidFill>
                <a:cs typeface="Arial" charset="0"/>
              </a:rPr>
              <a:t>N(</a:t>
            </a:r>
            <a:r>
              <a:rPr lang="it-IT" sz="1800" b="1" baseline="30000" dirty="0">
                <a:solidFill>
                  <a:srgbClr val="FF0000"/>
                </a:solidFill>
                <a:cs typeface="Arial" charset="0"/>
              </a:rPr>
              <a:t>2</a:t>
            </a:r>
            <a:r>
              <a:rPr lang="it-IT" sz="1800" b="1" dirty="0">
                <a:solidFill>
                  <a:srgbClr val="FF0000"/>
                </a:solidFill>
                <a:cs typeface="Arial" charset="0"/>
              </a:rPr>
              <a:t>H,n)</a:t>
            </a:r>
            <a:r>
              <a:rPr lang="it-IT" sz="1800" b="1" baseline="30000" dirty="0">
                <a:solidFill>
                  <a:srgbClr val="FF0000"/>
                </a:solidFill>
                <a:cs typeface="Arial" charset="0"/>
              </a:rPr>
              <a:t>15</a:t>
            </a:r>
            <a:r>
              <a:rPr lang="it-IT" sz="1800" b="1" dirty="0">
                <a:solidFill>
                  <a:srgbClr val="FF0000"/>
                </a:solidFill>
                <a:cs typeface="Arial" charset="0"/>
              </a:rPr>
              <a:t>O</a:t>
            </a:r>
            <a:r>
              <a:rPr lang="it-IT" sz="1800" b="1" dirty="0">
                <a:solidFill>
                  <a:srgbClr val="000000"/>
                </a:solidFill>
                <a:cs typeface="Arial" charset="0"/>
              </a:rPr>
              <a:t>  and </a:t>
            </a:r>
            <a:r>
              <a:rPr lang="it-IT" sz="1800" b="1" baseline="30000" dirty="0">
                <a:solidFill>
                  <a:srgbClr val="000000"/>
                </a:solidFill>
                <a:cs typeface="Arial" charset="0"/>
              </a:rPr>
              <a:t>14</a:t>
            </a:r>
            <a:r>
              <a:rPr lang="it-IT" sz="1800" b="1" dirty="0">
                <a:solidFill>
                  <a:srgbClr val="000000"/>
                </a:solidFill>
                <a:cs typeface="Arial" charset="0"/>
              </a:rPr>
              <a:t>N(</a:t>
            </a:r>
            <a:r>
              <a:rPr lang="it-IT" sz="1800" b="1" baseline="30000" dirty="0">
                <a:solidFill>
                  <a:srgbClr val="000000"/>
                </a:solidFill>
                <a:cs typeface="Arial" charset="0"/>
              </a:rPr>
              <a:t>2</a:t>
            </a:r>
            <a:r>
              <a:rPr lang="it-IT" sz="1800" b="1" dirty="0">
                <a:solidFill>
                  <a:srgbClr val="000000"/>
                </a:solidFill>
                <a:cs typeface="Arial" charset="0"/>
              </a:rPr>
              <a:t>H,p)</a:t>
            </a:r>
            <a:r>
              <a:rPr lang="it-IT" sz="1800" b="1" baseline="30000" dirty="0">
                <a:solidFill>
                  <a:srgbClr val="000000"/>
                </a:solidFill>
                <a:cs typeface="Arial" charset="0"/>
              </a:rPr>
              <a:t>15</a:t>
            </a:r>
            <a:r>
              <a:rPr lang="it-IT" sz="1800" b="1" dirty="0">
                <a:solidFill>
                  <a:srgbClr val="000000"/>
                </a:solidFill>
                <a:cs typeface="Arial" charset="0"/>
              </a:rPr>
              <a:t>N </a:t>
            </a:r>
            <a:r>
              <a:rPr lang="it-IT" sz="1800" b="1" dirty="0" err="1" smtClean="0">
                <a:solidFill>
                  <a:srgbClr val="000000"/>
                </a:solidFill>
                <a:cs typeface="Arial" charset="0"/>
              </a:rPr>
              <a:t>reactions</a:t>
            </a:r>
            <a:endParaRPr lang="it-IT" sz="1600" b="1" dirty="0">
              <a:solidFill>
                <a:srgbClr val="000000"/>
              </a:solidFill>
              <a:cs typeface="Arial"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b="1" dirty="0">
                <a:cs typeface="Arial" charset="0"/>
              </a:rPr>
              <a:t>i</a:t>
            </a:r>
            <a:r>
              <a:rPr lang="it-IT" sz="1800" b="1" dirty="0" smtClean="0">
                <a:cs typeface="Arial" charset="0"/>
              </a:rPr>
              <a:t>nverse </a:t>
            </a:r>
            <a:r>
              <a:rPr lang="it-IT" sz="1800" b="1" dirty="0" err="1" smtClean="0">
                <a:cs typeface="Arial" charset="0"/>
              </a:rPr>
              <a:t>kinematics</a:t>
            </a:r>
            <a:endParaRPr lang="it-IT" sz="1800" b="1" dirty="0" smtClean="0">
              <a:cs typeface="Arial"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b="1" dirty="0" err="1" smtClean="0">
                <a:solidFill>
                  <a:srgbClr val="FF0000"/>
                </a:solidFill>
                <a:cs typeface="Arial" charset="0"/>
              </a:rPr>
              <a:t>Continuous</a:t>
            </a:r>
            <a:r>
              <a:rPr lang="it-IT" sz="1800" b="1" dirty="0" smtClean="0">
                <a:solidFill>
                  <a:srgbClr val="FF0000"/>
                </a:solidFill>
                <a:cs typeface="Arial" charset="0"/>
              </a:rPr>
              <a:t> DSAM </a:t>
            </a:r>
            <a:r>
              <a:rPr lang="it-IT" sz="1800" b="1" dirty="0" err="1">
                <a:solidFill>
                  <a:srgbClr val="FF0000"/>
                </a:solidFill>
                <a:cs typeface="Arial" charset="0"/>
              </a:rPr>
              <a:t>lifetime</a:t>
            </a:r>
            <a:r>
              <a:rPr lang="it-IT" sz="1800" b="1" dirty="0">
                <a:solidFill>
                  <a:srgbClr val="FF0000"/>
                </a:solidFill>
                <a:cs typeface="Arial" charset="0"/>
              </a:rPr>
              <a:t> </a:t>
            </a:r>
            <a:r>
              <a:rPr lang="it-IT" sz="1800" b="1" dirty="0" err="1" smtClean="0">
                <a:solidFill>
                  <a:srgbClr val="FF0000"/>
                </a:solidFill>
                <a:cs typeface="Arial" charset="0"/>
              </a:rPr>
              <a:t>measurement</a:t>
            </a:r>
            <a:endParaRPr lang="it-IT" sz="1600" dirty="0">
              <a:solidFill>
                <a:srgbClr val="000000"/>
              </a:solidFill>
              <a:cs typeface="Arial" charset="0"/>
            </a:endParaRPr>
          </a:p>
        </p:txBody>
      </p:sp>
      <p:cxnSp>
        <p:nvCxnSpPr>
          <p:cNvPr id="12" name="Straight Connector 6"/>
          <p:cNvCxnSpPr/>
          <p:nvPr/>
        </p:nvCxnSpPr>
        <p:spPr>
          <a:xfrm>
            <a:off x="5461218" y="6227340"/>
            <a:ext cx="3215238" cy="9972"/>
          </a:xfrm>
          <a:prstGeom prst="line">
            <a:avLst/>
          </a:prstGeom>
          <a:ln w="12700" cmpd="sng">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6118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63500" y="548680"/>
            <a:ext cx="5305425" cy="549275"/>
          </a:xfrm>
          <a:prstGeom prst="rect">
            <a:avLst/>
          </a:prstGeom>
          <a:noFill/>
          <a:ln w="36720">
            <a:noFill/>
            <a:round/>
            <a:headEnd/>
            <a:tailEnd/>
          </a:ln>
          <a:effectLst/>
        </p:spPr>
        <p:txBody>
          <a:bodyPr lIns="0" tIns="17640" rIns="0" bIns="0"/>
          <a:lstStyle/>
          <a:p>
            <a:pPr algn="just">
              <a:lnSpc>
                <a:spcPct val="93000"/>
              </a:lnSpc>
              <a:spcAft>
                <a:spcPts val="1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500" dirty="0">
                <a:solidFill>
                  <a:srgbClr val="000000"/>
                </a:solidFill>
                <a:ea typeface="Ubuntu" charset="0"/>
                <a:cs typeface="Ubuntu" charset="0"/>
              </a:rPr>
              <a:t>Partially-polarized  555.8-keV </a:t>
            </a:r>
            <a:r>
              <a:rPr lang="en-US" sz="1500" dirty="0" smtClean="0">
                <a:solidFill>
                  <a:srgbClr val="000000"/>
                </a:solidFill>
                <a:ea typeface="Ubuntu" charset="0"/>
                <a:cs typeface="Ubuntu" charset="0"/>
              </a:rPr>
              <a:t>and </a:t>
            </a:r>
            <a:r>
              <a:rPr lang="en-US" sz="1500" dirty="0">
                <a:solidFill>
                  <a:srgbClr val="000000"/>
                </a:solidFill>
                <a:ea typeface="Ubuntu" charset="0"/>
                <a:cs typeface="Ubuntu" charset="0"/>
              </a:rPr>
              <a:t>433.9-keV lines in </a:t>
            </a:r>
            <a:r>
              <a:rPr lang="en-US" sz="1500" baseline="33000" dirty="0">
                <a:solidFill>
                  <a:srgbClr val="000000"/>
                </a:solidFill>
                <a:ea typeface="Ubuntu" charset="0"/>
                <a:cs typeface="Ubuntu" charset="0"/>
              </a:rPr>
              <a:t>104</a:t>
            </a:r>
            <a:r>
              <a:rPr lang="en-US" sz="1500" dirty="0">
                <a:solidFill>
                  <a:srgbClr val="000000"/>
                </a:solidFill>
                <a:ea typeface="Ubuntu" charset="0"/>
                <a:cs typeface="Ubuntu" charset="0"/>
              </a:rPr>
              <a:t>Pd and </a:t>
            </a:r>
            <a:r>
              <a:rPr lang="en-US" sz="1500" baseline="33000" dirty="0">
                <a:solidFill>
                  <a:srgbClr val="000000"/>
                </a:solidFill>
                <a:ea typeface="Ubuntu" charset="0"/>
                <a:cs typeface="Ubuntu" charset="0"/>
              </a:rPr>
              <a:t>108</a:t>
            </a:r>
            <a:r>
              <a:rPr lang="en-US" sz="1500" dirty="0">
                <a:solidFill>
                  <a:srgbClr val="000000"/>
                </a:solidFill>
                <a:ea typeface="Ubuntu" charset="0"/>
                <a:cs typeface="Ubuntu" charset="0"/>
              </a:rPr>
              <a:t>Pd </a:t>
            </a:r>
            <a:r>
              <a:rPr lang="en-US" sz="1500" dirty="0" smtClean="0">
                <a:solidFill>
                  <a:srgbClr val="000000"/>
                </a:solidFill>
                <a:ea typeface="Ubuntu" charset="0"/>
                <a:cs typeface="Ubuntu" charset="0"/>
              </a:rPr>
              <a:t>after Coulomb excitation.</a:t>
            </a:r>
            <a:endParaRPr lang="en-US" sz="1500" dirty="0">
              <a:solidFill>
                <a:srgbClr val="000000"/>
              </a:solidFill>
              <a:ea typeface="Ubuntu" charset="0"/>
              <a:cs typeface="Ubuntu" charset="0"/>
            </a:endParaRPr>
          </a:p>
        </p:txBody>
      </p:sp>
      <p:pic>
        <p:nvPicPr>
          <p:cNvPr id="92163"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18567" y="627397"/>
            <a:ext cx="2703108" cy="2692711"/>
          </a:xfrm>
          <a:prstGeom prst="rect">
            <a:avLst/>
          </a:prstGeom>
          <a:noFill/>
          <a:ln w="36720">
            <a:noFill/>
            <a:round/>
            <a:headEnd/>
            <a:tailEnd/>
          </a:ln>
          <a:effectLst/>
        </p:spPr>
      </p:pic>
      <p:sp>
        <p:nvSpPr>
          <p:cNvPr id="92164" name="Text Box 4"/>
          <p:cNvSpPr txBox="1">
            <a:spLocks noChangeArrowheads="1"/>
          </p:cNvSpPr>
          <p:nvPr/>
        </p:nvSpPr>
        <p:spPr bwMode="auto">
          <a:xfrm>
            <a:off x="3290888" y="239713"/>
            <a:ext cx="5856287" cy="425450"/>
          </a:xfrm>
          <a:prstGeom prst="rect">
            <a:avLst/>
          </a:prstGeom>
          <a:noFill/>
          <a:ln w="9525">
            <a:noFill/>
            <a:round/>
            <a:headEnd/>
            <a:tailEnd/>
          </a:ln>
          <a:effectLst/>
        </p:spPr>
        <p:txBody>
          <a:bodyPr wrap="none"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a:solidFill>
                  <a:srgbClr val="FFFFFF"/>
                </a:solidFill>
                <a:ea typeface="ＭＳ Ｐゴシック" charset="0"/>
                <a:cs typeface="ＭＳ Ｐゴシック" charset="0"/>
              </a:rPr>
              <a:t>AGATA modules as Compton Polarimeters</a:t>
            </a:r>
          </a:p>
        </p:txBody>
      </p:sp>
      <p:sp>
        <p:nvSpPr>
          <p:cNvPr id="92165" name="Text Box 5"/>
          <p:cNvSpPr txBox="1">
            <a:spLocks noChangeArrowheads="1"/>
          </p:cNvSpPr>
          <p:nvPr/>
        </p:nvSpPr>
        <p:spPr bwMode="auto">
          <a:xfrm>
            <a:off x="17463" y="-61913"/>
            <a:ext cx="9117012" cy="528638"/>
          </a:xfrm>
          <a:prstGeom prst="rect">
            <a:avLst/>
          </a:prstGeom>
          <a:noFill/>
          <a:ln w="54000">
            <a:noFill/>
            <a:round/>
            <a:headEnd/>
            <a:tailEnd/>
          </a:ln>
          <a:effectLst/>
        </p:spPr>
        <p:txBody>
          <a:bodyPr lIns="90000" tIns="45000" rIns="90000" bIns="45000"/>
          <a:lstStyle/>
          <a:p>
            <a:r>
              <a:rPr lang="en-US" sz="3200" dirty="0">
                <a:solidFill>
                  <a:srgbClr val="006699"/>
                </a:solidFill>
              </a:rPr>
              <a:t>Analyzing power </a:t>
            </a:r>
            <a:r>
              <a:rPr lang="en-US" sz="3200" dirty="0" smtClean="0">
                <a:solidFill>
                  <a:srgbClr val="006699"/>
                </a:solidFill>
              </a:rPr>
              <a:t>for </a:t>
            </a:r>
            <a:r>
              <a:rPr lang="en-US" sz="3200" dirty="0" smtClean="0">
                <a:solidFill>
                  <a:srgbClr val="006699"/>
                </a:solidFill>
                <a:latin typeface="Symbol" panose="05050102010706020507" pitchFamily="18" charset="2"/>
              </a:rPr>
              <a:t>g</a:t>
            </a:r>
            <a:r>
              <a:rPr lang="en-US" sz="3200" dirty="0" smtClean="0">
                <a:solidFill>
                  <a:srgbClr val="006699"/>
                </a:solidFill>
              </a:rPr>
              <a:t>-ray linear </a:t>
            </a:r>
            <a:r>
              <a:rPr lang="de-DE" sz="3200" dirty="0" err="1" smtClean="0">
                <a:solidFill>
                  <a:srgbClr val="006699"/>
                </a:solidFill>
              </a:rPr>
              <a:t>polarization</a:t>
            </a:r>
            <a:endParaRPr lang="en-US" sz="2900" dirty="0">
              <a:solidFill>
                <a:srgbClr val="006699"/>
              </a:solidFill>
              <a:latin typeface="Calibri" charset="0"/>
              <a:ea typeface="Verdana" pitchFamily="48" charset="0"/>
              <a:cs typeface="Verdana" pitchFamily="48" charset="0"/>
            </a:endParaRPr>
          </a:p>
        </p:txBody>
      </p:sp>
      <p:pic>
        <p:nvPicPr>
          <p:cNvPr id="92168" name="Picture 8"/>
          <p:cNvPicPr>
            <a:picLocks noChangeAspect="1" noChangeArrowheads="1"/>
          </p:cNvPicPr>
          <p:nvPr/>
        </p:nvPicPr>
        <p:blipFill>
          <a:blip r:embed="rId4"/>
          <a:srcRect/>
          <a:stretch>
            <a:fillRect/>
          </a:stretch>
        </p:blipFill>
        <p:spPr bwMode="auto">
          <a:xfrm>
            <a:off x="4819650" y="3501380"/>
            <a:ext cx="4151313" cy="647700"/>
          </a:xfrm>
          <a:prstGeom prst="rect">
            <a:avLst/>
          </a:prstGeom>
          <a:noFill/>
          <a:ln w="25400">
            <a:solidFill>
              <a:srgbClr val="9999FF"/>
            </a:solidFill>
            <a:round/>
            <a:headEnd/>
            <a:tailEnd/>
          </a:ln>
          <a:effectLst/>
        </p:spPr>
      </p:pic>
      <p:pic>
        <p:nvPicPr>
          <p:cNvPr id="92169"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0352" y="4727760"/>
            <a:ext cx="2458835" cy="745939"/>
          </a:xfrm>
          <a:prstGeom prst="rect">
            <a:avLst/>
          </a:prstGeom>
          <a:noFill/>
          <a:ln w="9525">
            <a:noFill/>
            <a:round/>
            <a:headEnd/>
            <a:tailEnd/>
          </a:ln>
          <a:effectLst/>
        </p:spPr>
      </p:pic>
      <p:sp>
        <p:nvSpPr>
          <p:cNvPr id="92170" name="Rectangle 10"/>
          <p:cNvSpPr>
            <a:spLocks noChangeArrowheads="1"/>
          </p:cNvSpPr>
          <p:nvPr/>
        </p:nvSpPr>
        <p:spPr bwMode="auto">
          <a:xfrm>
            <a:off x="510208" y="4811922"/>
            <a:ext cx="461392" cy="674478"/>
          </a:xfrm>
          <a:prstGeom prst="rect">
            <a:avLst/>
          </a:prstGeom>
          <a:noFill/>
          <a:ln w="36720">
            <a:solidFill>
              <a:srgbClr val="FF00FF"/>
            </a:solidFill>
            <a:round/>
            <a:headEnd/>
            <a:tailEnd/>
          </a:ln>
          <a:effectLst/>
        </p:spPr>
        <p:txBody>
          <a:bodyPr wrap="none" anchor="ctr"/>
          <a:lstStyle/>
          <a:p>
            <a:endParaRPr lang="en-US"/>
          </a:p>
        </p:txBody>
      </p:sp>
      <p:cxnSp>
        <p:nvCxnSpPr>
          <p:cNvPr id="92171" name="AutoShape 11"/>
          <p:cNvCxnSpPr>
            <a:cxnSpLocks noChangeShapeType="1"/>
          </p:cNvCxnSpPr>
          <p:nvPr/>
        </p:nvCxnSpPr>
        <p:spPr bwMode="auto">
          <a:xfrm>
            <a:off x="643213" y="5486400"/>
            <a:ext cx="3568747" cy="151422"/>
          </a:xfrm>
          <a:prstGeom prst="bentConnector3">
            <a:avLst>
              <a:gd name="adj1" fmla="val 50000"/>
            </a:avLst>
          </a:prstGeom>
          <a:noFill/>
          <a:ln w="36720">
            <a:solidFill>
              <a:srgbClr val="FF00FF"/>
            </a:solidFill>
            <a:round/>
            <a:headEnd/>
            <a:tailEnd type="triangle" w="med" len="med"/>
          </a:ln>
          <a:effectLst/>
        </p:spPr>
      </p:cxnSp>
      <p:sp>
        <p:nvSpPr>
          <p:cNvPr id="92172" name="Rectangle 12"/>
          <p:cNvSpPr>
            <a:spLocks noChangeArrowheads="1"/>
          </p:cNvSpPr>
          <p:nvPr/>
        </p:nvSpPr>
        <p:spPr bwMode="auto">
          <a:xfrm>
            <a:off x="1675640" y="5045440"/>
            <a:ext cx="304072" cy="288559"/>
          </a:xfrm>
          <a:prstGeom prst="rect">
            <a:avLst/>
          </a:prstGeom>
          <a:noFill/>
          <a:ln w="36720">
            <a:solidFill>
              <a:srgbClr val="00FF00"/>
            </a:solidFill>
            <a:round/>
            <a:headEnd/>
            <a:tailEnd/>
          </a:ln>
          <a:effectLst/>
        </p:spPr>
        <p:txBody>
          <a:bodyPr wrap="none" anchor="ctr"/>
          <a:lstStyle/>
          <a:p>
            <a:endParaRPr lang="en-US"/>
          </a:p>
        </p:txBody>
      </p:sp>
      <p:cxnSp>
        <p:nvCxnSpPr>
          <p:cNvPr id="92173" name="AutoShape 13"/>
          <p:cNvCxnSpPr>
            <a:cxnSpLocks noChangeShapeType="1"/>
          </p:cNvCxnSpPr>
          <p:nvPr/>
        </p:nvCxnSpPr>
        <p:spPr bwMode="auto">
          <a:xfrm rot="5400000" flipH="1" flipV="1">
            <a:off x="1848024" y="4521448"/>
            <a:ext cx="488156" cy="495300"/>
          </a:xfrm>
          <a:prstGeom prst="bentConnector2">
            <a:avLst/>
          </a:prstGeom>
          <a:noFill/>
          <a:ln w="36720">
            <a:solidFill>
              <a:srgbClr val="00FF00"/>
            </a:solidFill>
            <a:round/>
            <a:headEnd/>
            <a:tailEnd type="triangle" w="med" len="med"/>
          </a:ln>
          <a:effectLst/>
        </p:spPr>
      </p:cxnSp>
      <p:sp>
        <p:nvSpPr>
          <p:cNvPr id="92175" name="Text Box 15"/>
          <p:cNvSpPr txBox="1">
            <a:spLocks noChangeArrowheads="1"/>
          </p:cNvSpPr>
          <p:nvPr/>
        </p:nvSpPr>
        <p:spPr bwMode="auto">
          <a:xfrm>
            <a:off x="323529" y="5967046"/>
            <a:ext cx="3716444" cy="560257"/>
          </a:xfrm>
          <a:prstGeom prst="rect">
            <a:avLst/>
          </a:prstGeom>
          <a:noFill/>
          <a:ln w="36720">
            <a:noFill/>
            <a:round/>
            <a:headEnd/>
            <a:tailEnd/>
          </a:ln>
          <a:effectLst/>
        </p:spPr>
        <p:txBody>
          <a:bodyPr lIns="90000" tIns="45000" rIns="90000" bIns="450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solidFill>
                  <a:srgbClr val="006699"/>
                </a:solidFill>
                <a:ea typeface="ＭＳ Ｐゴシック" charset="0"/>
                <a:cs typeface="ＭＳ Ｐゴシック" charset="0"/>
              </a:rPr>
              <a:t>Analyzing power: </a:t>
            </a:r>
            <a:r>
              <a:rPr lang="en-US" sz="2400" dirty="0" smtClean="0">
                <a:solidFill>
                  <a:srgbClr val="006699"/>
                </a:solidFill>
                <a:ea typeface="ＭＳ Ｐゴシック" charset="0"/>
                <a:cs typeface="ＭＳ Ｐゴシック" charset="0"/>
              </a:rPr>
              <a:t>A = 0.48</a:t>
            </a:r>
            <a:endParaRPr lang="en-US" sz="2400" dirty="0">
              <a:solidFill>
                <a:srgbClr val="006699"/>
              </a:solidFill>
              <a:ea typeface="ＭＳ Ｐゴシック" charset="0"/>
              <a:cs typeface="ＭＳ Ｐゴシック" charset="0"/>
            </a:endParaRPr>
          </a:p>
        </p:txBody>
      </p:sp>
      <p:sp>
        <p:nvSpPr>
          <p:cNvPr id="92177" name="Text Box 17"/>
          <p:cNvSpPr txBox="1">
            <a:spLocks noChangeArrowheads="1"/>
          </p:cNvSpPr>
          <p:nvPr/>
        </p:nvSpPr>
        <p:spPr bwMode="auto">
          <a:xfrm>
            <a:off x="2339752" y="4329857"/>
            <a:ext cx="1057275" cy="395287"/>
          </a:xfrm>
          <a:prstGeom prst="rect">
            <a:avLst/>
          </a:prstGeom>
          <a:solidFill>
            <a:srgbClr val="00FF00"/>
          </a:solidFill>
          <a:ln w="36720">
            <a:solidFill>
              <a:srgbClr val="00FF00"/>
            </a:solidFill>
            <a:round/>
            <a:headEnd/>
            <a:tailEnd/>
          </a:ln>
          <a:effectLst/>
        </p:spPr>
        <p:txBody>
          <a:bodyPr lIns="90000" tIns="45000" rIns="90000" bIns="4500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dirty="0">
                <a:solidFill>
                  <a:srgbClr val="FFFFFF"/>
                </a:solidFill>
                <a:ea typeface="ＭＳ Ｐゴシック" charset="0"/>
                <a:cs typeface="ＭＳ Ｐゴシック" charset="0"/>
              </a:rPr>
              <a:t>GOSIA</a:t>
            </a:r>
          </a:p>
        </p:txBody>
      </p:sp>
      <p:sp>
        <p:nvSpPr>
          <p:cNvPr id="21" name="Text Box 2"/>
          <p:cNvSpPr txBox="1">
            <a:spLocks noChangeArrowheads="1"/>
          </p:cNvSpPr>
          <p:nvPr/>
        </p:nvSpPr>
        <p:spPr bwMode="auto">
          <a:xfrm>
            <a:off x="-36513" y="6516688"/>
            <a:ext cx="5599113" cy="368300"/>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dirty="0" smtClean="0">
                <a:solidFill>
                  <a:srgbClr val="000000"/>
                </a:solidFill>
                <a:ea typeface="ＭＳ Ｐゴシック" charset="0"/>
                <a:cs typeface="ＭＳ Ｐゴシック" charset="0"/>
              </a:rPr>
              <a:t>P.G. Bizzeti et al., </a:t>
            </a:r>
            <a:r>
              <a:rPr lang="de-DE" dirty="0"/>
              <a:t>Eur. Phys. J. A (2015) </a:t>
            </a:r>
            <a:r>
              <a:rPr lang="de-DE" b="1" dirty="0"/>
              <a:t>51</a:t>
            </a:r>
            <a:r>
              <a:rPr lang="de-DE" dirty="0"/>
              <a:t>: 49</a:t>
            </a:r>
            <a:endParaRPr lang="it-IT" sz="1800" dirty="0">
              <a:solidFill>
                <a:srgbClr val="000000"/>
              </a:solidFill>
              <a:ea typeface="ＭＳ Ｐゴシック" charset="0"/>
              <a:cs typeface="ＭＳ Ｐゴシック" charset="0"/>
            </a:endParaRPr>
          </a:p>
        </p:txBody>
      </p:sp>
      <p:pic>
        <p:nvPicPr>
          <p:cNvPr id="3" name="Grafik 2"/>
          <p:cNvPicPr>
            <a:picLocks noChangeAspect="1"/>
          </p:cNvPicPr>
          <p:nvPr/>
        </p:nvPicPr>
        <p:blipFill>
          <a:blip r:embed="rId6"/>
          <a:stretch>
            <a:fillRect/>
          </a:stretch>
        </p:blipFill>
        <p:spPr>
          <a:xfrm>
            <a:off x="4265331" y="4407024"/>
            <a:ext cx="4843173" cy="2046312"/>
          </a:xfrm>
          <a:prstGeom prst="rect">
            <a:avLst/>
          </a:prstGeom>
        </p:spPr>
      </p:pic>
      <p:pic>
        <p:nvPicPr>
          <p:cNvPr id="4" name="Grafik 3"/>
          <p:cNvPicPr>
            <a:picLocks noChangeAspect="1"/>
          </p:cNvPicPr>
          <p:nvPr/>
        </p:nvPicPr>
        <p:blipFill>
          <a:blip r:embed="rId7"/>
          <a:stretch>
            <a:fillRect/>
          </a:stretch>
        </p:blipFill>
        <p:spPr>
          <a:xfrm>
            <a:off x="643212" y="1075468"/>
            <a:ext cx="3396761" cy="3217628"/>
          </a:xfrm>
          <a:prstGeom prst="rect">
            <a:avLst/>
          </a:prstGeom>
        </p:spPr>
      </p:pic>
    </p:spTree>
    <p:extLst>
      <p:ext uri="{BB962C8B-B14F-4D97-AF65-F5344CB8AC3E}">
        <p14:creationId xmlns:p14="http://schemas.microsoft.com/office/powerpoint/2010/main" val="2039917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5720" y="1"/>
            <a:ext cx="8496300" cy="836712"/>
          </a:xfrm>
        </p:spPr>
        <p:txBody>
          <a:bodyPr/>
          <a:lstStyle/>
          <a:p>
            <a:pPr eaLnBrk="1" hangingPunct="1"/>
            <a:r>
              <a:rPr lang="en-US" sz="2800" b="1" dirty="0" smtClean="0">
                <a:latin typeface="Calibri" pitchFamily="34" charset="0"/>
              </a:rPr>
              <a:t>AGATA scientific results: technical publications </a:t>
            </a:r>
          </a:p>
        </p:txBody>
      </p:sp>
      <p:sp>
        <p:nvSpPr>
          <p:cNvPr id="12" name="Text Box 7"/>
          <p:cNvSpPr txBox="1">
            <a:spLocks noChangeArrowheads="1"/>
          </p:cNvSpPr>
          <p:nvPr/>
        </p:nvSpPr>
        <p:spPr bwMode="auto">
          <a:xfrm>
            <a:off x="1221180" y="692696"/>
            <a:ext cx="3206804" cy="830997"/>
          </a:xfrm>
          <a:prstGeom prst="rect">
            <a:avLst/>
          </a:prstGeom>
          <a:solidFill>
            <a:srgbClr val="CCECFF"/>
          </a:solidFill>
          <a:ln w="9525">
            <a:noFill/>
            <a:miter lim="800000"/>
            <a:headEnd/>
            <a:tailEnd/>
          </a:ln>
        </p:spPr>
        <p:txBody>
          <a:bodyPr wrap="square">
            <a:spAutoFit/>
          </a:bodyPr>
          <a:lstStyle/>
          <a:p>
            <a:r>
              <a:rPr lang="en-US" sz="1600" dirty="0" smtClean="0">
                <a:solidFill>
                  <a:srgbClr val="002060"/>
                </a:solidFill>
                <a:latin typeface="Microsoft Sans Serif" pitchFamily="34" charset="0"/>
                <a:cs typeface="Microsoft Sans Serif" pitchFamily="34" charset="0"/>
              </a:rPr>
              <a:t>89 publications</a:t>
            </a:r>
          </a:p>
          <a:p>
            <a:r>
              <a:rPr lang="en-US" sz="1600" dirty="0">
                <a:solidFill>
                  <a:srgbClr val="002060"/>
                </a:solidFill>
                <a:latin typeface="Microsoft Sans Serif" pitchFamily="34" charset="0"/>
                <a:cs typeface="Microsoft Sans Serif" pitchFamily="34" charset="0"/>
              </a:rPr>
              <a:t> </a:t>
            </a:r>
            <a:r>
              <a:rPr lang="en-US" sz="1600" dirty="0" smtClean="0">
                <a:solidFill>
                  <a:srgbClr val="002060"/>
                </a:solidFill>
                <a:latin typeface="Microsoft Sans Serif" pitchFamily="34" charset="0"/>
                <a:cs typeface="Microsoft Sans Serif" pitchFamily="34" charset="0"/>
              </a:rPr>
              <a:t>                 </a:t>
            </a:r>
            <a:endParaRPr lang="en-US" sz="1600" dirty="0">
              <a:solidFill>
                <a:srgbClr val="002060"/>
              </a:solidFill>
              <a:latin typeface="Microsoft Sans Serif" pitchFamily="34" charset="0"/>
              <a:cs typeface="Microsoft Sans Serif" pitchFamily="34" charset="0"/>
            </a:endParaRPr>
          </a:p>
          <a:p>
            <a:r>
              <a:rPr lang="en-US" sz="1600" dirty="0">
                <a:solidFill>
                  <a:srgbClr val="002060"/>
                </a:solidFill>
                <a:latin typeface="Microsoft Sans Serif" pitchFamily="34" charset="0"/>
                <a:cs typeface="Microsoft Sans Serif" pitchFamily="34" charset="0"/>
              </a:rPr>
              <a:t>https://www.agata.org/  </a:t>
            </a:r>
            <a:endParaRPr lang="en-US" sz="1600" dirty="0" smtClean="0">
              <a:solidFill>
                <a:srgbClr val="002060"/>
              </a:solidFill>
              <a:latin typeface="Microsoft Sans Serif" pitchFamily="34" charset="0"/>
              <a:cs typeface="Microsoft Sans Serif" pitchFamily="34" charset="0"/>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1340768"/>
            <a:ext cx="4096477" cy="5384366"/>
          </a:xfrm>
          <a:prstGeom prst="rect">
            <a:avLst/>
          </a:prstGeom>
        </p:spPr>
      </p:pic>
      <p:pic>
        <p:nvPicPr>
          <p:cNvPr id="2" name="Grafik 1"/>
          <p:cNvPicPr>
            <a:picLocks noChangeAspect="1"/>
          </p:cNvPicPr>
          <p:nvPr/>
        </p:nvPicPr>
        <p:blipFill>
          <a:blip r:embed="rId3"/>
          <a:stretch>
            <a:fillRect/>
          </a:stretch>
        </p:blipFill>
        <p:spPr>
          <a:xfrm>
            <a:off x="395536" y="1495289"/>
            <a:ext cx="3960440" cy="5182953"/>
          </a:xfrm>
          <a:prstGeom prst="rect">
            <a:avLst/>
          </a:prstGeom>
        </p:spPr>
      </p:pic>
    </p:spTree>
    <p:extLst>
      <p:ext uri="{BB962C8B-B14F-4D97-AF65-F5344CB8AC3E}">
        <p14:creationId xmlns:p14="http://schemas.microsoft.com/office/powerpoint/2010/main" val="22656892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Image 71" descr="VAMOS_NoGFP.png"/>
          <p:cNvPicPr>
            <a:picLocks noChangeAspect="1"/>
          </p:cNvPicPr>
          <p:nvPr/>
        </p:nvPicPr>
        <p:blipFill>
          <a:blip r:embed="rId2" cstate="print"/>
          <a:stretch>
            <a:fillRect/>
          </a:stretch>
        </p:blipFill>
        <p:spPr>
          <a:xfrm>
            <a:off x="3054500" y="2068399"/>
            <a:ext cx="6287775" cy="2872769"/>
          </a:xfrm>
          <a:prstGeom prst="rect">
            <a:avLst/>
          </a:prstGeom>
        </p:spPr>
      </p:pic>
      <p:sp>
        <p:nvSpPr>
          <p:cNvPr id="18" name="Rectangle 17"/>
          <p:cNvSpPr/>
          <p:nvPr/>
        </p:nvSpPr>
        <p:spPr>
          <a:xfrm>
            <a:off x="1331640" y="6597352"/>
            <a:ext cx="1224136"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3" cstate="print"/>
          <a:srcRect/>
          <a:stretch>
            <a:fillRect/>
          </a:stretch>
        </p:blipFill>
        <p:spPr bwMode="auto">
          <a:xfrm>
            <a:off x="20389" y="1196751"/>
            <a:ext cx="3061491" cy="1635155"/>
          </a:xfrm>
          <a:prstGeom prst="rect">
            <a:avLst/>
          </a:prstGeom>
          <a:noFill/>
          <a:ln w="9525">
            <a:noFill/>
            <a:miter lim="800000"/>
            <a:headEnd/>
            <a:tailEnd/>
          </a:ln>
        </p:spPr>
      </p:pic>
      <p:pic>
        <p:nvPicPr>
          <p:cNvPr id="17" name="Picture 3"/>
          <p:cNvPicPr>
            <a:picLocks noChangeAspect="1" noChangeArrowheads="1"/>
          </p:cNvPicPr>
          <p:nvPr/>
        </p:nvPicPr>
        <p:blipFill>
          <a:blip r:embed="rId4" cstate="print"/>
          <a:srcRect/>
          <a:stretch>
            <a:fillRect/>
          </a:stretch>
        </p:blipFill>
        <p:spPr bwMode="auto">
          <a:xfrm>
            <a:off x="1" y="2852936"/>
            <a:ext cx="3081880" cy="1584176"/>
          </a:xfrm>
          <a:prstGeom prst="rect">
            <a:avLst/>
          </a:prstGeom>
          <a:noFill/>
          <a:ln w="9525">
            <a:noFill/>
            <a:miter lim="800000"/>
            <a:headEnd/>
            <a:tailEnd/>
          </a:ln>
        </p:spPr>
      </p:pic>
      <p:grpSp>
        <p:nvGrpSpPr>
          <p:cNvPr id="23" name="Groupe 15"/>
          <p:cNvGrpSpPr/>
          <p:nvPr/>
        </p:nvGrpSpPr>
        <p:grpSpPr>
          <a:xfrm>
            <a:off x="-36512" y="836712"/>
            <a:ext cx="4680520" cy="5661248"/>
            <a:chOff x="36512" y="-6060892"/>
            <a:chExt cx="9248775" cy="11794148"/>
          </a:xfrm>
        </p:grpSpPr>
        <p:pic>
          <p:nvPicPr>
            <p:cNvPr id="24" name="Picture 5"/>
            <p:cNvPicPr>
              <a:picLocks noChangeAspect="1" noChangeArrowheads="1"/>
            </p:cNvPicPr>
            <p:nvPr/>
          </p:nvPicPr>
          <p:blipFill>
            <a:blip r:embed="rId5" cstate="print"/>
            <a:srcRect/>
            <a:stretch>
              <a:fillRect/>
            </a:stretch>
          </p:blipFill>
          <p:spPr bwMode="auto">
            <a:xfrm>
              <a:off x="36512" y="1589881"/>
              <a:ext cx="9248775" cy="4143375"/>
            </a:xfrm>
            <a:prstGeom prst="rect">
              <a:avLst/>
            </a:prstGeom>
            <a:noFill/>
            <a:ln w="9525">
              <a:noFill/>
              <a:miter lim="800000"/>
              <a:headEnd/>
              <a:tailEnd/>
            </a:ln>
          </p:spPr>
        </p:pic>
        <p:sp>
          <p:nvSpPr>
            <p:cNvPr id="25" name="ZoneTexte 24"/>
            <p:cNvSpPr txBox="1"/>
            <p:nvPr/>
          </p:nvSpPr>
          <p:spPr>
            <a:xfrm>
              <a:off x="321090" y="-6060892"/>
              <a:ext cx="5691554" cy="705314"/>
            </a:xfrm>
            <a:prstGeom prst="rect">
              <a:avLst/>
            </a:prstGeom>
            <a:noFill/>
          </p:spPr>
          <p:txBody>
            <a:bodyPr wrap="square" rtlCol="0">
              <a:spAutoFit/>
            </a:bodyPr>
            <a:lstStyle/>
            <a:p>
              <a:r>
                <a:rPr lang="fr-FR" sz="1600" i="1" dirty="0" err="1" smtClean="0"/>
                <a:t>Courtesy</a:t>
              </a:r>
              <a:r>
                <a:rPr lang="fr-FR" sz="1600" i="1" dirty="0" smtClean="0"/>
                <a:t> J. </a:t>
              </a:r>
              <a:r>
                <a:rPr lang="fr-FR" sz="1600" i="1" dirty="0" err="1" smtClean="0"/>
                <a:t>Dudouet</a:t>
              </a:r>
              <a:endParaRPr lang="fr-FR" sz="1600" i="1" dirty="0"/>
            </a:p>
          </p:txBody>
        </p:sp>
      </p:grpSp>
      <p:sp>
        <p:nvSpPr>
          <p:cNvPr id="29" name="ZoneTexte 28"/>
          <p:cNvSpPr txBox="1"/>
          <p:nvPr/>
        </p:nvSpPr>
        <p:spPr>
          <a:xfrm>
            <a:off x="4968552" y="5013176"/>
            <a:ext cx="3851920" cy="1015663"/>
          </a:xfrm>
          <a:prstGeom prst="rect">
            <a:avLst/>
          </a:prstGeom>
          <a:noFill/>
        </p:spPr>
        <p:txBody>
          <a:bodyPr wrap="square" rtlCol="0">
            <a:spAutoFit/>
          </a:bodyPr>
          <a:lstStyle/>
          <a:p>
            <a:pPr>
              <a:buFont typeface="Wingdings" pitchFamily="2" charset="2"/>
              <a:buChar char="ü"/>
            </a:pPr>
            <a:r>
              <a:rPr lang="fr-FR" sz="2000" dirty="0" err="1"/>
              <a:t>m</a:t>
            </a:r>
            <a:r>
              <a:rPr lang="fr-FR" sz="2000" dirty="0" err="1" smtClean="0"/>
              <a:t>ulti-nucleon</a:t>
            </a:r>
            <a:r>
              <a:rPr lang="fr-FR" sz="2000" dirty="0" smtClean="0"/>
              <a:t> </a:t>
            </a:r>
            <a:r>
              <a:rPr lang="fr-FR" sz="2000" dirty="0" err="1" smtClean="0"/>
              <a:t>transfer</a:t>
            </a:r>
            <a:endParaRPr lang="fr-FR" sz="2000" dirty="0" smtClean="0"/>
          </a:p>
          <a:p>
            <a:pPr>
              <a:buFont typeface="Wingdings" pitchFamily="2" charset="2"/>
              <a:buChar char="ü"/>
            </a:pPr>
            <a:r>
              <a:rPr lang="fr-FR" sz="2000" dirty="0" smtClean="0"/>
              <a:t>fusion-fission</a:t>
            </a:r>
          </a:p>
          <a:p>
            <a:pPr>
              <a:buFont typeface="Wingdings" pitchFamily="2" charset="2"/>
              <a:buChar char="ü"/>
            </a:pPr>
            <a:r>
              <a:rPr lang="fr-FR" sz="2000" dirty="0" err="1"/>
              <a:t>t</a:t>
            </a:r>
            <a:r>
              <a:rPr lang="fr-FR" sz="2000" dirty="0" err="1" smtClean="0"/>
              <a:t>ransfer</a:t>
            </a:r>
            <a:r>
              <a:rPr lang="fr-FR" sz="2000" dirty="0" smtClean="0"/>
              <a:t>-fission</a:t>
            </a:r>
          </a:p>
        </p:txBody>
      </p:sp>
      <p:sp>
        <p:nvSpPr>
          <p:cNvPr id="30" name="ZoneTexte 29"/>
          <p:cNvSpPr txBox="1"/>
          <p:nvPr/>
        </p:nvSpPr>
        <p:spPr>
          <a:xfrm>
            <a:off x="192612" y="25460"/>
            <a:ext cx="7225055" cy="707886"/>
          </a:xfrm>
          <a:prstGeom prst="rect">
            <a:avLst/>
          </a:prstGeom>
          <a:noFill/>
        </p:spPr>
        <p:txBody>
          <a:bodyPr wrap="none" rtlCol="0">
            <a:spAutoFit/>
          </a:bodyPr>
          <a:lstStyle/>
          <a:p>
            <a:r>
              <a:rPr lang="en-US" sz="4000" dirty="0" smtClean="0">
                <a:solidFill>
                  <a:schemeClr val="accent1">
                    <a:lumMod val="75000"/>
                  </a:schemeClr>
                </a:solidFill>
                <a:latin typeface="Calibri" panose="020F0502020204030204" pitchFamily="34" charset="0"/>
                <a:cs typeface="Calibri" panose="020F0502020204030204" pitchFamily="34" charset="0"/>
              </a:rPr>
              <a:t>The GANIL Campaign [2015-2020]</a:t>
            </a:r>
            <a:endParaRPr lang="en-US" sz="4000" dirty="0">
              <a:solidFill>
                <a:schemeClr val="accent1">
                  <a:lumMod val="75000"/>
                </a:schemeClr>
              </a:solidFill>
              <a:latin typeface="Calibri" panose="020F0502020204030204" pitchFamily="34" charset="0"/>
              <a:cs typeface="Calibri" panose="020F0502020204030204" pitchFamily="34" charset="0"/>
            </a:endParaRPr>
          </a:p>
        </p:txBody>
      </p:sp>
      <p:sp>
        <p:nvSpPr>
          <p:cNvPr id="32" name="ZoneTexte 31"/>
          <p:cNvSpPr txBox="1"/>
          <p:nvPr/>
        </p:nvSpPr>
        <p:spPr>
          <a:xfrm>
            <a:off x="3419872" y="764704"/>
            <a:ext cx="4104456" cy="1754326"/>
          </a:xfrm>
          <a:prstGeom prst="rect">
            <a:avLst/>
          </a:prstGeom>
          <a:noFill/>
        </p:spPr>
        <p:txBody>
          <a:bodyPr wrap="square" rtlCol="0">
            <a:spAutoFit/>
          </a:bodyPr>
          <a:lstStyle/>
          <a:p>
            <a:r>
              <a:rPr lang="en-US" dirty="0" smtClean="0">
                <a:solidFill>
                  <a:schemeClr val="accent1"/>
                </a:solidFill>
              </a:rPr>
              <a:t>2017-2018 : 35 detectors on-line  </a:t>
            </a:r>
            <a:endParaRPr lang="en-US" dirty="0">
              <a:solidFill>
                <a:schemeClr val="accent1"/>
              </a:solidFill>
            </a:endParaRPr>
          </a:p>
          <a:p>
            <a:r>
              <a:rPr lang="en-US" dirty="0" smtClean="0">
                <a:solidFill>
                  <a:schemeClr val="accent1"/>
                </a:solidFill>
              </a:rPr>
              <a:t>Efficiencies @ 1.408 MeV</a:t>
            </a:r>
          </a:p>
          <a:p>
            <a:r>
              <a:rPr lang="en-US" dirty="0" smtClean="0">
                <a:solidFill>
                  <a:schemeClr val="accent1"/>
                </a:solidFill>
              </a:rPr>
              <a:t>Core        3.4(1)%  (GEANT4 = 3.6%)</a:t>
            </a:r>
          </a:p>
          <a:p>
            <a:r>
              <a:rPr lang="en-US" dirty="0" err="1" smtClean="0">
                <a:solidFill>
                  <a:schemeClr val="accent1"/>
                </a:solidFill>
              </a:rPr>
              <a:t>AddBack</a:t>
            </a:r>
            <a:r>
              <a:rPr lang="en-US" dirty="0" smtClean="0">
                <a:solidFill>
                  <a:schemeClr val="accent1"/>
                </a:solidFill>
              </a:rPr>
              <a:t>  4.8(1)%                    (5.1%)</a:t>
            </a:r>
          </a:p>
          <a:p>
            <a:endParaRPr lang="en-US" dirty="0">
              <a:solidFill>
                <a:schemeClr val="accent1"/>
              </a:solidFill>
            </a:endParaRPr>
          </a:p>
          <a:p>
            <a:r>
              <a:rPr lang="en-US" dirty="0" smtClean="0">
                <a:solidFill>
                  <a:schemeClr val="accent1"/>
                </a:solidFill>
              </a:rPr>
              <a:t>Coupled to VAMOS spectrometer</a:t>
            </a:r>
          </a:p>
        </p:txBody>
      </p:sp>
      <p:sp>
        <p:nvSpPr>
          <p:cNvPr id="20" name="Rectangle 19"/>
          <p:cNvSpPr/>
          <p:nvPr/>
        </p:nvSpPr>
        <p:spPr>
          <a:xfrm>
            <a:off x="4644008" y="6236350"/>
            <a:ext cx="4464496" cy="523220"/>
          </a:xfrm>
          <a:prstGeom prst="rect">
            <a:avLst/>
          </a:prstGeom>
        </p:spPr>
        <p:txBody>
          <a:bodyPr wrap="square">
            <a:spAutoFit/>
          </a:bodyPr>
          <a:lstStyle/>
          <a:p>
            <a:r>
              <a:rPr lang="en-US" sz="1400" dirty="0" smtClean="0"/>
              <a:t>E. Clément et al.;  NIM A 855, 1-12 (2017)</a:t>
            </a:r>
          </a:p>
          <a:p>
            <a:r>
              <a:rPr lang="en-US" sz="1400" dirty="0"/>
              <a:t>J. </a:t>
            </a:r>
            <a:r>
              <a:rPr lang="en-US" sz="1400" dirty="0" err="1"/>
              <a:t>Dudouet</a:t>
            </a:r>
            <a:r>
              <a:rPr lang="en-US" sz="1400" dirty="0"/>
              <a:t>, et al</a:t>
            </a:r>
            <a:r>
              <a:rPr lang="en-US" sz="1400" dirty="0" smtClean="0"/>
              <a:t>.; Phys</a:t>
            </a:r>
            <a:r>
              <a:rPr lang="en-US" sz="1400" dirty="0"/>
              <a:t>. Rev. Lett. 118, 162501 (2017) </a:t>
            </a:r>
          </a:p>
        </p:txBody>
      </p:sp>
      <p:pic>
        <p:nvPicPr>
          <p:cNvPr id="21" name="Picture 6" descr="logoAgata"/>
          <p:cNvPicPr>
            <a:picLocks noChangeAspect="1" noChangeArrowheads="1"/>
          </p:cNvPicPr>
          <p:nvPr/>
        </p:nvPicPr>
        <p:blipFill>
          <a:blip r:embed="rId6" cstate="print">
            <a:extLst>
              <a:ext uri="{28A0092B-C50C-407E-A947-70E740481C1C}">
                <a14:useLocalDpi xmlns:a14="http://schemas.microsoft.com/office/drawing/2010/main" val="0"/>
              </a:ext>
            </a:extLst>
          </a:blip>
          <a:srcRect l="9920" t="10983" r="11336" b="11676"/>
          <a:stretch>
            <a:fillRect/>
          </a:stretch>
        </p:blipFill>
        <p:spPr bwMode="auto">
          <a:xfrm>
            <a:off x="8316417" y="99244"/>
            <a:ext cx="720079" cy="953492"/>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90119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2132856"/>
            <a:ext cx="3095800" cy="1983325"/>
          </a:xfrm>
          <a:prstGeom prst="rect">
            <a:avLst/>
          </a:prstGeom>
        </p:spPr>
      </p:pic>
      <p:sp>
        <p:nvSpPr>
          <p:cNvPr id="5" name="ZoneTexte 4"/>
          <p:cNvSpPr txBox="1"/>
          <p:nvPr/>
        </p:nvSpPr>
        <p:spPr>
          <a:xfrm>
            <a:off x="2326932" y="3680037"/>
            <a:ext cx="699166" cy="307777"/>
          </a:xfrm>
          <a:prstGeom prst="rect">
            <a:avLst/>
          </a:prstGeom>
          <a:noFill/>
        </p:spPr>
        <p:txBody>
          <a:bodyPr wrap="none" rtlCol="0">
            <a:spAutoFit/>
          </a:bodyPr>
          <a:lstStyle/>
          <a:p>
            <a:r>
              <a:rPr lang="fr-FR" sz="1400" dirty="0" err="1" smtClean="0"/>
              <a:t>Energy</a:t>
            </a:r>
            <a:endParaRPr lang="fr-FR" sz="1400" dirty="0"/>
          </a:p>
        </p:txBody>
      </p:sp>
      <p:sp>
        <p:nvSpPr>
          <p:cNvPr id="6" name="ZoneTexte 5"/>
          <p:cNvSpPr txBox="1"/>
          <p:nvPr/>
        </p:nvSpPr>
        <p:spPr>
          <a:xfrm>
            <a:off x="136578" y="2200163"/>
            <a:ext cx="513282" cy="307777"/>
          </a:xfrm>
          <a:prstGeom prst="rect">
            <a:avLst/>
          </a:prstGeom>
          <a:noFill/>
        </p:spPr>
        <p:txBody>
          <a:bodyPr wrap="none" rtlCol="0">
            <a:spAutoFit/>
          </a:bodyPr>
          <a:lstStyle/>
          <a:p>
            <a:r>
              <a:rPr lang="fr-FR" sz="1400" dirty="0" smtClean="0"/>
              <a:t>PSA</a:t>
            </a:r>
            <a:endParaRPr lang="fr-FR" sz="1400" dirty="0"/>
          </a:p>
        </p:txBody>
      </p:sp>
      <p:sp>
        <p:nvSpPr>
          <p:cNvPr id="7" name="ZoneTexte 6"/>
          <p:cNvSpPr txBox="1"/>
          <p:nvPr/>
        </p:nvSpPr>
        <p:spPr>
          <a:xfrm>
            <a:off x="2345513" y="2757949"/>
            <a:ext cx="300082" cy="369332"/>
          </a:xfrm>
          <a:prstGeom prst="rect">
            <a:avLst/>
          </a:prstGeom>
          <a:noFill/>
        </p:spPr>
        <p:txBody>
          <a:bodyPr wrap="none" rtlCol="0">
            <a:spAutoFit/>
          </a:bodyPr>
          <a:lstStyle/>
          <a:p>
            <a:r>
              <a:rPr lang="fr-FR" dirty="0" smtClean="0"/>
              <a:t>p</a:t>
            </a:r>
            <a:endParaRPr lang="fr-FR" dirty="0"/>
          </a:p>
        </p:txBody>
      </p:sp>
      <p:sp>
        <p:nvSpPr>
          <p:cNvPr id="8" name="ZoneTexte 7"/>
          <p:cNvSpPr txBox="1"/>
          <p:nvPr/>
        </p:nvSpPr>
        <p:spPr>
          <a:xfrm>
            <a:off x="2368966" y="3253780"/>
            <a:ext cx="330540" cy="369332"/>
          </a:xfrm>
          <a:prstGeom prst="rect">
            <a:avLst/>
          </a:prstGeom>
          <a:noFill/>
        </p:spPr>
        <p:txBody>
          <a:bodyPr wrap="none" rtlCol="0">
            <a:spAutoFit/>
          </a:bodyPr>
          <a:lstStyle/>
          <a:p>
            <a:r>
              <a:rPr lang="fr-FR" dirty="0" smtClean="0">
                <a:latin typeface="Symbol" panose="05050102010706020507" pitchFamily="18" charset="2"/>
              </a:rPr>
              <a:t>a</a:t>
            </a:r>
            <a:endParaRPr lang="fr-FR" dirty="0">
              <a:latin typeface="Symbol" panose="05050102010706020507" pitchFamily="18" charset="2"/>
            </a:endParaRPr>
          </a:p>
        </p:txBody>
      </p:sp>
      <p:sp>
        <p:nvSpPr>
          <p:cNvPr id="9" name="Rectangle 8"/>
          <p:cNvSpPr/>
          <p:nvPr/>
        </p:nvSpPr>
        <p:spPr>
          <a:xfrm>
            <a:off x="1331640" y="6597352"/>
            <a:ext cx="1224136"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p:cNvSpPr txBox="1"/>
          <p:nvPr/>
        </p:nvSpPr>
        <p:spPr>
          <a:xfrm>
            <a:off x="107504" y="1260049"/>
            <a:ext cx="3456384" cy="584775"/>
          </a:xfrm>
          <a:prstGeom prst="rect">
            <a:avLst/>
          </a:prstGeom>
          <a:noFill/>
        </p:spPr>
        <p:txBody>
          <a:bodyPr wrap="square" rtlCol="0">
            <a:spAutoFit/>
          </a:bodyPr>
          <a:lstStyle/>
          <a:p>
            <a:r>
              <a:rPr lang="fr-FR" sz="1600" dirty="0" err="1" smtClean="0"/>
              <a:t>three</a:t>
            </a:r>
            <a:r>
              <a:rPr lang="fr-FR" sz="1600" dirty="0" smtClean="0"/>
              <a:t> full digital </a:t>
            </a:r>
            <a:r>
              <a:rPr lang="fr-FR" sz="1600" dirty="0" err="1" smtClean="0"/>
              <a:t>systems</a:t>
            </a:r>
            <a:r>
              <a:rPr lang="fr-FR" sz="1600" dirty="0" smtClean="0"/>
              <a:t> </a:t>
            </a:r>
          </a:p>
          <a:p>
            <a:r>
              <a:rPr lang="fr-FR" sz="1600" dirty="0" smtClean="0"/>
              <a:t>NUMEXO2 </a:t>
            </a:r>
            <a:r>
              <a:rPr lang="fr-FR" sz="1600" dirty="0"/>
              <a:t>&amp;</a:t>
            </a:r>
            <a:r>
              <a:rPr lang="fr-FR" sz="1600" dirty="0" smtClean="0"/>
              <a:t> AGATA GTS</a:t>
            </a:r>
          </a:p>
        </p:txBody>
      </p:sp>
      <p:pic>
        <p:nvPicPr>
          <p:cNvPr id="10" name="Image 9"/>
          <p:cNvPicPr>
            <a:picLocks noChangeAspect="1"/>
          </p:cNvPicPr>
          <p:nvPr/>
        </p:nvPicPr>
        <p:blipFill>
          <a:blip r:embed="rId3"/>
          <a:stretch>
            <a:fillRect/>
          </a:stretch>
        </p:blipFill>
        <p:spPr>
          <a:xfrm>
            <a:off x="-36512" y="4612144"/>
            <a:ext cx="3168352" cy="1797877"/>
          </a:xfrm>
          <a:prstGeom prst="rect">
            <a:avLst/>
          </a:prstGeom>
        </p:spPr>
      </p:pic>
      <p:sp>
        <p:nvSpPr>
          <p:cNvPr id="11" name="ZoneTexte 10"/>
          <p:cNvSpPr txBox="1"/>
          <p:nvPr/>
        </p:nvSpPr>
        <p:spPr>
          <a:xfrm>
            <a:off x="36040" y="4326137"/>
            <a:ext cx="1183466" cy="307777"/>
          </a:xfrm>
          <a:prstGeom prst="rect">
            <a:avLst/>
          </a:prstGeom>
          <a:noFill/>
        </p:spPr>
        <p:txBody>
          <a:bodyPr wrap="none" rtlCol="0">
            <a:spAutoFit/>
          </a:bodyPr>
          <a:lstStyle/>
          <a:p>
            <a:r>
              <a:rPr lang="fr-FR" sz="1400" dirty="0" smtClean="0"/>
              <a:t>Time of flight</a:t>
            </a:r>
            <a:endParaRPr lang="fr-FR" sz="1400" dirty="0"/>
          </a:p>
        </p:txBody>
      </p:sp>
      <p:sp>
        <p:nvSpPr>
          <p:cNvPr id="12" name="ZoneTexte 11"/>
          <p:cNvSpPr txBox="1"/>
          <p:nvPr/>
        </p:nvSpPr>
        <p:spPr>
          <a:xfrm>
            <a:off x="729190" y="6505599"/>
            <a:ext cx="1805046" cy="307777"/>
          </a:xfrm>
          <a:prstGeom prst="rect">
            <a:avLst/>
          </a:prstGeom>
          <a:noFill/>
        </p:spPr>
        <p:txBody>
          <a:bodyPr wrap="none" rtlCol="0">
            <a:spAutoFit/>
          </a:bodyPr>
          <a:lstStyle/>
          <a:p>
            <a:r>
              <a:rPr lang="fr-FR" sz="1400" dirty="0" smtClean="0"/>
              <a:t>PSA – Neural network</a:t>
            </a:r>
            <a:endParaRPr lang="fr-FR" sz="1400" dirty="0"/>
          </a:p>
        </p:txBody>
      </p:sp>
      <p:sp>
        <p:nvSpPr>
          <p:cNvPr id="13" name="ZoneTexte 12"/>
          <p:cNvSpPr txBox="1"/>
          <p:nvPr/>
        </p:nvSpPr>
        <p:spPr>
          <a:xfrm>
            <a:off x="913990" y="5241382"/>
            <a:ext cx="300082" cy="369332"/>
          </a:xfrm>
          <a:prstGeom prst="rect">
            <a:avLst/>
          </a:prstGeom>
          <a:noFill/>
        </p:spPr>
        <p:txBody>
          <a:bodyPr wrap="none" rtlCol="0">
            <a:spAutoFit/>
          </a:bodyPr>
          <a:lstStyle/>
          <a:p>
            <a:r>
              <a:rPr lang="fr-FR" dirty="0" smtClean="0"/>
              <a:t>n</a:t>
            </a:r>
            <a:endParaRPr lang="fr-FR" dirty="0"/>
          </a:p>
        </p:txBody>
      </p:sp>
      <p:sp>
        <p:nvSpPr>
          <p:cNvPr id="14" name="ZoneTexte 13"/>
          <p:cNvSpPr txBox="1"/>
          <p:nvPr/>
        </p:nvSpPr>
        <p:spPr>
          <a:xfrm>
            <a:off x="300476" y="5033958"/>
            <a:ext cx="279244" cy="369332"/>
          </a:xfrm>
          <a:prstGeom prst="rect">
            <a:avLst/>
          </a:prstGeom>
          <a:noFill/>
        </p:spPr>
        <p:txBody>
          <a:bodyPr wrap="none" rtlCol="0">
            <a:spAutoFit/>
          </a:bodyPr>
          <a:lstStyle/>
          <a:p>
            <a:r>
              <a:rPr lang="fr-FR" dirty="0" smtClean="0">
                <a:latin typeface="Symbol" panose="05050102010706020507" pitchFamily="18" charset="2"/>
              </a:rPr>
              <a:t>g</a:t>
            </a:r>
            <a:endParaRPr lang="fr-FR" dirty="0">
              <a:latin typeface="Symbol" panose="05050102010706020507" pitchFamily="18" charset="2"/>
            </a:endParaRPr>
          </a:p>
        </p:txBody>
      </p:sp>
      <p:sp>
        <p:nvSpPr>
          <p:cNvPr id="16" name="Rectangle 15"/>
          <p:cNvSpPr/>
          <p:nvPr/>
        </p:nvSpPr>
        <p:spPr>
          <a:xfrm>
            <a:off x="4139952" y="5436513"/>
            <a:ext cx="4576770" cy="584775"/>
          </a:xfrm>
          <a:prstGeom prst="rect">
            <a:avLst/>
          </a:prstGeom>
        </p:spPr>
        <p:txBody>
          <a:bodyPr wrap="square">
            <a:spAutoFit/>
          </a:bodyPr>
          <a:lstStyle/>
          <a:p>
            <a:r>
              <a:rPr lang="en-US" sz="1600" dirty="0" smtClean="0"/>
              <a:t>54 </a:t>
            </a:r>
            <a:r>
              <a:rPr lang="en-US" sz="1600" dirty="0"/>
              <a:t>NEDA detectors at forward </a:t>
            </a:r>
            <a:r>
              <a:rPr lang="en-US" sz="1600" dirty="0" smtClean="0"/>
              <a:t>angles</a:t>
            </a:r>
          </a:p>
          <a:p>
            <a:r>
              <a:rPr lang="en-US" sz="1600" dirty="0" smtClean="0"/>
              <a:t>14 </a:t>
            </a:r>
            <a:r>
              <a:rPr lang="en-US" sz="1600" dirty="0"/>
              <a:t>NWALL detectors </a:t>
            </a:r>
            <a:r>
              <a:rPr lang="en-US" sz="1600" dirty="0" smtClean="0"/>
              <a:t>at 90 </a:t>
            </a:r>
            <a:r>
              <a:rPr lang="en-US" sz="1600" dirty="0" err="1" smtClean="0"/>
              <a:t>deg</a:t>
            </a:r>
            <a:r>
              <a:rPr lang="en-US" sz="1600" dirty="0" smtClean="0"/>
              <a:t> + plunger</a:t>
            </a:r>
            <a:endParaRPr lang="fr-FR" sz="1600" dirty="0"/>
          </a:p>
        </p:txBody>
      </p:sp>
      <p:sp>
        <p:nvSpPr>
          <p:cNvPr id="17" name="ZoneTexte 16"/>
          <p:cNvSpPr txBox="1"/>
          <p:nvPr/>
        </p:nvSpPr>
        <p:spPr>
          <a:xfrm>
            <a:off x="4341928" y="6021288"/>
            <a:ext cx="3830472" cy="830997"/>
          </a:xfrm>
          <a:prstGeom prst="rect">
            <a:avLst/>
          </a:prstGeom>
          <a:noFill/>
        </p:spPr>
        <p:txBody>
          <a:bodyPr wrap="none" rtlCol="0">
            <a:spAutoFit/>
          </a:bodyPr>
          <a:lstStyle/>
          <a:p>
            <a:r>
              <a:rPr lang="fr-FR" sz="1600" dirty="0" smtClean="0"/>
              <a:t>~9%  </a:t>
            </a:r>
            <a:r>
              <a:rPr lang="fr-FR" sz="1600" dirty="0" smtClean="0">
                <a:latin typeface="Symbol" panose="05050102010706020507" pitchFamily="18" charset="2"/>
              </a:rPr>
              <a:t>g</a:t>
            </a:r>
            <a:r>
              <a:rPr lang="fr-FR" sz="1600" dirty="0" smtClean="0"/>
              <a:t>-</a:t>
            </a:r>
            <a:r>
              <a:rPr lang="fr-FR" sz="1600" dirty="0" err="1" smtClean="0"/>
              <a:t>efficiency</a:t>
            </a:r>
            <a:r>
              <a:rPr lang="fr-FR" sz="1600" dirty="0" smtClean="0"/>
              <a:t> at 1.4 MeV </a:t>
            </a:r>
            <a:r>
              <a:rPr lang="fr-FR" sz="1600" dirty="0" err="1" smtClean="0"/>
              <a:t>after</a:t>
            </a:r>
            <a:r>
              <a:rPr lang="fr-FR" sz="1600" dirty="0" smtClean="0"/>
              <a:t> </a:t>
            </a:r>
            <a:r>
              <a:rPr lang="fr-FR" sz="1600" dirty="0" err="1" smtClean="0"/>
              <a:t>tracking</a:t>
            </a:r>
            <a:r>
              <a:rPr lang="fr-FR" sz="1600" dirty="0" smtClean="0"/>
              <a:t> </a:t>
            </a:r>
          </a:p>
          <a:p>
            <a:r>
              <a:rPr lang="fr-FR" sz="1600" dirty="0" smtClean="0"/>
              <a:t>&gt;20% </a:t>
            </a:r>
            <a:r>
              <a:rPr lang="fr-FR" sz="1600" dirty="0" err="1" smtClean="0"/>
              <a:t>efficiency</a:t>
            </a:r>
            <a:r>
              <a:rPr lang="fr-FR" sz="1600" dirty="0" smtClean="0"/>
              <a:t> for 1 neutron</a:t>
            </a:r>
          </a:p>
          <a:p>
            <a:r>
              <a:rPr lang="fr-FR" sz="1600" dirty="0" smtClean="0"/>
              <a:t>&gt;35% </a:t>
            </a:r>
            <a:r>
              <a:rPr lang="fr-FR" sz="1600" dirty="0" err="1" smtClean="0"/>
              <a:t>efficiency</a:t>
            </a:r>
            <a:r>
              <a:rPr lang="fr-FR" sz="1600" dirty="0" smtClean="0"/>
              <a:t> for 1 proton</a:t>
            </a:r>
            <a:endParaRPr lang="fr-FR" sz="1600" dirty="0"/>
          </a:p>
        </p:txBody>
      </p:sp>
      <p:sp>
        <p:nvSpPr>
          <p:cNvPr id="19" name="ZoneTexte 18"/>
          <p:cNvSpPr txBox="1"/>
          <p:nvPr/>
        </p:nvSpPr>
        <p:spPr>
          <a:xfrm>
            <a:off x="168144" y="663079"/>
            <a:ext cx="5542158" cy="461665"/>
          </a:xfrm>
          <a:prstGeom prst="rect">
            <a:avLst/>
          </a:prstGeom>
          <a:noFill/>
        </p:spPr>
        <p:txBody>
          <a:bodyPr wrap="none" rtlCol="0">
            <a:spAutoFit/>
          </a:bodyPr>
          <a:lstStyle/>
          <a:p>
            <a:r>
              <a:rPr lang="en-US" sz="2400" i="1" dirty="0" smtClean="0"/>
              <a:t>NEDA &amp; DIAMANT &amp; AGATA &amp; plunger</a:t>
            </a:r>
          </a:p>
        </p:txBody>
      </p:sp>
      <p:pic>
        <p:nvPicPr>
          <p:cNvPr id="20" name="Imag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6" y="2060848"/>
            <a:ext cx="4793474" cy="3195649"/>
          </a:xfrm>
          <a:prstGeom prst="rect">
            <a:avLst/>
          </a:prstGeom>
        </p:spPr>
      </p:pic>
      <p:sp>
        <p:nvSpPr>
          <p:cNvPr id="24" name="Flèche droite 23"/>
          <p:cNvSpPr/>
          <p:nvPr/>
        </p:nvSpPr>
        <p:spPr>
          <a:xfrm>
            <a:off x="3352896" y="1311820"/>
            <a:ext cx="648072" cy="4575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4139952" y="1260049"/>
            <a:ext cx="4896544" cy="584775"/>
          </a:xfrm>
          <a:prstGeom prst="rect">
            <a:avLst/>
          </a:prstGeom>
          <a:noFill/>
        </p:spPr>
        <p:txBody>
          <a:bodyPr wrap="square" rtlCol="0">
            <a:spAutoFit/>
          </a:bodyPr>
          <a:lstStyle/>
          <a:p>
            <a:r>
              <a:rPr lang="fr-FR" sz="1600" dirty="0"/>
              <a:t>×</a:t>
            </a:r>
            <a:r>
              <a:rPr lang="fr-FR" sz="1600" dirty="0" smtClean="0"/>
              <a:t>20 </a:t>
            </a:r>
            <a:r>
              <a:rPr lang="fr-FR" sz="1600" dirty="0" err="1" smtClean="0"/>
              <a:t>increase</a:t>
            </a:r>
            <a:r>
              <a:rPr lang="fr-FR" sz="1600" dirty="0" smtClean="0"/>
              <a:t> in (n</a:t>
            </a:r>
            <a:r>
              <a:rPr lang="fr-FR" sz="1600" dirty="0" smtClean="0">
                <a:latin typeface="Symbol" panose="05050102010706020507" pitchFamily="18" charset="2"/>
              </a:rPr>
              <a:t>g</a:t>
            </a:r>
            <a:r>
              <a:rPr lang="fr-FR" sz="1600" dirty="0" smtClean="0"/>
              <a:t>²) </a:t>
            </a:r>
            <a:r>
              <a:rPr lang="fr-FR" sz="1600" dirty="0" err="1" smtClean="0"/>
              <a:t>event</a:t>
            </a:r>
            <a:r>
              <a:rPr lang="fr-FR" sz="1600" dirty="0" smtClean="0"/>
              <a:t> rate </a:t>
            </a:r>
            <a:r>
              <a:rPr lang="fr-FR" sz="1600" dirty="0" err="1" smtClean="0"/>
              <a:t>compared</a:t>
            </a:r>
            <a:r>
              <a:rPr lang="fr-FR" sz="1600" dirty="0" smtClean="0"/>
              <a:t> to NWALL-DIAMANT-EXOGAM system VME-VXI.</a:t>
            </a:r>
          </a:p>
        </p:txBody>
      </p:sp>
      <p:pic>
        <p:nvPicPr>
          <p:cNvPr id="26" name="Picture 6" descr="logoAgata"/>
          <p:cNvPicPr>
            <a:picLocks noChangeAspect="1" noChangeArrowheads="1"/>
          </p:cNvPicPr>
          <p:nvPr/>
        </p:nvPicPr>
        <p:blipFill>
          <a:blip r:embed="rId5" cstate="print">
            <a:extLst>
              <a:ext uri="{28A0092B-C50C-407E-A947-70E740481C1C}">
                <a14:useLocalDpi xmlns:a14="http://schemas.microsoft.com/office/drawing/2010/main" val="0"/>
              </a:ext>
            </a:extLst>
          </a:blip>
          <a:srcRect l="9920" t="10983" r="11336" b="11676"/>
          <a:stretch>
            <a:fillRect/>
          </a:stretch>
        </p:blipFill>
        <p:spPr bwMode="auto">
          <a:xfrm>
            <a:off x="8388425" y="0"/>
            <a:ext cx="720079" cy="953492"/>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oneTexte 29"/>
          <p:cNvSpPr txBox="1"/>
          <p:nvPr/>
        </p:nvSpPr>
        <p:spPr>
          <a:xfrm>
            <a:off x="192612" y="25460"/>
            <a:ext cx="6029215" cy="707886"/>
          </a:xfrm>
          <a:prstGeom prst="rect">
            <a:avLst/>
          </a:prstGeom>
          <a:noFill/>
        </p:spPr>
        <p:txBody>
          <a:bodyPr wrap="none" rtlCol="0">
            <a:spAutoFit/>
          </a:bodyPr>
          <a:lstStyle/>
          <a:p>
            <a:r>
              <a:rPr lang="en-US" sz="4000" dirty="0" smtClean="0">
                <a:solidFill>
                  <a:schemeClr val="accent1">
                    <a:lumMod val="75000"/>
                  </a:schemeClr>
                </a:solidFill>
                <a:latin typeface="Calibri" panose="020F0502020204030204" pitchFamily="34" charset="0"/>
                <a:cs typeface="Calibri" panose="020F0502020204030204" pitchFamily="34" charset="0"/>
              </a:rPr>
              <a:t>The GANIL Campaign [2018]</a:t>
            </a:r>
            <a:endParaRPr lang="en-US" sz="4000"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350426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4644008" y="692696"/>
            <a:ext cx="4467427" cy="2659201"/>
            <a:chOff x="4955499" y="1540961"/>
            <a:chExt cx="4187634" cy="2132735"/>
          </a:xfrm>
        </p:grpSpPr>
        <p:pic>
          <p:nvPicPr>
            <p:cNvPr id="3074" name="Picture 2"/>
            <p:cNvPicPr>
              <a:picLocks noChangeAspect="1" noChangeArrowheads="1"/>
            </p:cNvPicPr>
            <p:nvPr/>
          </p:nvPicPr>
          <p:blipFill>
            <a:blip r:embed="rId2" cstate="print"/>
            <a:srcRect/>
            <a:stretch>
              <a:fillRect/>
            </a:stretch>
          </p:blipFill>
          <p:spPr bwMode="auto">
            <a:xfrm>
              <a:off x="4955499" y="1540961"/>
              <a:ext cx="4187634" cy="2132735"/>
            </a:xfrm>
            <a:prstGeom prst="rect">
              <a:avLst/>
            </a:prstGeom>
            <a:noFill/>
            <a:ln w="9525">
              <a:noFill/>
              <a:miter lim="800000"/>
              <a:headEnd/>
              <a:tailEnd/>
            </a:ln>
          </p:spPr>
        </p:pic>
        <p:sp>
          <p:nvSpPr>
            <p:cNvPr id="6" name="Trapèze 5"/>
            <p:cNvSpPr/>
            <p:nvPr/>
          </p:nvSpPr>
          <p:spPr>
            <a:xfrm rot="-5400000">
              <a:off x="7155003" y="1527858"/>
              <a:ext cx="268384" cy="2198458"/>
            </a:xfrm>
            <a:prstGeom prst="trapezoid">
              <a:avLst>
                <a:gd name="adj" fmla="val 43103"/>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Garamond" pitchFamily="18" charset="0"/>
              </a:endParaRPr>
            </a:p>
          </p:txBody>
        </p:sp>
      </p:grpSp>
      <p:pic>
        <p:nvPicPr>
          <p:cNvPr id="2" name="Image 1"/>
          <p:cNvPicPr>
            <a:picLocks noChangeAspect="1"/>
          </p:cNvPicPr>
          <p:nvPr/>
        </p:nvPicPr>
        <p:blipFill>
          <a:blip r:embed="rId3"/>
          <a:stretch>
            <a:fillRect/>
          </a:stretch>
        </p:blipFill>
        <p:spPr>
          <a:xfrm>
            <a:off x="35191" y="948885"/>
            <a:ext cx="3236283" cy="1831071"/>
          </a:xfrm>
          <a:prstGeom prst="rect">
            <a:avLst/>
          </a:prstGeom>
        </p:spPr>
      </p:pic>
      <p:pic>
        <p:nvPicPr>
          <p:cNvPr id="5" name="Image 4"/>
          <p:cNvPicPr>
            <a:picLocks noChangeAspect="1"/>
          </p:cNvPicPr>
          <p:nvPr/>
        </p:nvPicPr>
        <p:blipFill>
          <a:blip r:embed="rId4"/>
          <a:stretch>
            <a:fillRect/>
          </a:stretch>
        </p:blipFill>
        <p:spPr>
          <a:xfrm>
            <a:off x="3024873" y="981880"/>
            <a:ext cx="1898928" cy="1394131"/>
          </a:xfrm>
          <a:prstGeom prst="rect">
            <a:avLst/>
          </a:prstGeom>
        </p:spPr>
      </p:pic>
      <p:sp>
        <p:nvSpPr>
          <p:cNvPr id="8" name="Rectangle 7"/>
          <p:cNvSpPr/>
          <p:nvPr/>
        </p:nvSpPr>
        <p:spPr>
          <a:xfrm>
            <a:off x="215505" y="2752155"/>
            <a:ext cx="2796086" cy="461665"/>
          </a:xfrm>
          <a:prstGeom prst="rect">
            <a:avLst/>
          </a:prstGeom>
        </p:spPr>
        <p:txBody>
          <a:bodyPr wrap="none">
            <a:spAutoFit/>
          </a:bodyPr>
          <a:lstStyle/>
          <a:p>
            <a:r>
              <a:rPr lang="fr-FR" sz="1200" dirty="0" smtClean="0"/>
              <a:t>T. </a:t>
            </a:r>
            <a:r>
              <a:rPr lang="fr-FR" sz="1200" dirty="0" err="1" smtClean="0"/>
              <a:t>Huyuk</a:t>
            </a:r>
            <a:r>
              <a:rPr lang="fr-FR" sz="1200" dirty="0" smtClean="0"/>
              <a:t> and the NEDA collaboration, </a:t>
            </a:r>
          </a:p>
          <a:p>
            <a:r>
              <a:rPr lang="fr-FR" sz="1200" dirty="0" err="1" smtClean="0">
                <a:solidFill>
                  <a:srgbClr val="131413"/>
                </a:solidFill>
              </a:rPr>
              <a:t>Eur</a:t>
            </a:r>
            <a:r>
              <a:rPr lang="fr-FR" sz="1200" dirty="0">
                <a:solidFill>
                  <a:srgbClr val="131413"/>
                </a:solidFill>
              </a:rPr>
              <a:t>. Phys. J. A (2016) </a:t>
            </a:r>
            <a:r>
              <a:rPr lang="fr-FR" sz="1200" b="1" dirty="0">
                <a:solidFill>
                  <a:srgbClr val="131413"/>
                </a:solidFill>
              </a:rPr>
              <a:t>52</a:t>
            </a:r>
            <a:r>
              <a:rPr lang="fr-FR" sz="1200" dirty="0">
                <a:solidFill>
                  <a:srgbClr val="131413"/>
                </a:solidFill>
              </a:rPr>
              <a:t>: 55 </a:t>
            </a:r>
            <a:endParaRPr lang="fr-FR" sz="1200" dirty="0"/>
          </a:p>
        </p:txBody>
      </p:sp>
      <p:sp>
        <p:nvSpPr>
          <p:cNvPr id="11" name="ZoneTexte 10"/>
          <p:cNvSpPr txBox="1"/>
          <p:nvPr/>
        </p:nvSpPr>
        <p:spPr>
          <a:xfrm>
            <a:off x="410423" y="2172516"/>
            <a:ext cx="962123" cy="307777"/>
          </a:xfrm>
          <a:prstGeom prst="rect">
            <a:avLst/>
          </a:prstGeom>
          <a:noFill/>
        </p:spPr>
        <p:txBody>
          <a:bodyPr wrap="none" rtlCol="0">
            <a:spAutoFit/>
          </a:bodyPr>
          <a:lstStyle/>
          <a:p>
            <a:r>
              <a:rPr lang="fr-FR" sz="1400" i="1" dirty="0" smtClean="0"/>
              <a:t>Simulation</a:t>
            </a:r>
            <a:endParaRPr lang="fr-FR" sz="1400" i="1" dirty="0"/>
          </a:p>
        </p:txBody>
      </p:sp>
      <p:sp>
        <p:nvSpPr>
          <p:cNvPr id="12" name="Rectangle 11"/>
          <p:cNvSpPr/>
          <p:nvPr/>
        </p:nvSpPr>
        <p:spPr>
          <a:xfrm>
            <a:off x="1331640" y="6597352"/>
            <a:ext cx="1224136"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p:cNvPicPr>
            <a:picLocks noChangeAspect="1" noChangeArrowheads="1"/>
          </p:cNvPicPr>
          <p:nvPr/>
        </p:nvPicPr>
        <p:blipFill>
          <a:blip r:embed="rId5" cstate="print"/>
          <a:srcRect/>
          <a:stretch>
            <a:fillRect/>
          </a:stretch>
        </p:blipFill>
        <p:spPr bwMode="auto">
          <a:xfrm>
            <a:off x="539552" y="3599642"/>
            <a:ext cx="7284911" cy="2650451"/>
          </a:xfrm>
          <a:prstGeom prst="rect">
            <a:avLst/>
          </a:prstGeom>
          <a:noFill/>
          <a:ln w="9525">
            <a:noFill/>
            <a:miter lim="800000"/>
            <a:headEnd/>
            <a:tailEnd/>
          </a:ln>
        </p:spPr>
      </p:pic>
      <p:sp>
        <p:nvSpPr>
          <p:cNvPr id="14" name="ZoneTexte 13"/>
          <p:cNvSpPr txBox="1"/>
          <p:nvPr/>
        </p:nvSpPr>
        <p:spPr>
          <a:xfrm>
            <a:off x="119706" y="116632"/>
            <a:ext cx="6434197" cy="646331"/>
          </a:xfrm>
          <a:prstGeom prst="rect">
            <a:avLst/>
          </a:prstGeom>
          <a:noFill/>
        </p:spPr>
        <p:txBody>
          <a:bodyPr wrap="none" rtlCol="0">
            <a:spAutoFit/>
          </a:bodyPr>
          <a:lstStyle/>
          <a:p>
            <a:r>
              <a:rPr lang="en-US" sz="3600" dirty="0" smtClean="0">
                <a:solidFill>
                  <a:schemeClr val="accent1"/>
                </a:solidFill>
                <a:latin typeface="Calibri" panose="020F0502020204030204" pitchFamily="34" charset="0"/>
                <a:cs typeface="Calibri" panose="020F0502020204030204" pitchFamily="34" charset="0"/>
              </a:rPr>
              <a:t>NEDA &amp; AGATA: the 2n selectivity</a:t>
            </a:r>
            <a:endParaRPr lang="en-US" sz="3600" dirty="0">
              <a:solidFill>
                <a:schemeClr val="accent1"/>
              </a:solidFill>
              <a:latin typeface="Calibri" panose="020F0502020204030204" pitchFamily="34" charset="0"/>
              <a:cs typeface="Calibri" panose="020F0502020204030204" pitchFamily="34" charset="0"/>
            </a:endParaRPr>
          </a:p>
        </p:txBody>
      </p:sp>
      <p:sp>
        <p:nvSpPr>
          <p:cNvPr id="15" name="ZoneTexte 14"/>
          <p:cNvSpPr txBox="1"/>
          <p:nvPr/>
        </p:nvSpPr>
        <p:spPr>
          <a:xfrm>
            <a:off x="5600277" y="3573016"/>
            <a:ext cx="2068067" cy="338554"/>
          </a:xfrm>
          <a:prstGeom prst="rect">
            <a:avLst/>
          </a:prstGeom>
          <a:solidFill>
            <a:schemeClr val="bg1"/>
          </a:solidFill>
        </p:spPr>
        <p:txBody>
          <a:bodyPr wrap="none" rtlCol="0">
            <a:spAutoFit/>
          </a:bodyPr>
          <a:lstStyle/>
          <a:p>
            <a:r>
              <a:rPr lang="fr-FR" sz="1600" b="1" baseline="30000" dirty="0" smtClean="0"/>
              <a:t>58</a:t>
            </a:r>
            <a:r>
              <a:rPr lang="fr-FR" sz="1600" b="1" dirty="0" smtClean="0"/>
              <a:t>Ni(</a:t>
            </a:r>
            <a:r>
              <a:rPr lang="fr-FR" sz="1600" b="1" baseline="30000" dirty="0" smtClean="0"/>
              <a:t>50</a:t>
            </a:r>
            <a:r>
              <a:rPr lang="fr-FR" sz="1600" b="1" dirty="0" smtClean="0"/>
              <a:t>Cr,2p2n)</a:t>
            </a:r>
            <a:r>
              <a:rPr lang="fr-FR" sz="1600" b="1" baseline="30000" dirty="0" smtClean="0"/>
              <a:t>104</a:t>
            </a:r>
            <a:r>
              <a:rPr lang="fr-FR" sz="1600" b="1" dirty="0" smtClean="0"/>
              <a:t>Sn</a:t>
            </a:r>
            <a:endParaRPr lang="fr-FR" sz="1600" b="1" dirty="0"/>
          </a:p>
        </p:txBody>
      </p:sp>
      <p:sp>
        <p:nvSpPr>
          <p:cNvPr id="18" name="ZoneTexte 17"/>
          <p:cNvSpPr txBox="1"/>
          <p:nvPr/>
        </p:nvSpPr>
        <p:spPr>
          <a:xfrm>
            <a:off x="705376" y="3703924"/>
            <a:ext cx="1120820" cy="369332"/>
          </a:xfrm>
          <a:prstGeom prst="rect">
            <a:avLst/>
          </a:prstGeom>
          <a:noFill/>
        </p:spPr>
        <p:txBody>
          <a:bodyPr wrap="none" rtlCol="0">
            <a:spAutoFit/>
          </a:bodyPr>
          <a:lstStyle/>
          <a:p>
            <a:r>
              <a:rPr lang="fr-FR" dirty="0" smtClean="0">
                <a:solidFill>
                  <a:srgbClr val="FF0000"/>
                </a:solidFill>
              </a:rPr>
              <a:t>ON-LINE</a:t>
            </a:r>
            <a:endParaRPr lang="fr-FR" dirty="0">
              <a:solidFill>
                <a:srgbClr val="FF0000"/>
              </a:solidFill>
            </a:endParaRPr>
          </a:p>
        </p:txBody>
      </p:sp>
      <p:pic>
        <p:nvPicPr>
          <p:cNvPr id="19" name="Picture 6" descr="logoAgata"/>
          <p:cNvPicPr>
            <a:picLocks noChangeAspect="1" noChangeArrowheads="1"/>
          </p:cNvPicPr>
          <p:nvPr/>
        </p:nvPicPr>
        <p:blipFill>
          <a:blip r:embed="rId6" cstate="print">
            <a:extLst>
              <a:ext uri="{28A0092B-C50C-407E-A947-70E740481C1C}">
                <a14:useLocalDpi xmlns:a14="http://schemas.microsoft.com/office/drawing/2010/main" val="0"/>
              </a:ext>
            </a:extLst>
          </a:blip>
          <a:srcRect l="9920" t="10983" r="11336" b="11676"/>
          <a:stretch>
            <a:fillRect/>
          </a:stretch>
        </p:blipFill>
        <p:spPr bwMode="auto">
          <a:xfrm>
            <a:off x="8316416" y="27236"/>
            <a:ext cx="720079" cy="953492"/>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4"/>
          <p:cNvSpPr txBox="1"/>
          <p:nvPr/>
        </p:nvSpPr>
        <p:spPr>
          <a:xfrm>
            <a:off x="3851920" y="3725416"/>
            <a:ext cx="671979" cy="338554"/>
          </a:xfrm>
          <a:prstGeom prst="rect">
            <a:avLst/>
          </a:prstGeom>
          <a:solidFill>
            <a:schemeClr val="bg1"/>
          </a:solidFill>
        </p:spPr>
        <p:txBody>
          <a:bodyPr wrap="none" rtlCol="0">
            <a:spAutoFit/>
          </a:bodyPr>
          <a:lstStyle/>
          <a:p>
            <a:r>
              <a:rPr lang="fr-FR" sz="1600" b="1" baseline="30000" dirty="0" smtClean="0"/>
              <a:t>104</a:t>
            </a:r>
            <a:r>
              <a:rPr lang="fr-FR" sz="1600" b="1" dirty="0" smtClean="0"/>
              <a:t>Sn</a:t>
            </a:r>
            <a:endParaRPr lang="fr-FR" sz="1600" b="1" dirty="0"/>
          </a:p>
        </p:txBody>
      </p:sp>
    </p:spTree>
    <p:extLst>
      <p:ext uri="{BB962C8B-B14F-4D97-AF65-F5344CB8AC3E}">
        <p14:creationId xmlns:p14="http://schemas.microsoft.com/office/powerpoint/2010/main" val="24368007"/>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3024873" y="981880"/>
            <a:ext cx="1898928" cy="1394131"/>
          </a:xfrm>
          <a:prstGeom prst="rect">
            <a:avLst/>
          </a:prstGeom>
        </p:spPr>
      </p:pic>
      <p:sp>
        <p:nvSpPr>
          <p:cNvPr id="12" name="Rectangle 11"/>
          <p:cNvSpPr/>
          <p:nvPr/>
        </p:nvSpPr>
        <p:spPr>
          <a:xfrm>
            <a:off x="1331640" y="6597352"/>
            <a:ext cx="1224136"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p:cNvPicPr>
            <a:picLocks noChangeAspect="1" noChangeArrowheads="1"/>
          </p:cNvPicPr>
          <p:nvPr/>
        </p:nvPicPr>
        <p:blipFill>
          <a:blip r:embed="rId3" cstate="print"/>
          <a:srcRect/>
          <a:stretch>
            <a:fillRect/>
          </a:stretch>
        </p:blipFill>
        <p:spPr bwMode="auto">
          <a:xfrm>
            <a:off x="1187624" y="4110679"/>
            <a:ext cx="6636839" cy="2414665"/>
          </a:xfrm>
          <a:prstGeom prst="rect">
            <a:avLst/>
          </a:prstGeom>
          <a:noFill/>
          <a:ln w="9525">
            <a:noFill/>
            <a:miter lim="800000"/>
            <a:headEnd/>
            <a:tailEnd/>
          </a:ln>
        </p:spPr>
      </p:pic>
      <p:sp>
        <p:nvSpPr>
          <p:cNvPr id="18" name="ZoneTexte 17"/>
          <p:cNvSpPr txBox="1"/>
          <p:nvPr/>
        </p:nvSpPr>
        <p:spPr>
          <a:xfrm>
            <a:off x="1290940" y="4139788"/>
            <a:ext cx="1120820" cy="369332"/>
          </a:xfrm>
          <a:prstGeom prst="rect">
            <a:avLst/>
          </a:prstGeom>
          <a:noFill/>
        </p:spPr>
        <p:txBody>
          <a:bodyPr wrap="none" rtlCol="0">
            <a:spAutoFit/>
          </a:bodyPr>
          <a:lstStyle/>
          <a:p>
            <a:r>
              <a:rPr lang="fr-FR" dirty="0" smtClean="0">
                <a:solidFill>
                  <a:srgbClr val="FF0000"/>
                </a:solidFill>
              </a:rPr>
              <a:t>ON-LINE</a:t>
            </a:r>
            <a:endParaRPr lang="fr-FR" dirty="0">
              <a:solidFill>
                <a:srgbClr val="FF0000"/>
              </a:solidFill>
            </a:endParaRPr>
          </a:p>
        </p:txBody>
      </p:sp>
      <p:pic>
        <p:nvPicPr>
          <p:cNvPr id="19" name="Picture 6" descr="logoAgata"/>
          <p:cNvPicPr>
            <a:picLocks noChangeAspect="1" noChangeArrowheads="1"/>
          </p:cNvPicPr>
          <p:nvPr/>
        </p:nvPicPr>
        <p:blipFill>
          <a:blip r:embed="rId4" cstate="print">
            <a:extLst>
              <a:ext uri="{28A0092B-C50C-407E-A947-70E740481C1C}">
                <a14:useLocalDpi xmlns:a14="http://schemas.microsoft.com/office/drawing/2010/main" val="0"/>
              </a:ext>
            </a:extLst>
          </a:blip>
          <a:srcRect l="9920" t="10983" r="11336" b="11676"/>
          <a:stretch>
            <a:fillRect/>
          </a:stretch>
        </p:blipFill>
        <p:spPr bwMode="auto">
          <a:xfrm>
            <a:off x="8221015" y="4038671"/>
            <a:ext cx="720079" cy="953492"/>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2808312" y="4201924"/>
            <a:ext cx="6444208" cy="523220"/>
          </a:xfrm>
          <a:prstGeom prst="rect">
            <a:avLst/>
          </a:prstGeom>
        </p:spPr>
        <p:txBody>
          <a:bodyPr wrap="square">
            <a:spAutoFit/>
          </a:bodyPr>
          <a:lstStyle/>
          <a:p>
            <a:r>
              <a:rPr lang="fr-FR" sz="2800" baseline="30000" dirty="0" smtClean="0"/>
              <a:t>104</a:t>
            </a:r>
            <a:r>
              <a:rPr lang="fr-FR" sz="2800" dirty="0" smtClean="0"/>
              <a:t>Sn</a:t>
            </a:r>
            <a:endParaRPr lang="fr-FR" sz="2800" dirty="0"/>
          </a:p>
        </p:txBody>
      </p:sp>
      <p:pic>
        <p:nvPicPr>
          <p:cNvPr id="3" name="Grafik 2"/>
          <p:cNvPicPr>
            <a:picLocks noChangeAspect="1"/>
          </p:cNvPicPr>
          <p:nvPr/>
        </p:nvPicPr>
        <p:blipFill>
          <a:blip r:embed="rId5"/>
          <a:stretch>
            <a:fillRect/>
          </a:stretch>
        </p:blipFill>
        <p:spPr>
          <a:xfrm>
            <a:off x="1403648" y="692696"/>
            <a:ext cx="6292907" cy="2523874"/>
          </a:xfrm>
          <a:prstGeom prst="rect">
            <a:avLst/>
          </a:prstGeom>
        </p:spPr>
      </p:pic>
      <p:sp>
        <p:nvSpPr>
          <p:cNvPr id="14" name="Rectangle 15"/>
          <p:cNvSpPr/>
          <p:nvPr/>
        </p:nvSpPr>
        <p:spPr>
          <a:xfrm>
            <a:off x="899592" y="260648"/>
            <a:ext cx="6444208" cy="523220"/>
          </a:xfrm>
          <a:prstGeom prst="rect">
            <a:avLst/>
          </a:prstGeom>
        </p:spPr>
        <p:txBody>
          <a:bodyPr wrap="square">
            <a:spAutoFit/>
          </a:bodyPr>
          <a:lstStyle/>
          <a:p>
            <a:r>
              <a:rPr lang="fr-FR" sz="2800" dirty="0" smtClean="0"/>
              <a:t>RISING @ GSI</a:t>
            </a:r>
            <a:endParaRPr lang="fr-FR" sz="2800" dirty="0"/>
          </a:p>
        </p:txBody>
      </p:sp>
      <p:sp>
        <p:nvSpPr>
          <p:cNvPr id="2" name="Textfeld 1"/>
          <p:cNvSpPr txBox="1"/>
          <p:nvPr/>
        </p:nvSpPr>
        <p:spPr>
          <a:xfrm>
            <a:off x="899592" y="3284984"/>
            <a:ext cx="7920880" cy="584775"/>
          </a:xfrm>
          <a:prstGeom prst="rect">
            <a:avLst/>
          </a:prstGeom>
          <a:noFill/>
        </p:spPr>
        <p:txBody>
          <a:bodyPr wrap="square" rtlCol="0">
            <a:spAutoFit/>
          </a:bodyPr>
          <a:lstStyle/>
          <a:p>
            <a:r>
              <a:rPr lang="en-GB" sz="1600" dirty="0" smtClean="0"/>
              <a:t>Coulomb</a:t>
            </a:r>
            <a:r>
              <a:rPr lang="en-GB" sz="1600" dirty="0"/>
              <a:t> </a:t>
            </a:r>
            <a:r>
              <a:rPr lang="en-US" sz="1600" dirty="0" smtClean="0"/>
              <a:t>Excitation </a:t>
            </a:r>
            <a:r>
              <a:rPr lang="en-US" sz="1600" dirty="0"/>
              <a:t>of </a:t>
            </a:r>
            <a:r>
              <a:rPr lang="en-US" sz="1600" baseline="30000" dirty="0"/>
              <a:t>104</a:t>
            </a:r>
            <a:r>
              <a:rPr lang="en-US" sz="1600" dirty="0"/>
              <a:t>Sn and the Strength of the </a:t>
            </a:r>
            <a:r>
              <a:rPr lang="en-US" sz="1600" baseline="30000" dirty="0"/>
              <a:t>100</a:t>
            </a:r>
            <a:r>
              <a:rPr lang="en-US" sz="1600" dirty="0"/>
              <a:t>Sn Shell Closure". </a:t>
            </a:r>
            <a:endParaRPr lang="en-US" sz="1600" dirty="0" smtClean="0"/>
          </a:p>
          <a:p>
            <a:r>
              <a:rPr lang="en-US" sz="1600" dirty="0" smtClean="0"/>
              <a:t>G. </a:t>
            </a:r>
            <a:r>
              <a:rPr lang="en-US" sz="1600" dirty="0" err="1" smtClean="0"/>
              <a:t>Guastalla</a:t>
            </a:r>
            <a:r>
              <a:rPr lang="en-US" sz="1600" dirty="0" smtClean="0"/>
              <a:t>, et al.; Phys</a:t>
            </a:r>
            <a:r>
              <a:rPr lang="en-US" sz="1600" dirty="0"/>
              <a:t>. Rev. </a:t>
            </a:r>
            <a:r>
              <a:rPr lang="en-US" sz="1600" dirty="0" smtClean="0"/>
              <a:t>Lett.</a:t>
            </a:r>
            <a:r>
              <a:rPr lang="en-GB" sz="1600" dirty="0" smtClean="0"/>
              <a:t>110 </a:t>
            </a:r>
            <a:r>
              <a:rPr lang="en-GB" sz="1600" dirty="0"/>
              <a:t>(2013), 172501.</a:t>
            </a:r>
          </a:p>
        </p:txBody>
      </p:sp>
    </p:spTree>
    <p:extLst>
      <p:ext uri="{BB962C8B-B14F-4D97-AF65-F5344CB8AC3E}">
        <p14:creationId xmlns:p14="http://schemas.microsoft.com/office/powerpoint/2010/main" val="49503041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544" y="1484784"/>
            <a:ext cx="7204401" cy="4291557"/>
          </a:xfrm>
          <a:prstGeom prst="rect">
            <a:avLst/>
          </a:prstGeom>
        </p:spPr>
      </p:pic>
      <p:sp>
        <p:nvSpPr>
          <p:cNvPr id="3" name="ZoneTexte 2"/>
          <p:cNvSpPr txBox="1"/>
          <p:nvPr/>
        </p:nvSpPr>
        <p:spPr>
          <a:xfrm>
            <a:off x="683568" y="2924944"/>
            <a:ext cx="319318" cy="276999"/>
          </a:xfrm>
          <a:prstGeom prst="rect">
            <a:avLst/>
          </a:prstGeom>
          <a:noFill/>
        </p:spPr>
        <p:txBody>
          <a:bodyPr wrap="none" rtlCol="0">
            <a:spAutoFit/>
          </a:bodyPr>
          <a:lstStyle/>
          <a:p>
            <a:r>
              <a:rPr lang="en-US" sz="1200" dirty="0" smtClean="0"/>
              <a:t>2</a:t>
            </a:r>
            <a:r>
              <a:rPr lang="en-US" sz="1200" baseline="30000" dirty="0" smtClean="0"/>
              <a:t>+</a:t>
            </a:r>
            <a:endParaRPr lang="en-US" sz="1200" baseline="30000" dirty="0"/>
          </a:p>
        </p:txBody>
      </p:sp>
      <p:sp>
        <p:nvSpPr>
          <p:cNvPr id="4" name="ZoneTexte 3"/>
          <p:cNvSpPr txBox="1"/>
          <p:nvPr/>
        </p:nvSpPr>
        <p:spPr>
          <a:xfrm>
            <a:off x="4067944" y="1772816"/>
            <a:ext cx="646331" cy="369332"/>
          </a:xfrm>
          <a:prstGeom prst="rect">
            <a:avLst/>
          </a:prstGeom>
          <a:noFill/>
        </p:spPr>
        <p:txBody>
          <a:bodyPr wrap="none" rtlCol="0">
            <a:spAutoFit/>
          </a:bodyPr>
          <a:lstStyle/>
          <a:p>
            <a:r>
              <a:rPr lang="en-US" dirty="0" smtClean="0"/>
              <a:t>1n2p</a:t>
            </a:r>
            <a:endParaRPr lang="en-US" dirty="0"/>
          </a:p>
        </p:txBody>
      </p:sp>
      <p:sp>
        <p:nvSpPr>
          <p:cNvPr id="5" name="ZoneTexte 4"/>
          <p:cNvSpPr txBox="1"/>
          <p:nvPr/>
        </p:nvSpPr>
        <p:spPr>
          <a:xfrm>
            <a:off x="4067944" y="3017277"/>
            <a:ext cx="646331" cy="369332"/>
          </a:xfrm>
          <a:prstGeom prst="rect">
            <a:avLst/>
          </a:prstGeom>
          <a:noFill/>
        </p:spPr>
        <p:txBody>
          <a:bodyPr wrap="none" rtlCol="0">
            <a:spAutoFit/>
          </a:bodyPr>
          <a:lstStyle/>
          <a:p>
            <a:r>
              <a:rPr lang="en-US" dirty="0" smtClean="0"/>
              <a:t>2n2p</a:t>
            </a:r>
            <a:endParaRPr lang="en-US" dirty="0"/>
          </a:p>
        </p:txBody>
      </p:sp>
      <p:sp>
        <p:nvSpPr>
          <p:cNvPr id="6" name="ZoneTexte 5"/>
          <p:cNvSpPr txBox="1"/>
          <p:nvPr/>
        </p:nvSpPr>
        <p:spPr>
          <a:xfrm>
            <a:off x="3600457" y="4317781"/>
            <a:ext cx="1620957" cy="369332"/>
          </a:xfrm>
          <a:prstGeom prst="rect">
            <a:avLst/>
          </a:prstGeom>
          <a:noFill/>
        </p:spPr>
        <p:txBody>
          <a:bodyPr wrap="none" rtlCol="0">
            <a:spAutoFit/>
          </a:bodyPr>
          <a:lstStyle/>
          <a:p>
            <a:r>
              <a:rPr lang="en-US" dirty="0" smtClean="0"/>
              <a:t>2n2p 2</a:t>
            </a:r>
            <a:r>
              <a:rPr lang="en-US" baseline="30000" dirty="0" smtClean="0"/>
              <a:t>+</a:t>
            </a:r>
            <a:r>
              <a:rPr lang="en-US" dirty="0" smtClean="0"/>
              <a:t> gated</a:t>
            </a:r>
            <a:endParaRPr lang="en-US" dirty="0"/>
          </a:p>
        </p:txBody>
      </p:sp>
      <p:pic>
        <p:nvPicPr>
          <p:cNvPr id="7" name="Picture 3"/>
          <p:cNvPicPr>
            <a:picLocks noChangeAspect="1" noChangeArrowheads="1"/>
          </p:cNvPicPr>
          <p:nvPr/>
        </p:nvPicPr>
        <p:blipFill>
          <a:blip r:embed="rId3" cstate="print"/>
          <a:srcRect/>
          <a:stretch>
            <a:fillRect/>
          </a:stretch>
        </p:blipFill>
        <p:spPr bwMode="auto">
          <a:xfrm>
            <a:off x="6372200" y="1324974"/>
            <a:ext cx="2664296" cy="5001398"/>
          </a:xfrm>
          <a:prstGeom prst="rect">
            <a:avLst/>
          </a:prstGeom>
          <a:noFill/>
          <a:ln w="9525">
            <a:noFill/>
            <a:miter lim="800000"/>
            <a:headEnd/>
            <a:tailEnd/>
          </a:ln>
        </p:spPr>
      </p:pic>
      <p:sp>
        <p:nvSpPr>
          <p:cNvPr id="8" name="ZoneTexte 7"/>
          <p:cNvSpPr txBox="1"/>
          <p:nvPr/>
        </p:nvSpPr>
        <p:spPr>
          <a:xfrm>
            <a:off x="1660394" y="4221088"/>
            <a:ext cx="319318" cy="276999"/>
          </a:xfrm>
          <a:prstGeom prst="rect">
            <a:avLst/>
          </a:prstGeom>
          <a:noFill/>
        </p:spPr>
        <p:txBody>
          <a:bodyPr wrap="none" rtlCol="0">
            <a:spAutoFit/>
          </a:bodyPr>
          <a:lstStyle/>
          <a:p>
            <a:r>
              <a:rPr lang="en-US" sz="1200" dirty="0" smtClean="0"/>
              <a:t>4</a:t>
            </a:r>
            <a:r>
              <a:rPr lang="en-US" sz="1200" baseline="30000" dirty="0" smtClean="0"/>
              <a:t>+</a:t>
            </a:r>
            <a:endParaRPr lang="en-US" sz="1200" baseline="30000" dirty="0"/>
          </a:p>
        </p:txBody>
      </p:sp>
      <p:cxnSp>
        <p:nvCxnSpPr>
          <p:cNvPr id="11" name="Connecteur droit avec flèche 10"/>
          <p:cNvCxnSpPr/>
          <p:nvPr/>
        </p:nvCxnSpPr>
        <p:spPr>
          <a:xfrm>
            <a:off x="1810986" y="4509120"/>
            <a:ext cx="0" cy="257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1891938" y="4005064"/>
            <a:ext cx="0" cy="257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3173638" y="4509120"/>
            <a:ext cx="295274" cy="276999"/>
          </a:xfrm>
          <a:prstGeom prst="rect">
            <a:avLst/>
          </a:prstGeom>
          <a:noFill/>
        </p:spPr>
        <p:txBody>
          <a:bodyPr wrap="none" rtlCol="0">
            <a:spAutoFit/>
          </a:bodyPr>
          <a:lstStyle/>
          <a:p>
            <a:r>
              <a:rPr lang="en-US" sz="1200" dirty="0" smtClean="0"/>
              <a:t>5</a:t>
            </a:r>
            <a:r>
              <a:rPr lang="en-US" sz="1200" baseline="30000" dirty="0" smtClean="0"/>
              <a:t>-</a:t>
            </a:r>
            <a:endParaRPr lang="en-US" sz="1200" baseline="30000" dirty="0"/>
          </a:p>
        </p:txBody>
      </p:sp>
      <p:sp>
        <p:nvSpPr>
          <p:cNvPr id="14" name="ZoneTexte 13"/>
          <p:cNvSpPr txBox="1"/>
          <p:nvPr/>
        </p:nvSpPr>
        <p:spPr>
          <a:xfrm>
            <a:off x="2468248" y="4449249"/>
            <a:ext cx="319318" cy="276999"/>
          </a:xfrm>
          <a:prstGeom prst="rect">
            <a:avLst/>
          </a:prstGeom>
          <a:noFill/>
        </p:spPr>
        <p:txBody>
          <a:bodyPr wrap="none" rtlCol="0">
            <a:spAutoFit/>
          </a:bodyPr>
          <a:lstStyle/>
          <a:p>
            <a:r>
              <a:rPr lang="en-US" sz="1200" dirty="0" smtClean="0"/>
              <a:t>6</a:t>
            </a:r>
            <a:r>
              <a:rPr lang="en-US" sz="1200" baseline="30000" dirty="0" smtClean="0"/>
              <a:t>+</a:t>
            </a:r>
            <a:endParaRPr lang="en-US" sz="1200" baseline="30000" dirty="0"/>
          </a:p>
        </p:txBody>
      </p:sp>
      <p:cxnSp>
        <p:nvCxnSpPr>
          <p:cNvPr id="15" name="Connecteur droit avec flèche 14"/>
          <p:cNvCxnSpPr/>
          <p:nvPr/>
        </p:nvCxnSpPr>
        <p:spPr>
          <a:xfrm>
            <a:off x="2555776" y="4738281"/>
            <a:ext cx="0" cy="257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2639717" y="4738281"/>
            <a:ext cx="0" cy="257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2915816" y="4581128"/>
            <a:ext cx="319318" cy="276999"/>
          </a:xfrm>
          <a:prstGeom prst="rect">
            <a:avLst/>
          </a:prstGeom>
          <a:noFill/>
        </p:spPr>
        <p:txBody>
          <a:bodyPr wrap="none" rtlCol="0">
            <a:spAutoFit/>
          </a:bodyPr>
          <a:lstStyle/>
          <a:p>
            <a:r>
              <a:rPr lang="en-US" sz="1200" dirty="0" smtClean="0"/>
              <a:t>8</a:t>
            </a:r>
            <a:r>
              <a:rPr lang="en-US" sz="1200" baseline="30000" dirty="0" smtClean="0"/>
              <a:t>+</a:t>
            </a:r>
            <a:endParaRPr lang="en-US" sz="1200" baseline="30000" dirty="0"/>
          </a:p>
        </p:txBody>
      </p:sp>
      <p:cxnSp>
        <p:nvCxnSpPr>
          <p:cNvPr id="18" name="Connecteur droit avec flèche 17"/>
          <p:cNvCxnSpPr/>
          <p:nvPr/>
        </p:nvCxnSpPr>
        <p:spPr>
          <a:xfrm>
            <a:off x="3003344" y="4870160"/>
            <a:ext cx="0" cy="257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3087285" y="4870160"/>
            <a:ext cx="0" cy="257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a:off x="3264594" y="4776129"/>
            <a:ext cx="0" cy="257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1403648" y="4304129"/>
            <a:ext cx="295274" cy="276999"/>
          </a:xfrm>
          <a:prstGeom prst="rect">
            <a:avLst/>
          </a:prstGeom>
          <a:noFill/>
        </p:spPr>
        <p:txBody>
          <a:bodyPr wrap="none" rtlCol="0">
            <a:spAutoFit/>
          </a:bodyPr>
          <a:lstStyle/>
          <a:p>
            <a:r>
              <a:rPr lang="en-US" sz="1200" dirty="0" smtClean="0"/>
              <a:t>9</a:t>
            </a:r>
            <a:r>
              <a:rPr lang="en-US" sz="1200" baseline="30000" dirty="0" smtClean="0"/>
              <a:t>-</a:t>
            </a:r>
            <a:endParaRPr lang="en-US" sz="1200" baseline="30000" dirty="0"/>
          </a:p>
        </p:txBody>
      </p:sp>
      <p:cxnSp>
        <p:nvCxnSpPr>
          <p:cNvPr id="22" name="Connecteur droit avec flèche 21"/>
          <p:cNvCxnSpPr/>
          <p:nvPr/>
        </p:nvCxnSpPr>
        <p:spPr>
          <a:xfrm>
            <a:off x="1582605" y="4587002"/>
            <a:ext cx="0" cy="257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1491422" y="4581128"/>
            <a:ext cx="0" cy="257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1254949" y="4316326"/>
            <a:ext cx="295274" cy="276999"/>
          </a:xfrm>
          <a:prstGeom prst="rect">
            <a:avLst/>
          </a:prstGeom>
          <a:noFill/>
        </p:spPr>
        <p:txBody>
          <a:bodyPr wrap="none" rtlCol="0">
            <a:spAutoFit/>
          </a:bodyPr>
          <a:lstStyle/>
          <a:p>
            <a:r>
              <a:rPr lang="en-US" sz="1200" dirty="0" smtClean="0"/>
              <a:t>7</a:t>
            </a:r>
            <a:r>
              <a:rPr lang="en-US" sz="1200" baseline="30000" dirty="0" smtClean="0"/>
              <a:t>-</a:t>
            </a:r>
            <a:endParaRPr lang="en-US" sz="1200" baseline="30000" dirty="0"/>
          </a:p>
        </p:txBody>
      </p:sp>
      <p:cxnSp>
        <p:nvCxnSpPr>
          <p:cNvPr id="25" name="Connecteur droit avec flèche 24"/>
          <p:cNvCxnSpPr/>
          <p:nvPr/>
        </p:nvCxnSpPr>
        <p:spPr>
          <a:xfrm>
            <a:off x="1402586" y="4529098"/>
            <a:ext cx="0" cy="257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a:off x="4887376" y="5095649"/>
            <a:ext cx="0" cy="257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4719883" y="4793038"/>
            <a:ext cx="389850" cy="276999"/>
          </a:xfrm>
          <a:prstGeom prst="rect">
            <a:avLst/>
          </a:prstGeom>
          <a:noFill/>
        </p:spPr>
        <p:txBody>
          <a:bodyPr wrap="none" rtlCol="0">
            <a:spAutoFit/>
          </a:bodyPr>
          <a:lstStyle/>
          <a:p>
            <a:r>
              <a:rPr lang="en-US" sz="1200" dirty="0" smtClean="0"/>
              <a:t>3</a:t>
            </a:r>
            <a:r>
              <a:rPr lang="en-US" sz="1200" baseline="30000" dirty="0" smtClean="0"/>
              <a:t>- </a:t>
            </a:r>
            <a:r>
              <a:rPr lang="en-US" sz="1200" dirty="0" smtClean="0"/>
              <a:t>?</a:t>
            </a:r>
            <a:endParaRPr lang="en-US" sz="1200" dirty="0"/>
          </a:p>
        </p:txBody>
      </p:sp>
      <p:sp>
        <p:nvSpPr>
          <p:cNvPr id="29" name="ZoneTexte 28"/>
          <p:cNvSpPr txBox="1"/>
          <p:nvPr/>
        </p:nvSpPr>
        <p:spPr>
          <a:xfrm>
            <a:off x="911743" y="4640915"/>
            <a:ext cx="413896" cy="276999"/>
          </a:xfrm>
          <a:prstGeom prst="rect">
            <a:avLst/>
          </a:prstGeom>
          <a:noFill/>
        </p:spPr>
        <p:txBody>
          <a:bodyPr wrap="none" rtlCol="0">
            <a:spAutoFit/>
          </a:bodyPr>
          <a:lstStyle/>
          <a:p>
            <a:r>
              <a:rPr lang="en-US" sz="1200" dirty="0" err="1" smtClean="0"/>
              <a:t>e</a:t>
            </a:r>
            <a:r>
              <a:rPr lang="en-US" sz="1200" baseline="30000" dirty="0" err="1" smtClean="0"/>
              <a:t>+</a:t>
            </a:r>
            <a:r>
              <a:rPr lang="en-US" sz="1200" dirty="0" err="1" smtClean="0"/>
              <a:t>e</a:t>
            </a:r>
            <a:r>
              <a:rPr lang="en-US" sz="1200" baseline="30000" dirty="0" smtClean="0"/>
              <a:t>-</a:t>
            </a:r>
            <a:endParaRPr lang="en-US" sz="1200" baseline="30000" dirty="0"/>
          </a:p>
        </p:txBody>
      </p:sp>
      <p:sp>
        <p:nvSpPr>
          <p:cNvPr id="30" name="ZoneTexte 29"/>
          <p:cNvSpPr txBox="1"/>
          <p:nvPr/>
        </p:nvSpPr>
        <p:spPr>
          <a:xfrm>
            <a:off x="4714275" y="1669450"/>
            <a:ext cx="1120820" cy="369332"/>
          </a:xfrm>
          <a:prstGeom prst="rect">
            <a:avLst/>
          </a:prstGeom>
          <a:noFill/>
        </p:spPr>
        <p:txBody>
          <a:bodyPr wrap="none" rtlCol="0">
            <a:spAutoFit/>
          </a:bodyPr>
          <a:lstStyle/>
          <a:p>
            <a:r>
              <a:rPr lang="en-US" dirty="0" smtClean="0">
                <a:solidFill>
                  <a:srgbClr val="FF0000"/>
                </a:solidFill>
              </a:rPr>
              <a:t>ON-LINE</a:t>
            </a:r>
            <a:endParaRPr lang="en-US" dirty="0">
              <a:solidFill>
                <a:srgbClr val="FF0000"/>
              </a:solidFill>
            </a:endParaRPr>
          </a:p>
        </p:txBody>
      </p:sp>
      <p:sp>
        <p:nvSpPr>
          <p:cNvPr id="32" name="Rectangle 31"/>
          <p:cNvSpPr/>
          <p:nvPr/>
        </p:nvSpPr>
        <p:spPr>
          <a:xfrm>
            <a:off x="1331640" y="6597352"/>
            <a:ext cx="1224136"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ZoneTexte 32"/>
          <p:cNvSpPr txBox="1"/>
          <p:nvPr/>
        </p:nvSpPr>
        <p:spPr>
          <a:xfrm>
            <a:off x="113855" y="1052736"/>
            <a:ext cx="4386137" cy="369332"/>
          </a:xfrm>
          <a:prstGeom prst="rect">
            <a:avLst/>
          </a:prstGeom>
          <a:noFill/>
        </p:spPr>
        <p:txBody>
          <a:bodyPr wrap="none" rtlCol="0">
            <a:spAutoFit/>
          </a:bodyPr>
          <a:lstStyle/>
          <a:p>
            <a:r>
              <a:rPr lang="en-US" dirty="0" smtClean="0"/>
              <a:t>Lifetime measurement </a:t>
            </a:r>
            <a:r>
              <a:rPr lang="en-US" baseline="30000" dirty="0" smtClean="0"/>
              <a:t>58</a:t>
            </a:r>
            <a:r>
              <a:rPr lang="en-US" dirty="0" smtClean="0"/>
              <a:t>Ni+</a:t>
            </a:r>
            <a:r>
              <a:rPr lang="en-US" baseline="30000" dirty="0" smtClean="0"/>
              <a:t>58</a:t>
            </a:r>
            <a:r>
              <a:rPr lang="en-US" dirty="0" smtClean="0"/>
              <a:t>Ni at 250 MeV</a:t>
            </a:r>
          </a:p>
        </p:txBody>
      </p:sp>
      <p:sp>
        <p:nvSpPr>
          <p:cNvPr id="34" name="ZoneTexte 33"/>
          <p:cNvSpPr txBox="1"/>
          <p:nvPr/>
        </p:nvSpPr>
        <p:spPr>
          <a:xfrm>
            <a:off x="272134" y="6074132"/>
            <a:ext cx="3367717" cy="738664"/>
          </a:xfrm>
          <a:prstGeom prst="rect">
            <a:avLst/>
          </a:prstGeom>
          <a:noFill/>
        </p:spPr>
        <p:txBody>
          <a:bodyPr wrap="none" rtlCol="0">
            <a:spAutoFit/>
          </a:bodyPr>
          <a:lstStyle/>
          <a:p>
            <a:r>
              <a:rPr lang="en-US" sz="1400" dirty="0" smtClean="0"/>
              <a:t>D. </a:t>
            </a:r>
            <a:r>
              <a:rPr lang="en-US" sz="1400" dirty="0" err="1" smtClean="0"/>
              <a:t>Ralet</a:t>
            </a:r>
            <a:r>
              <a:rPr lang="en-US" sz="1400" dirty="0" smtClean="0"/>
              <a:t>, M. L. </a:t>
            </a:r>
            <a:r>
              <a:rPr lang="en-US" sz="1400" dirty="0" err="1" smtClean="0"/>
              <a:t>Jurado</a:t>
            </a:r>
            <a:r>
              <a:rPr lang="en-US" sz="1400" dirty="0" smtClean="0"/>
              <a:t>, E. Clement et al,</a:t>
            </a:r>
          </a:p>
          <a:p>
            <a:r>
              <a:rPr lang="en-US" sz="1400" dirty="0" smtClean="0"/>
              <a:t>OUPS </a:t>
            </a:r>
            <a:r>
              <a:rPr lang="en-US" sz="1400" dirty="0"/>
              <a:t>Plunger in </a:t>
            </a:r>
            <a:r>
              <a:rPr lang="en-US" sz="1400" dirty="0" smtClean="0"/>
              <a:t>degrader mode </a:t>
            </a:r>
          </a:p>
          <a:p>
            <a:r>
              <a:rPr lang="en-US" sz="1400" dirty="0" smtClean="0"/>
              <a:t>J. </a:t>
            </a:r>
            <a:r>
              <a:rPr lang="en-US" sz="1400" dirty="0" err="1" smtClean="0"/>
              <a:t>Ljungvall</a:t>
            </a:r>
            <a:r>
              <a:rPr lang="en-US" sz="1400" dirty="0" smtClean="0"/>
              <a:t> et al, NIM A 679 (2012) 61. </a:t>
            </a:r>
            <a:endParaRPr lang="en-US" sz="1400" dirty="0"/>
          </a:p>
        </p:txBody>
      </p:sp>
      <p:pic>
        <p:nvPicPr>
          <p:cNvPr id="36" name="Picture 6" descr="logoAgata"/>
          <p:cNvPicPr>
            <a:picLocks noChangeAspect="1" noChangeArrowheads="1"/>
          </p:cNvPicPr>
          <p:nvPr/>
        </p:nvPicPr>
        <p:blipFill>
          <a:blip r:embed="rId4" cstate="print">
            <a:extLst>
              <a:ext uri="{28A0092B-C50C-407E-A947-70E740481C1C}">
                <a14:useLocalDpi xmlns:a14="http://schemas.microsoft.com/office/drawing/2010/main" val="0"/>
              </a:ext>
            </a:extLst>
          </a:blip>
          <a:srcRect l="9920" t="10983" r="11336" b="11676"/>
          <a:stretch>
            <a:fillRect/>
          </a:stretch>
        </p:blipFill>
        <p:spPr bwMode="auto">
          <a:xfrm>
            <a:off x="8244409" y="99244"/>
            <a:ext cx="720079" cy="953492"/>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oneTexte 37"/>
          <p:cNvSpPr txBox="1"/>
          <p:nvPr/>
        </p:nvSpPr>
        <p:spPr>
          <a:xfrm>
            <a:off x="3595173" y="4565828"/>
            <a:ext cx="1101584" cy="369332"/>
          </a:xfrm>
          <a:prstGeom prst="rect">
            <a:avLst/>
          </a:prstGeom>
          <a:noFill/>
        </p:spPr>
        <p:txBody>
          <a:bodyPr wrap="none" rtlCol="0">
            <a:spAutoFit/>
          </a:bodyPr>
          <a:lstStyle/>
          <a:p>
            <a:r>
              <a:rPr lang="fr-FR" dirty="0">
                <a:latin typeface="Symbol" panose="05050102010706020507" pitchFamily="18" charset="2"/>
              </a:rPr>
              <a:t>s</a:t>
            </a:r>
            <a:r>
              <a:rPr lang="fr-FR" dirty="0" smtClean="0"/>
              <a:t>~100 </a:t>
            </a:r>
            <a:r>
              <a:rPr lang="fr-FR" dirty="0" smtClean="0">
                <a:latin typeface="Symbol" panose="05050102010706020507" pitchFamily="18" charset="2"/>
              </a:rPr>
              <a:t>m</a:t>
            </a:r>
            <a:r>
              <a:rPr lang="fr-FR" dirty="0" smtClean="0"/>
              <a:t>b</a:t>
            </a:r>
            <a:endParaRPr lang="fr-FR" dirty="0"/>
          </a:p>
        </p:txBody>
      </p:sp>
      <p:grpSp>
        <p:nvGrpSpPr>
          <p:cNvPr id="37" name="19 Grupo"/>
          <p:cNvGrpSpPr>
            <a:grpSpLocks/>
          </p:cNvGrpSpPr>
          <p:nvPr/>
        </p:nvGrpSpPr>
        <p:grpSpPr bwMode="auto">
          <a:xfrm>
            <a:off x="8072926" y="4660827"/>
            <a:ext cx="963368" cy="869644"/>
            <a:chOff x="330201" y="1411135"/>
            <a:chExt cx="990599" cy="1027265"/>
          </a:xfrm>
        </p:grpSpPr>
        <p:pic>
          <p:nvPicPr>
            <p:cNvPr id="39" name="Picture 13" descr="C:\Andres\Strasbourg\gifts\nucleu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201" y="1411135"/>
              <a:ext cx="961364" cy="10272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16"/>
            <p:cNvSpPr>
              <a:spLocks noChangeArrowheads="1"/>
            </p:cNvSpPr>
            <p:nvPr/>
          </p:nvSpPr>
          <p:spPr bwMode="auto">
            <a:xfrm>
              <a:off x="412750" y="2209800"/>
              <a:ext cx="908050" cy="228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41" name="Rectangle 17"/>
            <p:cNvSpPr>
              <a:spLocks noChangeArrowheads="1"/>
            </p:cNvSpPr>
            <p:nvPr/>
          </p:nvSpPr>
          <p:spPr bwMode="auto">
            <a:xfrm>
              <a:off x="412750" y="2133600"/>
              <a:ext cx="82550" cy="762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42" name="Rectangle 18"/>
            <p:cNvSpPr>
              <a:spLocks noChangeArrowheads="1"/>
            </p:cNvSpPr>
            <p:nvPr/>
          </p:nvSpPr>
          <p:spPr bwMode="auto">
            <a:xfrm>
              <a:off x="1238250" y="2133600"/>
              <a:ext cx="82550" cy="76200"/>
            </a:xfrm>
            <a:prstGeom prst="rect">
              <a:avLst/>
            </a:prstGeom>
            <a:solidFill>
              <a:schemeClr val="bg1"/>
            </a:solidFill>
            <a:ln w="9525">
              <a:solidFill>
                <a:schemeClr val="bg1"/>
              </a:solidFill>
              <a:miter lim="800000"/>
              <a:headEnd/>
              <a:tailEnd/>
            </a:ln>
          </p:spPr>
          <p:txBody>
            <a:bodyPr wrap="none" anchor="ctr"/>
            <a:lstStyle/>
            <a:p>
              <a:endParaRPr lang="en-US"/>
            </a:p>
          </p:txBody>
        </p:sp>
      </p:grpSp>
      <p:pic>
        <p:nvPicPr>
          <p:cNvPr id="43" name="Picture 10" descr="ProlateSpheroid"/>
          <p:cNvPicPr>
            <a:picLocks noChangeAspect="1" noChangeArrowheads="1"/>
          </p:cNvPicPr>
          <p:nvPr/>
        </p:nvPicPr>
        <p:blipFill>
          <a:blip r:embed="rId6" cstate="print"/>
          <a:srcRect/>
          <a:stretch>
            <a:fillRect/>
          </a:stretch>
        </p:blipFill>
        <p:spPr bwMode="auto">
          <a:xfrm>
            <a:off x="7280837" y="6302424"/>
            <a:ext cx="792089" cy="535667"/>
          </a:xfrm>
          <a:prstGeom prst="rect">
            <a:avLst/>
          </a:prstGeom>
          <a:noFill/>
        </p:spPr>
      </p:pic>
      <p:sp>
        <p:nvSpPr>
          <p:cNvPr id="44" name="ZoneTexte 13"/>
          <p:cNvSpPr txBox="1"/>
          <p:nvPr/>
        </p:nvSpPr>
        <p:spPr>
          <a:xfrm>
            <a:off x="119706" y="116632"/>
            <a:ext cx="5101461" cy="646331"/>
          </a:xfrm>
          <a:prstGeom prst="rect">
            <a:avLst/>
          </a:prstGeom>
          <a:noFill/>
        </p:spPr>
        <p:txBody>
          <a:bodyPr wrap="none" rtlCol="0">
            <a:spAutoFit/>
          </a:bodyPr>
          <a:lstStyle/>
          <a:p>
            <a:r>
              <a:rPr lang="en-US" sz="3600" dirty="0" smtClean="0">
                <a:solidFill>
                  <a:schemeClr val="accent1"/>
                </a:solidFill>
                <a:latin typeface="Calibri" panose="020F0502020204030204" pitchFamily="34" charset="0"/>
                <a:cs typeface="Calibri" panose="020F0502020204030204" pitchFamily="34" charset="0"/>
              </a:rPr>
              <a:t>NEDA &amp; AGATA &amp; plunger</a:t>
            </a:r>
            <a:endParaRPr lang="en-US" sz="36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624704"/>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1 Título"/>
          <p:cNvSpPr>
            <a:spLocks noGrp="1"/>
          </p:cNvSpPr>
          <p:nvPr>
            <p:ph type="title"/>
          </p:nvPr>
        </p:nvSpPr>
        <p:spPr>
          <a:xfrm>
            <a:off x="395536" y="-90264"/>
            <a:ext cx="5872736" cy="1143000"/>
          </a:xfrm>
        </p:spPr>
        <p:txBody>
          <a:bodyPr/>
          <a:lstStyle/>
          <a:p>
            <a:pPr algn="l"/>
            <a:r>
              <a:rPr lang="en-US" dirty="0" smtClean="0">
                <a:solidFill>
                  <a:srgbClr val="0070C0"/>
                </a:solidFill>
                <a:latin typeface="Arial" pitchFamily="34" charset="0"/>
                <a:cs typeface="Arial" pitchFamily="34" charset="0"/>
              </a:rPr>
              <a:t>Summary &amp; Outlook</a:t>
            </a:r>
          </a:p>
        </p:txBody>
      </p:sp>
      <p:sp>
        <p:nvSpPr>
          <p:cNvPr id="80900" name="14 CuadroTexto"/>
          <p:cNvSpPr txBox="1">
            <a:spLocks noChangeArrowheads="1"/>
          </p:cNvSpPr>
          <p:nvPr/>
        </p:nvSpPr>
        <p:spPr bwMode="auto">
          <a:xfrm>
            <a:off x="392498" y="1118349"/>
            <a:ext cx="8643998" cy="5262979"/>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dirty="0" smtClean="0">
                <a:solidFill>
                  <a:srgbClr val="002060"/>
                </a:solidFill>
                <a:latin typeface="Arial" pitchFamily="34" charset="0"/>
                <a:cs typeface="Arial" pitchFamily="34" charset="0"/>
              </a:rPr>
              <a:t>Status AGATA:  </a:t>
            </a:r>
          </a:p>
          <a:p>
            <a:pPr lvl="1">
              <a:buFont typeface="Wingdings" pitchFamily="2" charset="2"/>
              <a:buChar char="ü"/>
            </a:pPr>
            <a:r>
              <a:rPr lang="en-US" sz="2400" dirty="0" smtClean="0">
                <a:solidFill>
                  <a:srgbClr val="002060"/>
                </a:solidFill>
                <a:latin typeface="Arial" pitchFamily="34" charset="0"/>
                <a:cs typeface="Arial" pitchFamily="34" charset="0"/>
              </a:rPr>
              <a:t> highly segmented HPGe detectors</a:t>
            </a:r>
          </a:p>
          <a:p>
            <a:pPr lvl="1">
              <a:buFont typeface="Wingdings" pitchFamily="2" charset="2"/>
              <a:buChar char="ü"/>
            </a:pPr>
            <a:r>
              <a:rPr lang="en-US" sz="2400" dirty="0" smtClean="0">
                <a:solidFill>
                  <a:srgbClr val="002060"/>
                </a:solidFill>
                <a:latin typeface="Arial" pitchFamily="34" charset="0"/>
                <a:cs typeface="Arial" pitchFamily="34" charset="0"/>
              </a:rPr>
              <a:t> digitizer &amp; front-end electronics </a:t>
            </a:r>
          </a:p>
          <a:p>
            <a:pPr lvl="1">
              <a:buFont typeface="Wingdings" pitchFamily="2" charset="2"/>
              <a:buChar char="ü"/>
            </a:pPr>
            <a:r>
              <a:rPr lang="en-US" sz="2400" dirty="0" smtClean="0">
                <a:solidFill>
                  <a:srgbClr val="002060"/>
                </a:solidFill>
                <a:latin typeface="Arial" pitchFamily="34" charset="0"/>
                <a:cs typeface="Arial" pitchFamily="34" charset="0"/>
              </a:rPr>
              <a:t> pulse shape analysis &amp; </a:t>
            </a:r>
            <a:r>
              <a:rPr lang="en-US" sz="2400" dirty="0" smtClean="0">
                <a:solidFill>
                  <a:srgbClr val="002060"/>
                </a:solidFill>
                <a:latin typeface="Symbol" pitchFamily="18" charset="2"/>
                <a:cs typeface="Arial" pitchFamily="34" charset="0"/>
              </a:rPr>
              <a:t>g</a:t>
            </a:r>
            <a:r>
              <a:rPr lang="en-US" sz="2400" dirty="0" smtClean="0">
                <a:solidFill>
                  <a:srgbClr val="002060"/>
                </a:solidFill>
                <a:latin typeface="Arial" pitchFamily="34" charset="0"/>
                <a:cs typeface="Arial" pitchFamily="34" charset="0"/>
              </a:rPr>
              <a:t>-ray tracking</a:t>
            </a:r>
          </a:p>
          <a:p>
            <a:pPr lvl="1">
              <a:buFont typeface="Wingdings" pitchFamily="2" charset="2"/>
              <a:buChar char="ü"/>
            </a:pPr>
            <a:r>
              <a:rPr lang="en-US" sz="2400" dirty="0" smtClean="0">
                <a:solidFill>
                  <a:srgbClr val="002060"/>
                </a:solidFill>
                <a:latin typeface="Arial" pitchFamily="34" charset="0"/>
                <a:cs typeface="Arial" pitchFamily="34" charset="0"/>
              </a:rPr>
              <a:t> position sensitive </a:t>
            </a:r>
            <a:r>
              <a:rPr lang="en-US" sz="2400" dirty="0" smtClean="0">
                <a:solidFill>
                  <a:srgbClr val="002060"/>
                </a:solidFill>
                <a:latin typeface="Symbol" pitchFamily="18" charset="2"/>
                <a:cs typeface="Arial" pitchFamily="34" charset="0"/>
              </a:rPr>
              <a:t>g</a:t>
            </a:r>
            <a:r>
              <a:rPr lang="en-US" sz="2400" dirty="0" smtClean="0">
                <a:solidFill>
                  <a:srgbClr val="002060"/>
                </a:solidFill>
                <a:latin typeface="Arial" pitchFamily="34" charset="0"/>
                <a:cs typeface="Arial" pitchFamily="34" charset="0"/>
              </a:rPr>
              <a:t>-ray detection </a:t>
            </a:r>
            <a:endParaRPr lang="en-US" sz="2400" dirty="0">
              <a:solidFill>
                <a:srgbClr val="002060"/>
              </a:solidFill>
              <a:latin typeface="Arial" pitchFamily="34" charset="0"/>
              <a:cs typeface="Arial" pitchFamily="34" charset="0"/>
            </a:endParaRPr>
          </a:p>
          <a:p>
            <a:pPr lvl="1">
              <a:buFont typeface="Wingdings" pitchFamily="2" charset="2"/>
              <a:buChar char="ü"/>
            </a:pPr>
            <a:r>
              <a:rPr lang="en-US" sz="2400" dirty="0" smtClean="0">
                <a:solidFill>
                  <a:srgbClr val="002060"/>
                </a:solidFill>
                <a:latin typeface="Arial" pitchFamily="34" charset="0"/>
                <a:cs typeface="Arial" pitchFamily="34" charset="0"/>
              </a:rPr>
              <a:t> highly improved conditions for </a:t>
            </a:r>
            <a:r>
              <a:rPr lang="en-US" sz="2400" dirty="0" smtClean="0">
                <a:solidFill>
                  <a:srgbClr val="002060"/>
                </a:solidFill>
                <a:latin typeface="Symbol" pitchFamily="18" charset="2"/>
                <a:cs typeface="Arial" pitchFamily="34" charset="0"/>
              </a:rPr>
              <a:t>g</a:t>
            </a:r>
            <a:r>
              <a:rPr lang="en-US" sz="2400" dirty="0" smtClean="0">
                <a:solidFill>
                  <a:srgbClr val="002060"/>
                </a:solidFill>
                <a:latin typeface="Arial" pitchFamily="34" charset="0"/>
                <a:cs typeface="Arial" pitchFamily="34" charset="0"/>
              </a:rPr>
              <a:t>-ray spectroscopy</a:t>
            </a:r>
          </a:p>
          <a:p>
            <a:pPr lvl="1"/>
            <a:endParaRPr lang="en-US" sz="2400" dirty="0">
              <a:solidFill>
                <a:srgbClr val="002060"/>
              </a:solidFill>
              <a:latin typeface="Arial" pitchFamily="34" charset="0"/>
              <a:cs typeface="Arial" pitchFamily="34" charset="0"/>
            </a:endParaRPr>
          </a:p>
          <a:p>
            <a:pPr marL="342900" indent="-342900">
              <a:buFont typeface="Arial" panose="020B0604020202020204" pitchFamily="34" charset="0"/>
              <a:buChar char="•"/>
            </a:pPr>
            <a:r>
              <a:rPr lang="en-US" sz="2400" dirty="0" smtClean="0">
                <a:solidFill>
                  <a:srgbClr val="002060"/>
                </a:solidFill>
                <a:latin typeface="Arial" pitchFamily="34" charset="0"/>
                <a:cs typeface="Arial" pitchFamily="34" charset="0"/>
              </a:rPr>
              <a:t>Physics campaigns at LNL, GSI, GANIL</a:t>
            </a:r>
          </a:p>
          <a:p>
            <a:endParaRPr lang="en-US" sz="2400" dirty="0" smtClean="0">
              <a:solidFill>
                <a:srgbClr val="002060"/>
              </a:solidFill>
              <a:latin typeface="Arial" pitchFamily="34" charset="0"/>
              <a:cs typeface="Arial" pitchFamily="34" charset="0"/>
            </a:endParaRPr>
          </a:p>
          <a:p>
            <a:pPr marL="342900" indent="-342900">
              <a:buFont typeface="Arial" panose="020B0604020202020204" pitchFamily="34" charset="0"/>
              <a:buChar char="•"/>
            </a:pPr>
            <a:r>
              <a:rPr lang="en-US" sz="2400" dirty="0" smtClean="0">
                <a:solidFill>
                  <a:srgbClr val="002060"/>
                </a:solidFill>
                <a:latin typeface="Arial" pitchFamily="34" charset="0"/>
                <a:cs typeface="Arial" pitchFamily="34" charset="0"/>
              </a:rPr>
              <a:t>White </a:t>
            </a:r>
            <a:r>
              <a:rPr lang="en-US" sz="2400" smtClean="0">
                <a:solidFill>
                  <a:srgbClr val="002060"/>
                </a:solidFill>
                <a:latin typeface="Arial" pitchFamily="34" charset="0"/>
                <a:cs typeface="Arial" pitchFamily="34" charset="0"/>
              </a:rPr>
              <a:t>book, physics </a:t>
            </a:r>
            <a:r>
              <a:rPr lang="en-US" sz="2400" dirty="0" smtClean="0">
                <a:solidFill>
                  <a:srgbClr val="002060"/>
                </a:solidFill>
                <a:latin typeface="Arial" pitchFamily="34" charset="0"/>
                <a:cs typeface="Arial" pitchFamily="34" charset="0"/>
              </a:rPr>
              <a:t>case</a:t>
            </a:r>
          </a:p>
          <a:p>
            <a:pPr marL="342900" indent="-342900">
              <a:buFont typeface="Arial" panose="020B0604020202020204" pitchFamily="34" charset="0"/>
              <a:buChar char="•"/>
            </a:pPr>
            <a:r>
              <a:rPr lang="en-US" sz="2400" dirty="0" smtClean="0">
                <a:solidFill>
                  <a:srgbClr val="002060"/>
                </a:solidFill>
                <a:latin typeface="Arial" pitchFamily="34" charset="0"/>
                <a:cs typeface="Arial" pitchFamily="34" charset="0"/>
              </a:rPr>
              <a:t>Project definition</a:t>
            </a:r>
            <a:endParaRPr lang="en-US" sz="2400" dirty="0">
              <a:solidFill>
                <a:srgbClr val="002060"/>
              </a:solidFill>
              <a:latin typeface="Arial" pitchFamily="34" charset="0"/>
              <a:cs typeface="Arial" pitchFamily="34" charset="0"/>
            </a:endParaRPr>
          </a:p>
          <a:p>
            <a:pPr marL="342900" indent="-342900">
              <a:buFont typeface="Arial" panose="020B0604020202020204" pitchFamily="34" charset="0"/>
              <a:buChar char="•"/>
            </a:pPr>
            <a:r>
              <a:rPr lang="en-US" sz="2400" dirty="0">
                <a:solidFill>
                  <a:srgbClr val="002060"/>
                </a:solidFill>
                <a:latin typeface="Arial" pitchFamily="34" charset="0"/>
                <a:cs typeface="Arial" pitchFamily="34" charset="0"/>
              </a:rPr>
              <a:t>Next MoU: 4</a:t>
            </a:r>
            <a:r>
              <a:rPr lang="en-US" sz="2400" dirty="0">
                <a:solidFill>
                  <a:srgbClr val="002060"/>
                </a:solidFill>
                <a:latin typeface="Symbol" pitchFamily="18" charset="2"/>
                <a:cs typeface="Arial" pitchFamily="34" charset="0"/>
              </a:rPr>
              <a:t>p g</a:t>
            </a:r>
            <a:r>
              <a:rPr lang="en-US" sz="2400" dirty="0">
                <a:solidFill>
                  <a:srgbClr val="002060"/>
                </a:solidFill>
                <a:latin typeface="Arial" pitchFamily="34" charset="0"/>
                <a:cs typeface="Arial" pitchFamily="34" charset="0"/>
              </a:rPr>
              <a:t>-ray </a:t>
            </a:r>
            <a:r>
              <a:rPr lang="en-US" sz="2400" dirty="0" smtClean="0">
                <a:solidFill>
                  <a:srgbClr val="002060"/>
                </a:solidFill>
                <a:latin typeface="Arial" pitchFamily="34" charset="0"/>
                <a:cs typeface="Arial" pitchFamily="34" charset="0"/>
              </a:rPr>
              <a:t>tracking array</a:t>
            </a:r>
          </a:p>
          <a:p>
            <a:pPr marL="342900" indent="-342900">
              <a:buFont typeface="Arial" panose="020B0604020202020204" pitchFamily="34" charset="0"/>
              <a:buChar char="•"/>
            </a:pPr>
            <a:endParaRPr lang="en-US" sz="2400" dirty="0">
              <a:solidFill>
                <a:srgbClr val="002060"/>
              </a:solidFill>
              <a:latin typeface="Arial" pitchFamily="34" charset="0"/>
              <a:cs typeface="Arial" pitchFamily="34" charset="0"/>
            </a:endParaRPr>
          </a:p>
          <a:p>
            <a:pPr marL="342900" indent="-342900">
              <a:buFont typeface="Arial" panose="020B0604020202020204" pitchFamily="34" charset="0"/>
              <a:buChar char="•"/>
            </a:pPr>
            <a:r>
              <a:rPr lang="en-US" sz="2400" dirty="0">
                <a:solidFill>
                  <a:srgbClr val="002060"/>
                </a:solidFill>
                <a:latin typeface="Arial" pitchFamily="34" charset="0"/>
                <a:cs typeface="Arial" pitchFamily="34" charset="0"/>
              </a:rPr>
              <a:t>Physics </a:t>
            </a:r>
            <a:r>
              <a:rPr lang="en-US" sz="2400" dirty="0" smtClean="0">
                <a:solidFill>
                  <a:srgbClr val="002060"/>
                </a:solidFill>
                <a:latin typeface="Arial" pitchFamily="34" charset="0"/>
                <a:cs typeface="Arial" pitchFamily="34" charset="0"/>
              </a:rPr>
              <a:t>campaign at RIB facility</a:t>
            </a:r>
          </a:p>
        </p:txBody>
      </p:sp>
    </p:spTree>
    <p:extLst>
      <p:ext uri="{BB962C8B-B14F-4D97-AF65-F5344CB8AC3E}">
        <p14:creationId xmlns:p14="http://schemas.microsoft.com/office/powerpoint/2010/main" val="20339841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half" idx="1"/>
          </p:nvPr>
        </p:nvSpPr>
        <p:spPr/>
        <p:txBody>
          <a:bodyPr/>
          <a:lstStyle/>
          <a:p>
            <a:endParaRPr lang="en-US"/>
          </a:p>
        </p:txBody>
      </p:sp>
      <p:pic>
        <p:nvPicPr>
          <p:cNvPr id="614402" name="Picture 2"/>
          <p:cNvPicPr>
            <a:picLocks noChangeAspect="1" noChangeArrowheads="1"/>
          </p:cNvPicPr>
          <p:nvPr/>
        </p:nvPicPr>
        <p:blipFill>
          <a:blip r:embed="rId2"/>
          <a:srcRect/>
          <a:stretch>
            <a:fillRect/>
          </a:stretch>
        </p:blipFill>
        <p:spPr bwMode="auto">
          <a:xfrm>
            <a:off x="-32" y="613232"/>
            <a:ext cx="4643470" cy="6244792"/>
          </a:xfrm>
          <a:prstGeom prst="rect">
            <a:avLst/>
          </a:prstGeom>
          <a:noFill/>
          <a:ln w="9525">
            <a:noFill/>
            <a:miter lim="800000"/>
            <a:headEnd/>
            <a:tailEnd/>
          </a:ln>
          <a:effectLst/>
        </p:spPr>
      </p:pic>
      <p:pic>
        <p:nvPicPr>
          <p:cNvPr id="614403" name="Picture 3"/>
          <p:cNvPicPr>
            <a:picLocks noChangeAspect="1" noChangeArrowheads="1"/>
          </p:cNvPicPr>
          <p:nvPr/>
        </p:nvPicPr>
        <p:blipFill>
          <a:blip r:embed="rId3"/>
          <a:srcRect/>
          <a:stretch>
            <a:fillRect/>
          </a:stretch>
        </p:blipFill>
        <p:spPr bwMode="auto">
          <a:xfrm>
            <a:off x="4500308" y="714356"/>
            <a:ext cx="4643724" cy="6135960"/>
          </a:xfrm>
          <a:prstGeom prst="rect">
            <a:avLst/>
          </a:prstGeom>
          <a:noFill/>
          <a:ln w="9525">
            <a:noFill/>
            <a:miter lim="800000"/>
            <a:headEnd/>
            <a:tailEnd/>
          </a:ln>
          <a:effectLst/>
        </p:spPr>
      </p:pic>
      <p:sp>
        <p:nvSpPr>
          <p:cNvPr id="10" name="Rectangle 5"/>
          <p:cNvSpPr txBox="1">
            <a:spLocks noChangeArrowheads="1"/>
          </p:cNvSpPr>
          <p:nvPr/>
        </p:nvSpPr>
        <p:spPr>
          <a:xfrm>
            <a:off x="214282" y="142852"/>
            <a:ext cx="8678893" cy="71438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smtClean="0">
              <a:ln>
                <a:noFill/>
              </a:ln>
              <a:solidFill>
                <a:schemeClr val="accent1"/>
              </a:solidFill>
              <a:effectLst/>
              <a:uLnTx/>
              <a:uFillTx/>
              <a:latin typeface="Arial" pitchFamily="34" charset="0"/>
              <a:ea typeface="+mj-ea"/>
              <a:cs typeface="Arial" pitchFamily="34" charset="0"/>
              <a:sym typeface="Wingdings" pitchFamily="2" charset="2"/>
            </a:endParaRPr>
          </a:p>
        </p:txBody>
      </p:sp>
      <p:sp>
        <p:nvSpPr>
          <p:cNvPr id="11" name="Titel 10"/>
          <p:cNvSpPr>
            <a:spLocks noGrp="1"/>
          </p:cNvSpPr>
          <p:nvPr>
            <p:ph type="title"/>
          </p:nvPr>
        </p:nvSpPr>
        <p:spPr>
          <a:xfrm>
            <a:off x="357158" y="71414"/>
            <a:ext cx="8229600" cy="714380"/>
          </a:xfrm>
        </p:spPr>
        <p:txBody>
          <a:bodyPr>
            <a:normAutofit/>
          </a:bodyPr>
          <a:lstStyle/>
          <a:p>
            <a:pPr lvl="0" fontAlgn="base">
              <a:spcAft>
                <a:spcPct val="0"/>
              </a:spcAft>
              <a:defRPr/>
            </a:pPr>
            <a:r>
              <a:rPr lang="en-US" sz="3200" kern="0" dirty="0" smtClean="0">
                <a:solidFill>
                  <a:srgbClr val="4F81BD"/>
                </a:solidFill>
                <a:latin typeface="Arial" pitchFamily="34" charset="0"/>
                <a:ea typeface="+mn-ea"/>
                <a:cs typeface="Arial" pitchFamily="34" charset="0"/>
                <a:sym typeface="Wingdings" pitchFamily="2" charset="2"/>
              </a:rPr>
              <a:t>Acknowledgements</a:t>
            </a:r>
            <a:endParaRPr lang="en-US" dirty="0"/>
          </a:p>
        </p:txBody>
      </p:sp>
    </p:spTree>
    <p:extLst>
      <p:ext uri="{BB962C8B-B14F-4D97-AF65-F5344CB8AC3E}">
        <p14:creationId xmlns:p14="http://schemas.microsoft.com/office/powerpoint/2010/main" val="19001411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half" idx="1"/>
          </p:nvPr>
        </p:nvSpPr>
        <p:spPr/>
        <p:txBody>
          <a:bodyPr/>
          <a:lstStyle/>
          <a:p>
            <a:endParaRPr lang="en-US"/>
          </a:p>
        </p:txBody>
      </p:sp>
      <p:sp>
        <p:nvSpPr>
          <p:cNvPr id="10" name="Rectangle 5"/>
          <p:cNvSpPr txBox="1">
            <a:spLocks noChangeArrowheads="1"/>
          </p:cNvSpPr>
          <p:nvPr/>
        </p:nvSpPr>
        <p:spPr>
          <a:xfrm>
            <a:off x="214282" y="142852"/>
            <a:ext cx="8678893" cy="71438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smtClean="0">
              <a:ln>
                <a:noFill/>
              </a:ln>
              <a:solidFill>
                <a:schemeClr val="accent1"/>
              </a:solidFill>
              <a:effectLst/>
              <a:uLnTx/>
              <a:uFillTx/>
              <a:latin typeface="Arial" pitchFamily="34" charset="0"/>
              <a:ea typeface="+mj-ea"/>
              <a:cs typeface="Arial" pitchFamily="34" charset="0"/>
              <a:sym typeface="Wingdings" pitchFamily="2" charset="2"/>
            </a:endParaRPr>
          </a:p>
        </p:txBody>
      </p:sp>
      <p:sp>
        <p:nvSpPr>
          <p:cNvPr id="11" name="Titel 10"/>
          <p:cNvSpPr>
            <a:spLocks noGrp="1"/>
          </p:cNvSpPr>
          <p:nvPr>
            <p:ph type="title"/>
          </p:nvPr>
        </p:nvSpPr>
        <p:spPr>
          <a:xfrm>
            <a:off x="357158" y="71414"/>
            <a:ext cx="8229600" cy="714380"/>
          </a:xfrm>
        </p:spPr>
        <p:txBody>
          <a:bodyPr>
            <a:normAutofit/>
          </a:bodyPr>
          <a:lstStyle/>
          <a:p>
            <a:pPr lvl="0" fontAlgn="base">
              <a:spcAft>
                <a:spcPct val="0"/>
              </a:spcAft>
              <a:defRPr/>
            </a:pPr>
            <a:r>
              <a:rPr lang="en-US" sz="3200" dirty="0" smtClean="0">
                <a:solidFill>
                  <a:srgbClr val="4F81BD"/>
                </a:solidFill>
                <a:latin typeface="Arial" pitchFamily="34" charset="0"/>
                <a:ea typeface="+mn-ea"/>
                <a:cs typeface="Arial" pitchFamily="34" charset="0"/>
                <a:sym typeface="Wingdings" pitchFamily="2" charset="2"/>
              </a:rPr>
              <a:t>Back up slides</a:t>
            </a:r>
            <a:endParaRPr lang="en-US" dirty="0"/>
          </a:p>
        </p:txBody>
      </p:sp>
    </p:spTree>
    <p:extLst>
      <p:ext uri="{BB962C8B-B14F-4D97-AF65-F5344CB8AC3E}">
        <p14:creationId xmlns:p14="http://schemas.microsoft.com/office/powerpoint/2010/main" val="26415433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5720" y="0"/>
            <a:ext cx="8496300" cy="1190555"/>
          </a:xfrm>
        </p:spPr>
        <p:txBody>
          <a:bodyPr/>
          <a:lstStyle/>
          <a:p>
            <a:pPr eaLnBrk="1" hangingPunct="1"/>
            <a:r>
              <a:rPr lang="en-US" sz="2800" b="1" dirty="0" smtClean="0">
                <a:latin typeface="Calibri" pitchFamily="34" charset="0"/>
              </a:rPr>
              <a:t>Available AGATA Detectors </a:t>
            </a:r>
          </a:p>
        </p:txBody>
      </p:sp>
      <p:graphicFrame>
        <p:nvGraphicFramePr>
          <p:cNvPr id="4" name="Diagramm 3"/>
          <p:cNvGraphicFramePr>
            <a:graphicFrameLocks/>
          </p:cNvGraphicFramePr>
          <p:nvPr>
            <p:extLst>
              <p:ext uri="{D42A27DB-BD31-4B8C-83A1-F6EECF244321}">
                <p14:modId xmlns:p14="http://schemas.microsoft.com/office/powerpoint/2010/main" val="4081414594"/>
              </p:ext>
            </p:extLst>
          </p:nvPr>
        </p:nvGraphicFramePr>
        <p:xfrm>
          <a:off x="2051720" y="1412776"/>
          <a:ext cx="5805040" cy="439766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feld 1"/>
          <p:cNvSpPr txBox="1"/>
          <p:nvPr/>
        </p:nvSpPr>
        <p:spPr>
          <a:xfrm>
            <a:off x="4499992" y="5795972"/>
            <a:ext cx="602088" cy="369332"/>
          </a:xfrm>
          <a:prstGeom prst="rect">
            <a:avLst/>
          </a:prstGeom>
          <a:noFill/>
        </p:spPr>
        <p:txBody>
          <a:bodyPr wrap="none" rtlCol="0">
            <a:spAutoFit/>
          </a:bodyPr>
          <a:lstStyle/>
          <a:p>
            <a:r>
              <a:rPr lang="en-GB" b="1" dirty="0" smtClean="0"/>
              <a:t>year</a:t>
            </a:r>
            <a:endParaRPr lang="en-GB" b="1" dirty="0"/>
          </a:p>
        </p:txBody>
      </p:sp>
    </p:spTree>
    <p:extLst>
      <p:ext uri="{BB962C8B-B14F-4D97-AF65-F5344CB8AC3E}">
        <p14:creationId xmlns:p14="http://schemas.microsoft.com/office/powerpoint/2010/main" val="8527062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p:cNvGraphicFramePr>
            <a:graphicFrameLocks/>
          </p:cNvGraphicFramePr>
          <p:nvPr>
            <p:extLst>
              <p:ext uri="{D42A27DB-BD31-4B8C-83A1-F6EECF244321}">
                <p14:modId xmlns:p14="http://schemas.microsoft.com/office/powerpoint/2010/main" val="1963076901"/>
              </p:ext>
            </p:extLst>
          </p:nvPr>
        </p:nvGraphicFramePr>
        <p:xfrm>
          <a:off x="3321636" y="-173986"/>
          <a:ext cx="2520280" cy="21654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Diagramm 5"/>
          <p:cNvGraphicFramePr>
            <a:graphicFrameLocks/>
          </p:cNvGraphicFramePr>
          <p:nvPr>
            <p:extLst>
              <p:ext uri="{D42A27DB-BD31-4B8C-83A1-F6EECF244321}">
                <p14:modId xmlns:p14="http://schemas.microsoft.com/office/powerpoint/2010/main" val="3792969283"/>
              </p:ext>
            </p:extLst>
          </p:nvPr>
        </p:nvGraphicFramePr>
        <p:xfrm>
          <a:off x="2627784" y="940786"/>
          <a:ext cx="2520280" cy="21654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Diagramm 6"/>
          <p:cNvGraphicFramePr>
            <a:graphicFrameLocks/>
          </p:cNvGraphicFramePr>
          <p:nvPr>
            <p:extLst>
              <p:ext uri="{D42A27DB-BD31-4B8C-83A1-F6EECF244321}">
                <p14:modId xmlns:p14="http://schemas.microsoft.com/office/powerpoint/2010/main" val="1558057076"/>
              </p:ext>
            </p:extLst>
          </p:nvPr>
        </p:nvGraphicFramePr>
        <p:xfrm>
          <a:off x="1475656" y="2708920"/>
          <a:ext cx="2520280" cy="2165412"/>
        </p:xfrm>
        <a:graphic>
          <a:graphicData uri="http://schemas.openxmlformats.org/drawingml/2006/chart">
            <c:chart xmlns:c="http://schemas.openxmlformats.org/drawingml/2006/chart" xmlns:r="http://schemas.openxmlformats.org/officeDocument/2006/relationships" r:id="rId4"/>
          </a:graphicData>
        </a:graphic>
      </p:graphicFrame>
      <p:sp>
        <p:nvSpPr>
          <p:cNvPr id="10242" name="Rectangle 2"/>
          <p:cNvSpPr>
            <a:spLocks noGrp="1" noChangeArrowheads="1"/>
          </p:cNvSpPr>
          <p:nvPr>
            <p:ph type="title"/>
          </p:nvPr>
        </p:nvSpPr>
        <p:spPr>
          <a:xfrm>
            <a:off x="11832" y="12591"/>
            <a:ext cx="4128120" cy="752113"/>
          </a:xfrm>
        </p:spPr>
        <p:txBody>
          <a:bodyPr/>
          <a:lstStyle/>
          <a:p>
            <a:pPr eaLnBrk="1" hangingPunct="1"/>
            <a:r>
              <a:rPr lang="en-US" sz="2800" b="1" dirty="0" smtClean="0">
                <a:latin typeface="Calibri" pitchFamily="34" charset="0"/>
              </a:rPr>
              <a:t>Detectors </a:t>
            </a:r>
          </a:p>
        </p:txBody>
      </p:sp>
      <p:graphicFrame>
        <p:nvGraphicFramePr>
          <p:cNvPr id="4" name="Diagramm 3"/>
          <p:cNvGraphicFramePr>
            <a:graphicFrameLocks/>
          </p:cNvGraphicFramePr>
          <p:nvPr>
            <p:extLst>
              <p:ext uri="{D42A27DB-BD31-4B8C-83A1-F6EECF244321}">
                <p14:modId xmlns:p14="http://schemas.microsoft.com/office/powerpoint/2010/main" val="2244067323"/>
              </p:ext>
            </p:extLst>
          </p:nvPr>
        </p:nvGraphicFramePr>
        <p:xfrm>
          <a:off x="107504" y="4509120"/>
          <a:ext cx="2520280" cy="2165412"/>
        </p:xfrm>
        <a:graphic>
          <a:graphicData uri="http://schemas.openxmlformats.org/drawingml/2006/chart">
            <c:chart xmlns:c="http://schemas.openxmlformats.org/drawingml/2006/chart" xmlns:r="http://schemas.openxmlformats.org/officeDocument/2006/relationships" r:id="rId5"/>
          </a:graphicData>
        </a:graphic>
      </p:graphicFrame>
      <p:sp>
        <p:nvSpPr>
          <p:cNvPr id="2" name="Rechteck 1"/>
          <p:cNvSpPr/>
          <p:nvPr/>
        </p:nvSpPr>
        <p:spPr>
          <a:xfrm>
            <a:off x="1367644" y="2636912"/>
            <a:ext cx="324036" cy="1944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p:cNvSpPr/>
          <p:nvPr/>
        </p:nvSpPr>
        <p:spPr>
          <a:xfrm>
            <a:off x="2807804" y="764704"/>
            <a:ext cx="324036" cy="1944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hteck 9"/>
          <p:cNvSpPr/>
          <p:nvPr/>
        </p:nvSpPr>
        <p:spPr>
          <a:xfrm>
            <a:off x="3491880" y="-171400"/>
            <a:ext cx="361432"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feld 2"/>
          <p:cNvSpPr txBox="1"/>
          <p:nvPr/>
        </p:nvSpPr>
        <p:spPr>
          <a:xfrm>
            <a:off x="2555776" y="4653136"/>
            <a:ext cx="1168910" cy="276999"/>
          </a:xfrm>
          <a:prstGeom prst="rect">
            <a:avLst/>
          </a:prstGeom>
          <a:solidFill>
            <a:schemeClr val="bg1"/>
          </a:solidFill>
        </p:spPr>
        <p:txBody>
          <a:bodyPr wrap="none" rtlCol="0">
            <a:spAutoFit/>
          </a:bodyPr>
          <a:lstStyle/>
          <a:p>
            <a:r>
              <a:rPr lang="en-GB" sz="1200" dirty="0" smtClean="0"/>
              <a:t>                   2035</a:t>
            </a:r>
            <a:endParaRPr lang="en-GB" sz="1200" dirty="0"/>
          </a:p>
        </p:txBody>
      </p:sp>
      <p:sp>
        <p:nvSpPr>
          <p:cNvPr id="13" name="Textfeld 12"/>
          <p:cNvSpPr txBox="1"/>
          <p:nvPr/>
        </p:nvSpPr>
        <p:spPr>
          <a:xfrm>
            <a:off x="5144692" y="1772816"/>
            <a:ext cx="723452" cy="276999"/>
          </a:xfrm>
          <a:prstGeom prst="rect">
            <a:avLst/>
          </a:prstGeom>
          <a:solidFill>
            <a:schemeClr val="bg1"/>
          </a:solidFill>
        </p:spPr>
        <p:txBody>
          <a:bodyPr wrap="square" rtlCol="0">
            <a:spAutoFit/>
          </a:bodyPr>
          <a:lstStyle/>
          <a:p>
            <a:r>
              <a:rPr lang="en-GB" sz="1200" dirty="0" smtClean="0"/>
              <a:t>     2055</a:t>
            </a:r>
            <a:endParaRPr lang="en-GB" sz="1200" dirty="0"/>
          </a:p>
        </p:txBody>
      </p:sp>
      <p:sp>
        <p:nvSpPr>
          <p:cNvPr id="14" name="Textfeld 13"/>
          <p:cNvSpPr txBox="1"/>
          <p:nvPr/>
        </p:nvSpPr>
        <p:spPr>
          <a:xfrm>
            <a:off x="3923928" y="2852936"/>
            <a:ext cx="1168910" cy="276999"/>
          </a:xfrm>
          <a:prstGeom prst="rect">
            <a:avLst/>
          </a:prstGeom>
          <a:solidFill>
            <a:schemeClr val="bg1"/>
          </a:solidFill>
        </p:spPr>
        <p:txBody>
          <a:bodyPr wrap="none" rtlCol="0">
            <a:spAutoFit/>
          </a:bodyPr>
          <a:lstStyle/>
          <a:p>
            <a:r>
              <a:rPr lang="en-GB" sz="1200" dirty="0" smtClean="0"/>
              <a:t>                   2045</a:t>
            </a:r>
            <a:endParaRPr lang="en-GB" sz="1200" dirty="0"/>
          </a:p>
        </p:txBody>
      </p:sp>
      <p:sp>
        <p:nvSpPr>
          <p:cNvPr id="15" name="Textfeld 14"/>
          <p:cNvSpPr txBox="1"/>
          <p:nvPr/>
        </p:nvSpPr>
        <p:spPr>
          <a:xfrm>
            <a:off x="1331640" y="2719953"/>
            <a:ext cx="432048" cy="276999"/>
          </a:xfrm>
          <a:prstGeom prst="rect">
            <a:avLst/>
          </a:prstGeom>
          <a:solidFill>
            <a:schemeClr val="bg1"/>
          </a:solidFill>
        </p:spPr>
        <p:txBody>
          <a:bodyPr wrap="square" rtlCol="0">
            <a:spAutoFit/>
          </a:bodyPr>
          <a:lstStyle/>
          <a:p>
            <a:r>
              <a:rPr lang="en-GB" sz="1200" dirty="0" smtClean="0"/>
              <a:t>100</a:t>
            </a:r>
            <a:endParaRPr lang="en-GB" sz="1200" dirty="0"/>
          </a:p>
        </p:txBody>
      </p:sp>
      <p:sp>
        <p:nvSpPr>
          <p:cNvPr id="16" name="Textfeld 15"/>
          <p:cNvSpPr txBox="1"/>
          <p:nvPr/>
        </p:nvSpPr>
        <p:spPr>
          <a:xfrm>
            <a:off x="2699792" y="919753"/>
            <a:ext cx="432048" cy="276999"/>
          </a:xfrm>
          <a:prstGeom prst="rect">
            <a:avLst/>
          </a:prstGeom>
          <a:solidFill>
            <a:schemeClr val="bg1"/>
          </a:solidFill>
        </p:spPr>
        <p:txBody>
          <a:bodyPr wrap="square" rtlCol="0">
            <a:spAutoFit/>
          </a:bodyPr>
          <a:lstStyle/>
          <a:p>
            <a:r>
              <a:rPr lang="en-GB" sz="1200" dirty="0" smtClean="0"/>
              <a:t>150</a:t>
            </a:r>
            <a:endParaRPr lang="en-GB" sz="1200" dirty="0"/>
          </a:p>
        </p:txBody>
      </p:sp>
      <p:sp>
        <p:nvSpPr>
          <p:cNvPr id="17" name="Textfeld 16"/>
          <p:cNvSpPr txBox="1"/>
          <p:nvPr/>
        </p:nvSpPr>
        <p:spPr>
          <a:xfrm>
            <a:off x="3419872" y="-27384"/>
            <a:ext cx="432048" cy="276999"/>
          </a:xfrm>
          <a:prstGeom prst="rect">
            <a:avLst/>
          </a:prstGeom>
          <a:solidFill>
            <a:schemeClr val="bg1"/>
          </a:solidFill>
        </p:spPr>
        <p:txBody>
          <a:bodyPr wrap="square" rtlCol="0">
            <a:spAutoFit/>
          </a:bodyPr>
          <a:lstStyle/>
          <a:p>
            <a:r>
              <a:rPr lang="en-GB" sz="1200" dirty="0" smtClean="0"/>
              <a:t>175</a:t>
            </a:r>
            <a:endParaRPr lang="en-GB" sz="1200" dirty="0"/>
          </a:p>
        </p:txBody>
      </p:sp>
      <p:sp>
        <p:nvSpPr>
          <p:cNvPr id="8" name="Textfeld 7"/>
          <p:cNvSpPr txBox="1"/>
          <p:nvPr/>
        </p:nvSpPr>
        <p:spPr>
          <a:xfrm>
            <a:off x="4427984" y="3823880"/>
            <a:ext cx="4464496" cy="1661993"/>
          </a:xfrm>
          <a:prstGeom prst="rect">
            <a:avLst/>
          </a:prstGeom>
          <a:noFill/>
        </p:spPr>
        <p:txBody>
          <a:bodyPr wrap="square" rtlCol="0">
            <a:spAutoFit/>
          </a:bodyPr>
          <a:lstStyle/>
          <a:p>
            <a:r>
              <a:rPr lang="en-GB" dirty="0" smtClean="0"/>
              <a:t>13 Detector deliveries 10.12.14-27.3.18</a:t>
            </a:r>
          </a:p>
          <a:p>
            <a:r>
              <a:rPr lang="en-GB" dirty="0" smtClean="0"/>
              <a:t>       3.9 detectors/year</a:t>
            </a:r>
          </a:p>
          <a:p>
            <a:endParaRPr lang="en-GB" dirty="0"/>
          </a:p>
          <a:p>
            <a:r>
              <a:rPr lang="en-GB" sz="2400" dirty="0" smtClean="0"/>
              <a:t>2</a:t>
            </a:r>
            <a:r>
              <a:rPr lang="en-GB" sz="2400" dirty="0" smtClean="0">
                <a:latin typeface="Symbol" panose="05050102010706020507" pitchFamily="18" charset="2"/>
              </a:rPr>
              <a:t>p</a:t>
            </a:r>
            <a:r>
              <a:rPr lang="en-GB" sz="2400" dirty="0" smtClean="0"/>
              <a:t> configuration in 11 years  2029</a:t>
            </a:r>
          </a:p>
          <a:p>
            <a:r>
              <a:rPr lang="en-GB" sz="2400" dirty="0" smtClean="0"/>
              <a:t>4</a:t>
            </a:r>
            <a:r>
              <a:rPr lang="en-GB" sz="2400" dirty="0" smtClean="0">
                <a:latin typeface="Symbol" panose="05050102010706020507" pitchFamily="18" charset="2"/>
              </a:rPr>
              <a:t>p</a:t>
            </a:r>
            <a:r>
              <a:rPr lang="en-GB" sz="2400" dirty="0" smtClean="0"/>
              <a:t> configuration in 34 years  2052</a:t>
            </a:r>
            <a:endParaRPr lang="en-GB" sz="2400" dirty="0"/>
          </a:p>
        </p:txBody>
      </p:sp>
    </p:spTree>
    <p:extLst>
      <p:ext uri="{BB962C8B-B14F-4D97-AF65-F5344CB8AC3E}">
        <p14:creationId xmlns:p14="http://schemas.microsoft.com/office/powerpoint/2010/main" val="6450941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 Box 1"/>
          <p:cNvSpPr txBox="1">
            <a:spLocks noChangeArrowheads="1"/>
          </p:cNvSpPr>
          <p:nvPr/>
        </p:nvSpPr>
        <p:spPr bwMode="auto">
          <a:xfrm>
            <a:off x="0" y="-4484"/>
            <a:ext cx="9144000" cy="576263"/>
          </a:xfrm>
          <a:prstGeom prst="rect">
            <a:avLst/>
          </a:prstGeom>
          <a:solidFill>
            <a:schemeClr val="bg1"/>
          </a:solidFill>
          <a:ln w="9525">
            <a:noFill/>
            <a:round/>
            <a:headEnd/>
            <a:tailEnd/>
          </a:ln>
          <a:effectLst/>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900" b="1" dirty="0">
                <a:solidFill>
                  <a:schemeClr val="accent1"/>
                </a:solidFill>
                <a:cs typeface="Arial" charset="0"/>
              </a:rPr>
              <a:t>LNL </a:t>
            </a:r>
            <a:r>
              <a:rPr lang="it-IT" sz="2900" b="1" dirty="0" smtClean="0">
                <a:solidFill>
                  <a:schemeClr val="accent1"/>
                </a:solidFill>
                <a:cs typeface="Arial" charset="0"/>
              </a:rPr>
              <a:t>EXPERIMENTS: 20 exps, 148 days, 3500 hs</a:t>
            </a:r>
            <a:endParaRPr lang="it-IT" sz="2900" b="1" dirty="0">
              <a:solidFill>
                <a:schemeClr val="accent1"/>
              </a:solidFill>
              <a:cs typeface="Arial" charset="0"/>
            </a:endParaRPr>
          </a:p>
        </p:txBody>
      </p:sp>
      <p:sp>
        <p:nvSpPr>
          <p:cNvPr id="73730" name="Rectangle 2"/>
          <p:cNvSpPr>
            <a:spLocks noChangeArrowheads="1"/>
          </p:cNvSpPr>
          <p:nvPr/>
        </p:nvSpPr>
        <p:spPr bwMode="auto">
          <a:xfrm>
            <a:off x="5622925" y="4070350"/>
            <a:ext cx="1485900" cy="2041525"/>
          </a:xfrm>
          <a:prstGeom prst="rect">
            <a:avLst/>
          </a:prstGeom>
          <a:solidFill>
            <a:srgbClr val="FFFFFF"/>
          </a:solidFill>
          <a:ln w="9525">
            <a:noFill/>
            <a:round/>
            <a:headEnd/>
            <a:tailEnd/>
          </a:ln>
          <a:effectLst/>
        </p:spPr>
        <p:txBody>
          <a:bodyPr wrap="none" anchor="ctr"/>
          <a:lstStyle/>
          <a:p>
            <a:endParaRPr lang="en-US"/>
          </a:p>
        </p:txBody>
      </p:sp>
      <p:grpSp>
        <p:nvGrpSpPr>
          <p:cNvPr id="3" name="Group 2"/>
          <p:cNvGrpSpPr/>
          <p:nvPr/>
        </p:nvGrpSpPr>
        <p:grpSpPr>
          <a:xfrm>
            <a:off x="381000" y="687561"/>
            <a:ext cx="8458200" cy="6099025"/>
            <a:chOff x="381000" y="687561"/>
            <a:chExt cx="8458200" cy="6099025"/>
          </a:xfrm>
        </p:grpSpPr>
        <p:pic>
          <p:nvPicPr>
            <p:cNvPr id="73749" name="Picture 21"/>
            <p:cNvPicPr>
              <a:picLocks noChangeAspect="1" noChangeArrowheads="1"/>
            </p:cNvPicPr>
            <p:nvPr/>
          </p:nvPicPr>
          <p:blipFill>
            <a:blip r:embed="rId3"/>
            <a:srcRect/>
            <a:stretch>
              <a:fillRect/>
            </a:stretch>
          </p:blipFill>
          <p:spPr bwMode="auto">
            <a:xfrm>
              <a:off x="381000" y="687561"/>
              <a:ext cx="8458200" cy="6099025"/>
            </a:xfrm>
            <a:prstGeom prst="rect">
              <a:avLst/>
            </a:prstGeom>
            <a:noFill/>
            <a:ln w="9525">
              <a:noFill/>
              <a:round/>
              <a:headEnd/>
              <a:tailEnd/>
            </a:ln>
            <a:effectLst/>
          </p:spPr>
        </p:pic>
        <p:sp>
          <p:nvSpPr>
            <p:cNvPr id="2" name="Rectangle 1"/>
            <p:cNvSpPr/>
            <p:nvPr/>
          </p:nvSpPr>
          <p:spPr bwMode="auto">
            <a:xfrm>
              <a:off x="2595562" y="6542625"/>
              <a:ext cx="757238" cy="184404"/>
            </a:xfrm>
            <a:prstGeom prst="rect">
              <a:avLst/>
            </a:prstGeom>
            <a:solidFill>
              <a:srgbClr val="13D3ED"/>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en-US" sz="1300" b="1" i="0" u="none" strike="noStrike" cap="none" normalizeH="0" baseline="0" dirty="0" smtClean="0">
                  <a:ln>
                    <a:noFill/>
                  </a:ln>
                  <a:solidFill>
                    <a:schemeClr val="accent6"/>
                  </a:solidFill>
                  <a:effectLst/>
                  <a:latin typeface="Arial" charset="0"/>
                </a:rPr>
                <a:t>PRISMA</a:t>
              </a: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116" y="833600"/>
            <a:ext cx="3909000" cy="2931750"/>
          </a:xfrm>
          <a:prstGeom prst="rect">
            <a:avLst/>
          </a:prstGeom>
          <a:ln>
            <a:noFill/>
          </a:ln>
          <a:effectLst>
            <a:softEdge rad="112500"/>
          </a:effectLst>
        </p:spPr>
      </p:pic>
      <p:pic>
        <p:nvPicPr>
          <p:cNvPr id="7" name="Picture 6" descr="DSC0099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84881" y="3974942"/>
            <a:ext cx="2783854" cy="2087891"/>
          </a:xfrm>
          <a:prstGeom prst="rect">
            <a:avLst/>
          </a:prstGeom>
          <a:ln>
            <a:noFill/>
          </a:ln>
          <a:effectLst>
            <a:softEdge rad="112500"/>
          </a:effectLst>
        </p:spPr>
      </p:pic>
      <p:pic>
        <p:nvPicPr>
          <p:cNvPr id="8" name="Kuva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652735" y="1019912"/>
            <a:ext cx="2802295" cy="3137793"/>
          </a:xfrm>
          <a:prstGeom prst="rect">
            <a:avLst/>
          </a:prstGeom>
          <a:ln>
            <a:noFill/>
          </a:ln>
          <a:effectLst>
            <a:softEdge rad="112500"/>
          </a:effectLst>
        </p:spPr>
      </p:pic>
      <p:pic>
        <p:nvPicPr>
          <p:cNvPr id="1026" name="Picture 2" descr="Overview of the la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5711" y="4005742"/>
            <a:ext cx="4280899"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845011" y="3236021"/>
            <a:ext cx="3095789" cy="738664"/>
          </a:xfrm>
          <a:prstGeom prst="rect">
            <a:avLst/>
          </a:prstGeom>
          <a:solidFill>
            <a:schemeClr val="accent5"/>
          </a:solidFill>
          <a:ln>
            <a:solidFill>
              <a:schemeClr val="tx1"/>
            </a:solidFill>
          </a:ln>
        </p:spPr>
        <p:txBody>
          <a:bodyPr wrap="square" rtlCol="0">
            <a:spAutoFit/>
          </a:bodyPr>
          <a:lstStyle/>
          <a:p>
            <a:pPr defTabSz="457200"/>
            <a:r>
              <a:rPr lang="fi-FI" sz="1400" b="1" dirty="0" err="1">
                <a:solidFill>
                  <a:srgbClr val="0000FF"/>
                </a:solidFill>
              </a:rPr>
              <a:t>Electron</a:t>
            </a:r>
            <a:r>
              <a:rPr lang="fi-FI" sz="1400" b="1" dirty="0">
                <a:solidFill>
                  <a:srgbClr val="0000FF"/>
                </a:solidFill>
              </a:rPr>
              <a:t> </a:t>
            </a:r>
            <a:r>
              <a:rPr lang="fi-FI" sz="1400" b="1" dirty="0" err="1">
                <a:solidFill>
                  <a:srgbClr val="0000FF"/>
                </a:solidFill>
              </a:rPr>
              <a:t>linac</a:t>
            </a:r>
            <a:r>
              <a:rPr lang="fi-FI" sz="1400" b="1" dirty="0">
                <a:solidFill>
                  <a:srgbClr val="0000FF"/>
                </a:solidFill>
              </a:rPr>
              <a:t> </a:t>
            </a:r>
            <a:r>
              <a:rPr lang="fi-FI" sz="1400" dirty="0">
                <a:solidFill>
                  <a:srgbClr val="0000FF"/>
                </a:solidFill>
              </a:rPr>
              <a:t>(</a:t>
            </a:r>
            <a:r>
              <a:rPr lang="fi-FI" sz="1400" dirty="0" err="1">
                <a:solidFill>
                  <a:srgbClr val="0000FF"/>
                </a:solidFill>
              </a:rPr>
              <a:t>Varian</a:t>
            </a:r>
            <a:r>
              <a:rPr lang="fi-FI" sz="1400" dirty="0">
                <a:solidFill>
                  <a:srgbClr val="0000FF"/>
                </a:solidFill>
              </a:rPr>
              <a:t>)</a:t>
            </a:r>
          </a:p>
          <a:p>
            <a:pPr defTabSz="457200"/>
            <a:r>
              <a:rPr lang="fi-FI" sz="1400" dirty="0" err="1">
                <a:solidFill>
                  <a:srgbClr val="0000FF"/>
                </a:solidFill>
              </a:rPr>
              <a:t>Electrons</a:t>
            </a:r>
            <a:r>
              <a:rPr lang="fi-FI" sz="1400" dirty="0">
                <a:solidFill>
                  <a:srgbClr val="0000FF"/>
                </a:solidFill>
              </a:rPr>
              <a:t>: 6,9,12,16 </a:t>
            </a:r>
            <a:r>
              <a:rPr lang="fi-FI" sz="1400" dirty="0" err="1">
                <a:solidFill>
                  <a:srgbClr val="0000FF"/>
                </a:solidFill>
              </a:rPr>
              <a:t>or</a:t>
            </a:r>
            <a:r>
              <a:rPr lang="fi-FI" sz="1400" dirty="0">
                <a:solidFill>
                  <a:srgbClr val="0000FF"/>
                </a:solidFill>
              </a:rPr>
              <a:t> 20 </a:t>
            </a:r>
            <a:r>
              <a:rPr lang="fi-FI" sz="1400" dirty="0" err="1">
                <a:solidFill>
                  <a:srgbClr val="0000FF"/>
                </a:solidFill>
              </a:rPr>
              <a:t>MeV</a:t>
            </a:r>
            <a:endParaRPr lang="fi-FI" sz="1400" dirty="0">
              <a:solidFill>
                <a:srgbClr val="0000FF"/>
              </a:solidFill>
            </a:endParaRPr>
          </a:p>
          <a:p>
            <a:pPr defTabSz="457200"/>
            <a:r>
              <a:rPr lang="fi-FI" sz="1400" dirty="0" err="1">
                <a:solidFill>
                  <a:srgbClr val="0000FF"/>
                </a:solidFill>
              </a:rPr>
              <a:t>Brehmstrahlung</a:t>
            </a:r>
            <a:r>
              <a:rPr lang="fi-FI" sz="1400" dirty="0">
                <a:solidFill>
                  <a:srgbClr val="0000FF"/>
                </a:solidFill>
              </a:rPr>
              <a:t> X-</a:t>
            </a:r>
            <a:r>
              <a:rPr lang="fi-FI" sz="1400" dirty="0" err="1">
                <a:solidFill>
                  <a:srgbClr val="0000FF"/>
                </a:solidFill>
              </a:rPr>
              <a:t>rays</a:t>
            </a:r>
            <a:r>
              <a:rPr lang="fi-FI" sz="1400" dirty="0">
                <a:solidFill>
                  <a:srgbClr val="0000FF"/>
                </a:solidFill>
              </a:rPr>
              <a:t> 6 </a:t>
            </a:r>
            <a:r>
              <a:rPr lang="fi-FI" sz="1400" dirty="0" err="1">
                <a:solidFill>
                  <a:srgbClr val="0000FF"/>
                </a:solidFill>
              </a:rPr>
              <a:t>or</a:t>
            </a:r>
            <a:r>
              <a:rPr lang="fi-FI" sz="1400" dirty="0">
                <a:solidFill>
                  <a:srgbClr val="0000FF"/>
                </a:solidFill>
              </a:rPr>
              <a:t> 15 </a:t>
            </a:r>
            <a:r>
              <a:rPr lang="fi-FI" sz="1400" dirty="0" err="1">
                <a:solidFill>
                  <a:srgbClr val="0000FF"/>
                </a:solidFill>
              </a:rPr>
              <a:t>MeV</a:t>
            </a:r>
            <a:endParaRPr lang="fi-FI" sz="1400" dirty="0">
              <a:solidFill>
                <a:srgbClr val="0000FF"/>
              </a:solidFill>
            </a:endParaRPr>
          </a:p>
        </p:txBody>
      </p:sp>
      <p:sp>
        <p:nvSpPr>
          <p:cNvPr id="10" name="TextBox 9"/>
          <p:cNvSpPr txBox="1"/>
          <p:nvPr/>
        </p:nvSpPr>
        <p:spPr>
          <a:xfrm>
            <a:off x="2920754" y="1383737"/>
            <a:ext cx="2676070" cy="1815882"/>
          </a:xfrm>
          <a:prstGeom prst="rect">
            <a:avLst/>
          </a:prstGeom>
          <a:solidFill>
            <a:schemeClr val="accent5"/>
          </a:solidFill>
          <a:ln>
            <a:solidFill>
              <a:schemeClr val="tx1"/>
            </a:solidFill>
          </a:ln>
        </p:spPr>
        <p:txBody>
          <a:bodyPr wrap="square" rtlCol="0">
            <a:spAutoFit/>
          </a:bodyPr>
          <a:lstStyle/>
          <a:p>
            <a:pPr defTabSz="457200"/>
            <a:r>
              <a:rPr lang="fi-FI" sz="1400" b="1" dirty="0">
                <a:solidFill>
                  <a:srgbClr val="0000FF"/>
                </a:solidFill>
              </a:rPr>
              <a:t>K130 </a:t>
            </a:r>
          </a:p>
          <a:p>
            <a:pPr defTabSz="457200"/>
            <a:r>
              <a:rPr lang="fi-FI" sz="1400" dirty="0" err="1">
                <a:solidFill>
                  <a:srgbClr val="0000FF"/>
                </a:solidFill>
              </a:rPr>
              <a:t>Accelerating</a:t>
            </a:r>
            <a:r>
              <a:rPr lang="fi-FI" sz="1400" dirty="0">
                <a:solidFill>
                  <a:srgbClr val="0000FF"/>
                </a:solidFill>
              </a:rPr>
              <a:t> p to Au</a:t>
            </a:r>
          </a:p>
          <a:p>
            <a:pPr defTabSz="457200"/>
            <a:r>
              <a:rPr lang="fi-FI" sz="1400" dirty="0">
                <a:solidFill>
                  <a:srgbClr val="0000FF"/>
                </a:solidFill>
              </a:rPr>
              <a:t>E = Q</a:t>
            </a:r>
            <a:r>
              <a:rPr lang="fi-FI" sz="1400" baseline="30000" dirty="0">
                <a:solidFill>
                  <a:srgbClr val="0000FF"/>
                </a:solidFill>
              </a:rPr>
              <a:t>2</a:t>
            </a:r>
            <a:r>
              <a:rPr lang="fi-FI" sz="1400" dirty="0">
                <a:solidFill>
                  <a:srgbClr val="0000FF"/>
                </a:solidFill>
              </a:rPr>
              <a:t>/A 130 </a:t>
            </a:r>
            <a:r>
              <a:rPr lang="fi-FI" sz="1400" dirty="0" err="1">
                <a:solidFill>
                  <a:srgbClr val="0000FF"/>
                </a:solidFill>
              </a:rPr>
              <a:t>MeV</a:t>
            </a:r>
            <a:endParaRPr lang="fi-FI" sz="1400" dirty="0">
              <a:solidFill>
                <a:srgbClr val="0000FF"/>
              </a:solidFill>
            </a:endParaRPr>
          </a:p>
          <a:p>
            <a:pPr defTabSz="457200"/>
            <a:r>
              <a:rPr lang="fi-FI" sz="1400" dirty="0" err="1">
                <a:solidFill>
                  <a:srgbClr val="0000FF"/>
                </a:solidFill>
              </a:rPr>
              <a:t>Annual</a:t>
            </a:r>
            <a:r>
              <a:rPr lang="fi-FI" sz="1400" dirty="0">
                <a:solidFill>
                  <a:srgbClr val="0000FF"/>
                </a:solidFill>
              </a:rPr>
              <a:t> </a:t>
            </a:r>
            <a:r>
              <a:rPr lang="fi-FI" sz="1400" dirty="0" err="1">
                <a:solidFill>
                  <a:srgbClr val="0000FF"/>
                </a:solidFill>
              </a:rPr>
              <a:t>use</a:t>
            </a:r>
            <a:r>
              <a:rPr lang="fi-FI" sz="1400" dirty="0">
                <a:solidFill>
                  <a:srgbClr val="0000FF"/>
                </a:solidFill>
              </a:rPr>
              <a:t>: 6000-7500 </a:t>
            </a:r>
            <a:r>
              <a:rPr lang="fi-FI" sz="1400" dirty="0" err="1">
                <a:solidFill>
                  <a:srgbClr val="0000FF"/>
                </a:solidFill>
              </a:rPr>
              <a:t>h/year</a:t>
            </a:r>
            <a:endParaRPr lang="fi-FI" sz="1400" dirty="0">
              <a:solidFill>
                <a:srgbClr val="0000FF"/>
              </a:solidFill>
            </a:endParaRPr>
          </a:p>
          <a:p>
            <a:pPr defTabSz="457200"/>
            <a:r>
              <a:rPr lang="fi-FI" sz="1400" dirty="0" err="1">
                <a:solidFill>
                  <a:srgbClr val="0000FF"/>
                </a:solidFill>
              </a:rPr>
              <a:t>Ion</a:t>
            </a:r>
            <a:r>
              <a:rPr lang="fi-FI" sz="1400" dirty="0">
                <a:solidFill>
                  <a:srgbClr val="0000FF"/>
                </a:solidFill>
              </a:rPr>
              <a:t> </a:t>
            </a:r>
            <a:r>
              <a:rPr lang="fi-FI" sz="1400" dirty="0" err="1">
                <a:solidFill>
                  <a:srgbClr val="0000FF"/>
                </a:solidFill>
              </a:rPr>
              <a:t>sources</a:t>
            </a:r>
            <a:r>
              <a:rPr lang="fi-FI" sz="1400" dirty="0">
                <a:solidFill>
                  <a:srgbClr val="0000FF"/>
                </a:solidFill>
              </a:rPr>
              <a:t>:</a:t>
            </a:r>
          </a:p>
          <a:p>
            <a:pPr defTabSz="457200"/>
            <a:r>
              <a:rPr lang="fi-FI" sz="1400" dirty="0">
                <a:solidFill>
                  <a:srgbClr val="0000FF"/>
                </a:solidFill>
              </a:rPr>
              <a:t>6.4 </a:t>
            </a:r>
            <a:r>
              <a:rPr lang="fi-FI" sz="1400" dirty="0" err="1">
                <a:solidFill>
                  <a:srgbClr val="0000FF"/>
                </a:solidFill>
              </a:rPr>
              <a:t>GHz</a:t>
            </a:r>
            <a:r>
              <a:rPr lang="fi-FI" sz="1400" dirty="0">
                <a:solidFill>
                  <a:srgbClr val="0000FF"/>
                </a:solidFill>
              </a:rPr>
              <a:t> ECRIS, 14 </a:t>
            </a:r>
            <a:r>
              <a:rPr lang="fi-FI" sz="1400" dirty="0" err="1">
                <a:solidFill>
                  <a:srgbClr val="0000FF"/>
                </a:solidFill>
              </a:rPr>
              <a:t>GHz</a:t>
            </a:r>
            <a:r>
              <a:rPr lang="fi-FI" sz="1400" dirty="0">
                <a:solidFill>
                  <a:srgbClr val="0000FF"/>
                </a:solidFill>
              </a:rPr>
              <a:t> ECRIS,</a:t>
            </a:r>
          </a:p>
          <a:p>
            <a:pPr defTabSz="457200"/>
            <a:r>
              <a:rPr lang="fi-FI" sz="1400" dirty="0">
                <a:solidFill>
                  <a:srgbClr val="0000FF"/>
                </a:solidFill>
              </a:rPr>
              <a:t>18 </a:t>
            </a:r>
            <a:r>
              <a:rPr lang="fi-FI" sz="1400" dirty="0" err="1">
                <a:solidFill>
                  <a:srgbClr val="0000FF"/>
                </a:solidFill>
              </a:rPr>
              <a:t>GHz</a:t>
            </a:r>
            <a:r>
              <a:rPr lang="fi-FI" sz="1400" dirty="0">
                <a:solidFill>
                  <a:srgbClr val="0000FF"/>
                </a:solidFill>
              </a:rPr>
              <a:t> ECRIS</a:t>
            </a:r>
          </a:p>
          <a:p>
            <a:pPr defTabSz="457200"/>
            <a:r>
              <a:rPr lang="fi-FI" sz="1400" dirty="0" err="1">
                <a:solidFill>
                  <a:srgbClr val="0000FF"/>
                </a:solidFill>
              </a:rPr>
              <a:t>Multicusp</a:t>
            </a:r>
            <a:r>
              <a:rPr lang="fi-FI" sz="1400" dirty="0">
                <a:solidFill>
                  <a:srgbClr val="0000FF"/>
                </a:solidFill>
              </a:rPr>
              <a:t> (H</a:t>
            </a:r>
            <a:r>
              <a:rPr lang="fi-FI" sz="1400" baseline="30000" dirty="0">
                <a:solidFill>
                  <a:srgbClr val="0000FF"/>
                </a:solidFill>
              </a:rPr>
              <a:t>-</a:t>
            </a:r>
            <a:r>
              <a:rPr lang="fi-FI" sz="1400" dirty="0">
                <a:solidFill>
                  <a:srgbClr val="0000FF"/>
                </a:solidFill>
              </a:rPr>
              <a:t>, D</a:t>
            </a:r>
            <a:r>
              <a:rPr lang="fi-FI" sz="1400" baseline="30000" dirty="0">
                <a:solidFill>
                  <a:srgbClr val="0000FF"/>
                </a:solidFill>
              </a:rPr>
              <a:t>-</a:t>
            </a:r>
            <a:r>
              <a:rPr lang="fi-FI" sz="1400" dirty="0">
                <a:solidFill>
                  <a:srgbClr val="0000FF"/>
                </a:solidFill>
              </a:rPr>
              <a:t>)</a:t>
            </a:r>
          </a:p>
        </p:txBody>
      </p:sp>
      <p:sp>
        <p:nvSpPr>
          <p:cNvPr id="11" name="TextBox 10"/>
          <p:cNvSpPr txBox="1"/>
          <p:nvPr/>
        </p:nvSpPr>
        <p:spPr>
          <a:xfrm>
            <a:off x="2453021" y="3783159"/>
            <a:ext cx="2560829" cy="1600438"/>
          </a:xfrm>
          <a:prstGeom prst="rect">
            <a:avLst/>
          </a:prstGeom>
          <a:solidFill>
            <a:schemeClr val="accent5"/>
          </a:solidFill>
          <a:ln>
            <a:solidFill>
              <a:schemeClr val="tx1"/>
            </a:solidFill>
          </a:ln>
        </p:spPr>
        <p:txBody>
          <a:bodyPr wrap="square" rtlCol="0">
            <a:spAutoFit/>
          </a:bodyPr>
          <a:lstStyle/>
          <a:p>
            <a:pPr defTabSz="457200"/>
            <a:r>
              <a:rPr lang="fi-FI" sz="1400" b="1" dirty="0">
                <a:solidFill>
                  <a:srgbClr val="0000FF"/>
                </a:solidFill>
              </a:rPr>
              <a:t>MCC30/15</a:t>
            </a:r>
            <a:r>
              <a:rPr lang="fi-FI" sz="1400" dirty="0">
                <a:solidFill>
                  <a:srgbClr val="0000FF"/>
                </a:solidFill>
              </a:rPr>
              <a:t> </a:t>
            </a:r>
          </a:p>
          <a:p>
            <a:pPr defTabSz="457200"/>
            <a:r>
              <a:rPr lang="fi-FI" sz="1400" dirty="0">
                <a:solidFill>
                  <a:srgbClr val="0000FF"/>
                </a:solidFill>
              </a:rPr>
              <a:t>H</a:t>
            </a:r>
            <a:r>
              <a:rPr lang="fi-FI" sz="1400" baseline="30000" dirty="0">
                <a:solidFill>
                  <a:srgbClr val="0000FF"/>
                </a:solidFill>
              </a:rPr>
              <a:t>-</a:t>
            </a:r>
            <a:r>
              <a:rPr lang="fi-FI" sz="1400" dirty="0">
                <a:solidFill>
                  <a:srgbClr val="0000FF"/>
                </a:solidFill>
              </a:rPr>
              <a:t> 18-30 </a:t>
            </a:r>
            <a:r>
              <a:rPr lang="fi-FI" sz="1400" dirty="0" err="1">
                <a:solidFill>
                  <a:srgbClr val="0000FF"/>
                </a:solidFill>
              </a:rPr>
              <a:t>MeV</a:t>
            </a:r>
            <a:endParaRPr lang="fi-FI" sz="1400" dirty="0">
              <a:solidFill>
                <a:srgbClr val="0000FF"/>
              </a:solidFill>
            </a:endParaRPr>
          </a:p>
          <a:p>
            <a:pPr defTabSz="457200"/>
            <a:r>
              <a:rPr lang="fi-FI" sz="1400" dirty="0">
                <a:solidFill>
                  <a:srgbClr val="0000FF"/>
                </a:solidFill>
              </a:rPr>
              <a:t>d</a:t>
            </a:r>
            <a:r>
              <a:rPr lang="fi-FI" sz="1400" baseline="30000" dirty="0">
                <a:solidFill>
                  <a:srgbClr val="0000FF"/>
                </a:solidFill>
              </a:rPr>
              <a:t>-</a:t>
            </a:r>
            <a:r>
              <a:rPr lang="fi-FI" sz="1400" dirty="0">
                <a:solidFill>
                  <a:srgbClr val="0000FF"/>
                </a:solidFill>
              </a:rPr>
              <a:t> 9-15 </a:t>
            </a:r>
            <a:r>
              <a:rPr lang="fi-FI" sz="1400" dirty="0" err="1">
                <a:solidFill>
                  <a:srgbClr val="0000FF"/>
                </a:solidFill>
              </a:rPr>
              <a:t>MeV</a:t>
            </a:r>
            <a:endParaRPr lang="fi-FI" sz="1400" dirty="0">
              <a:solidFill>
                <a:srgbClr val="0000FF"/>
              </a:solidFill>
            </a:endParaRPr>
          </a:p>
          <a:p>
            <a:pPr defTabSz="457200"/>
            <a:r>
              <a:rPr lang="fi-FI" sz="1400" dirty="0" err="1">
                <a:solidFill>
                  <a:srgbClr val="0000FF"/>
                </a:solidFill>
              </a:rPr>
              <a:t>Beam</a:t>
            </a:r>
            <a:r>
              <a:rPr lang="fi-FI" sz="1400" dirty="0">
                <a:solidFill>
                  <a:srgbClr val="0000FF"/>
                </a:solidFill>
              </a:rPr>
              <a:t> </a:t>
            </a:r>
            <a:r>
              <a:rPr lang="fi-FI" sz="1400" dirty="0" err="1">
                <a:solidFill>
                  <a:srgbClr val="0000FF"/>
                </a:solidFill>
              </a:rPr>
              <a:t>current</a:t>
            </a:r>
            <a:r>
              <a:rPr lang="fi-FI" sz="1400" dirty="0">
                <a:solidFill>
                  <a:srgbClr val="0000FF"/>
                </a:solidFill>
              </a:rPr>
              <a:t> 200/62 </a:t>
            </a:r>
            <a:r>
              <a:rPr lang="el-GR" sz="1400" dirty="0">
                <a:solidFill>
                  <a:srgbClr val="0000FF"/>
                </a:solidFill>
                <a:latin typeface="Cambria" panose="02040503050406030204" pitchFamily="18" charset="0"/>
              </a:rPr>
              <a:t>μ</a:t>
            </a:r>
            <a:r>
              <a:rPr lang="fi-FI" sz="1400" dirty="0">
                <a:solidFill>
                  <a:srgbClr val="0000FF"/>
                </a:solidFill>
              </a:rPr>
              <a:t>A</a:t>
            </a:r>
          </a:p>
          <a:p>
            <a:pPr defTabSz="457200"/>
            <a:r>
              <a:rPr lang="fi-FI" sz="1400" dirty="0">
                <a:solidFill>
                  <a:srgbClr val="0000FF"/>
                </a:solidFill>
              </a:rPr>
              <a:t>New RF </a:t>
            </a:r>
            <a:r>
              <a:rPr lang="fi-FI" sz="1400" dirty="0" err="1">
                <a:solidFill>
                  <a:srgbClr val="0000FF"/>
                </a:solidFill>
              </a:rPr>
              <a:t>ion</a:t>
            </a:r>
            <a:r>
              <a:rPr lang="fi-FI" sz="1400" dirty="0">
                <a:solidFill>
                  <a:srgbClr val="0000FF"/>
                </a:solidFill>
              </a:rPr>
              <a:t> </a:t>
            </a:r>
            <a:r>
              <a:rPr lang="fi-FI" sz="1400" dirty="0" err="1">
                <a:solidFill>
                  <a:srgbClr val="0000FF"/>
                </a:solidFill>
              </a:rPr>
              <a:t>source</a:t>
            </a:r>
            <a:endParaRPr lang="fi-FI" sz="1400" dirty="0">
              <a:solidFill>
                <a:srgbClr val="0000FF"/>
              </a:solidFill>
            </a:endParaRPr>
          </a:p>
          <a:p>
            <a:pPr defTabSz="457200"/>
            <a:r>
              <a:rPr lang="fi-FI" sz="1400" dirty="0" err="1">
                <a:solidFill>
                  <a:srgbClr val="0000FF"/>
                </a:solidFill>
              </a:rPr>
              <a:t>Users</a:t>
            </a:r>
            <a:r>
              <a:rPr lang="fi-FI" sz="1400" dirty="0">
                <a:solidFill>
                  <a:srgbClr val="0000FF"/>
                </a:solidFill>
              </a:rPr>
              <a:t>: IGISOL</a:t>
            </a:r>
          </a:p>
          <a:p>
            <a:pPr defTabSz="457200"/>
            <a:r>
              <a:rPr lang="fi-FI" sz="1400" dirty="0">
                <a:solidFill>
                  <a:srgbClr val="0000FF"/>
                </a:solidFill>
              </a:rPr>
              <a:t>            </a:t>
            </a:r>
            <a:r>
              <a:rPr lang="fi-FI" sz="1400" dirty="0" err="1">
                <a:solidFill>
                  <a:srgbClr val="0000FF"/>
                </a:solidFill>
              </a:rPr>
              <a:t>Radioisotope</a:t>
            </a:r>
            <a:r>
              <a:rPr lang="fi-FI" sz="1400" dirty="0">
                <a:solidFill>
                  <a:srgbClr val="0000FF"/>
                </a:solidFill>
              </a:rPr>
              <a:t> </a:t>
            </a:r>
            <a:r>
              <a:rPr lang="fi-FI" sz="1400" dirty="0" err="1">
                <a:solidFill>
                  <a:srgbClr val="0000FF"/>
                </a:solidFill>
              </a:rPr>
              <a:t>prod</a:t>
            </a:r>
            <a:r>
              <a:rPr lang="fi-FI" sz="1400" dirty="0">
                <a:solidFill>
                  <a:srgbClr val="0000FF"/>
                </a:solidFill>
              </a:rPr>
              <a:t>.</a:t>
            </a:r>
          </a:p>
        </p:txBody>
      </p:sp>
      <p:sp>
        <p:nvSpPr>
          <p:cNvPr id="12" name="TextBox 11"/>
          <p:cNvSpPr txBox="1"/>
          <p:nvPr/>
        </p:nvSpPr>
        <p:spPr>
          <a:xfrm>
            <a:off x="4424288" y="5522021"/>
            <a:ext cx="3700382" cy="738664"/>
          </a:xfrm>
          <a:prstGeom prst="rect">
            <a:avLst/>
          </a:prstGeom>
          <a:solidFill>
            <a:schemeClr val="accent5"/>
          </a:solidFill>
          <a:ln>
            <a:solidFill>
              <a:schemeClr val="tx1"/>
            </a:solidFill>
          </a:ln>
        </p:spPr>
        <p:txBody>
          <a:bodyPr wrap="square" rtlCol="0">
            <a:spAutoFit/>
          </a:bodyPr>
          <a:lstStyle/>
          <a:p>
            <a:pPr defTabSz="457200"/>
            <a:r>
              <a:rPr lang="fi-FI" sz="1400" b="1" dirty="0" err="1">
                <a:solidFill>
                  <a:srgbClr val="0000FF"/>
                </a:solidFill>
              </a:rPr>
              <a:t>Pelletron</a:t>
            </a:r>
            <a:endParaRPr lang="fi-FI" sz="1400" b="1" dirty="0">
              <a:solidFill>
                <a:srgbClr val="0000FF"/>
              </a:solidFill>
            </a:endParaRPr>
          </a:p>
          <a:p>
            <a:pPr defTabSz="457200"/>
            <a:r>
              <a:rPr lang="en-US" sz="1400" dirty="0">
                <a:solidFill>
                  <a:srgbClr val="0000FF"/>
                </a:solidFill>
              </a:rPr>
              <a:t>H, He, Cl, Cu, Br, I, + other heavy ion beams; </a:t>
            </a:r>
          </a:p>
          <a:p>
            <a:pPr defTabSz="457200"/>
            <a:r>
              <a:rPr lang="en-US" sz="1400" dirty="0">
                <a:solidFill>
                  <a:srgbClr val="0000FF"/>
                </a:solidFill>
              </a:rPr>
              <a:t>0.2 – 20 MeV;  4 beam lines available</a:t>
            </a:r>
            <a:endParaRPr lang="fi-FI" sz="1400" dirty="0">
              <a:solidFill>
                <a:srgbClr val="0000FF"/>
              </a:solidFill>
            </a:endParaRPr>
          </a:p>
        </p:txBody>
      </p:sp>
      <p:sp>
        <p:nvSpPr>
          <p:cNvPr id="14" name="Rectangle 17"/>
          <p:cNvSpPr>
            <a:spLocks noChangeArrowheads="1"/>
          </p:cNvSpPr>
          <p:nvPr/>
        </p:nvSpPr>
        <p:spPr bwMode="auto">
          <a:xfrm>
            <a:off x="577850" y="6478588"/>
            <a:ext cx="8362950" cy="42862"/>
          </a:xfrm>
          <a:prstGeom prst="rect">
            <a:avLst/>
          </a:prstGeom>
          <a:gradFill rotWithShape="1">
            <a:gsLst>
              <a:gs pos="0">
                <a:srgbClr val="B2B2B2"/>
              </a:gs>
              <a:gs pos="100000">
                <a:srgbClr val="EAEAEA"/>
              </a:gs>
            </a:gsLst>
            <a:lin ang="2700000" scaled="1"/>
          </a:gradFill>
          <a:ln w="28575" algn="ctr">
            <a:noFill/>
            <a:miter lim="800000"/>
            <a:headEnd/>
            <a:tailEnd/>
          </a:ln>
          <a:effectLst/>
        </p:spPr>
        <p:txBody>
          <a:bodyPr lIns="90000" tIns="46800" rIns="90000" bIns="46800" anchor="ctr">
            <a:spAutoFit/>
          </a:bodyPr>
          <a:lstStyle/>
          <a:p>
            <a:pPr defTabSz="457200"/>
            <a:endParaRPr lang="en-US">
              <a:solidFill>
                <a:prstClr val="black"/>
              </a:solidFill>
            </a:endParaRPr>
          </a:p>
        </p:txBody>
      </p:sp>
      <p:sp>
        <p:nvSpPr>
          <p:cNvPr id="15" name="Title 1">
            <a:extLst>
              <a:ext uri="{FF2B5EF4-FFF2-40B4-BE49-F238E27FC236}">
                <a16:creationId xmlns:a16="http://schemas.microsoft.com/office/drawing/2014/main" xmlns="" id="{0258311C-24CB-8E42-921A-4CAB57E83F5C}"/>
              </a:ext>
            </a:extLst>
          </p:cNvPr>
          <p:cNvSpPr txBox="1">
            <a:spLocks/>
          </p:cNvSpPr>
          <p:nvPr/>
        </p:nvSpPr>
        <p:spPr>
          <a:xfrm>
            <a:off x="457200" y="0"/>
            <a:ext cx="7368419" cy="1019912"/>
          </a:xfrm>
          <a:prstGeom prst="rect">
            <a:avLst/>
          </a:prstGeom>
        </p:spPr>
        <p:txBody>
          <a:bodyPr/>
          <a:lstStyle>
            <a:lvl1pPr algn="l" defTabSz="457200" rtl="0" eaLnBrk="1" latinLnBrk="0" hangingPunct="1">
              <a:lnSpc>
                <a:spcPct val="100000"/>
              </a:lnSpc>
              <a:spcBef>
                <a:spcPct val="0"/>
              </a:spcBef>
              <a:buNone/>
              <a:defRPr sz="3600" b="1" i="0" kern="1200">
                <a:solidFill>
                  <a:schemeClr val="tx2"/>
                </a:solidFill>
                <a:latin typeface="Helvetica"/>
                <a:ea typeface="+mj-ea"/>
                <a:cs typeface="Helvetica"/>
              </a:defRPr>
            </a:lvl1pPr>
          </a:lstStyle>
          <a:p>
            <a:r>
              <a:rPr lang="fi-FI" dirty="0">
                <a:solidFill>
                  <a:srgbClr val="002957"/>
                </a:solidFill>
              </a:rPr>
              <a:t>JYFL </a:t>
            </a:r>
            <a:r>
              <a:rPr lang="fi-FI" dirty="0" err="1">
                <a:solidFill>
                  <a:srgbClr val="002957"/>
                </a:solidFill>
              </a:rPr>
              <a:t>Accelerator</a:t>
            </a:r>
            <a:r>
              <a:rPr lang="fi-FI" dirty="0">
                <a:solidFill>
                  <a:srgbClr val="002957"/>
                </a:solidFill>
              </a:rPr>
              <a:t> </a:t>
            </a:r>
            <a:r>
              <a:rPr lang="fi-FI" dirty="0" err="1">
                <a:solidFill>
                  <a:srgbClr val="002957"/>
                </a:solidFill>
              </a:rPr>
              <a:t>Facilties</a:t>
            </a:r>
            <a:endParaRPr lang="fi-FI" sz="2400" dirty="0">
              <a:solidFill>
                <a:srgbClr val="002957"/>
              </a:solidFill>
            </a:endParaRPr>
          </a:p>
        </p:txBody>
      </p:sp>
    </p:spTree>
    <p:extLst>
      <p:ext uri="{BB962C8B-B14F-4D97-AF65-F5344CB8AC3E}">
        <p14:creationId xmlns:p14="http://schemas.microsoft.com/office/powerpoint/2010/main" val="25760873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p:cNvSpPr>
          <p:nvPr/>
        </p:nvSpPr>
        <p:spPr>
          <a:xfrm>
            <a:off x="457200" y="152400"/>
            <a:ext cx="8229600" cy="511175"/>
          </a:xfrm>
          <a:prstGeom prst="rect">
            <a:avLst/>
          </a:prstGeom>
        </p:spPr>
        <p:txBody>
          <a:bodyPr/>
          <a:lst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a:lstStyle>
          <a:p>
            <a:r>
              <a:rPr lang="en-US" sz="4000" dirty="0" smtClean="0"/>
              <a:t>Performance: Energy resolution</a:t>
            </a:r>
            <a:endParaRPr lang="en-US" sz="4000" dirty="0"/>
          </a:p>
        </p:txBody>
      </p:sp>
      <p:grpSp>
        <p:nvGrpSpPr>
          <p:cNvPr id="2" name="Groupe 5"/>
          <p:cNvGrpSpPr/>
          <p:nvPr/>
        </p:nvGrpSpPr>
        <p:grpSpPr>
          <a:xfrm>
            <a:off x="7286824" y="5012635"/>
            <a:ext cx="1704776" cy="1828800"/>
            <a:chOff x="5799552" y="5012635"/>
            <a:chExt cx="1704776" cy="1828800"/>
          </a:xfrm>
        </p:grpSpPr>
        <p:pic>
          <p:nvPicPr>
            <p:cNvPr id="11" name="Picture 25"/>
            <p:cNvPicPr>
              <a:picLocks noChangeAspect="1" noChangeArrowheads="1"/>
            </p:cNvPicPr>
            <p:nvPr/>
          </p:nvPicPr>
          <p:blipFill>
            <a:blip r:embed="rId2" cstate="print">
              <a:extLst>
                <a:ext uri="{28A0092B-C50C-407E-A947-70E740481C1C}">
                  <a14:useLocalDpi xmlns:a14="http://schemas.microsoft.com/office/drawing/2010/main" val="0"/>
                </a:ext>
              </a:extLst>
            </a:blip>
            <a:srcRect r="1221"/>
            <a:stretch>
              <a:fillRect/>
            </a:stretch>
          </p:blipFill>
          <p:spPr bwMode="auto">
            <a:xfrm>
              <a:off x="5799552" y="5012635"/>
              <a:ext cx="1397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rot="16200000">
              <a:off x="6564024" y="5841496"/>
              <a:ext cx="1572831" cy="307776"/>
            </a:xfrm>
            <a:prstGeom prst="rect">
              <a:avLst/>
            </a:prstGeom>
            <a:noFill/>
          </p:spPr>
          <p:txBody>
            <a:bodyPr wrap="square" rtlCol="0">
              <a:spAutoFit/>
            </a:bodyPr>
            <a:lstStyle/>
            <a:p>
              <a:r>
                <a:rPr lang="fr-FR" sz="1400" dirty="0" smtClean="0"/>
                <a:t>Segment </a:t>
              </a:r>
              <a:r>
                <a:rPr lang="fr-FR" sz="1400" dirty="0" err="1" smtClean="0"/>
                <a:t>labeling</a:t>
              </a:r>
              <a:endParaRPr lang="fr-FR" sz="1400" dirty="0"/>
            </a:p>
          </p:txBody>
        </p:sp>
      </p:grpSp>
      <p:grpSp>
        <p:nvGrpSpPr>
          <p:cNvPr id="3" name="Groupe 2"/>
          <p:cNvGrpSpPr/>
          <p:nvPr/>
        </p:nvGrpSpPr>
        <p:grpSpPr>
          <a:xfrm>
            <a:off x="72687" y="990600"/>
            <a:ext cx="5816398" cy="3810000"/>
            <a:chOff x="72687" y="990600"/>
            <a:chExt cx="5816398" cy="3810000"/>
          </a:xfrm>
        </p:grpSpPr>
        <p:pic>
          <p:nvPicPr>
            <p:cNvPr id="4659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90600"/>
              <a:ext cx="5812885" cy="3547521"/>
            </a:xfrm>
            <a:prstGeom prst="rect">
              <a:avLst/>
            </a:prstGeom>
            <a:noFill/>
            <a:ln>
              <a:noFill/>
            </a:ln>
            <a:effectLst>
              <a:glow rad="63500">
                <a:schemeClr val="accent2">
                  <a:alpha val="40000"/>
                </a:schemeClr>
              </a:glow>
              <a:outerShdw dist="35921" dir="2700000" algn="ctr" rotWithShape="0">
                <a:schemeClr val="accent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72687" y="4431268"/>
              <a:ext cx="1298913" cy="369332"/>
            </a:xfrm>
            <a:prstGeom prst="rect">
              <a:avLst/>
            </a:prstGeom>
            <a:solidFill>
              <a:schemeClr val="accent2">
                <a:lumMod val="60000"/>
                <a:lumOff val="40000"/>
              </a:schemeClr>
            </a:solidFill>
          </p:spPr>
          <p:txBody>
            <a:bodyPr wrap="square" rtlCol="0">
              <a:spAutoFit/>
            </a:bodyPr>
            <a:lstStyle/>
            <a:p>
              <a:r>
                <a:rPr lang="fr-FR" dirty="0" smtClean="0"/>
                <a:t>@ 60 </a:t>
              </a:r>
              <a:r>
                <a:rPr lang="fr-FR" dirty="0" err="1" smtClean="0"/>
                <a:t>keV</a:t>
              </a:r>
              <a:endParaRPr lang="fr-FR" dirty="0"/>
            </a:p>
          </p:txBody>
        </p:sp>
      </p:grpSp>
      <p:grpSp>
        <p:nvGrpSpPr>
          <p:cNvPr id="6" name="Groupe 1"/>
          <p:cNvGrpSpPr/>
          <p:nvPr/>
        </p:nvGrpSpPr>
        <p:grpSpPr>
          <a:xfrm>
            <a:off x="3657600" y="1447800"/>
            <a:ext cx="5371265" cy="3505200"/>
            <a:chOff x="3848935" y="1524000"/>
            <a:chExt cx="5371265" cy="3505200"/>
          </a:xfrm>
        </p:grpSpPr>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0850" y="1524000"/>
              <a:ext cx="5369350" cy="3260838"/>
            </a:xfrm>
            <a:prstGeom prst="rect">
              <a:avLst/>
            </a:prstGeom>
            <a:noFill/>
            <a:ln>
              <a:noFill/>
            </a:ln>
            <a:effectLst>
              <a:glow rad="63500">
                <a:schemeClr val="accent1">
                  <a:satMod val="175000"/>
                  <a:alpha val="40000"/>
                </a:schemeClr>
              </a:glow>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p:cNvSpPr txBox="1"/>
            <p:nvPr/>
          </p:nvSpPr>
          <p:spPr>
            <a:xfrm>
              <a:off x="3848935" y="4659868"/>
              <a:ext cx="1561265" cy="369332"/>
            </a:xfrm>
            <a:prstGeom prst="rect">
              <a:avLst/>
            </a:prstGeom>
            <a:solidFill>
              <a:schemeClr val="accent1"/>
            </a:solidFill>
          </p:spPr>
          <p:txBody>
            <a:bodyPr wrap="square" rtlCol="0">
              <a:spAutoFit/>
            </a:bodyPr>
            <a:lstStyle/>
            <a:p>
              <a:r>
                <a:rPr lang="fr-FR" dirty="0" smtClean="0"/>
                <a:t>@ 1333 </a:t>
              </a:r>
              <a:r>
                <a:rPr lang="fr-FR" dirty="0" err="1" smtClean="0"/>
                <a:t>keV</a:t>
              </a:r>
              <a:endParaRPr lang="fr-FR" dirty="0"/>
            </a:p>
          </p:txBody>
        </p:sp>
      </p:grpSp>
      <p:sp>
        <p:nvSpPr>
          <p:cNvPr id="12" name="Text Box 2"/>
          <p:cNvSpPr txBox="1">
            <a:spLocks noChangeArrowheads="1"/>
          </p:cNvSpPr>
          <p:nvPr/>
        </p:nvSpPr>
        <p:spPr bwMode="auto">
          <a:xfrm>
            <a:off x="3659515" y="5034444"/>
            <a:ext cx="3198485" cy="1747356"/>
          </a:xfrm>
          <a:prstGeom prst="rect">
            <a:avLst/>
          </a:prstGeom>
          <a:solidFill>
            <a:schemeClr val="accent1"/>
          </a:solidFill>
          <a:ln>
            <a:noFill/>
          </a:ln>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5pPr>
            <a:lvl6pPr marL="2514600" indent="-228600" algn="ctr"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6pPr>
            <a:lvl7pPr marL="2971800" indent="-228600" algn="ctr"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7pPr>
            <a:lvl8pPr marL="3429000" indent="-228600" algn="ctr"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8pPr>
            <a:lvl9pPr marL="3886200" indent="-228600" algn="ctr"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9pPr>
          </a:lstStyle>
          <a:p>
            <a:pPr eaLnBrk="1" hangingPunct="1"/>
            <a:r>
              <a:rPr lang="en-GB" sz="1400" b="1" dirty="0" smtClean="0">
                <a:solidFill>
                  <a:schemeClr val="tx1"/>
                </a:solidFill>
                <a:ea typeface="msmincho"/>
                <a:cs typeface="msmincho"/>
              </a:rPr>
              <a:t>Averages</a:t>
            </a:r>
            <a:r>
              <a:rPr lang="en-GB" sz="1400" dirty="0" smtClean="0">
                <a:solidFill>
                  <a:schemeClr val="tx1"/>
                </a:solidFill>
                <a:ea typeface="msmincho"/>
                <a:cs typeface="msmincho"/>
              </a:rPr>
              <a:t> of the segment </a:t>
            </a:r>
            <a:r>
              <a:rPr lang="en-GB" sz="1400" dirty="0">
                <a:solidFill>
                  <a:schemeClr val="tx1"/>
                </a:solidFill>
                <a:ea typeface="msmincho"/>
                <a:cs typeface="msmincho"/>
              </a:rPr>
              <a:t> </a:t>
            </a:r>
            <a:r>
              <a:rPr lang="en-GB" sz="1400" dirty="0" smtClean="0">
                <a:solidFill>
                  <a:schemeClr val="tx1"/>
                </a:solidFill>
                <a:ea typeface="msmincho"/>
                <a:cs typeface="msmincho"/>
              </a:rPr>
              <a:t>resolutions </a:t>
            </a:r>
          </a:p>
          <a:p>
            <a:pPr eaLnBrk="1" hangingPunct="1"/>
            <a:r>
              <a:rPr lang="en-GB" sz="1400" dirty="0" smtClean="0">
                <a:solidFill>
                  <a:srgbClr val="000000"/>
                </a:solidFill>
                <a:ea typeface="msmincho"/>
                <a:cs typeface="msmincho"/>
              </a:rPr>
              <a:t>Measured </a:t>
            </a:r>
            <a:r>
              <a:rPr lang="en-GB" sz="1400" dirty="0">
                <a:solidFill>
                  <a:srgbClr val="000000"/>
                </a:solidFill>
                <a:ea typeface="msmincho"/>
                <a:cs typeface="msmincho"/>
              </a:rPr>
              <a:t>in </a:t>
            </a:r>
            <a:r>
              <a:rPr lang="en-GB" sz="1400" dirty="0" smtClean="0">
                <a:solidFill>
                  <a:srgbClr val="000000"/>
                </a:solidFill>
                <a:ea typeface="msmincho"/>
                <a:cs typeface="msmincho"/>
              </a:rPr>
              <a:t>Cologne </a:t>
            </a:r>
            <a:r>
              <a:rPr lang="en-GB" sz="1400" dirty="0">
                <a:solidFill>
                  <a:srgbClr val="000000"/>
                </a:solidFill>
                <a:ea typeface="msmincho"/>
                <a:cs typeface="msmincho"/>
              </a:rPr>
              <a:t>and </a:t>
            </a:r>
            <a:r>
              <a:rPr lang="en-GB" sz="1400" dirty="0" smtClean="0">
                <a:solidFill>
                  <a:srgbClr val="000000"/>
                </a:solidFill>
                <a:ea typeface="msmincho"/>
                <a:cs typeface="msmincho"/>
              </a:rPr>
              <a:t>Legnaro </a:t>
            </a:r>
          </a:p>
          <a:p>
            <a:pPr eaLnBrk="1" hangingPunct="1"/>
            <a:r>
              <a:rPr lang="de-DE" sz="1400" dirty="0" smtClean="0">
                <a:solidFill>
                  <a:schemeClr val="tx1"/>
                </a:solidFill>
              </a:rPr>
              <a:t>@ 1333 </a:t>
            </a:r>
            <a:r>
              <a:rPr lang="de-DE" sz="1400" dirty="0" err="1">
                <a:solidFill>
                  <a:schemeClr val="tx1"/>
                </a:solidFill>
              </a:rPr>
              <a:t>keV</a:t>
            </a:r>
            <a:r>
              <a:rPr lang="de-DE" sz="1400" dirty="0">
                <a:solidFill>
                  <a:schemeClr val="tx1"/>
                </a:solidFill>
              </a:rPr>
              <a:t> </a:t>
            </a:r>
            <a:r>
              <a:rPr lang="de-DE" sz="1400" dirty="0" smtClean="0">
                <a:solidFill>
                  <a:schemeClr val="tx1"/>
                </a:solidFill>
              </a:rPr>
              <a:t>:</a:t>
            </a:r>
            <a:endParaRPr lang="en-GB" sz="1400" dirty="0">
              <a:solidFill>
                <a:srgbClr val="000000"/>
              </a:solidFill>
            </a:endParaRPr>
          </a:p>
          <a:p>
            <a:pPr eaLnBrk="1" hangingPunct="1"/>
            <a:endParaRPr lang="en-GB" sz="1200" dirty="0" smtClean="0">
              <a:solidFill>
                <a:srgbClr val="000000"/>
              </a:solidFill>
              <a:ea typeface="msmincho"/>
              <a:cs typeface="msmincho"/>
            </a:endParaRPr>
          </a:p>
          <a:p>
            <a:pPr eaLnBrk="1" hangingPunct="1"/>
            <a:r>
              <a:rPr lang="en-GB" sz="1400" dirty="0">
                <a:solidFill>
                  <a:srgbClr val="000000"/>
                </a:solidFill>
                <a:ea typeface="msmincho"/>
                <a:cs typeface="msmincho"/>
              </a:rPr>
              <a:t>	</a:t>
            </a:r>
            <a:r>
              <a:rPr lang="en-GB" sz="1400" dirty="0" smtClean="0">
                <a:solidFill>
                  <a:srgbClr val="000000"/>
                </a:solidFill>
                <a:ea typeface="msmincho"/>
                <a:cs typeface="msmincho"/>
              </a:rPr>
              <a:t>			IKP 	        /   </a:t>
            </a:r>
            <a:r>
              <a:rPr lang="en-GB" sz="1400" dirty="0" err="1" smtClean="0">
                <a:solidFill>
                  <a:srgbClr val="000000"/>
                </a:solidFill>
                <a:ea typeface="msmincho"/>
                <a:cs typeface="msmincho"/>
              </a:rPr>
              <a:t>Legnaro</a:t>
            </a:r>
            <a:endParaRPr lang="en-GB" sz="1400" dirty="0" smtClean="0">
              <a:solidFill>
                <a:srgbClr val="000000"/>
              </a:solidFill>
              <a:ea typeface="msmincho"/>
              <a:cs typeface="msmincho"/>
            </a:endParaRPr>
          </a:p>
          <a:p>
            <a:pPr eaLnBrk="1" hangingPunct="1"/>
            <a:r>
              <a:rPr lang="en-GB" sz="1400" dirty="0" smtClean="0">
                <a:solidFill>
                  <a:srgbClr val="000000"/>
                </a:solidFill>
                <a:ea typeface="msmincho"/>
                <a:cs typeface="msmincho"/>
              </a:rPr>
              <a:t>A001</a:t>
            </a:r>
            <a:r>
              <a:rPr lang="en-GB" sz="1400" dirty="0">
                <a:solidFill>
                  <a:srgbClr val="000000"/>
                </a:solidFill>
                <a:ea typeface="msmincho"/>
                <a:cs typeface="msmincho"/>
              </a:rPr>
              <a:t>: </a:t>
            </a:r>
            <a:r>
              <a:rPr lang="en-GB" sz="1400" dirty="0" smtClean="0">
                <a:solidFill>
                  <a:srgbClr val="000000"/>
                </a:solidFill>
                <a:ea typeface="msmincho"/>
                <a:cs typeface="msmincho"/>
              </a:rPr>
              <a:t>		2,19 </a:t>
            </a:r>
            <a:r>
              <a:rPr lang="en-GB" sz="1400" dirty="0" err="1">
                <a:solidFill>
                  <a:srgbClr val="000000"/>
                </a:solidFill>
                <a:ea typeface="msmincho"/>
                <a:cs typeface="msmincho"/>
              </a:rPr>
              <a:t>keV</a:t>
            </a:r>
            <a:r>
              <a:rPr lang="en-GB" sz="1400" dirty="0">
                <a:solidFill>
                  <a:srgbClr val="000000"/>
                </a:solidFill>
                <a:ea typeface="msmincho"/>
                <a:cs typeface="msmincho"/>
              </a:rPr>
              <a:t> </a:t>
            </a:r>
            <a:r>
              <a:rPr lang="en-GB" sz="1400" dirty="0" smtClean="0">
                <a:solidFill>
                  <a:srgbClr val="000000"/>
                </a:solidFill>
                <a:ea typeface="msmincho"/>
                <a:cs typeface="msmincho"/>
              </a:rPr>
              <a:t> /   2,00 </a:t>
            </a:r>
            <a:r>
              <a:rPr lang="en-GB" sz="1400" dirty="0" err="1">
                <a:solidFill>
                  <a:srgbClr val="000000"/>
                </a:solidFill>
                <a:ea typeface="msmincho"/>
                <a:cs typeface="msmincho"/>
              </a:rPr>
              <a:t>keV</a:t>
            </a:r>
            <a:endParaRPr lang="en-GB" sz="1400" dirty="0">
              <a:solidFill>
                <a:srgbClr val="000000"/>
              </a:solidFill>
              <a:ea typeface="msmincho"/>
              <a:cs typeface="msmincho"/>
            </a:endParaRPr>
          </a:p>
          <a:p>
            <a:pPr eaLnBrk="1" hangingPunct="1"/>
            <a:r>
              <a:rPr lang="en-GB" sz="1400" dirty="0" smtClean="0">
                <a:solidFill>
                  <a:srgbClr val="000000"/>
                </a:solidFill>
                <a:ea typeface="msmincho"/>
                <a:cs typeface="msmincho"/>
              </a:rPr>
              <a:t>B002</a:t>
            </a:r>
            <a:r>
              <a:rPr lang="en-GB" sz="1400" dirty="0">
                <a:solidFill>
                  <a:srgbClr val="000000"/>
                </a:solidFill>
                <a:ea typeface="msmincho"/>
                <a:cs typeface="msmincho"/>
              </a:rPr>
              <a:t>: </a:t>
            </a:r>
            <a:r>
              <a:rPr lang="en-GB" sz="1400" dirty="0" smtClean="0">
                <a:solidFill>
                  <a:srgbClr val="000000"/>
                </a:solidFill>
                <a:ea typeface="msmincho"/>
                <a:cs typeface="msmincho"/>
              </a:rPr>
              <a:t>		2,09 </a:t>
            </a:r>
            <a:r>
              <a:rPr lang="en-GB" sz="1400" dirty="0" err="1">
                <a:solidFill>
                  <a:srgbClr val="000000"/>
                </a:solidFill>
                <a:ea typeface="msmincho"/>
                <a:cs typeface="msmincho"/>
              </a:rPr>
              <a:t>keV</a:t>
            </a:r>
            <a:r>
              <a:rPr lang="en-GB" sz="1400" dirty="0">
                <a:solidFill>
                  <a:srgbClr val="000000"/>
                </a:solidFill>
                <a:ea typeface="msmincho"/>
                <a:cs typeface="msmincho"/>
              </a:rPr>
              <a:t> </a:t>
            </a:r>
            <a:r>
              <a:rPr lang="en-GB" sz="1400" dirty="0" smtClean="0">
                <a:solidFill>
                  <a:srgbClr val="000000"/>
                </a:solidFill>
                <a:ea typeface="msmincho"/>
                <a:cs typeface="msmincho"/>
              </a:rPr>
              <a:t> /   1,98 </a:t>
            </a:r>
            <a:r>
              <a:rPr lang="en-GB" sz="1400" dirty="0" err="1">
                <a:solidFill>
                  <a:srgbClr val="000000"/>
                </a:solidFill>
                <a:ea typeface="msmincho"/>
                <a:cs typeface="msmincho"/>
              </a:rPr>
              <a:t>keV</a:t>
            </a:r>
            <a:endParaRPr lang="en-GB" sz="1400" dirty="0">
              <a:solidFill>
                <a:srgbClr val="000000"/>
              </a:solidFill>
              <a:ea typeface="msmincho"/>
              <a:cs typeface="msmincho"/>
            </a:endParaRPr>
          </a:p>
          <a:p>
            <a:pPr eaLnBrk="1" hangingPunct="1"/>
            <a:r>
              <a:rPr lang="en-GB" sz="1400" dirty="0" smtClean="0">
                <a:solidFill>
                  <a:srgbClr val="000000"/>
                </a:solidFill>
                <a:ea typeface="msmincho"/>
                <a:cs typeface="msmincho"/>
              </a:rPr>
              <a:t>C002</a:t>
            </a:r>
            <a:r>
              <a:rPr lang="en-GB" sz="1400" dirty="0">
                <a:solidFill>
                  <a:srgbClr val="000000"/>
                </a:solidFill>
                <a:ea typeface="msmincho"/>
                <a:cs typeface="msmincho"/>
              </a:rPr>
              <a:t>: </a:t>
            </a:r>
            <a:r>
              <a:rPr lang="en-GB" sz="1400" dirty="0" smtClean="0">
                <a:solidFill>
                  <a:srgbClr val="000000"/>
                </a:solidFill>
                <a:ea typeface="msmincho"/>
                <a:cs typeface="msmincho"/>
              </a:rPr>
              <a:t>		2,1 </a:t>
            </a:r>
            <a:r>
              <a:rPr lang="en-GB" sz="1400" dirty="0" err="1">
                <a:solidFill>
                  <a:srgbClr val="000000"/>
                </a:solidFill>
                <a:ea typeface="msmincho"/>
                <a:cs typeface="msmincho"/>
              </a:rPr>
              <a:t>keV</a:t>
            </a:r>
            <a:r>
              <a:rPr lang="en-GB" sz="1400" dirty="0">
                <a:solidFill>
                  <a:srgbClr val="000000"/>
                </a:solidFill>
                <a:ea typeface="msmincho"/>
                <a:cs typeface="msmincho"/>
              </a:rPr>
              <a:t> </a:t>
            </a:r>
            <a:r>
              <a:rPr lang="en-GB" sz="1400" dirty="0" smtClean="0">
                <a:solidFill>
                  <a:srgbClr val="000000"/>
                </a:solidFill>
                <a:ea typeface="msmincho"/>
                <a:cs typeface="msmincho"/>
              </a:rPr>
              <a:t>   /   1,94 </a:t>
            </a:r>
            <a:r>
              <a:rPr lang="en-GB" sz="1400" dirty="0" err="1">
                <a:solidFill>
                  <a:srgbClr val="000000"/>
                </a:solidFill>
                <a:ea typeface="msmincho"/>
                <a:cs typeface="msmincho"/>
              </a:rPr>
              <a:t>keV</a:t>
            </a:r>
            <a:endParaRPr lang="en-GB" sz="1400" dirty="0">
              <a:solidFill>
                <a:srgbClr val="000000"/>
              </a:solidFill>
              <a:ea typeface="msmincho"/>
              <a:cs typeface="msmincho"/>
            </a:endParaRPr>
          </a:p>
          <a:p>
            <a:pPr eaLnBrk="1" hangingPunct="1"/>
            <a:endParaRPr lang="en-GB" sz="1400" dirty="0">
              <a:solidFill>
                <a:srgbClr val="000000"/>
              </a:solidFill>
              <a:ea typeface="msmincho"/>
              <a:cs typeface="msmincho"/>
            </a:endParaRPr>
          </a:p>
          <a:p>
            <a:pPr eaLnBrk="1" hangingPunct="1"/>
            <a:r>
              <a:rPr lang="en-GB" sz="1400" dirty="0">
                <a:solidFill>
                  <a:srgbClr val="000000"/>
                </a:solidFill>
                <a:ea typeface="msmincho"/>
                <a:cs typeface="msmincho"/>
              </a:rPr>
              <a:t>     </a:t>
            </a:r>
          </a:p>
        </p:txBody>
      </p:sp>
      <p:sp>
        <p:nvSpPr>
          <p:cNvPr id="15" name="Text Box 2"/>
          <p:cNvSpPr txBox="1">
            <a:spLocks noChangeArrowheads="1"/>
          </p:cNvSpPr>
          <p:nvPr/>
        </p:nvSpPr>
        <p:spPr bwMode="auto">
          <a:xfrm>
            <a:off x="0" y="5034444"/>
            <a:ext cx="3124199" cy="1747356"/>
          </a:xfrm>
          <a:prstGeom prst="rect">
            <a:avLst/>
          </a:prstGeom>
          <a:solidFill>
            <a:schemeClr val="accent2">
              <a:lumMod val="60000"/>
              <a:lumOff val="40000"/>
            </a:schemeClr>
          </a:solidFill>
          <a:ln>
            <a:noFill/>
          </a:ln>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5pPr>
            <a:lvl6pPr marL="2514600" indent="-228600" algn="ctr"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6pPr>
            <a:lvl7pPr marL="2971800" indent="-228600" algn="ctr"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7pPr>
            <a:lvl8pPr marL="3429000" indent="-228600" algn="ctr"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8pPr>
            <a:lvl9pPr marL="3886200" indent="-228600" algn="ctr"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2"/>
                </a:solidFill>
                <a:latin typeface="Arial" pitchFamily="34" charset="0"/>
              </a:defRPr>
            </a:lvl9pPr>
          </a:lstStyle>
          <a:p>
            <a:pPr eaLnBrk="1" hangingPunct="1"/>
            <a:r>
              <a:rPr lang="en-GB" sz="1400" b="1" dirty="0" smtClean="0">
                <a:solidFill>
                  <a:schemeClr val="tx1"/>
                </a:solidFill>
                <a:ea typeface="msmincho"/>
                <a:cs typeface="msmincho"/>
              </a:rPr>
              <a:t>Averages</a:t>
            </a:r>
            <a:r>
              <a:rPr lang="en-GB" sz="1400" dirty="0" smtClean="0">
                <a:solidFill>
                  <a:schemeClr val="tx1"/>
                </a:solidFill>
                <a:ea typeface="msmincho"/>
                <a:cs typeface="msmincho"/>
              </a:rPr>
              <a:t> of the segment </a:t>
            </a:r>
            <a:r>
              <a:rPr lang="en-GB" sz="1400" dirty="0">
                <a:solidFill>
                  <a:schemeClr val="tx1"/>
                </a:solidFill>
                <a:ea typeface="msmincho"/>
                <a:cs typeface="msmincho"/>
              </a:rPr>
              <a:t> </a:t>
            </a:r>
            <a:r>
              <a:rPr lang="en-GB" sz="1400" dirty="0" smtClean="0">
                <a:solidFill>
                  <a:schemeClr val="tx1"/>
                </a:solidFill>
                <a:ea typeface="msmincho"/>
                <a:cs typeface="msmincho"/>
              </a:rPr>
              <a:t>resolutions</a:t>
            </a:r>
          </a:p>
          <a:p>
            <a:pPr eaLnBrk="1" hangingPunct="1"/>
            <a:r>
              <a:rPr lang="de-DE" sz="1400" b="1" dirty="0">
                <a:solidFill>
                  <a:schemeClr val="tx1"/>
                </a:solidFill>
              </a:rPr>
              <a:t>@ 60 </a:t>
            </a:r>
            <a:r>
              <a:rPr lang="de-DE" sz="1400" b="1" dirty="0" err="1">
                <a:solidFill>
                  <a:schemeClr val="tx1"/>
                </a:solidFill>
              </a:rPr>
              <a:t>keV</a:t>
            </a:r>
            <a:r>
              <a:rPr lang="de-DE" sz="1400" b="1" dirty="0">
                <a:solidFill>
                  <a:schemeClr val="tx1"/>
                </a:solidFill>
              </a:rPr>
              <a:t> :</a:t>
            </a:r>
          </a:p>
          <a:p>
            <a:pPr eaLnBrk="1" hangingPunct="1"/>
            <a:r>
              <a:rPr lang="en-GB" sz="1400" dirty="0" smtClean="0">
                <a:solidFill>
                  <a:srgbClr val="000000"/>
                </a:solidFill>
                <a:ea typeface="msmincho"/>
                <a:cs typeface="msmincho"/>
              </a:rPr>
              <a:t>          </a:t>
            </a:r>
          </a:p>
          <a:p>
            <a:pPr>
              <a:spcBef>
                <a:spcPct val="50000"/>
              </a:spcBef>
            </a:pPr>
            <a:r>
              <a:rPr lang="en-GB" sz="1400" dirty="0" smtClean="0">
                <a:solidFill>
                  <a:srgbClr val="000000"/>
                </a:solidFill>
                <a:ea typeface="msmincho"/>
                <a:cs typeface="msmincho"/>
              </a:rPr>
              <a:t>A001</a:t>
            </a:r>
            <a:r>
              <a:rPr lang="en-GB" sz="1400" dirty="0">
                <a:solidFill>
                  <a:srgbClr val="000000"/>
                </a:solidFill>
                <a:ea typeface="msmincho"/>
                <a:cs typeface="msmincho"/>
              </a:rPr>
              <a:t>: </a:t>
            </a:r>
            <a:r>
              <a:rPr lang="en-GB" sz="1400" dirty="0" smtClean="0">
                <a:solidFill>
                  <a:srgbClr val="000000"/>
                </a:solidFill>
                <a:ea typeface="msmincho"/>
                <a:cs typeface="msmincho"/>
              </a:rPr>
              <a:t>		</a:t>
            </a:r>
            <a:r>
              <a:rPr lang="de-DE" sz="1400" dirty="0" smtClean="0">
                <a:solidFill>
                  <a:schemeClr val="tx1"/>
                </a:solidFill>
              </a:rPr>
              <a:t>1011 </a:t>
            </a:r>
            <a:r>
              <a:rPr lang="de-DE" sz="1400" dirty="0">
                <a:solidFill>
                  <a:schemeClr val="tx1"/>
                </a:solidFill>
              </a:rPr>
              <a:t>+/- 53 </a:t>
            </a:r>
            <a:r>
              <a:rPr lang="de-DE" sz="1400" dirty="0" smtClean="0">
                <a:solidFill>
                  <a:schemeClr val="tx1"/>
                </a:solidFill>
              </a:rPr>
              <a:t>eV		</a:t>
            </a:r>
            <a:r>
              <a:rPr lang="en-GB" sz="1400" dirty="0" smtClean="0">
                <a:solidFill>
                  <a:srgbClr val="000000"/>
                </a:solidFill>
                <a:ea typeface="msmincho"/>
                <a:cs typeface="msmincho"/>
              </a:rPr>
              <a:t>B002</a:t>
            </a:r>
            <a:r>
              <a:rPr lang="en-GB" sz="1400" dirty="0">
                <a:solidFill>
                  <a:srgbClr val="000000"/>
                </a:solidFill>
                <a:ea typeface="msmincho"/>
                <a:cs typeface="msmincho"/>
              </a:rPr>
              <a:t>: </a:t>
            </a:r>
            <a:r>
              <a:rPr lang="en-GB" sz="1400" dirty="0" smtClean="0">
                <a:solidFill>
                  <a:srgbClr val="000000"/>
                </a:solidFill>
                <a:ea typeface="msmincho"/>
                <a:cs typeface="msmincho"/>
              </a:rPr>
              <a:t>		</a:t>
            </a:r>
            <a:r>
              <a:rPr lang="de-DE" sz="1400" dirty="0" smtClean="0">
                <a:solidFill>
                  <a:schemeClr val="tx1"/>
                </a:solidFill>
              </a:rPr>
              <a:t>1039 </a:t>
            </a:r>
            <a:r>
              <a:rPr lang="de-DE" sz="1400" dirty="0">
                <a:solidFill>
                  <a:schemeClr val="tx1"/>
                </a:solidFill>
              </a:rPr>
              <a:t>+/- 70 </a:t>
            </a:r>
            <a:r>
              <a:rPr lang="de-DE" sz="1400" dirty="0" smtClean="0">
                <a:solidFill>
                  <a:schemeClr val="tx1"/>
                </a:solidFill>
              </a:rPr>
              <a:t>eV		</a:t>
            </a:r>
            <a:r>
              <a:rPr lang="en-GB" sz="1400" dirty="0" smtClean="0">
                <a:solidFill>
                  <a:srgbClr val="000000"/>
                </a:solidFill>
                <a:ea typeface="msmincho"/>
                <a:cs typeface="msmincho"/>
              </a:rPr>
              <a:t>C002</a:t>
            </a:r>
            <a:r>
              <a:rPr lang="en-GB" sz="1400" dirty="0">
                <a:solidFill>
                  <a:srgbClr val="000000"/>
                </a:solidFill>
                <a:ea typeface="msmincho"/>
                <a:cs typeface="msmincho"/>
              </a:rPr>
              <a:t>: </a:t>
            </a:r>
            <a:r>
              <a:rPr lang="en-GB" sz="1400" dirty="0" smtClean="0">
                <a:solidFill>
                  <a:srgbClr val="000000"/>
                </a:solidFill>
                <a:ea typeface="msmincho"/>
                <a:cs typeface="msmincho"/>
              </a:rPr>
              <a:t>		</a:t>
            </a:r>
            <a:r>
              <a:rPr lang="de-DE" sz="1400" dirty="0" smtClean="0">
                <a:solidFill>
                  <a:schemeClr val="tx1"/>
                </a:solidFill>
              </a:rPr>
              <a:t>965 </a:t>
            </a:r>
            <a:r>
              <a:rPr lang="de-DE" sz="1400" dirty="0">
                <a:solidFill>
                  <a:schemeClr val="tx1"/>
                </a:solidFill>
              </a:rPr>
              <a:t>+/- 63 eV</a:t>
            </a:r>
            <a:endParaRPr lang="en-US" sz="1050" dirty="0">
              <a:solidFill>
                <a:schemeClr val="tx1"/>
              </a:solidFill>
            </a:endParaRPr>
          </a:p>
          <a:p>
            <a:pPr eaLnBrk="1" hangingPunct="1"/>
            <a:endParaRPr lang="en-GB" sz="1400" dirty="0">
              <a:solidFill>
                <a:srgbClr val="000000"/>
              </a:solidFill>
              <a:ea typeface="msmincho"/>
              <a:cs typeface="msmincho"/>
            </a:endParaRPr>
          </a:p>
          <a:p>
            <a:pPr eaLnBrk="1" hangingPunct="1"/>
            <a:r>
              <a:rPr lang="en-GB" sz="1400" dirty="0">
                <a:solidFill>
                  <a:srgbClr val="000000"/>
                </a:solidFill>
                <a:ea typeface="msmincho"/>
                <a:cs typeface="msmincho"/>
              </a:rPr>
              <a:t>     </a:t>
            </a:r>
          </a:p>
        </p:txBody>
      </p:sp>
    </p:spTree>
    <p:extLst>
      <p:ext uri="{BB962C8B-B14F-4D97-AF65-F5344CB8AC3E}">
        <p14:creationId xmlns:p14="http://schemas.microsoft.com/office/powerpoint/2010/main" val="374159300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785818"/>
          </a:xfrm>
        </p:spPr>
        <p:txBody>
          <a:bodyPr/>
          <a:lstStyle/>
          <a:p>
            <a:r>
              <a:rPr lang="it-IT" sz="3600" dirty="0" smtClean="0"/>
              <a:t>Energy </a:t>
            </a:r>
            <a:r>
              <a:rPr lang="it-IT" sz="3600" dirty="0" err="1" smtClean="0"/>
              <a:t>resolution</a:t>
            </a:r>
            <a:r>
              <a:rPr lang="it-IT" sz="3600" dirty="0" smtClean="0"/>
              <a:t> &amp; Cross talk</a:t>
            </a:r>
            <a:endParaRPr lang="it-IT" sz="3600" dirty="0"/>
          </a:p>
        </p:txBody>
      </p:sp>
      <p:pic>
        <p:nvPicPr>
          <p:cNvPr id="210946" name="Picture 2"/>
          <p:cNvPicPr>
            <a:picLocks noChangeAspect="1" noChangeArrowheads="1"/>
          </p:cNvPicPr>
          <p:nvPr/>
        </p:nvPicPr>
        <p:blipFill>
          <a:blip r:embed="rId2" cstate="screen"/>
          <a:srcRect/>
          <a:stretch>
            <a:fillRect/>
          </a:stretch>
        </p:blipFill>
        <p:spPr bwMode="auto">
          <a:xfrm>
            <a:off x="174812" y="667047"/>
            <a:ext cx="8767482" cy="5976663"/>
          </a:xfrm>
          <a:prstGeom prst="rect">
            <a:avLst/>
          </a:prstGeom>
          <a:noFill/>
          <a:ln w="9525">
            <a:noFill/>
            <a:miter lim="800000"/>
            <a:headEnd/>
            <a:tailEnd/>
          </a:ln>
        </p:spPr>
      </p:pic>
      <p:sp>
        <p:nvSpPr>
          <p:cNvPr id="4" name="Textfeld 3"/>
          <p:cNvSpPr txBox="1"/>
          <p:nvPr/>
        </p:nvSpPr>
        <p:spPr>
          <a:xfrm>
            <a:off x="285720" y="6376594"/>
            <a:ext cx="8643998" cy="338554"/>
          </a:xfrm>
          <a:prstGeom prst="rect">
            <a:avLst/>
          </a:prstGeom>
          <a:solidFill>
            <a:schemeClr val="bg1"/>
          </a:solidFill>
        </p:spPr>
        <p:txBody>
          <a:bodyPr wrap="square" rtlCol="0">
            <a:spAutoFit/>
          </a:bodyPr>
          <a:lstStyle/>
          <a:p>
            <a:r>
              <a:rPr lang="de-DE" sz="1600" dirty="0" smtClean="0"/>
              <a:t>A. Wiens, et al.; </a:t>
            </a:r>
            <a:r>
              <a:rPr lang="de-DE" sz="1600" i="1" dirty="0" smtClean="0"/>
              <a:t>Eur. Phys. J. A (2013) 49: 67  </a:t>
            </a:r>
            <a:r>
              <a:rPr lang="de-DE" sz="1600" dirty="0" smtClean="0"/>
              <a:t>B. Bruyneel, et al.; </a:t>
            </a:r>
            <a:r>
              <a:rPr lang="de-DE" sz="1600" i="1" dirty="0" smtClean="0"/>
              <a:t>Eur. Phys. J. A (2013) 49: 61</a:t>
            </a:r>
            <a:endParaRPr lang="en-US" sz="16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133350" y="-38100"/>
            <a:ext cx="8877300" cy="952500"/>
          </a:xfrm>
        </p:spPr>
        <p:txBody>
          <a:bodyPr/>
          <a:lstStyle/>
          <a:p>
            <a:r>
              <a:rPr lang="it-IT" sz="4000" dirty="0" err="1" smtClean="0">
                <a:latin typeface="Calibri" pitchFamily="34" charset="0"/>
                <a:cs typeface="Calibri" pitchFamily="34" charset="0"/>
              </a:rPr>
              <a:t>Pulse</a:t>
            </a:r>
            <a:r>
              <a:rPr lang="it-IT" sz="4000" dirty="0" smtClean="0">
                <a:latin typeface="Calibri" pitchFamily="34" charset="0"/>
                <a:cs typeface="Calibri" pitchFamily="34" charset="0"/>
              </a:rPr>
              <a:t> </a:t>
            </a:r>
            <a:r>
              <a:rPr lang="it-IT" sz="4000" dirty="0" err="1" smtClean="0">
                <a:latin typeface="Calibri" pitchFamily="34" charset="0"/>
                <a:cs typeface="Calibri" pitchFamily="34" charset="0"/>
              </a:rPr>
              <a:t>shape</a:t>
            </a:r>
            <a:r>
              <a:rPr lang="it-IT" sz="4000" dirty="0" smtClean="0">
                <a:latin typeface="Calibri" pitchFamily="34" charset="0"/>
                <a:cs typeface="Calibri" pitchFamily="34" charset="0"/>
              </a:rPr>
              <a:t> </a:t>
            </a:r>
            <a:r>
              <a:rPr lang="it-IT" sz="4000" dirty="0" err="1" smtClean="0">
                <a:latin typeface="Calibri" pitchFamily="34" charset="0"/>
                <a:cs typeface="Calibri" pitchFamily="34" charset="0"/>
              </a:rPr>
              <a:t>analysis</a:t>
            </a:r>
            <a:r>
              <a:rPr lang="it-IT" sz="4000" dirty="0" smtClean="0">
                <a:latin typeface="Calibri" pitchFamily="34" charset="0"/>
                <a:cs typeface="Calibri" pitchFamily="34" charset="0"/>
              </a:rPr>
              <a:t> </a:t>
            </a:r>
            <a:r>
              <a:rPr lang="it-IT" sz="4000" dirty="0" err="1" smtClean="0">
                <a:latin typeface="Calibri" pitchFamily="34" charset="0"/>
                <a:cs typeface="Calibri" pitchFamily="34" charset="0"/>
              </a:rPr>
              <a:t>two</a:t>
            </a:r>
            <a:r>
              <a:rPr lang="it-IT" sz="4000" dirty="0" smtClean="0">
                <a:latin typeface="Calibri" pitchFamily="34" charset="0"/>
                <a:cs typeface="Calibri" pitchFamily="34" charset="0"/>
              </a:rPr>
              <a:t> </a:t>
            </a:r>
            <a:r>
              <a:rPr lang="it-IT" sz="4000" dirty="0" err="1">
                <a:latin typeface="Calibri" pitchFamily="34" charset="0"/>
                <a:cs typeface="Calibri" pitchFamily="34" charset="0"/>
              </a:rPr>
              <a:t>e</a:t>
            </a:r>
            <a:r>
              <a:rPr lang="it-IT" sz="4000" dirty="0" err="1" smtClean="0">
                <a:latin typeface="Calibri" pitchFamily="34" charset="0"/>
                <a:cs typeface="Calibri" pitchFamily="34" charset="0"/>
              </a:rPr>
              <a:t>xamples</a:t>
            </a:r>
            <a:endParaRPr lang="it-IT" sz="4000" dirty="0" smtClean="0">
              <a:latin typeface="Calibri" pitchFamily="34" charset="0"/>
              <a:cs typeface="Calibri" pitchFamily="34" charset="0"/>
            </a:endParaRPr>
          </a:p>
        </p:txBody>
      </p:sp>
      <p:pic>
        <p:nvPicPr>
          <p:cNvPr id="64515" name="Picture 2"/>
          <p:cNvPicPr>
            <a:picLocks noChangeAspect="1" noChangeArrowheads="1"/>
          </p:cNvPicPr>
          <p:nvPr/>
        </p:nvPicPr>
        <p:blipFill>
          <a:blip r:embed="rId2" cstate="screen"/>
          <a:srcRect b="28438"/>
          <a:stretch>
            <a:fillRect/>
          </a:stretch>
        </p:blipFill>
        <p:spPr bwMode="auto">
          <a:xfrm>
            <a:off x="387350" y="5351463"/>
            <a:ext cx="8375650" cy="996317"/>
          </a:xfrm>
          <a:prstGeom prst="rect">
            <a:avLst/>
          </a:prstGeom>
          <a:noFill/>
          <a:ln w="9525">
            <a:noFill/>
            <a:miter lim="800000"/>
            <a:headEnd/>
            <a:tailEnd/>
          </a:ln>
        </p:spPr>
      </p:pic>
      <p:grpSp>
        <p:nvGrpSpPr>
          <p:cNvPr id="2" name="Group 7"/>
          <p:cNvGrpSpPr>
            <a:grpSpLocks/>
          </p:cNvGrpSpPr>
          <p:nvPr/>
        </p:nvGrpSpPr>
        <p:grpSpPr bwMode="auto">
          <a:xfrm>
            <a:off x="309563" y="854075"/>
            <a:ext cx="8450262" cy="2193925"/>
            <a:chOff x="310326" y="853555"/>
            <a:chExt cx="8450026" cy="2194445"/>
          </a:xfrm>
        </p:grpSpPr>
        <p:pic>
          <p:nvPicPr>
            <p:cNvPr id="64523" name="Picture 3"/>
            <p:cNvPicPr>
              <a:picLocks noChangeAspect="1" noChangeArrowheads="1"/>
            </p:cNvPicPr>
            <p:nvPr/>
          </p:nvPicPr>
          <p:blipFill>
            <a:blip r:embed="rId3" cstate="screen"/>
            <a:srcRect/>
            <a:stretch>
              <a:fillRect/>
            </a:stretch>
          </p:blipFill>
          <p:spPr bwMode="auto">
            <a:xfrm>
              <a:off x="310326" y="853555"/>
              <a:ext cx="8440193" cy="1121263"/>
            </a:xfrm>
            <a:prstGeom prst="rect">
              <a:avLst/>
            </a:prstGeom>
            <a:noFill/>
            <a:ln w="9525">
              <a:noFill/>
              <a:miter lim="800000"/>
              <a:headEnd/>
              <a:tailEnd/>
            </a:ln>
          </p:spPr>
        </p:pic>
        <p:pic>
          <p:nvPicPr>
            <p:cNvPr id="64524" name="Picture 4"/>
            <p:cNvPicPr>
              <a:picLocks noChangeAspect="1" noChangeArrowheads="1"/>
            </p:cNvPicPr>
            <p:nvPr/>
          </p:nvPicPr>
          <p:blipFill>
            <a:blip r:embed="rId4" cstate="screen"/>
            <a:srcRect/>
            <a:stretch>
              <a:fillRect/>
            </a:stretch>
          </p:blipFill>
          <p:spPr bwMode="auto">
            <a:xfrm>
              <a:off x="346841" y="1949418"/>
              <a:ext cx="8413511" cy="1098582"/>
            </a:xfrm>
            <a:prstGeom prst="rect">
              <a:avLst/>
            </a:prstGeom>
            <a:noFill/>
            <a:ln w="9525">
              <a:noFill/>
              <a:miter lim="800000"/>
              <a:headEnd/>
              <a:tailEnd/>
            </a:ln>
          </p:spPr>
        </p:pic>
      </p:grpSp>
      <p:grpSp>
        <p:nvGrpSpPr>
          <p:cNvPr id="3" name="Group 8"/>
          <p:cNvGrpSpPr>
            <a:grpSpLocks/>
          </p:cNvGrpSpPr>
          <p:nvPr/>
        </p:nvGrpSpPr>
        <p:grpSpPr bwMode="auto">
          <a:xfrm>
            <a:off x="328613" y="3162300"/>
            <a:ext cx="8455025" cy="2209800"/>
            <a:chOff x="328550" y="3162300"/>
            <a:chExt cx="8455553" cy="2209800"/>
          </a:xfrm>
        </p:grpSpPr>
        <p:pic>
          <p:nvPicPr>
            <p:cNvPr id="64521" name="Picture 5"/>
            <p:cNvPicPr>
              <a:picLocks noChangeAspect="1" noChangeArrowheads="1"/>
            </p:cNvPicPr>
            <p:nvPr/>
          </p:nvPicPr>
          <p:blipFill>
            <a:blip r:embed="rId5" cstate="screen"/>
            <a:srcRect/>
            <a:stretch>
              <a:fillRect/>
            </a:stretch>
          </p:blipFill>
          <p:spPr bwMode="auto">
            <a:xfrm>
              <a:off x="334076" y="3162300"/>
              <a:ext cx="8440189" cy="1096598"/>
            </a:xfrm>
            <a:prstGeom prst="rect">
              <a:avLst/>
            </a:prstGeom>
            <a:noFill/>
            <a:ln w="9525">
              <a:noFill/>
              <a:miter lim="800000"/>
              <a:headEnd/>
              <a:tailEnd/>
            </a:ln>
          </p:spPr>
        </p:pic>
        <p:pic>
          <p:nvPicPr>
            <p:cNvPr id="64522" name="Picture 6"/>
            <p:cNvPicPr>
              <a:picLocks noChangeAspect="1" noChangeArrowheads="1"/>
            </p:cNvPicPr>
            <p:nvPr/>
          </p:nvPicPr>
          <p:blipFill>
            <a:blip r:embed="rId6" cstate="screen"/>
            <a:srcRect/>
            <a:stretch>
              <a:fillRect/>
            </a:stretch>
          </p:blipFill>
          <p:spPr bwMode="auto">
            <a:xfrm>
              <a:off x="328550" y="4260850"/>
              <a:ext cx="8455553" cy="1111250"/>
            </a:xfrm>
            <a:prstGeom prst="rect">
              <a:avLst/>
            </a:prstGeom>
            <a:noFill/>
            <a:ln w="9525">
              <a:noFill/>
              <a:miter lim="800000"/>
              <a:headEnd/>
              <a:tailEnd/>
            </a:ln>
          </p:spPr>
        </p:pic>
      </p:grpSp>
      <p:sp>
        <p:nvSpPr>
          <p:cNvPr id="64518" name="TextBox 9"/>
          <p:cNvSpPr txBox="1">
            <a:spLocks noChangeArrowheads="1"/>
          </p:cNvSpPr>
          <p:nvPr/>
        </p:nvSpPr>
        <p:spPr bwMode="auto">
          <a:xfrm>
            <a:off x="385855" y="2933700"/>
            <a:ext cx="8525910" cy="338554"/>
          </a:xfrm>
          <a:prstGeom prst="rect">
            <a:avLst/>
          </a:prstGeom>
          <a:noFill/>
          <a:ln w="9525">
            <a:noFill/>
            <a:miter lim="800000"/>
            <a:headEnd/>
            <a:tailEnd/>
          </a:ln>
        </p:spPr>
        <p:txBody>
          <a:bodyPr wrap="square">
            <a:spAutoFit/>
          </a:bodyPr>
          <a:lstStyle/>
          <a:p>
            <a:r>
              <a:rPr lang="it-IT" sz="1200" dirty="0" smtClean="0">
                <a:latin typeface="Arial" pitchFamily="34" charset="0"/>
                <a:cs typeface="Arial" pitchFamily="34" charset="0"/>
              </a:rPr>
              <a:t>1</a:t>
            </a:r>
            <a:r>
              <a:rPr lang="it-IT" sz="1600" dirty="0" smtClean="0">
                <a:solidFill>
                  <a:srgbClr val="0033CC"/>
                </a:solidFill>
                <a:latin typeface="Arial" pitchFamily="34" charset="0"/>
                <a:cs typeface="Arial" pitchFamily="34" charset="0"/>
              </a:rPr>
              <a:t>       A         </a:t>
            </a:r>
            <a:r>
              <a:rPr lang="it-IT" sz="1200" dirty="0" smtClean="0">
                <a:latin typeface="Arial" pitchFamily="34" charset="0"/>
                <a:cs typeface="Arial" pitchFamily="34" charset="0"/>
              </a:rPr>
              <a:t>6</a:t>
            </a:r>
            <a:r>
              <a:rPr lang="it-IT" sz="1600" dirty="0" smtClean="0">
                <a:solidFill>
                  <a:srgbClr val="0033CC"/>
                </a:solidFill>
                <a:latin typeface="Arial" pitchFamily="34" charset="0"/>
                <a:cs typeface="Arial" pitchFamily="34" charset="0"/>
              </a:rPr>
              <a:t>   </a:t>
            </a:r>
            <a:r>
              <a:rPr lang="it-IT" sz="1200" dirty="0" smtClean="0">
                <a:latin typeface="Arial" pitchFamily="34" charset="0"/>
                <a:cs typeface="Arial" pitchFamily="34" charset="0"/>
              </a:rPr>
              <a:t>1</a:t>
            </a:r>
            <a:r>
              <a:rPr lang="it-IT" sz="1600" dirty="0" smtClean="0">
                <a:solidFill>
                  <a:srgbClr val="0033CC"/>
                </a:solidFill>
                <a:latin typeface="Arial" pitchFamily="34" charset="0"/>
                <a:cs typeface="Arial" pitchFamily="34" charset="0"/>
              </a:rPr>
              <a:t>       B        </a:t>
            </a:r>
            <a:r>
              <a:rPr lang="it-IT" sz="1200" dirty="0" smtClean="0">
                <a:latin typeface="Arial" pitchFamily="34" charset="0"/>
                <a:cs typeface="Arial" pitchFamily="34" charset="0"/>
              </a:rPr>
              <a:t>6 </a:t>
            </a:r>
            <a:r>
              <a:rPr lang="it-IT" sz="1600" dirty="0" smtClean="0">
                <a:solidFill>
                  <a:srgbClr val="0033CC"/>
                </a:solidFill>
                <a:latin typeface="Arial" pitchFamily="34" charset="0"/>
                <a:cs typeface="Arial" pitchFamily="34" charset="0"/>
              </a:rPr>
              <a:t>  </a:t>
            </a:r>
            <a:r>
              <a:rPr lang="it-IT" sz="1200" dirty="0" smtClean="0">
                <a:latin typeface="Arial" pitchFamily="34" charset="0"/>
                <a:cs typeface="Arial" pitchFamily="34" charset="0"/>
              </a:rPr>
              <a:t>1</a:t>
            </a:r>
            <a:r>
              <a:rPr lang="it-IT" sz="1600" dirty="0" smtClean="0">
                <a:solidFill>
                  <a:srgbClr val="0033CC"/>
                </a:solidFill>
                <a:latin typeface="Arial" pitchFamily="34" charset="0"/>
                <a:cs typeface="Arial" pitchFamily="34" charset="0"/>
              </a:rPr>
              <a:t>       </a:t>
            </a:r>
            <a:r>
              <a:rPr lang="it-IT" sz="1600" dirty="0">
                <a:solidFill>
                  <a:srgbClr val="0033CC"/>
                </a:solidFill>
                <a:latin typeface="Arial" pitchFamily="34" charset="0"/>
                <a:cs typeface="Arial" pitchFamily="34" charset="0"/>
              </a:rPr>
              <a:t>C      </a:t>
            </a:r>
            <a:r>
              <a:rPr lang="it-IT" sz="1600" dirty="0" smtClean="0">
                <a:solidFill>
                  <a:srgbClr val="0033CC"/>
                </a:solidFill>
                <a:latin typeface="Arial" pitchFamily="34" charset="0"/>
                <a:cs typeface="Arial" pitchFamily="34" charset="0"/>
              </a:rPr>
              <a:t>  </a:t>
            </a:r>
            <a:r>
              <a:rPr lang="it-IT" sz="1200" dirty="0" smtClean="0">
                <a:latin typeface="Arial" pitchFamily="34" charset="0"/>
                <a:cs typeface="Arial" pitchFamily="34" charset="0"/>
              </a:rPr>
              <a:t>6</a:t>
            </a:r>
            <a:r>
              <a:rPr lang="it-IT" sz="1600" dirty="0" smtClean="0">
                <a:solidFill>
                  <a:srgbClr val="0033CC"/>
                </a:solidFill>
                <a:latin typeface="Arial" pitchFamily="34" charset="0"/>
                <a:cs typeface="Arial" pitchFamily="34" charset="0"/>
              </a:rPr>
              <a:t>   </a:t>
            </a:r>
            <a:r>
              <a:rPr lang="it-IT" sz="1200" dirty="0" smtClean="0">
                <a:latin typeface="Arial" pitchFamily="34" charset="0"/>
                <a:cs typeface="Arial" pitchFamily="34" charset="0"/>
              </a:rPr>
              <a:t>1</a:t>
            </a:r>
            <a:r>
              <a:rPr lang="it-IT" sz="1600" dirty="0" smtClean="0">
                <a:solidFill>
                  <a:srgbClr val="0033CC"/>
                </a:solidFill>
                <a:latin typeface="Arial" pitchFamily="34" charset="0"/>
                <a:cs typeface="Arial" pitchFamily="34" charset="0"/>
              </a:rPr>
              <a:t>        D        </a:t>
            </a:r>
            <a:r>
              <a:rPr lang="it-IT" sz="1200" dirty="0" smtClean="0">
                <a:latin typeface="Arial" pitchFamily="34" charset="0"/>
                <a:cs typeface="Arial" pitchFamily="34" charset="0"/>
              </a:rPr>
              <a:t>6</a:t>
            </a:r>
            <a:r>
              <a:rPr lang="it-IT" sz="1600" dirty="0" smtClean="0">
                <a:solidFill>
                  <a:srgbClr val="0033CC"/>
                </a:solidFill>
                <a:latin typeface="Arial" pitchFamily="34" charset="0"/>
                <a:cs typeface="Arial" pitchFamily="34" charset="0"/>
              </a:rPr>
              <a:t>  </a:t>
            </a:r>
            <a:r>
              <a:rPr lang="it-IT" sz="1200" dirty="0" smtClean="0">
                <a:latin typeface="Arial" pitchFamily="34" charset="0"/>
                <a:cs typeface="Arial" pitchFamily="34" charset="0"/>
              </a:rPr>
              <a:t>1</a:t>
            </a:r>
            <a:r>
              <a:rPr lang="it-IT" sz="1600" dirty="0" smtClean="0">
                <a:solidFill>
                  <a:srgbClr val="0033CC"/>
                </a:solidFill>
                <a:latin typeface="Arial" pitchFamily="34" charset="0"/>
                <a:cs typeface="Arial" pitchFamily="34" charset="0"/>
              </a:rPr>
              <a:t>        E        </a:t>
            </a:r>
            <a:r>
              <a:rPr lang="it-IT" sz="1200" dirty="0" smtClean="0">
                <a:latin typeface="Arial" pitchFamily="34" charset="0"/>
                <a:cs typeface="Arial" pitchFamily="34" charset="0"/>
              </a:rPr>
              <a:t>6</a:t>
            </a:r>
            <a:r>
              <a:rPr lang="it-IT" sz="1600" dirty="0" smtClean="0">
                <a:solidFill>
                  <a:srgbClr val="0033CC"/>
                </a:solidFill>
                <a:latin typeface="Arial" pitchFamily="34" charset="0"/>
                <a:cs typeface="Arial" pitchFamily="34" charset="0"/>
              </a:rPr>
              <a:t>  </a:t>
            </a:r>
            <a:r>
              <a:rPr lang="it-IT" sz="1200" dirty="0" smtClean="0">
                <a:latin typeface="Arial" pitchFamily="34" charset="0"/>
                <a:cs typeface="Arial" pitchFamily="34" charset="0"/>
              </a:rPr>
              <a:t>1</a:t>
            </a:r>
            <a:r>
              <a:rPr lang="it-IT" sz="1600" dirty="0" smtClean="0">
                <a:solidFill>
                  <a:srgbClr val="0033CC"/>
                </a:solidFill>
                <a:latin typeface="Arial" pitchFamily="34" charset="0"/>
                <a:cs typeface="Arial" pitchFamily="34" charset="0"/>
              </a:rPr>
              <a:t>        </a:t>
            </a:r>
            <a:r>
              <a:rPr lang="it-IT" sz="1600" dirty="0">
                <a:solidFill>
                  <a:srgbClr val="0033CC"/>
                </a:solidFill>
                <a:latin typeface="Arial" pitchFamily="34" charset="0"/>
                <a:cs typeface="Arial" pitchFamily="34" charset="0"/>
              </a:rPr>
              <a:t>F    </a:t>
            </a:r>
            <a:r>
              <a:rPr lang="it-IT" sz="1600" dirty="0" smtClean="0">
                <a:solidFill>
                  <a:srgbClr val="0033CC"/>
                </a:solidFill>
                <a:latin typeface="Arial" pitchFamily="34" charset="0"/>
                <a:cs typeface="Arial" pitchFamily="34" charset="0"/>
              </a:rPr>
              <a:t>   </a:t>
            </a:r>
            <a:r>
              <a:rPr lang="it-IT" sz="1200" dirty="0" smtClean="0">
                <a:solidFill>
                  <a:srgbClr val="0033CC"/>
                </a:solidFill>
                <a:latin typeface="Arial" pitchFamily="34" charset="0"/>
                <a:cs typeface="Arial" pitchFamily="34" charset="0"/>
              </a:rPr>
              <a:t> </a:t>
            </a:r>
            <a:r>
              <a:rPr lang="it-IT" sz="1100" dirty="0" smtClean="0">
                <a:latin typeface="Arial" pitchFamily="34" charset="0"/>
                <a:cs typeface="Arial" pitchFamily="34" charset="0"/>
              </a:rPr>
              <a:t>6  </a:t>
            </a:r>
            <a:r>
              <a:rPr lang="it-IT" sz="1200" dirty="0" smtClean="0">
                <a:solidFill>
                  <a:srgbClr val="0033CC"/>
                </a:solidFill>
                <a:latin typeface="Arial" pitchFamily="34" charset="0"/>
                <a:cs typeface="Arial" pitchFamily="34" charset="0"/>
              </a:rPr>
              <a:t> </a:t>
            </a:r>
            <a:r>
              <a:rPr lang="it-IT" sz="1600" dirty="0">
                <a:solidFill>
                  <a:srgbClr val="0033CC"/>
                </a:solidFill>
                <a:latin typeface="Arial" pitchFamily="34" charset="0"/>
                <a:cs typeface="Arial" pitchFamily="34" charset="0"/>
              </a:rPr>
              <a:t>CC</a:t>
            </a:r>
          </a:p>
        </p:txBody>
      </p:sp>
      <p:sp>
        <p:nvSpPr>
          <p:cNvPr id="64519" name="TextBox 10"/>
          <p:cNvSpPr txBox="1">
            <a:spLocks noChangeArrowheads="1"/>
          </p:cNvSpPr>
          <p:nvPr/>
        </p:nvSpPr>
        <p:spPr bwMode="auto">
          <a:xfrm>
            <a:off x="1143000" y="952500"/>
            <a:ext cx="5389617" cy="400110"/>
          </a:xfrm>
          <a:prstGeom prst="rect">
            <a:avLst/>
          </a:prstGeom>
          <a:noFill/>
          <a:ln w="9525">
            <a:noFill/>
            <a:miter lim="800000"/>
            <a:headEnd/>
            <a:tailEnd/>
          </a:ln>
        </p:spPr>
        <p:txBody>
          <a:bodyPr wrap="none">
            <a:spAutoFit/>
          </a:bodyPr>
          <a:lstStyle/>
          <a:p>
            <a:r>
              <a:rPr lang="it-IT" sz="2000" b="1" dirty="0"/>
              <a:t>E</a:t>
            </a:r>
            <a:r>
              <a:rPr lang="it-IT" sz="2000" b="1" dirty="0">
                <a:latin typeface="Symbol" pitchFamily="18" charset="2"/>
              </a:rPr>
              <a:t>g</a:t>
            </a:r>
            <a:r>
              <a:rPr lang="it-IT" sz="2000" b="1" dirty="0"/>
              <a:t> = 1172 keV         </a:t>
            </a:r>
            <a:r>
              <a:rPr lang="it-IT" sz="2000" b="1" dirty="0" smtClean="0"/>
              <a:t>net-charge </a:t>
            </a:r>
            <a:r>
              <a:rPr lang="it-IT" sz="2000" b="1" dirty="0"/>
              <a:t>in A1 </a:t>
            </a:r>
          </a:p>
        </p:txBody>
      </p:sp>
      <p:sp>
        <p:nvSpPr>
          <p:cNvPr id="64520" name="TextBox 11"/>
          <p:cNvSpPr txBox="1">
            <a:spLocks noChangeArrowheads="1"/>
          </p:cNvSpPr>
          <p:nvPr/>
        </p:nvSpPr>
        <p:spPr bwMode="auto">
          <a:xfrm>
            <a:off x="1143000" y="3238500"/>
            <a:ext cx="6327373" cy="400110"/>
          </a:xfrm>
          <a:prstGeom prst="rect">
            <a:avLst/>
          </a:prstGeom>
          <a:noFill/>
          <a:ln w="9525">
            <a:noFill/>
            <a:miter lim="800000"/>
            <a:headEnd/>
            <a:tailEnd/>
          </a:ln>
        </p:spPr>
        <p:txBody>
          <a:bodyPr wrap="none">
            <a:spAutoFit/>
          </a:bodyPr>
          <a:lstStyle/>
          <a:p>
            <a:r>
              <a:rPr lang="it-IT" sz="2000" b="1" dirty="0"/>
              <a:t>E</a:t>
            </a:r>
            <a:r>
              <a:rPr lang="it-IT" sz="2000" b="1" dirty="0">
                <a:latin typeface="Symbol" pitchFamily="18" charset="2"/>
              </a:rPr>
              <a:t>g</a:t>
            </a:r>
            <a:r>
              <a:rPr lang="it-IT" sz="2000" b="1" dirty="0"/>
              <a:t> = 1332 keV         </a:t>
            </a:r>
            <a:r>
              <a:rPr lang="it-IT" sz="2000" b="1" dirty="0" smtClean="0"/>
              <a:t>net-charge </a:t>
            </a:r>
            <a:r>
              <a:rPr lang="it-IT" sz="2000" b="1" dirty="0"/>
              <a:t>in </a:t>
            </a:r>
            <a:r>
              <a:rPr lang="it-IT" sz="2000" b="1" dirty="0" smtClean="0"/>
              <a:t>C4, </a:t>
            </a:r>
            <a:r>
              <a:rPr lang="it-IT" sz="2000" b="1" dirty="0"/>
              <a:t>E1, E3 </a:t>
            </a:r>
          </a:p>
        </p:txBody>
      </p:sp>
      <p:sp>
        <p:nvSpPr>
          <p:cNvPr id="13" name="TextBox 12"/>
          <p:cNvSpPr txBox="1"/>
          <p:nvPr/>
        </p:nvSpPr>
        <p:spPr>
          <a:xfrm>
            <a:off x="629452" y="2015106"/>
            <a:ext cx="524503" cy="338554"/>
          </a:xfrm>
          <a:prstGeom prst="rect">
            <a:avLst/>
          </a:prstGeom>
          <a:noFill/>
        </p:spPr>
        <p:txBody>
          <a:bodyPr wrap="none" rtlCol="0">
            <a:spAutoFit/>
          </a:bodyPr>
          <a:lstStyle/>
          <a:p>
            <a:r>
              <a:rPr lang="en-US" sz="1600" dirty="0" smtClean="0"/>
              <a:t>x10</a:t>
            </a:r>
            <a:endParaRPr lang="it-IT" sz="1600" dirty="0"/>
          </a:p>
        </p:txBody>
      </p:sp>
      <p:sp>
        <p:nvSpPr>
          <p:cNvPr id="14" name="TextBox 13"/>
          <p:cNvSpPr txBox="1"/>
          <p:nvPr/>
        </p:nvSpPr>
        <p:spPr>
          <a:xfrm>
            <a:off x="629452" y="4350720"/>
            <a:ext cx="524503" cy="338554"/>
          </a:xfrm>
          <a:prstGeom prst="rect">
            <a:avLst/>
          </a:prstGeom>
          <a:noFill/>
        </p:spPr>
        <p:txBody>
          <a:bodyPr wrap="none" rtlCol="0">
            <a:spAutoFit/>
          </a:bodyPr>
          <a:lstStyle/>
          <a:p>
            <a:r>
              <a:rPr lang="en-US" sz="1600" dirty="0" smtClean="0"/>
              <a:t>x10</a:t>
            </a:r>
            <a:endParaRPr lang="it-IT" sz="1600" dirty="0"/>
          </a:p>
        </p:txBody>
      </p:sp>
      <p:sp>
        <p:nvSpPr>
          <p:cNvPr id="15" name="Left Brace 14"/>
          <p:cNvSpPr/>
          <p:nvPr/>
        </p:nvSpPr>
        <p:spPr>
          <a:xfrm>
            <a:off x="155425" y="932675"/>
            <a:ext cx="192025" cy="2073870"/>
          </a:xfrm>
          <a:prstGeom prst="leftBrace">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6" name="Left Brace 15"/>
          <p:cNvSpPr/>
          <p:nvPr/>
        </p:nvSpPr>
        <p:spPr>
          <a:xfrm>
            <a:off x="155425" y="3236975"/>
            <a:ext cx="192025" cy="2073870"/>
          </a:xfrm>
          <a:prstGeom prst="leftBrace">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7" name="TextBox 16"/>
          <p:cNvSpPr txBox="1"/>
          <p:nvPr/>
        </p:nvSpPr>
        <p:spPr>
          <a:xfrm>
            <a:off x="918411" y="6324093"/>
            <a:ext cx="7302064" cy="369332"/>
          </a:xfrm>
          <a:prstGeom prst="rect">
            <a:avLst/>
          </a:prstGeom>
          <a:noFill/>
        </p:spPr>
        <p:txBody>
          <a:bodyPr wrap="none" rtlCol="0">
            <a:spAutoFit/>
          </a:bodyPr>
          <a:lstStyle/>
          <a:p>
            <a:r>
              <a:rPr lang="en-US" sz="1800" dirty="0" smtClean="0">
                <a:latin typeface="Arial" pitchFamily="34" charset="0"/>
                <a:cs typeface="Arial" pitchFamily="34" charset="0"/>
              </a:rPr>
              <a:t>Tomography of interactions in the crystal: non uniformities due to PSA</a:t>
            </a:r>
            <a:endParaRPr lang="it-IT" sz="1800" dirty="0">
              <a:latin typeface="Arial" pitchFamily="34" charset="0"/>
              <a:cs typeface="Arial" pitchFamily="34" charset="0"/>
            </a:endParaRPr>
          </a:p>
        </p:txBody>
      </p:sp>
    </p:spTree>
    <p:extLst>
      <p:ext uri="{BB962C8B-B14F-4D97-AF65-F5344CB8AC3E}">
        <p14:creationId xmlns:p14="http://schemas.microsoft.com/office/powerpoint/2010/main" val="3008282235"/>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6877050" y="1557338"/>
            <a:ext cx="2189163" cy="2232025"/>
          </a:xfrm>
          <a:prstGeom prst="rect">
            <a:avLst/>
          </a:prstGeom>
          <a:solidFill>
            <a:srgbClr val="F20000"/>
          </a:solidFill>
          <a:ln w="9525">
            <a:noFill/>
            <a:miter lim="800000"/>
            <a:headEnd/>
            <a:tailEnd/>
          </a:ln>
        </p:spPr>
        <p:txBody>
          <a:bodyPr wrap="none"/>
          <a:lstStyle/>
          <a:p>
            <a:pPr>
              <a:spcBef>
                <a:spcPct val="50000"/>
              </a:spcBef>
            </a:pPr>
            <a:r>
              <a:rPr lang="en-US" sz="2800" b="1">
                <a:solidFill>
                  <a:schemeClr val="bg1"/>
                </a:solidFill>
                <a:latin typeface="Arial" pitchFamily="34" charset="0"/>
              </a:rPr>
              <a:t>Result of </a:t>
            </a:r>
            <a:br>
              <a:rPr lang="en-US" sz="2800" b="1">
                <a:solidFill>
                  <a:schemeClr val="bg1"/>
                </a:solidFill>
                <a:latin typeface="Arial" pitchFamily="34" charset="0"/>
              </a:rPr>
            </a:br>
            <a:r>
              <a:rPr lang="en-US" sz="2800" b="1" i="1">
                <a:solidFill>
                  <a:schemeClr val="bg1"/>
                </a:solidFill>
                <a:latin typeface="Arial" pitchFamily="34" charset="0"/>
              </a:rPr>
              <a:t>Grid Search</a:t>
            </a:r>
            <a:br>
              <a:rPr lang="en-US" sz="2800" b="1" i="1">
                <a:solidFill>
                  <a:schemeClr val="bg1"/>
                </a:solidFill>
                <a:latin typeface="Arial" pitchFamily="34" charset="0"/>
              </a:rPr>
            </a:br>
            <a:r>
              <a:rPr lang="en-US" sz="2800" b="1">
                <a:solidFill>
                  <a:schemeClr val="bg1"/>
                </a:solidFill>
                <a:latin typeface="Arial" pitchFamily="34" charset="0"/>
              </a:rPr>
              <a:t>Algorithm</a:t>
            </a:r>
          </a:p>
        </p:txBody>
      </p:sp>
      <p:sp>
        <p:nvSpPr>
          <p:cNvPr id="63491" name="Rectangle 3"/>
          <p:cNvSpPr>
            <a:spLocks noGrp="1" noChangeArrowheads="1"/>
          </p:cNvSpPr>
          <p:nvPr>
            <p:ph type="title"/>
          </p:nvPr>
        </p:nvSpPr>
        <p:spPr>
          <a:xfrm>
            <a:off x="677863" y="49213"/>
            <a:ext cx="7772400" cy="892175"/>
          </a:xfrm>
        </p:spPr>
        <p:txBody>
          <a:bodyPr/>
          <a:lstStyle/>
          <a:p>
            <a:pPr algn="ctr" eaLnBrk="1" hangingPunct="1"/>
            <a:r>
              <a:rPr lang="en-US" dirty="0" smtClean="0">
                <a:solidFill>
                  <a:srgbClr val="006699"/>
                </a:solidFill>
              </a:rPr>
              <a:t>Pulse Shape Analysis concept</a:t>
            </a:r>
          </a:p>
        </p:txBody>
      </p:sp>
      <p:pic>
        <p:nvPicPr>
          <p:cNvPr id="63492" name="Picture 4" descr="p10p25p46"/>
          <p:cNvPicPr>
            <a:picLocks noChangeAspect="1" noChangeArrowheads="1"/>
          </p:cNvPicPr>
          <p:nvPr/>
        </p:nvPicPr>
        <p:blipFill>
          <a:blip r:embed="rId2" cstate="print"/>
          <a:srcRect l="3305" t="1907" r="3305"/>
          <a:stretch>
            <a:fillRect/>
          </a:stretch>
        </p:blipFill>
        <p:spPr bwMode="auto">
          <a:xfrm>
            <a:off x="611188" y="1268413"/>
            <a:ext cx="6191250" cy="4410075"/>
          </a:xfrm>
          <a:prstGeom prst="rect">
            <a:avLst/>
          </a:prstGeom>
          <a:noFill/>
          <a:ln w="9525">
            <a:noFill/>
            <a:miter lim="800000"/>
            <a:headEnd/>
            <a:tailEnd/>
          </a:ln>
        </p:spPr>
      </p:pic>
      <p:sp>
        <p:nvSpPr>
          <p:cNvPr id="63493" name="Line 5"/>
          <p:cNvSpPr>
            <a:spLocks noChangeShapeType="1"/>
          </p:cNvSpPr>
          <p:nvPr/>
        </p:nvSpPr>
        <p:spPr bwMode="auto">
          <a:xfrm>
            <a:off x="611188" y="2349500"/>
            <a:ext cx="6191250" cy="0"/>
          </a:xfrm>
          <a:prstGeom prst="line">
            <a:avLst/>
          </a:prstGeom>
          <a:noFill/>
          <a:ln w="38100">
            <a:solidFill>
              <a:schemeClr val="folHlink"/>
            </a:solidFill>
            <a:round/>
            <a:headEnd/>
            <a:tailEnd/>
          </a:ln>
        </p:spPr>
        <p:txBody>
          <a:bodyPr/>
          <a:lstStyle/>
          <a:p>
            <a:endParaRPr lang="it-IT"/>
          </a:p>
        </p:txBody>
      </p:sp>
      <p:sp>
        <p:nvSpPr>
          <p:cNvPr id="63494" name="Line 6"/>
          <p:cNvSpPr>
            <a:spLocks noChangeShapeType="1"/>
          </p:cNvSpPr>
          <p:nvPr/>
        </p:nvSpPr>
        <p:spPr bwMode="auto">
          <a:xfrm>
            <a:off x="611188" y="3429000"/>
            <a:ext cx="6191250" cy="0"/>
          </a:xfrm>
          <a:prstGeom prst="line">
            <a:avLst/>
          </a:prstGeom>
          <a:noFill/>
          <a:ln w="38100">
            <a:solidFill>
              <a:schemeClr val="folHlink"/>
            </a:solidFill>
            <a:round/>
            <a:headEnd/>
            <a:tailEnd/>
          </a:ln>
        </p:spPr>
        <p:txBody>
          <a:bodyPr/>
          <a:lstStyle/>
          <a:p>
            <a:endParaRPr lang="it-IT"/>
          </a:p>
        </p:txBody>
      </p:sp>
      <p:sp>
        <p:nvSpPr>
          <p:cNvPr id="63495" name="Line 7"/>
          <p:cNvSpPr>
            <a:spLocks noChangeShapeType="1"/>
          </p:cNvSpPr>
          <p:nvPr/>
        </p:nvSpPr>
        <p:spPr bwMode="auto">
          <a:xfrm>
            <a:off x="611188" y="4510088"/>
            <a:ext cx="6191250" cy="0"/>
          </a:xfrm>
          <a:prstGeom prst="line">
            <a:avLst/>
          </a:prstGeom>
          <a:noFill/>
          <a:ln w="38100">
            <a:solidFill>
              <a:schemeClr val="folHlink"/>
            </a:solidFill>
            <a:round/>
            <a:headEnd/>
            <a:tailEnd/>
          </a:ln>
        </p:spPr>
        <p:txBody>
          <a:bodyPr/>
          <a:lstStyle/>
          <a:p>
            <a:endParaRPr lang="it-IT"/>
          </a:p>
        </p:txBody>
      </p:sp>
      <p:sp>
        <p:nvSpPr>
          <p:cNvPr id="63496" name="Line 8"/>
          <p:cNvSpPr>
            <a:spLocks noChangeShapeType="1"/>
          </p:cNvSpPr>
          <p:nvPr/>
        </p:nvSpPr>
        <p:spPr bwMode="auto">
          <a:xfrm>
            <a:off x="611188" y="5661025"/>
            <a:ext cx="2087562" cy="0"/>
          </a:xfrm>
          <a:prstGeom prst="line">
            <a:avLst/>
          </a:prstGeom>
          <a:noFill/>
          <a:ln w="38100">
            <a:solidFill>
              <a:schemeClr val="folHlink"/>
            </a:solidFill>
            <a:round/>
            <a:headEnd/>
            <a:tailEnd/>
          </a:ln>
        </p:spPr>
        <p:txBody>
          <a:bodyPr/>
          <a:lstStyle/>
          <a:p>
            <a:endParaRPr lang="it-IT"/>
          </a:p>
        </p:txBody>
      </p:sp>
      <p:sp>
        <p:nvSpPr>
          <p:cNvPr id="63497" name="Line 9"/>
          <p:cNvSpPr>
            <a:spLocks noChangeShapeType="1"/>
          </p:cNvSpPr>
          <p:nvPr/>
        </p:nvSpPr>
        <p:spPr bwMode="auto">
          <a:xfrm>
            <a:off x="611188" y="1268413"/>
            <a:ext cx="6191250" cy="0"/>
          </a:xfrm>
          <a:prstGeom prst="line">
            <a:avLst/>
          </a:prstGeom>
          <a:noFill/>
          <a:ln w="38100">
            <a:solidFill>
              <a:schemeClr val="folHlink"/>
            </a:solidFill>
            <a:round/>
            <a:headEnd/>
            <a:tailEnd/>
          </a:ln>
        </p:spPr>
        <p:txBody>
          <a:bodyPr/>
          <a:lstStyle/>
          <a:p>
            <a:endParaRPr lang="it-IT"/>
          </a:p>
        </p:txBody>
      </p:sp>
      <p:sp>
        <p:nvSpPr>
          <p:cNvPr id="63498" name="Line 10"/>
          <p:cNvSpPr>
            <a:spLocks noChangeShapeType="1"/>
          </p:cNvSpPr>
          <p:nvPr/>
        </p:nvSpPr>
        <p:spPr bwMode="auto">
          <a:xfrm>
            <a:off x="2698750" y="1268413"/>
            <a:ext cx="0" cy="4392612"/>
          </a:xfrm>
          <a:prstGeom prst="line">
            <a:avLst/>
          </a:prstGeom>
          <a:noFill/>
          <a:ln w="38100">
            <a:solidFill>
              <a:schemeClr val="folHlink"/>
            </a:solidFill>
            <a:round/>
            <a:headEnd/>
            <a:tailEnd/>
          </a:ln>
        </p:spPr>
        <p:txBody>
          <a:bodyPr/>
          <a:lstStyle/>
          <a:p>
            <a:endParaRPr lang="it-IT"/>
          </a:p>
        </p:txBody>
      </p:sp>
      <p:sp>
        <p:nvSpPr>
          <p:cNvPr id="63499" name="Line 11"/>
          <p:cNvSpPr>
            <a:spLocks noChangeShapeType="1"/>
          </p:cNvSpPr>
          <p:nvPr/>
        </p:nvSpPr>
        <p:spPr bwMode="auto">
          <a:xfrm>
            <a:off x="4757738" y="1268413"/>
            <a:ext cx="0" cy="3241675"/>
          </a:xfrm>
          <a:prstGeom prst="line">
            <a:avLst/>
          </a:prstGeom>
          <a:noFill/>
          <a:ln w="38100">
            <a:solidFill>
              <a:schemeClr val="folHlink"/>
            </a:solidFill>
            <a:round/>
            <a:headEnd/>
            <a:tailEnd/>
          </a:ln>
        </p:spPr>
        <p:txBody>
          <a:bodyPr/>
          <a:lstStyle/>
          <a:p>
            <a:endParaRPr lang="it-IT"/>
          </a:p>
        </p:txBody>
      </p:sp>
      <p:sp>
        <p:nvSpPr>
          <p:cNvPr id="63500" name="Line 12"/>
          <p:cNvSpPr>
            <a:spLocks noChangeShapeType="1"/>
          </p:cNvSpPr>
          <p:nvPr/>
        </p:nvSpPr>
        <p:spPr bwMode="auto">
          <a:xfrm>
            <a:off x="6802438" y="1268413"/>
            <a:ext cx="0" cy="3241675"/>
          </a:xfrm>
          <a:prstGeom prst="line">
            <a:avLst/>
          </a:prstGeom>
          <a:noFill/>
          <a:ln w="38100">
            <a:solidFill>
              <a:schemeClr val="folHlink"/>
            </a:solidFill>
            <a:round/>
            <a:headEnd/>
            <a:tailEnd/>
          </a:ln>
        </p:spPr>
        <p:txBody>
          <a:bodyPr/>
          <a:lstStyle/>
          <a:p>
            <a:endParaRPr lang="it-IT"/>
          </a:p>
        </p:txBody>
      </p:sp>
      <p:sp>
        <p:nvSpPr>
          <p:cNvPr id="63501" name="Line 13"/>
          <p:cNvSpPr>
            <a:spLocks noChangeShapeType="1"/>
          </p:cNvSpPr>
          <p:nvPr/>
        </p:nvSpPr>
        <p:spPr bwMode="auto">
          <a:xfrm>
            <a:off x="611188" y="1268413"/>
            <a:ext cx="0" cy="4392612"/>
          </a:xfrm>
          <a:prstGeom prst="line">
            <a:avLst/>
          </a:prstGeom>
          <a:noFill/>
          <a:ln w="38100">
            <a:solidFill>
              <a:schemeClr val="folHlink"/>
            </a:solidFill>
            <a:round/>
            <a:headEnd/>
            <a:tailEnd/>
          </a:ln>
        </p:spPr>
        <p:txBody>
          <a:bodyPr/>
          <a:lstStyle/>
          <a:p>
            <a:endParaRPr lang="it-IT"/>
          </a:p>
        </p:txBody>
      </p:sp>
      <p:sp>
        <p:nvSpPr>
          <p:cNvPr id="63502" name="Text Box 14"/>
          <p:cNvSpPr txBox="1">
            <a:spLocks noChangeArrowheads="1"/>
          </p:cNvSpPr>
          <p:nvPr/>
        </p:nvSpPr>
        <p:spPr bwMode="auto">
          <a:xfrm>
            <a:off x="4211638" y="2420938"/>
            <a:ext cx="476250" cy="366712"/>
          </a:xfrm>
          <a:prstGeom prst="rect">
            <a:avLst/>
          </a:prstGeom>
          <a:solidFill>
            <a:schemeClr val="folHlink"/>
          </a:solidFill>
          <a:ln w="9525">
            <a:noFill/>
            <a:miter lim="800000"/>
            <a:headEnd/>
            <a:tailEnd/>
          </a:ln>
        </p:spPr>
        <p:txBody>
          <a:bodyPr wrap="none">
            <a:spAutoFit/>
          </a:bodyPr>
          <a:lstStyle/>
          <a:p>
            <a:pPr algn="ctr">
              <a:spcBef>
                <a:spcPct val="50000"/>
              </a:spcBef>
            </a:pPr>
            <a:r>
              <a:rPr lang="en-US" sz="1800" b="1">
                <a:solidFill>
                  <a:schemeClr val="bg1"/>
                </a:solidFill>
                <a:latin typeface="Arial" pitchFamily="34" charset="0"/>
              </a:rPr>
              <a:t>B4</a:t>
            </a:r>
          </a:p>
        </p:txBody>
      </p:sp>
      <p:sp>
        <p:nvSpPr>
          <p:cNvPr id="63503" name="Text Box 15"/>
          <p:cNvSpPr txBox="1">
            <a:spLocks noChangeArrowheads="1"/>
          </p:cNvSpPr>
          <p:nvPr/>
        </p:nvSpPr>
        <p:spPr bwMode="auto">
          <a:xfrm>
            <a:off x="6254750" y="2420938"/>
            <a:ext cx="476250" cy="366712"/>
          </a:xfrm>
          <a:prstGeom prst="rect">
            <a:avLst/>
          </a:prstGeom>
          <a:solidFill>
            <a:schemeClr val="folHlink"/>
          </a:solidFill>
          <a:ln w="9525">
            <a:noFill/>
            <a:miter lim="800000"/>
            <a:headEnd/>
            <a:tailEnd/>
          </a:ln>
        </p:spPr>
        <p:txBody>
          <a:bodyPr wrap="none">
            <a:spAutoFit/>
          </a:bodyPr>
          <a:lstStyle/>
          <a:p>
            <a:pPr algn="ctr">
              <a:spcBef>
                <a:spcPct val="50000"/>
              </a:spcBef>
            </a:pPr>
            <a:r>
              <a:rPr lang="en-US" sz="1800" b="1">
                <a:solidFill>
                  <a:schemeClr val="bg1"/>
                </a:solidFill>
                <a:latin typeface="Arial" pitchFamily="34" charset="0"/>
              </a:rPr>
              <a:t>B5</a:t>
            </a:r>
          </a:p>
        </p:txBody>
      </p:sp>
      <p:sp>
        <p:nvSpPr>
          <p:cNvPr id="63504" name="Text Box 16"/>
          <p:cNvSpPr txBox="1">
            <a:spLocks noChangeArrowheads="1"/>
          </p:cNvSpPr>
          <p:nvPr/>
        </p:nvSpPr>
        <p:spPr bwMode="auto">
          <a:xfrm>
            <a:off x="2173288" y="2420938"/>
            <a:ext cx="476250" cy="366712"/>
          </a:xfrm>
          <a:prstGeom prst="rect">
            <a:avLst/>
          </a:prstGeom>
          <a:solidFill>
            <a:schemeClr val="folHlink"/>
          </a:solidFill>
          <a:ln w="9525">
            <a:noFill/>
            <a:miter lim="800000"/>
            <a:headEnd/>
            <a:tailEnd/>
          </a:ln>
        </p:spPr>
        <p:txBody>
          <a:bodyPr wrap="none">
            <a:spAutoFit/>
          </a:bodyPr>
          <a:lstStyle/>
          <a:p>
            <a:pPr algn="ctr">
              <a:spcBef>
                <a:spcPct val="50000"/>
              </a:spcBef>
            </a:pPr>
            <a:r>
              <a:rPr lang="en-US" sz="1800" b="1">
                <a:solidFill>
                  <a:schemeClr val="bg1"/>
                </a:solidFill>
                <a:latin typeface="Arial" pitchFamily="34" charset="0"/>
              </a:rPr>
              <a:t>B3</a:t>
            </a:r>
          </a:p>
        </p:txBody>
      </p:sp>
      <p:sp>
        <p:nvSpPr>
          <p:cNvPr id="63505" name="Text Box 17"/>
          <p:cNvSpPr txBox="1">
            <a:spLocks noChangeArrowheads="1"/>
          </p:cNvSpPr>
          <p:nvPr/>
        </p:nvSpPr>
        <p:spPr bwMode="auto">
          <a:xfrm>
            <a:off x="4211638" y="3494088"/>
            <a:ext cx="476250" cy="366712"/>
          </a:xfrm>
          <a:prstGeom prst="rect">
            <a:avLst/>
          </a:prstGeom>
          <a:solidFill>
            <a:schemeClr val="folHlink"/>
          </a:solidFill>
          <a:ln w="9525">
            <a:noFill/>
            <a:miter lim="800000"/>
            <a:headEnd/>
            <a:tailEnd/>
          </a:ln>
        </p:spPr>
        <p:txBody>
          <a:bodyPr wrap="none">
            <a:spAutoFit/>
          </a:bodyPr>
          <a:lstStyle/>
          <a:p>
            <a:pPr algn="ctr">
              <a:spcBef>
                <a:spcPct val="50000"/>
              </a:spcBef>
            </a:pPr>
            <a:r>
              <a:rPr lang="en-US" sz="1800" b="1">
                <a:solidFill>
                  <a:schemeClr val="bg1"/>
                </a:solidFill>
                <a:latin typeface="Arial" pitchFamily="34" charset="0"/>
              </a:rPr>
              <a:t>C4</a:t>
            </a:r>
          </a:p>
        </p:txBody>
      </p:sp>
      <p:sp>
        <p:nvSpPr>
          <p:cNvPr id="63506" name="Text Box 18"/>
          <p:cNvSpPr txBox="1">
            <a:spLocks noChangeArrowheads="1"/>
          </p:cNvSpPr>
          <p:nvPr/>
        </p:nvSpPr>
        <p:spPr bwMode="auto">
          <a:xfrm>
            <a:off x="6254750" y="3494088"/>
            <a:ext cx="476250" cy="366712"/>
          </a:xfrm>
          <a:prstGeom prst="rect">
            <a:avLst/>
          </a:prstGeom>
          <a:solidFill>
            <a:schemeClr val="folHlink"/>
          </a:solidFill>
          <a:ln w="9525">
            <a:noFill/>
            <a:miter lim="800000"/>
            <a:headEnd/>
            <a:tailEnd/>
          </a:ln>
        </p:spPr>
        <p:txBody>
          <a:bodyPr wrap="none">
            <a:spAutoFit/>
          </a:bodyPr>
          <a:lstStyle/>
          <a:p>
            <a:pPr algn="ctr">
              <a:spcBef>
                <a:spcPct val="50000"/>
              </a:spcBef>
            </a:pPr>
            <a:r>
              <a:rPr lang="en-US" sz="1800" b="1">
                <a:solidFill>
                  <a:schemeClr val="bg1"/>
                </a:solidFill>
                <a:latin typeface="Arial" pitchFamily="34" charset="0"/>
              </a:rPr>
              <a:t>C5</a:t>
            </a:r>
          </a:p>
        </p:txBody>
      </p:sp>
      <p:sp>
        <p:nvSpPr>
          <p:cNvPr id="63507" name="Text Box 19"/>
          <p:cNvSpPr txBox="1">
            <a:spLocks noChangeArrowheads="1"/>
          </p:cNvSpPr>
          <p:nvPr/>
        </p:nvSpPr>
        <p:spPr bwMode="auto">
          <a:xfrm>
            <a:off x="2173288" y="3494088"/>
            <a:ext cx="476250" cy="366712"/>
          </a:xfrm>
          <a:prstGeom prst="rect">
            <a:avLst/>
          </a:prstGeom>
          <a:solidFill>
            <a:schemeClr val="folHlink"/>
          </a:solidFill>
          <a:ln w="9525">
            <a:noFill/>
            <a:miter lim="800000"/>
            <a:headEnd/>
            <a:tailEnd/>
          </a:ln>
        </p:spPr>
        <p:txBody>
          <a:bodyPr wrap="none">
            <a:spAutoFit/>
          </a:bodyPr>
          <a:lstStyle/>
          <a:p>
            <a:pPr algn="ctr">
              <a:spcBef>
                <a:spcPct val="50000"/>
              </a:spcBef>
            </a:pPr>
            <a:r>
              <a:rPr lang="en-US" sz="1800" b="1">
                <a:solidFill>
                  <a:schemeClr val="bg1"/>
                </a:solidFill>
                <a:latin typeface="Arial" pitchFamily="34" charset="0"/>
              </a:rPr>
              <a:t>C3</a:t>
            </a:r>
          </a:p>
        </p:txBody>
      </p:sp>
      <p:sp>
        <p:nvSpPr>
          <p:cNvPr id="63508" name="Text Box 20"/>
          <p:cNvSpPr txBox="1">
            <a:spLocks noChangeArrowheads="1"/>
          </p:cNvSpPr>
          <p:nvPr/>
        </p:nvSpPr>
        <p:spPr bwMode="auto">
          <a:xfrm>
            <a:off x="1762125" y="4581525"/>
            <a:ext cx="844550" cy="366713"/>
          </a:xfrm>
          <a:prstGeom prst="rect">
            <a:avLst/>
          </a:prstGeom>
          <a:solidFill>
            <a:schemeClr val="folHlink"/>
          </a:solidFill>
          <a:ln w="9525">
            <a:noFill/>
            <a:miter lim="800000"/>
            <a:headEnd/>
            <a:tailEnd/>
          </a:ln>
        </p:spPr>
        <p:txBody>
          <a:bodyPr wrap="none">
            <a:spAutoFit/>
          </a:bodyPr>
          <a:lstStyle/>
          <a:p>
            <a:pPr algn="ctr">
              <a:spcBef>
                <a:spcPct val="50000"/>
              </a:spcBef>
            </a:pPr>
            <a:r>
              <a:rPr lang="en-US" sz="1800" b="1">
                <a:solidFill>
                  <a:schemeClr val="bg1"/>
                </a:solidFill>
                <a:latin typeface="Arial" pitchFamily="34" charset="0"/>
              </a:rPr>
              <a:t>CORE</a:t>
            </a:r>
          </a:p>
        </p:txBody>
      </p:sp>
      <p:sp>
        <p:nvSpPr>
          <p:cNvPr id="63509" name="Text Box 21"/>
          <p:cNvSpPr txBox="1">
            <a:spLocks noChangeArrowheads="1"/>
          </p:cNvSpPr>
          <p:nvPr/>
        </p:nvSpPr>
        <p:spPr bwMode="auto">
          <a:xfrm>
            <a:off x="4211638" y="1341438"/>
            <a:ext cx="476250" cy="366712"/>
          </a:xfrm>
          <a:prstGeom prst="rect">
            <a:avLst/>
          </a:prstGeom>
          <a:solidFill>
            <a:schemeClr val="folHlink"/>
          </a:solidFill>
          <a:ln w="9525">
            <a:noFill/>
            <a:miter lim="800000"/>
            <a:headEnd/>
            <a:tailEnd/>
          </a:ln>
        </p:spPr>
        <p:txBody>
          <a:bodyPr wrap="none">
            <a:spAutoFit/>
          </a:bodyPr>
          <a:lstStyle/>
          <a:p>
            <a:pPr algn="ctr">
              <a:spcBef>
                <a:spcPct val="50000"/>
              </a:spcBef>
            </a:pPr>
            <a:r>
              <a:rPr lang="en-US" sz="1800" b="1">
                <a:solidFill>
                  <a:schemeClr val="bg1"/>
                </a:solidFill>
                <a:latin typeface="Arial" pitchFamily="34" charset="0"/>
              </a:rPr>
              <a:t>A4</a:t>
            </a:r>
          </a:p>
        </p:txBody>
      </p:sp>
      <p:sp>
        <p:nvSpPr>
          <p:cNvPr id="63510" name="Text Box 22"/>
          <p:cNvSpPr txBox="1">
            <a:spLocks noChangeArrowheads="1"/>
          </p:cNvSpPr>
          <p:nvPr/>
        </p:nvSpPr>
        <p:spPr bwMode="auto">
          <a:xfrm>
            <a:off x="6254750" y="1341438"/>
            <a:ext cx="476250" cy="366712"/>
          </a:xfrm>
          <a:prstGeom prst="rect">
            <a:avLst/>
          </a:prstGeom>
          <a:solidFill>
            <a:schemeClr val="folHlink"/>
          </a:solidFill>
          <a:ln w="9525">
            <a:noFill/>
            <a:miter lim="800000"/>
            <a:headEnd/>
            <a:tailEnd/>
          </a:ln>
        </p:spPr>
        <p:txBody>
          <a:bodyPr wrap="none">
            <a:spAutoFit/>
          </a:bodyPr>
          <a:lstStyle/>
          <a:p>
            <a:pPr algn="ctr">
              <a:spcBef>
                <a:spcPct val="50000"/>
              </a:spcBef>
            </a:pPr>
            <a:r>
              <a:rPr lang="en-US" sz="1800" b="1">
                <a:solidFill>
                  <a:schemeClr val="bg1"/>
                </a:solidFill>
                <a:latin typeface="Arial" pitchFamily="34" charset="0"/>
              </a:rPr>
              <a:t>A5</a:t>
            </a:r>
          </a:p>
        </p:txBody>
      </p:sp>
      <p:sp>
        <p:nvSpPr>
          <p:cNvPr id="63511" name="Text Box 23"/>
          <p:cNvSpPr txBox="1">
            <a:spLocks noChangeArrowheads="1"/>
          </p:cNvSpPr>
          <p:nvPr/>
        </p:nvSpPr>
        <p:spPr bwMode="auto">
          <a:xfrm>
            <a:off x="2173288" y="1341438"/>
            <a:ext cx="476250" cy="366712"/>
          </a:xfrm>
          <a:prstGeom prst="rect">
            <a:avLst/>
          </a:prstGeom>
          <a:solidFill>
            <a:schemeClr val="folHlink"/>
          </a:solidFill>
          <a:ln w="9525">
            <a:noFill/>
            <a:miter lim="800000"/>
            <a:headEnd/>
            <a:tailEnd/>
          </a:ln>
        </p:spPr>
        <p:txBody>
          <a:bodyPr wrap="none">
            <a:spAutoFit/>
          </a:bodyPr>
          <a:lstStyle/>
          <a:p>
            <a:pPr algn="ctr">
              <a:spcBef>
                <a:spcPct val="50000"/>
              </a:spcBef>
            </a:pPr>
            <a:r>
              <a:rPr lang="en-US" sz="1800" b="1">
                <a:solidFill>
                  <a:schemeClr val="bg1"/>
                </a:solidFill>
                <a:latin typeface="Arial" pitchFamily="34" charset="0"/>
              </a:rPr>
              <a:t>A3</a:t>
            </a:r>
          </a:p>
        </p:txBody>
      </p:sp>
      <p:sp>
        <p:nvSpPr>
          <p:cNvPr id="63512" name="Rectangle 24"/>
          <p:cNvSpPr>
            <a:spLocks noChangeArrowheads="1"/>
          </p:cNvSpPr>
          <p:nvPr/>
        </p:nvSpPr>
        <p:spPr bwMode="auto">
          <a:xfrm>
            <a:off x="6443663" y="5832475"/>
            <a:ext cx="2851150" cy="762000"/>
          </a:xfrm>
          <a:prstGeom prst="rect">
            <a:avLst/>
          </a:prstGeom>
          <a:solidFill>
            <a:schemeClr val="bg1"/>
          </a:solidFill>
          <a:ln w="76200">
            <a:noFill/>
            <a:miter lim="800000"/>
            <a:headEnd/>
            <a:tailEnd/>
          </a:ln>
        </p:spPr>
        <p:txBody>
          <a:bodyPr wrap="none" anchor="ctr"/>
          <a:lstStyle/>
          <a:p>
            <a:endParaRPr lang="it-IT"/>
          </a:p>
        </p:txBody>
      </p:sp>
      <p:sp>
        <p:nvSpPr>
          <p:cNvPr id="63513" name="Text Box 25"/>
          <p:cNvSpPr txBox="1">
            <a:spLocks noChangeAspect="1" noChangeArrowheads="1"/>
          </p:cNvSpPr>
          <p:nvPr/>
        </p:nvSpPr>
        <p:spPr bwMode="auto">
          <a:xfrm>
            <a:off x="7069138" y="4449763"/>
            <a:ext cx="420687" cy="314325"/>
          </a:xfrm>
          <a:prstGeom prst="rect">
            <a:avLst/>
          </a:prstGeom>
          <a:solidFill>
            <a:srgbClr val="006600"/>
          </a:solidFill>
          <a:ln w="9525">
            <a:solidFill>
              <a:schemeClr val="accent1"/>
            </a:solidFill>
            <a:miter lim="800000"/>
            <a:headEnd/>
            <a:tailEnd/>
          </a:ln>
        </p:spPr>
        <p:txBody>
          <a:bodyPr wrap="none">
            <a:spAutoFit/>
          </a:bodyPr>
          <a:lstStyle/>
          <a:p>
            <a:pPr>
              <a:spcBef>
                <a:spcPct val="50000"/>
              </a:spcBef>
            </a:pPr>
            <a:r>
              <a:rPr lang="en-US" sz="1400" b="1">
                <a:solidFill>
                  <a:schemeClr val="bg1"/>
                </a:solidFill>
                <a:latin typeface="Arial" pitchFamily="34" charset="0"/>
                <a:cs typeface="Arial" pitchFamily="34" charset="0"/>
              </a:rPr>
              <a:t>C4</a:t>
            </a:r>
          </a:p>
        </p:txBody>
      </p:sp>
      <p:sp>
        <p:nvSpPr>
          <p:cNvPr id="63514" name="Text Box 26"/>
          <p:cNvSpPr txBox="1">
            <a:spLocks noChangeAspect="1" noChangeArrowheads="1"/>
          </p:cNvSpPr>
          <p:nvPr/>
        </p:nvSpPr>
        <p:spPr bwMode="auto">
          <a:xfrm>
            <a:off x="6816725" y="5129213"/>
            <a:ext cx="420688" cy="314325"/>
          </a:xfrm>
          <a:prstGeom prst="rect">
            <a:avLst/>
          </a:prstGeom>
          <a:solidFill>
            <a:srgbClr val="006600"/>
          </a:solidFill>
          <a:ln w="9525">
            <a:solidFill>
              <a:schemeClr val="accent1"/>
            </a:solidFill>
            <a:miter lim="800000"/>
            <a:headEnd/>
            <a:tailEnd/>
          </a:ln>
        </p:spPr>
        <p:txBody>
          <a:bodyPr wrap="none">
            <a:spAutoFit/>
          </a:bodyPr>
          <a:lstStyle/>
          <a:p>
            <a:pPr>
              <a:spcBef>
                <a:spcPct val="50000"/>
              </a:spcBef>
            </a:pPr>
            <a:r>
              <a:rPr lang="en-GB" sz="1400" b="1">
                <a:solidFill>
                  <a:schemeClr val="bg1"/>
                </a:solidFill>
                <a:latin typeface="Arial" pitchFamily="34" charset="0"/>
                <a:cs typeface="Arial" pitchFamily="34" charset="0"/>
              </a:rPr>
              <a:t>D4</a:t>
            </a:r>
            <a:endParaRPr lang="en-US" sz="1400" b="1">
              <a:solidFill>
                <a:schemeClr val="bg1"/>
              </a:solidFill>
              <a:latin typeface="Arial" pitchFamily="34" charset="0"/>
              <a:cs typeface="Arial" pitchFamily="34" charset="0"/>
            </a:endParaRPr>
          </a:p>
        </p:txBody>
      </p:sp>
      <p:sp>
        <p:nvSpPr>
          <p:cNvPr id="63515" name="Text Box 27"/>
          <p:cNvSpPr txBox="1">
            <a:spLocks noChangeAspect="1" noChangeArrowheads="1"/>
          </p:cNvSpPr>
          <p:nvPr/>
        </p:nvSpPr>
        <p:spPr bwMode="auto">
          <a:xfrm>
            <a:off x="7094538" y="5832475"/>
            <a:ext cx="411162" cy="314325"/>
          </a:xfrm>
          <a:prstGeom prst="rect">
            <a:avLst/>
          </a:prstGeom>
          <a:solidFill>
            <a:srgbClr val="006600"/>
          </a:solidFill>
          <a:ln w="9525">
            <a:solidFill>
              <a:schemeClr val="accent1"/>
            </a:solidFill>
            <a:miter lim="800000"/>
            <a:headEnd/>
            <a:tailEnd/>
          </a:ln>
        </p:spPr>
        <p:txBody>
          <a:bodyPr wrap="none">
            <a:spAutoFit/>
          </a:bodyPr>
          <a:lstStyle/>
          <a:p>
            <a:pPr>
              <a:spcBef>
                <a:spcPct val="50000"/>
              </a:spcBef>
            </a:pPr>
            <a:r>
              <a:rPr lang="en-GB" sz="1400" b="1">
                <a:solidFill>
                  <a:schemeClr val="bg1"/>
                </a:solidFill>
                <a:latin typeface="Arial" pitchFamily="34" charset="0"/>
                <a:cs typeface="Arial" pitchFamily="34" charset="0"/>
              </a:rPr>
              <a:t>E4</a:t>
            </a:r>
            <a:endParaRPr lang="en-US" sz="1400" b="1">
              <a:solidFill>
                <a:schemeClr val="bg1"/>
              </a:solidFill>
              <a:latin typeface="Arial" pitchFamily="34" charset="0"/>
              <a:cs typeface="Arial" pitchFamily="34" charset="0"/>
            </a:endParaRPr>
          </a:p>
        </p:txBody>
      </p:sp>
      <p:sp>
        <p:nvSpPr>
          <p:cNvPr id="63516" name="Text Box 28"/>
          <p:cNvSpPr txBox="1">
            <a:spLocks noChangeAspect="1" noChangeArrowheads="1"/>
          </p:cNvSpPr>
          <p:nvPr/>
        </p:nvSpPr>
        <p:spPr bwMode="auto">
          <a:xfrm>
            <a:off x="7961313" y="5813425"/>
            <a:ext cx="400050" cy="314325"/>
          </a:xfrm>
          <a:prstGeom prst="rect">
            <a:avLst/>
          </a:prstGeom>
          <a:solidFill>
            <a:srgbClr val="006600"/>
          </a:solidFill>
          <a:ln w="9525">
            <a:solidFill>
              <a:schemeClr val="accent1"/>
            </a:solidFill>
            <a:miter lim="800000"/>
            <a:headEnd/>
            <a:tailEnd/>
          </a:ln>
        </p:spPr>
        <p:txBody>
          <a:bodyPr wrap="none">
            <a:spAutoFit/>
          </a:bodyPr>
          <a:lstStyle/>
          <a:p>
            <a:pPr>
              <a:spcBef>
                <a:spcPct val="50000"/>
              </a:spcBef>
            </a:pPr>
            <a:r>
              <a:rPr lang="en-GB" sz="1400" b="1">
                <a:solidFill>
                  <a:schemeClr val="bg1"/>
                </a:solidFill>
                <a:latin typeface="Arial" pitchFamily="34" charset="0"/>
                <a:cs typeface="Arial" pitchFamily="34" charset="0"/>
              </a:rPr>
              <a:t>F4</a:t>
            </a:r>
            <a:endParaRPr lang="en-US" sz="1400" b="1">
              <a:solidFill>
                <a:schemeClr val="bg1"/>
              </a:solidFill>
              <a:latin typeface="Arial" pitchFamily="34" charset="0"/>
              <a:cs typeface="Arial" pitchFamily="34" charset="0"/>
            </a:endParaRPr>
          </a:p>
        </p:txBody>
      </p:sp>
      <p:sp>
        <p:nvSpPr>
          <p:cNvPr id="63517" name="Text Box 29"/>
          <p:cNvSpPr txBox="1">
            <a:spLocks noChangeAspect="1" noChangeArrowheads="1"/>
          </p:cNvSpPr>
          <p:nvPr/>
        </p:nvSpPr>
        <p:spPr bwMode="auto">
          <a:xfrm>
            <a:off x="8294688" y="5245100"/>
            <a:ext cx="420687" cy="314325"/>
          </a:xfrm>
          <a:prstGeom prst="rect">
            <a:avLst/>
          </a:prstGeom>
          <a:solidFill>
            <a:srgbClr val="006600"/>
          </a:solidFill>
          <a:ln w="9525">
            <a:solidFill>
              <a:schemeClr val="accent1"/>
            </a:solidFill>
            <a:miter lim="800000"/>
            <a:headEnd/>
            <a:tailEnd/>
          </a:ln>
        </p:spPr>
        <p:txBody>
          <a:bodyPr wrap="none">
            <a:spAutoFit/>
          </a:bodyPr>
          <a:lstStyle/>
          <a:p>
            <a:pPr>
              <a:spcBef>
                <a:spcPct val="50000"/>
              </a:spcBef>
            </a:pPr>
            <a:r>
              <a:rPr lang="en-GB" sz="1400" b="1">
                <a:solidFill>
                  <a:schemeClr val="bg1"/>
                </a:solidFill>
                <a:latin typeface="Arial" pitchFamily="34" charset="0"/>
                <a:cs typeface="Arial" pitchFamily="34" charset="0"/>
              </a:rPr>
              <a:t>A4</a:t>
            </a:r>
            <a:endParaRPr lang="en-US" sz="1400" b="1">
              <a:solidFill>
                <a:schemeClr val="bg1"/>
              </a:solidFill>
              <a:latin typeface="Arial" pitchFamily="34" charset="0"/>
              <a:cs typeface="Arial" pitchFamily="34" charset="0"/>
            </a:endParaRPr>
          </a:p>
        </p:txBody>
      </p:sp>
      <p:sp>
        <p:nvSpPr>
          <p:cNvPr id="63518" name="Text Box 30"/>
          <p:cNvSpPr txBox="1">
            <a:spLocks noChangeAspect="1" noChangeArrowheads="1"/>
          </p:cNvSpPr>
          <p:nvPr/>
        </p:nvSpPr>
        <p:spPr bwMode="auto">
          <a:xfrm>
            <a:off x="8027988" y="4445000"/>
            <a:ext cx="420687" cy="314325"/>
          </a:xfrm>
          <a:prstGeom prst="rect">
            <a:avLst/>
          </a:prstGeom>
          <a:solidFill>
            <a:srgbClr val="006600"/>
          </a:solidFill>
          <a:ln w="9525">
            <a:solidFill>
              <a:schemeClr val="accent1"/>
            </a:solidFill>
            <a:miter lim="800000"/>
            <a:headEnd/>
            <a:tailEnd/>
          </a:ln>
        </p:spPr>
        <p:txBody>
          <a:bodyPr wrap="none">
            <a:spAutoFit/>
          </a:bodyPr>
          <a:lstStyle/>
          <a:p>
            <a:pPr>
              <a:spcBef>
                <a:spcPct val="50000"/>
              </a:spcBef>
            </a:pPr>
            <a:r>
              <a:rPr lang="en-GB" sz="1400" b="1">
                <a:solidFill>
                  <a:schemeClr val="bg1"/>
                </a:solidFill>
                <a:latin typeface="Arial" pitchFamily="34" charset="0"/>
                <a:cs typeface="Arial" pitchFamily="34" charset="0"/>
              </a:rPr>
              <a:t>B4</a:t>
            </a:r>
            <a:endParaRPr lang="en-US" sz="1400" b="1">
              <a:solidFill>
                <a:schemeClr val="bg1"/>
              </a:solidFill>
              <a:latin typeface="Arial" pitchFamily="34" charset="0"/>
              <a:cs typeface="Arial" pitchFamily="34" charset="0"/>
            </a:endParaRPr>
          </a:p>
        </p:txBody>
      </p:sp>
      <p:sp>
        <p:nvSpPr>
          <p:cNvPr id="63519" name="Line 31"/>
          <p:cNvSpPr>
            <a:spLocks noChangeAspect="1" noChangeShapeType="1"/>
          </p:cNvSpPr>
          <p:nvPr/>
        </p:nvSpPr>
        <p:spPr bwMode="auto">
          <a:xfrm rot="5400000">
            <a:off x="7695407" y="3704431"/>
            <a:ext cx="0" cy="1154113"/>
          </a:xfrm>
          <a:prstGeom prst="line">
            <a:avLst/>
          </a:prstGeom>
          <a:noFill/>
          <a:ln w="19050">
            <a:solidFill>
              <a:schemeClr val="tx1"/>
            </a:solidFill>
            <a:round/>
            <a:headEnd/>
            <a:tailEnd/>
          </a:ln>
        </p:spPr>
        <p:txBody>
          <a:bodyPr/>
          <a:lstStyle/>
          <a:p>
            <a:endParaRPr lang="it-IT"/>
          </a:p>
        </p:txBody>
      </p:sp>
      <p:sp>
        <p:nvSpPr>
          <p:cNvPr id="63520" name="Line 32"/>
          <p:cNvSpPr>
            <a:spLocks noChangeAspect="1" noChangeShapeType="1"/>
          </p:cNvSpPr>
          <p:nvPr/>
        </p:nvSpPr>
        <p:spPr bwMode="auto">
          <a:xfrm rot="5400000" flipH="1" flipV="1">
            <a:off x="8064500" y="5435600"/>
            <a:ext cx="977900" cy="546100"/>
          </a:xfrm>
          <a:prstGeom prst="line">
            <a:avLst/>
          </a:prstGeom>
          <a:noFill/>
          <a:ln w="19050">
            <a:solidFill>
              <a:schemeClr val="tx1"/>
            </a:solidFill>
            <a:round/>
            <a:headEnd/>
            <a:tailEnd/>
          </a:ln>
        </p:spPr>
        <p:txBody>
          <a:bodyPr/>
          <a:lstStyle/>
          <a:p>
            <a:endParaRPr lang="it-IT"/>
          </a:p>
        </p:txBody>
      </p:sp>
      <p:sp>
        <p:nvSpPr>
          <p:cNvPr id="63521" name="Line 33"/>
          <p:cNvSpPr>
            <a:spLocks noChangeAspect="1" noChangeShapeType="1"/>
          </p:cNvSpPr>
          <p:nvPr/>
        </p:nvSpPr>
        <p:spPr bwMode="auto">
          <a:xfrm rot="5400000" flipV="1">
            <a:off x="6376194" y="5441156"/>
            <a:ext cx="958850" cy="554038"/>
          </a:xfrm>
          <a:prstGeom prst="line">
            <a:avLst/>
          </a:prstGeom>
          <a:noFill/>
          <a:ln w="19050">
            <a:solidFill>
              <a:schemeClr val="tx1"/>
            </a:solidFill>
            <a:round/>
            <a:headEnd/>
            <a:tailEnd/>
          </a:ln>
        </p:spPr>
        <p:txBody>
          <a:bodyPr/>
          <a:lstStyle/>
          <a:p>
            <a:endParaRPr lang="it-IT"/>
          </a:p>
        </p:txBody>
      </p:sp>
      <p:sp>
        <p:nvSpPr>
          <p:cNvPr id="63522" name="Line 34"/>
          <p:cNvSpPr>
            <a:spLocks noChangeAspect="1" noChangeShapeType="1"/>
          </p:cNvSpPr>
          <p:nvPr/>
        </p:nvSpPr>
        <p:spPr bwMode="auto">
          <a:xfrm rot="5400000" flipV="1">
            <a:off x="8080376" y="4473575"/>
            <a:ext cx="938212" cy="554037"/>
          </a:xfrm>
          <a:prstGeom prst="line">
            <a:avLst/>
          </a:prstGeom>
          <a:noFill/>
          <a:ln w="19050">
            <a:solidFill>
              <a:schemeClr val="tx1"/>
            </a:solidFill>
            <a:round/>
            <a:headEnd/>
            <a:tailEnd/>
          </a:ln>
        </p:spPr>
        <p:txBody>
          <a:bodyPr/>
          <a:lstStyle/>
          <a:p>
            <a:endParaRPr lang="it-IT"/>
          </a:p>
        </p:txBody>
      </p:sp>
      <p:sp>
        <p:nvSpPr>
          <p:cNvPr id="63523" name="Line 35"/>
          <p:cNvSpPr>
            <a:spLocks noChangeAspect="1" noChangeShapeType="1"/>
          </p:cNvSpPr>
          <p:nvPr/>
        </p:nvSpPr>
        <p:spPr bwMode="auto">
          <a:xfrm rot="5400000" flipH="1" flipV="1">
            <a:off x="6369844" y="4490244"/>
            <a:ext cx="957262" cy="539750"/>
          </a:xfrm>
          <a:prstGeom prst="line">
            <a:avLst/>
          </a:prstGeom>
          <a:noFill/>
          <a:ln w="19050">
            <a:solidFill>
              <a:schemeClr val="tx1"/>
            </a:solidFill>
            <a:round/>
            <a:headEnd/>
            <a:tailEnd/>
          </a:ln>
        </p:spPr>
        <p:txBody>
          <a:bodyPr/>
          <a:lstStyle/>
          <a:p>
            <a:endParaRPr lang="it-IT"/>
          </a:p>
        </p:txBody>
      </p:sp>
      <p:sp>
        <p:nvSpPr>
          <p:cNvPr id="63524" name="Line 36"/>
          <p:cNvSpPr>
            <a:spLocks noChangeAspect="1" noChangeShapeType="1"/>
          </p:cNvSpPr>
          <p:nvPr/>
        </p:nvSpPr>
        <p:spPr bwMode="auto">
          <a:xfrm rot="5400000">
            <a:off x="7706519" y="5623719"/>
            <a:ext cx="0" cy="1147762"/>
          </a:xfrm>
          <a:prstGeom prst="line">
            <a:avLst/>
          </a:prstGeom>
          <a:noFill/>
          <a:ln w="19050">
            <a:solidFill>
              <a:schemeClr val="tx1"/>
            </a:solidFill>
            <a:round/>
            <a:headEnd/>
            <a:tailEnd/>
          </a:ln>
        </p:spPr>
        <p:txBody>
          <a:bodyPr/>
          <a:lstStyle/>
          <a:p>
            <a:endParaRPr lang="it-IT"/>
          </a:p>
        </p:txBody>
      </p:sp>
      <p:sp>
        <p:nvSpPr>
          <p:cNvPr id="63525" name="Line 37"/>
          <p:cNvSpPr>
            <a:spLocks noChangeAspect="1" noChangeShapeType="1"/>
          </p:cNvSpPr>
          <p:nvPr/>
        </p:nvSpPr>
        <p:spPr bwMode="auto">
          <a:xfrm rot="5400000" flipV="1">
            <a:off x="7235825" y="4357688"/>
            <a:ext cx="966788" cy="1712912"/>
          </a:xfrm>
          <a:prstGeom prst="line">
            <a:avLst/>
          </a:prstGeom>
          <a:noFill/>
          <a:ln w="19050">
            <a:solidFill>
              <a:schemeClr val="tx1"/>
            </a:solidFill>
            <a:round/>
            <a:headEnd/>
            <a:tailEnd/>
          </a:ln>
        </p:spPr>
        <p:txBody>
          <a:bodyPr/>
          <a:lstStyle/>
          <a:p>
            <a:endParaRPr lang="it-IT"/>
          </a:p>
        </p:txBody>
      </p:sp>
      <p:sp>
        <p:nvSpPr>
          <p:cNvPr id="63526" name="Line 38"/>
          <p:cNvSpPr>
            <a:spLocks noChangeAspect="1" noChangeShapeType="1"/>
          </p:cNvSpPr>
          <p:nvPr/>
        </p:nvSpPr>
        <p:spPr bwMode="auto">
          <a:xfrm rot="5400000">
            <a:off x="7211218" y="4364832"/>
            <a:ext cx="957263" cy="1701800"/>
          </a:xfrm>
          <a:prstGeom prst="line">
            <a:avLst/>
          </a:prstGeom>
          <a:noFill/>
          <a:ln w="19050">
            <a:solidFill>
              <a:schemeClr val="tx1"/>
            </a:solidFill>
            <a:round/>
            <a:headEnd/>
            <a:tailEnd/>
          </a:ln>
        </p:spPr>
        <p:txBody>
          <a:bodyPr/>
          <a:lstStyle/>
          <a:p>
            <a:endParaRPr lang="it-IT"/>
          </a:p>
        </p:txBody>
      </p:sp>
      <p:sp>
        <p:nvSpPr>
          <p:cNvPr id="63527" name="Line 39"/>
          <p:cNvSpPr>
            <a:spLocks noChangeAspect="1" noChangeShapeType="1"/>
          </p:cNvSpPr>
          <p:nvPr/>
        </p:nvSpPr>
        <p:spPr bwMode="auto">
          <a:xfrm rot="5400000">
            <a:off x="6747669" y="5239544"/>
            <a:ext cx="1916112" cy="0"/>
          </a:xfrm>
          <a:prstGeom prst="line">
            <a:avLst/>
          </a:prstGeom>
          <a:noFill/>
          <a:ln w="19050">
            <a:solidFill>
              <a:schemeClr val="tx1"/>
            </a:solidFill>
            <a:round/>
            <a:headEnd/>
            <a:tailEnd/>
          </a:ln>
        </p:spPr>
        <p:txBody>
          <a:bodyPr/>
          <a:lstStyle/>
          <a:p>
            <a:endParaRPr lang="it-IT"/>
          </a:p>
        </p:txBody>
      </p:sp>
      <p:sp>
        <p:nvSpPr>
          <p:cNvPr id="63528" name="Line 40"/>
          <p:cNvSpPr>
            <a:spLocks noChangeAspect="1" noChangeShapeType="1"/>
          </p:cNvSpPr>
          <p:nvPr/>
        </p:nvSpPr>
        <p:spPr bwMode="auto">
          <a:xfrm rot="5400000" flipV="1">
            <a:off x="8420894" y="4504531"/>
            <a:ext cx="0" cy="1430338"/>
          </a:xfrm>
          <a:prstGeom prst="line">
            <a:avLst/>
          </a:prstGeom>
          <a:noFill/>
          <a:ln w="57150">
            <a:solidFill>
              <a:schemeClr val="tx1"/>
            </a:solidFill>
            <a:round/>
            <a:headEnd/>
            <a:tailEnd type="triangle" w="med" len="med"/>
          </a:ln>
        </p:spPr>
        <p:txBody>
          <a:bodyPr/>
          <a:lstStyle/>
          <a:p>
            <a:endParaRPr lang="it-IT"/>
          </a:p>
        </p:txBody>
      </p:sp>
      <p:sp>
        <p:nvSpPr>
          <p:cNvPr id="63529" name="Line 41"/>
          <p:cNvSpPr>
            <a:spLocks noChangeAspect="1" noChangeShapeType="1"/>
          </p:cNvSpPr>
          <p:nvPr/>
        </p:nvSpPr>
        <p:spPr bwMode="auto">
          <a:xfrm rot="16200000" flipV="1">
            <a:off x="7000081" y="4495007"/>
            <a:ext cx="1411287" cy="0"/>
          </a:xfrm>
          <a:prstGeom prst="line">
            <a:avLst/>
          </a:prstGeom>
          <a:noFill/>
          <a:ln w="57150">
            <a:solidFill>
              <a:schemeClr val="tx1"/>
            </a:solidFill>
            <a:round/>
            <a:headEnd/>
            <a:tailEnd type="triangle" w="med" len="med"/>
          </a:ln>
        </p:spPr>
        <p:txBody>
          <a:bodyPr/>
          <a:lstStyle/>
          <a:p>
            <a:endParaRPr lang="it-IT"/>
          </a:p>
        </p:txBody>
      </p:sp>
      <p:sp>
        <p:nvSpPr>
          <p:cNvPr id="63530" name="Line 42"/>
          <p:cNvSpPr>
            <a:spLocks noChangeAspect="1" noChangeShapeType="1"/>
          </p:cNvSpPr>
          <p:nvPr/>
        </p:nvSpPr>
        <p:spPr bwMode="auto">
          <a:xfrm flipV="1">
            <a:off x="7934325" y="4318000"/>
            <a:ext cx="0" cy="604838"/>
          </a:xfrm>
          <a:prstGeom prst="line">
            <a:avLst/>
          </a:prstGeom>
          <a:noFill/>
          <a:ln w="9525">
            <a:solidFill>
              <a:schemeClr val="tx1"/>
            </a:solidFill>
            <a:round/>
            <a:headEnd/>
            <a:tailEnd/>
          </a:ln>
        </p:spPr>
        <p:txBody>
          <a:bodyPr/>
          <a:lstStyle/>
          <a:p>
            <a:endParaRPr lang="it-IT"/>
          </a:p>
        </p:txBody>
      </p:sp>
      <p:sp>
        <p:nvSpPr>
          <p:cNvPr id="63531" name="Text Box 43"/>
          <p:cNvSpPr txBox="1">
            <a:spLocks noChangeAspect="1" noChangeArrowheads="1"/>
          </p:cNvSpPr>
          <p:nvPr/>
        </p:nvSpPr>
        <p:spPr bwMode="auto">
          <a:xfrm>
            <a:off x="8785225" y="5175250"/>
            <a:ext cx="755650" cy="396875"/>
          </a:xfrm>
          <a:prstGeom prst="rect">
            <a:avLst/>
          </a:prstGeom>
          <a:noFill/>
          <a:ln w="9525">
            <a:noFill/>
            <a:miter lim="800000"/>
            <a:headEnd/>
            <a:tailEnd/>
          </a:ln>
        </p:spPr>
        <p:txBody>
          <a:bodyPr>
            <a:spAutoFit/>
          </a:bodyPr>
          <a:lstStyle/>
          <a:p>
            <a:pPr>
              <a:spcBef>
                <a:spcPct val="50000"/>
              </a:spcBef>
            </a:pPr>
            <a:r>
              <a:rPr lang="en-US" sz="2000" b="1">
                <a:latin typeface="Arial" pitchFamily="34" charset="0"/>
              </a:rPr>
              <a:t>x</a:t>
            </a:r>
          </a:p>
        </p:txBody>
      </p:sp>
      <p:sp>
        <p:nvSpPr>
          <p:cNvPr id="63532" name="Text Box 44"/>
          <p:cNvSpPr txBox="1">
            <a:spLocks noChangeAspect="1" noChangeArrowheads="1"/>
          </p:cNvSpPr>
          <p:nvPr/>
        </p:nvSpPr>
        <p:spPr bwMode="auto">
          <a:xfrm>
            <a:off x="7724775" y="3813175"/>
            <a:ext cx="755650" cy="396875"/>
          </a:xfrm>
          <a:prstGeom prst="rect">
            <a:avLst/>
          </a:prstGeom>
          <a:noFill/>
          <a:ln w="9525">
            <a:noFill/>
            <a:miter lim="800000"/>
            <a:headEnd/>
            <a:tailEnd/>
          </a:ln>
        </p:spPr>
        <p:txBody>
          <a:bodyPr>
            <a:spAutoFit/>
          </a:bodyPr>
          <a:lstStyle/>
          <a:p>
            <a:pPr>
              <a:spcBef>
                <a:spcPct val="50000"/>
              </a:spcBef>
            </a:pPr>
            <a:r>
              <a:rPr lang="en-US" sz="2000" b="1">
                <a:latin typeface="Arial" pitchFamily="34" charset="0"/>
              </a:rPr>
              <a:t>y</a:t>
            </a:r>
          </a:p>
        </p:txBody>
      </p:sp>
      <p:sp>
        <p:nvSpPr>
          <p:cNvPr id="63533" name="Oval 45"/>
          <p:cNvSpPr>
            <a:spLocks noChangeAspect="1" noChangeArrowheads="1"/>
          </p:cNvSpPr>
          <p:nvPr/>
        </p:nvSpPr>
        <p:spPr bwMode="auto">
          <a:xfrm>
            <a:off x="7889875" y="4873625"/>
            <a:ext cx="87313" cy="88900"/>
          </a:xfrm>
          <a:prstGeom prst="ellipse">
            <a:avLst/>
          </a:prstGeom>
          <a:solidFill>
            <a:schemeClr val="folHlink"/>
          </a:solidFill>
          <a:ln w="9525">
            <a:noFill/>
            <a:round/>
            <a:headEnd/>
            <a:tailEnd/>
          </a:ln>
        </p:spPr>
        <p:txBody>
          <a:bodyPr wrap="none" anchor="ctr"/>
          <a:lstStyle/>
          <a:p>
            <a:pPr algn="ctr"/>
            <a:endParaRPr lang="en-GB" sz="1200">
              <a:latin typeface="Arial" pitchFamily="34" charset="0"/>
            </a:endParaRPr>
          </a:p>
        </p:txBody>
      </p:sp>
      <p:sp>
        <p:nvSpPr>
          <p:cNvPr id="63534" name="Oval 46"/>
          <p:cNvSpPr>
            <a:spLocks noChangeAspect="1" noChangeArrowheads="1"/>
          </p:cNvSpPr>
          <p:nvPr/>
        </p:nvSpPr>
        <p:spPr bwMode="auto">
          <a:xfrm>
            <a:off x="7889875" y="4581525"/>
            <a:ext cx="87313" cy="88900"/>
          </a:xfrm>
          <a:prstGeom prst="ellipse">
            <a:avLst/>
          </a:prstGeom>
          <a:solidFill>
            <a:schemeClr val="folHlink"/>
          </a:solidFill>
          <a:ln w="9525">
            <a:noFill/>
            <a:round/>
            <a:headEnd/>
            <a:tailEnd/>
          </a:ln>
        </p:spPr>
        <p:txBody>
          <a:bodyPr wrap="none" anchor="ctr"/>
          <a:lstStyle/>
          <a:p>
            <a:pPr algn="ctr"/>
            <a:endParaRPr lang="en-GB" sz="1200">
              <a:latin typeface="Arial" pitchFamily="34" charset="0"/>
            </a:endParaRPr>
          </a:p>
        </p:txBody>
      </p:sp>
      <p:sp>
        <p:nvSpPr>
          <p:cNvPr id="63535" name="Oval 47"/>
          <p:cNvSpPr>
            <a:spLocks noChangeAspect="1" noChangeArrowheads="1"/>
          </p:cNvSpPr>
          <p:nvPr/>
        </p:nvSpPr>
        <p:spPr bwMode="auto">
          <a:xfrm>
            <a:off x="7889875" y="4445000"/>
            <a:ext cx="87313" cy="88900"/>
          </a:xfrm>
          <a:prstGeom prst="ellipse">
            <a:avLst/>
          </a:prstGeom>
          <a:solidFill>
            <a:schemeClr val="folHlink"/>
          </a:solidFill>
          <a:ln w="9525">
            <a:noFill/>
            <a:round/>
            <a:headEnd/>
            <a:tailEnd/>
          </a:ln>
        </p:spPr>
        <p:txBody>
          <a:bodyPr wrap="none" anchor="ctr"/>
          <a:lstStyle/>
          <a:p>
            <a:pPr algn="ctr"/>
            <a:endParaRPr lang="en-GB" sz="1200">
              <a:latin typeface="Arial" pitchFamily="34" charset="0"/>
            </a:endParaRPr>
          </a:p>
        </p:txBody>
      </p:sp>
      <p:sp>
        <p:nvSpPr>
          <p:cNvPr id="63536" name="Oval 48"/>
          <p:cNvSpPr>
            <a:spLocks noChangeAspect="1" noChangeArrowheads="1"/>
          </p:cNvSpPr>
          <p:nvPr/>
        </p:nvSpPr>
        <p:spPr bwMode="auto">
          <a:xfrm>
            <a:off x="7889875" y="4305300"/>
            <a:ext cx="87313" cy="88900"/>
          </a:xfrm>
          <a:prstGeom prst="ellipse">
            <a:avLst/>
          </a:prstGeom>
          <a:solidFill>
            <a:schemeClr val="folHlink"/>
          </a:solidFill>
          <a:ln w="9525">
            <a:noFill/>
            <a:round/>
            <a:headEnd/>
            <a:tailEnd/>
          </a:ln>
        </p:spPr>
        <p:txBody>
          <a:bodyPr wrap="none" anchor="ctr"/>
          <a:lstStyle/>
          <a:p>
            <a:pPr algn="ctr"/>
            <a:endParaRPr lang="en-GB" sz="1200">
              <a:latin typeface="Arial" pitchFamily="34" charset="0"/>
            </a:endParaRPr>
          </a:p>
        </p:txBody>
      </p:sp>
      <p:sp>
        <p:nvSpPr>
          <p:cNvPr id="63537" name="Oval 49"/>
          <p:cNvSpPr>
            <a:spLocks noChangeAspect="1" noChangeArrowheads="1"/>
          </p:cNvSpPr>
          <p:nvPr/>
        </p:nvSpPr>
        <p:spPr bwMode="auto">
          <a:xfrm>
            <a:off x="7889875" y="4733925"/>
            <a:ext cx="87313" cy="88900"/>
          </a:xfrm>
          <a:prstGeom prst="ellipse">
            <a:avLst/>
          </a:prstGeom>
          <a:solidFill>
            <a:schemeClr val="folHlink"/>
          </a:solidFill>
          <a:ln w="9525">
            <a:noFill/>
            <a:round/>
            <a:headEnd/>
            <a:tailEnd/>
          </a:ln>
        </p:spPr>
        <p:txBody>
          <a:bodyPr wrap="none" anchor="ctr"/>
          <a:lstStyle/>
          <a:p>
            <a:pPr algn="ctr"/>
            <a:endParaRPr lang="en-GB" sz="1200">
              <a:latin typeface="Arial" pitchFamily="34" charset="0"/>
            </a:endParaRPr>
          </a:p>
        </p:txBody>
      </p:sp>
      <p:sp>
        <p:nvSpPr>
          <p:cNvPr id="63538" name="Text Box 50"/>
          <p:cNvSpPr txBox="1">
            <a:spLocks noChangeAspect="1" noChangeArrowheads="1"/>
          </p:cNvSpPr>
          <p:nvPr/>
        </p:nvSpPr>
        <p:spPr bwMode="auto">
          <a:xfrm>
            <a:off x="6954838" y="6197600"/>
            <a:ext cx="1539875" cy="396875"/>
          </a:xfrm>
          <a:prstGeom prst="rect">
            <a:avLst/>
          </a:prstGeom>
          <a:noFill/>
          <a:ln w="9525">
            <a:noFill/>
            <a:miter lim="800000"/>
            <a:headEnd/>
            <a:tailEnd/>
          </a:ln>
        </p:spPr>
        <p:txBody>
          <a:bodyPr>
            <a:spAutoFit/>
          </a:bodyPr>
          <a:lstStyle/>
          <a:p>
            <a:pPr algn="ctr">
              <a:spcBef>
                <a:spcPct val="50000"/>
              </a:spcBef>
            </a:pPr>
            <a:r>
              <a:rPr lang="en-US" sz="2000" b="1">
                <a:latin typeface="Arial" pitchFamily="34" charset="0"/>
              </a:rPr>
              <a:t>z = 46 mm</a:t>
            </a:r>
          </a:p>
        </p:txBody>
      </p:sp>
      <p:sp>
        <p:nvSpPr>
          <p:cNvPr id="63539" name="Oval 51"/>
          <p:cNvSpPr>
            <a:spLocks noChangeAspect="1" noChangeArrowheads="1"/>
          </p:cNvSpPr>
          <p:nvPr/>
        </p:nvSpPr>
        <p:spPr bwMode="auto">
          <a:xfrm>
            <a:off x="7888288" y="4443413"/>
            <a:ext cx="87312" cy="88900"/>
          </a:xfrm>
          <a:prstGeom prst="ellipse">
            <a:avLst/>
          </a:prstGeom>
          <a:solidFill>
            <a:srgbClr val="F20000"/>
          </a:solidFill>
          <a:ln w="9525">
            <a:noFill/>
            <a:round/>
            <a:headEnd/>
            <a:tailEnd/>
          </a:ln>
        </p:spPr>
        <p:txBody>
          <a:bodyPr wrap="none" anchor="ctr"/>
          <a:lstStyle/>
          <a:p>
            <a:pPr algn="ctr"/>
            <a:endParaRPr lang="en-GB" sz="1200">
              <a:latin typeface="Arial" pitchFamily="34" charset="0"/>
            </a:endParaRPr>
          </a:p>
        </p:txBody>
      </p:sp>
      <p:sp>
        <p:nvSpPr>
          <p:cNvPr id="63540" name="AutoShape 52"/>
          <p:cNvSpPr>
            <a:spLocks noChangeArrowheads="1"/>
          </p:cNvSpPr>
          <p:nvPr/>
        </p:nvSpPr>
        <p:spPr bwMode="auto">
          <a:xfrm>
            <a:off x="8027988" y="4330700"/>
            <a:ext cx="1108075" cy="306388"/>
          </a:xfrm>
          <a:prstGeom prst="leftArrow">
            <a:avLst>
              <a:gd name="adj1" fmla="val 50000"/>
              <a:gd name="adj2" fmla="val 90414"/>
            </a:avLst>
          </a:prstGeom>
          <a:solidFill>
            <a:srgbClr val="F20000"/>
          </a:solidFill>
          <a:ln w="9525">
            <a:solidFill>
              <a:schemeClr val="tx1"/>
            </a:solidFill>
            <a:miter lim="800000"/>
            <a:headEnd/>
            <a:tailEnd/>
          </a:ln>
        </p:spPr>
        <p:txBody>
          <a:bodyPr wrap="none" anchor="ctr"/>
          <a:lstStyle/>
          <a:p>
            <a:endParaRPr lang="it-IT"/>
          </a:p>
        </p:txBody>
      </p:sp>
      <p:sp>
        <p:nvSpPr>
          <p:cNvPr id="63541" name="Text Box 54"/>
          <p:cNvSpPr txBox="1">
            <a:spLocks noChangeArrowheads="1"/>
          </p:cNvSpPr>
          <p:nvPr/>
        </p:nvSpPr>
        <p:spPr bwMode="auto">
          <a:xfrm>
            <a:off x="6948488" y="3065463"/>
            <a:ext cx="2032000" cy="579437"/>
          </a:xfrm>
          <a:prstGeom prst="rect">
            <a:avLst/>
          </a:prstGeom>
          <a:solidFill>
            <a:schemeClr val="folHlink"/>
          </a:solidFill>
          <a:ln w="9525">
            <a:noFill/>
            <a:miter lim="800000"/>
            <a:headEnd/>
            <a:tailEnd/>
          </a:ln>
        </p:spPr>
        <p:txBody>
          <a:bodyPr>
            <a:spAutoFit/>
          </a:bodyPr>
          <a:lstStyle/>
          <a:p>
            <a:pPr>
              <a:spcBef>
                <a:spcPct val="50000"/>
              </a:spcBef>
            </a:pPr>
            <a:r>
              <a:rPr lang="en-US" sz="3200" b="1">
                <a:solidFill>
                  <a:schemeClr val="bg1"/>
                </a:solidFill>
                <a:latin typeface="Arial" pitchFamily="34" charset="0"/>
              </a:rPr>
              <a:t>(10,</a:t>
            </a:r>
            <a:r>
              <a:rPr lang="en-US" sz="3200" b="1">
                <a:solidFill>
                  <a:srgbClr val="FF0000"/>
                </a:solidFill>
                <a:latin typeface="Arial" pitchFamily="34" charset="0"/>
              </a:rPr>
              <a:t>25</a:t>
            </a:r>
            <a:r>
              <a:rPr lang="en-US" sz="3200" b="1">
                <a:solidFill>
                  <a:schemeClr val="bg1"/>
                </a:solidFill>
                <a:latin typeface="Arial" pitchFamily="34" charset="0"/>
              </a:rPr>
              <a:t>,46)</a:t>
            </a:r>
          </a:p>
        </p:txBody>
      </p:sp>
      <p:sp>
        <p:nvSpPr>
          <p:cNvPr id="63542" name="Line 55"/>
          <p:cNvSpPr>
            <a:spLocks noChangeShapeType="1"/>
          </p:cNvSpPr>
          <p:nvPr/>
        </p:nvSpPr>
        <p:spPr bwMode="auto">
          <a:xfrm>
            <a:off x="3492500" y="5002213"/>
            <a:ext cx="503238" cy="0"/>
          </a:xfrm>
          <a:prstGeom prst="line">
            <a:avLst/>
          </a:prstGeom>
          <a:noFill/>
          <a:ln w="57150">
            <a:solidFill>
              <a:schemeClr val="tx1"/>
            </a:solidFill>
            <a:round/>
            <a:headEnd/>
            <a:tailEnd/>
          </a:ln>
        </p:spPr>
        <p:txBody>
          <a:bodyPr/>
          <a:lstStyle/>
          <a:p>
            <a:endParaRPr lang="it-IT"/>
          </a:p>
        </p:txBody>
      </p:sp>
      <p:sp>
        <p:nvSpPr>
          <p:cNvPr id="63543" name="Line 56"/>
          <p:cNvSpPr>
            <a:spLocks noChangeShapeType="1"/>
          </p:cNvSpPr>
          <p:nvPr/>
        </p:nvSpPr>
        <p:spPr bwMode="auto">
          <a:xfrm>
            <a:off x="3492500" y="5308600"/>
            <a:ext cx="503238" cy="0"/>
          </a:xfrm>
          <a:prstGeom prst="line">
            <a:avLst/>
          </a:prstGeom>
          <a:noFill/>
          <a:ln w="57150">
            <a:solidFill>
              <a:srgbClr val="FF0000"/>
            </a:solidFill>
            <a:round/>
            <a:headEnd/>
            <a:tailEnd/>
          </a:ln>
        </p:spPr>
        <p:txBody>
          <a:bodyPr/>
          <a:lstStyle/>
          <a:p>
            <a:endParaRPr lang="it-IT"/>
          </a:p>
        </p:txBody>
      </p:sp>
      <p:sp>
        <p:nvSpPr>
          <p:cNvPr id="63544" name="Text Box 57"/>
          <p:cNvSpPr txBox="1">
            <a:spLocks noChangeArrowheads="1"/>
          </p:cNvSpPr>
          <p:nvPr/>
        </p:nvSpPr>
        <p:spPr bwMode="auto">
          <a:xfrm>
            <a:off x="3995738" y="4803775"/>
            <a:ext cx="1439862" cy="641350"/>
          </a:xfrm>
          <a:prstGeom prst="rect">
            <a:avLst/>
          </a:prstGeom>
          <a:noFill/>
          <a:ln w="9525">
            <a:noFill/>
            <a:miter lim="800000"/>
            <a:headEnd/>
            <a:tailEnd/>
          </a:ln>
        </p:spPr>
        <p:txBody>
          <a:bodyPr>
            <a:spAutoFit/>
          </a:bodyPr>
          <a:lstStyle/>
          <a:p>
            <a:pPr>
              <a:spcBef>
                <a:spcPct val="50000"/>
              </a:spcBef>
            </a:pPr>
            <a:r>
              <a:rPr lang="en-US" sz="1800" b="1">
                <a:latin typeface="Arial" pitchFamily="34" charset="0"/>
              </a:rPr>
              <a:t>measured</a:t>
            </a:r>
            <a:br>
              <a:rPr lang="en-US" sz="1800" b="1">
                <a:latin typeface="Arial" pitchFamily="34" charset="0"/>
              </a:rPr>
            </a:br>
            <a:r>
              <a:rPr lang="en-US" sz="1800" b="1">
                <a:solidFill>
                  <a:srgbClr val="FF0000"/>
                </a:solidFill>
                <a:latin typeface="Arial" pitchFamily="34" charset="0"/>
              </a:rPr>
              <a:t>calculated</a:t>
            </a:r>
          </a:p>
        </p:txBody>
      </p:sp>
      <p:sp>
        <p:nvSpPr>
          <p:cNvPr id="63545" name="Text Box 50"/>
          <p:cNvSpPr txBox="1">
            <a:spLocks noChangeArrowheads="1"/>
          </p:cNvSpPr>
          <p:nvPr/>
        </p:nvSpPr>
        <p:spPr bwMode="auto">
          <a:xfrm>
            <a:off x="539750" y="5949950"/>
            <a:ext cx="3840163" cy="366713"/>
          </a:xfrm>
          <a:prstGeom prst="rect">
            <a:avLst/>
          </a:prstGeom>
          <a:noFill/>
          <a:ln w="9525">
            <a:noFill/>
            <a:miter lim="800000"/>
            <a:headEnd/>
            <a:tailEnd/>
          </a:ln>
        </p:spPr>
        <p:txBody>
          <a:bodyPr>
            <a:spAutoFit/>
          </a:bodyPr>
          <a:lstStyle/>
          <a:p>
            <a:pPr algn="ctr">
              <a:spcBef>
                <a:spcPct val="50000"/>
              </a:spcBef>
            </a:pPr>
            <a:r>
              <a:rPr lang="en-US" sz="1800" b="1">
                <a:latin typeface="Arial" pitchFamily="34" charset="0"/>
              </a:rPr>
              <a:t>791 keV deposited in segment B4</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0580" y="1000108"/>
            <a:ext cx="6172014" cy="452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7"/>
          <p:cNvSpPr txBox="1">
            <a:spLocks noChangeArrowheads="1"/>
          </p:cNvSpPr>
          <p:nvPr/>
        </p:nvSpPr>
        <p:spPr bwMode="auto">
          <a:xfrm>
            <a:off x="4143372" y="3071810"/>
            <a:ext cx="3303588"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2"/>
                </a:solidFill>
                <a:latin typeface="Arial" pitchFamily="34" charset="0"/>
              </a:defRPr>
            </a:lvl1pPr>
            <a:lvl2pPr marL="742950" indent="-285750" eaLnBrk="0" hangingPunct="0">
              <a:defRPr sz="3200">
                <a:solidFill>
                  <a:schemeClr val="tx2"/>
                </a:solidFill>
                <a:latin typeface="Arial" pitchFamily="34" charset="0"/>
              </a:defRPr>
            </a:lvl2pPr>
            <a:lvl3pPr marL="1143000" indent="-228600" eaLnBrk="0" hangingPunct="0">
              <a:defRPr sz="3200">
                <a:solidFill>
                  <a:schemeClr val="tx2"/>
                </a:solidFill>
                <a:latin typeface="Arial" pitchFamily="34" charset="0"/>
              </a:defRPr>
            </a:lvl3pPr>
            <a:lvl4pPr marL="1600200" indent="-228600" eaLnBrk="0" hangingPunct="0">
              <a:defRPr sz="3200">
                <a:solidFill>
                  <a:schemeClr val="tx2"/>
                </a:solidFill>
                <a:latin typeface="Arial" pitchFamily="34" charset="0"/>
              </a:defRPr>
            </a:lvl4pPr>
            <a:lvl5pPr marL="2057400" indent="-228600" eaLnBrk="0" hangingPunct="0">
              <a:defRPr sz="3200">
                <a:solidFill>
                  <a:schemeClr val="tx2"/>
                </a:solidFill>
                <a:latin typeface="Arial" pitchFamily="34" charset="0"/>
              </a:defRPr>
            </a:lvl5pPr>
            <a:lvl6pPr marL="2514600" indent="-228600" algn="ctr" eaLnBrk="0" fontAlgn="base" hangingPunct="0">
              <a:spcBef>
                <a:spcPct val="0"/>
              </a:spcBef>
              <a:spcAft>
                <a:spcPct val="0"/>
              </a:spcAft>
              <a:defRPr sz="3200">
                <a:solidFill>
                  <a:schemeClr val="tx2"/>
                </a:solidFill>
                <a:latin typeface="Arial" pitchFamily="34" charset="0"/>
              </a:defRPr>
            </a:lvl6pPr>
            <a:lvl7pPr marL="2971800" indent="-228600" algn="ctr" eaLnBrk="0" fontAlgn="base" hangingPunct="0">
              <a:spcBef>
                <a:spcPct val="0"/>
              </a:spcBef>
              <a:spcAft>
                <a:spcPct val="0"/>
              </a:spcAft>
              <a:defRPr sz="3200">
                <a:solidFill>
                  <a:schemeClr val="tx2"/>
                </a:solidFill>
                <a:latin typeface="Arial" pitchFamily="34" charset="0"/>
              </a:defRPr>
            </a:lvl7pPr>
            <a:lvl8pPr marL="3429000" indent="-228600" algn="ctr" eaLnBrk="0" fontAlgn="base" hangingPunct="0">
              <a:spcBef>
                <a:spcPct val="0"/>
              </a:spcBef>
              <a:spcAft>
                <a:spcPct val="0"/>
              </a:spcAft>
              <a:defRPr sz="3200">
                <a:solidFill>
                  <a:schemeClr val="tx2"/>
                </a:solidFill>
                <a:latin typeface="Arial" pitchFamily="34" charset="0"/>
              </a:defRPr>
            </a:lvl8pPr>
            <a:lvl9pPr marL="3886200" indent="-228600" algn="ctr" eaLnBrk="0" fontAlgn="base" hangingPunct="0">
              <a:spcBef>
                <a:spcPct val="0"/>
              </a:spcBef>
              <a:spcAft>
                <a:spcPct val="0"/>
              </a:spcAft>
              <a:defRPr sz="3200">
                <a:solidFill>
                  <a:schemeClr val="tx2"/>
                </a:solidFill>
                <a:latin typeface="Arial" pitchFamily="34" charset="0"/>
              </a:defRPr>
            </a:lvl9pPr>
          </a:lstStyle>
          <a:p>
            <a:pPr algn="l" eaLnBrk="1" hangingPunct="1">
              <a:spcBef>
                <a:spcPct val="50000"/>
              </a:spcBef>
            </a:pPr>
            <a:r>
              <a:rPr lang="en-US" sz="1400" dirty="0" smtClean="0">
                <a:solidFill>
                  <a:schemeClr val="tx1"/>
                </a:solidFill>
              </a:rPr>
              <a:t>Uncorrected</a:t>
            </a:r>
            <a:r>
              <a:rPr lang="en-US" sz="1400" dirty="0"/>
              <a:t/>
            </a:r>
            <a:br>
              <a:rPr lang="en-US" sz="1400" dirty="0"/>
            </a:br>
            <a:r>
              <a:rPr lang="en-US" sz="1400" dirty="0" smtClean="0">
                <a:solidFill>
                  <a:srgbClr val="FF0000"/>
                </a:solidFill>
              </a:rPr>
              <a:t>Doppler-corrected </a:t>
            </a:r>
            <a:r>
              <a:rPr lang="en-US" sz="1400" dirty="0">
                <a:solidFill>
                  <a:srgbClr val="FF0000"/>
                </a:solidFill>
              </a:rPr>
              <a:t>(Ca</a:t>
            </a:r>
            <a:r>
              <a:rPr lang="en-US" sz="1400" dirty="0" smtClean="0">
                <a:solidFill>
                  <a:srgbClr val="FF0000"/>
                </a:solidFill>
              </a:rPr>
              <a:t>)</a:t>
            </a:r>
            <a:endParaRPr lang="en-US" sz="1400" dirty="0">
              <a:solidFill>
                <a:srgbClr val="FF0000"/>
              </a:solidFill>
            </a:endParaRPr>
          </a:p>
          <a:p>
            <a:pPr algn="l" eaLnBrk="1" hangingPunct="1">
              <a:spcBef>
                <a:spcPct val="50000"/>
              </a:spcBef>
            </a:pPr>
            <a:r>
              <a:rPr lang="en-US" sz="1400" dirty="0" smtClean="0">
                <a:solidFill>
                  <a:srgbClr val="0000FF"/>
                </a:solidFill>
              </a:rPr>
              <a:t>Doppler-corrected </a:t>
            </a:r>
            <a:r>
              <a:rPr lang="en-US" sz="1400" dirty="0">
                <a:solidFill>
                  <a:srgbClr val="0000FF"/>
                </a:solidFill>
              </a:rPr>
              <a:t>(</a:t>
            </a:r>
            <a:r>
              <a:rPr lang="en-US" sz="1400" dirty="0" err="1">
                <a:solidFill>
                  <a:srgbClr val="0000FF"/>
                </a:solidFill>
              </a:rPr>
              <a:t>Pb</a:t>
            </a:r>
            <a:r>
              <a:rPr lang="en-US" sz="1400" dirty="0">
                <a:solidFill>
                  <a:srgbClr val="0000FF"/>
                </a:solidFill>
              </a:rPr>
              <a:t>)</a:t>
            </a:r>
          </a:p>
        </p:txBody>
      </p:sp>
      <p:sp>
        <p:nvSpPr>
          <p:cNvPr id="34821" name="Text Box 8"/>
          <p:cNvSpPr txBox="1">
            <a:spLocks noChangeArrowheads="1"/>
          </p:cNvSpPr>
          <p:nvPr/>
        </p:nvSpPr>
        <p:spPr bwMode="auto">
          <a:xfrm>
            <a:off x="3643306" y="1290095"/>
            <a:ext cx="3714776"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2"/>
                </a:solidFill>
                <a:latin typeface="Arial" pitchFamily="34" charset="0"/>
              </a:defRPr>
            </a:lvl1pPr>
            <a:lvl2pPr marL="742950" indent="-285750" eaLnBrk="0" hangingPunct="0">
              <a:defRPr sz="3200">
                <a:solidFill>
                  <a:schemeClr val="tx2"/>
                </a:solidFill>
                <a:latin typeface="Arial" pitchFamily="34" charset="0"/>
              </a:defRPr>
            </a:lvl2pPr>
            <a:lvl3pPr marL="1143000" indent="-228600" eaLnBrk="0" hangingPunct="0">
              <a:defRPr sz="3200">
                <a:solidFill>
                  <a:schemeClr val="tx2"/>
                </a:solidFill>
                <a:latin typeface="Arial" pitchFamily="34" charset="0"/>
              </a:defRPr>
            </a:lvl3pPr>
            <a:lvl4pPr marL="1600200" indent="-228600" eaLnBrk="0" hangingPunct="0">
              <a:defRPr sz="3200">
                <a:solidFill>
                  <a:schemeClr val="tx2"/>
                </a:solidFill>
                <a:latin typeface="Arial" pitchFamily="34" charset="0"/>
              </a:defRPr>
            </a:lvl4pPr>
            <a:lvl5pPr marL="2057400" indent="-228600" eaLnBrk="0" hangingPunct="0">
              <a:defRPr sz="3200">
                <a:solidFill>
                  <a:schemeClr val="tx2"/>
                </a:solidFill>
                <a:latin typeface="Arial" pitchFamily="34" charset="0"/>
              </a:defRPr>
            </a:lvl5pPr>
            <a:lvl6pPr marL="2514600" indent="-228600" algn="ctr" eaLnBrk="0" fontAlgn="base" hangingPunct="0">
              <a:spcBef>
                <a:spcPct val="0"/>
              </a:spcBef>
              <a:spcAft>
                <a:spcPct val="0"/>
              </a:spcAft>
              <a:defRPr sz="3200">
                <a:solidFill>
                  <a:schemeClr val="tx2"/>
                </a:solidFill>
                <a:latin typeface="Arial" pitchFamily="34" charset="0"/>
              </a:defRPr>
            </a:lvl6pPr>
            <a:lvl7pPr marL="2971800" indent="-228600" algn="ctr" eaLnBrk="0" fontAlgn="base" hangingPunct="0">
              <a:spcBef>
                <a:spcPct val="0"/>
              </a:spcBef>
              <a:spcAft>
                <a:spcPct val="0"/>
              </a:spcAft>
              <a:defRPr sz="3200">
                <a:solidFill>
                  <a:schemeClr val="tx2"/>
                </a:solidFill>
                <a:latin typeface="Arial" pitchFamily="34" charset="0"/>
              </a:defRPr>
            </a:lvl7pPr>
            <a:lvl8pPr marL="3429000" indent="-228600" algn="ctr" eaLnBrk="0" fontAlgn="base" hangingPunct="0">
              <a:spcBef>
                <a:spcPct val="0"/>
              </a:spcBef>
              <a:spcAft>
                <a:spcPct val="0"/>
              </a:spcAft>
              <a:defRPr sz="3200">
                <a:solidFill>
                  <a:schemeClr val="tx2"/>
                </a:solidFill>
                <a:latin typeface="Arial" pitchFamily="34" charset="0"/>
              </a:defRPr>
            </a:lvl8pPr>
            <a:lvl9pPr marL="3886200" indent="-228600" algn="ctr" eaLnBrk="0" fontAlgn="base" hangingPunct="0">
              <a:spcBef>
                <a:spcPct val="0"/>
              </a:spcBef>
              <a:spcAft>
                <a:spcPct val="0"/>
              </a:spcAft>
              <a:defRPr sz="3200">
                <a:solidFill>
                  <a:schemeClr val="tx2"/>
                </a:solidFill>
                <a:latin typeface="Arial" pitchFamily="34" charset="0"/>
              </a:defRPr>
            </a:lvl9pPr>
          </a:lstStyle>
          <a:p>
            <a:pPr eaLnBrk="1" hangingPunct="1">
              <a:spcBef>
                <a:spcPct val="50000"/>
              </a:spcBef>
            </a:pPr>
            <a:r>
              <a:rPr lang="en-US" sz="2000" dirty="0" smtClean="0"/>
              <a:t>- </a:t>
            </a:r>
            <a:r>
              <a:rPr lang="en-US" sz="1800" dirty="0" smtClean="0"/>
              <a:t>Line shape without BGO</a:t>
            </a:r>
            <a:endParaRPr lang="en-US" sz="2000" dirty="0" smtClean="0"/>
          </a:p>
          <a:p>
            <a:pPr eaLnBrk="1" hangingPunct="1">
              <a:spcBef>
                <a:spcPct val="50000"/>
              </a:spcBef>
            </a:pPr>
            <a:r>
              <a:rPr lang="en-US" sz="2000" dirty="0" smtClean="0"/>
              <a:t>- </a:t>
            </a:r>
            <a:r>
              <a:rPr lang="en-US" sz="1800" dirty="0" smtClean="0"/>
              <a:t>energy resolution </a:t>
            </a:r>
            <a:r>
              <a:rPr lang="en-US" sz="1800" dirty="0" smtClean="0">
                <a:latin typeface="Symbol" pitchFamily="18" charset="2"/>
              </a:rPr>
              <a:t>D</a:t>
            </a:r>
            <a:r>
              <a:rPr lang="en-US" sz="1800" dirty="0" smtClean="0"/>
              <a:t>E = 4.9 KeV  corresponds to       </a:t>
            </a:r>
            <a:r>
              <a:rPr lang="en-US" sz="1800" dirty="0" err="1" smtClean="0">
                <a:latin typeface="Symbol" pitchFamily="18" charset="2"/>
              </a:rPr>
              <a:t>D</a:t>
            </a:r>
            <a:r>
              <a:rPr lang="en-US" sz="1800" dirty="0" err="1" smtClean="0"/>
              <a:t>x</a:t>
            </a:r>
            <a:r>
              <a:rPr lang="en-US" sz="1800" dirty="0" smtClean="0"/>
              <a:t>  &lt; 4 mm </a:t>
            </a:r>
            <a:endParaRPr lang="en-US" sz="2000" dirty="0"/>
          </a:p>
        </p:txBody>
      </p:sp>
      <p:sp>
        <p:nvSpPr>
          <p:cNvPr id="34824" name="Textfeld 7"/>
          <p:cNvSpPr txBox="1">
            <a:spLocks noChangeArrowheads="1"/>
          </p:cNvSpPr>
          <p:nvPr/>
        </p:nvSpPr>
        <p:spPr bwMode="auto">
          <a:xfrm>
            <a:off x="7708931" y="1279517"/>
            <a:ext cx="12207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Arial" pitchFamily="34" charset="0"/>
              </a:defRPr>
            </a:lvl1pPr>
            <a:lvl2pPr marL="742950" indent="-285750" eaLnBrk="0" hangingPunct="0">
              <a:defRPr sz="3200">
                <a:solidFill>
                  <a:schemeClr val="tx2"/>
                </a:solidFill>
                <a:latin typeface="Arial" pitchFamily="34" charset="0"/>
              </a:defRPr>
            </a:lvl2pPr>
            <a:lvl3pPr marL="1143000" indent="-228600" eaLnBrk="0" hangingPunct="0">
              <a:defRPr sz="3200">
                <a:solidFill>
                  <a:schemeClr val="tx2"/>
                </a:solidFill>
                <a:latin typeface="Arial" pitchFamily="34" charset="0"/>
              </a:defRPr>
            </a:lvl3pPr>
            <a:lvl4pPr marL="1600200" indent="-228600" eaLnBrk="0" hangingPunct="0">
              <a:defRPr sz="3200">
                <a:solidFill>
                  <a:schemeClr val="tx2"/>
                </a:solidFill>
                <a:latin typeface="Arial" pitchFamily="34" charset="0"/>
              </a:defRPr>
            </a:lvl4pPr>
            <a:lvl5pPr marL="2057400" indent="-228600" eaLnBrk="0" hangingPunct="0">
              <a:defRPr sz="3200">
                <a:solidFill>
                  <a:schemeClr val="tx2"/>
                </a:solidFill>
                <a:latin typeface="Arial" pitchFamily="34" charset="0"/>
              </a:defRPr>
            </a:lvl5pPr>
            <a:lvl6pPr marL="2514600" indent="-228600" algn="ctr" eaLnBrk="0" fontAlgn="base" hangingPunct="0">
              <a:spcBef>
                <a:spcPct val="0"/>
              </a:spcBef>
              <a:spcAft>
                <a:spcPct val="0"/>
              </a:spcAft>
              <a:defRPr sz="3200">
                <a:solidFill>
                  <a:schemeClr val="tx2"/>
                </a:solidFill>
                <a:latin typeface="Arial" pitchFamily="34" charset="0"/>
              </a:defRPr>
            </a:lvl6pPr>
            <a:lvl7pPr marL="2971800" indent="-228600" algn="ctr" eaLnBrk="0" fontAlgn="base" hangingPunct="0">
              <a:spcBef>
                <a:spcPct val="0"/>
              </a:spcBef>
              <a:spcAft>
                <a:spcPct val="0"/>
              </a:spcAft>
              <a:defRPr sz="3200">
                <a:solidFill>
                  <a:schemeClr val="tx2"/>
                </a:solidFill>
                <a:latin typeface="Arial" pitchFamily="34" charset="0"/>
              </a:defRPr>
            </a:lvl7pPr>
            <a:lvl8pPr marL="3429000" indent="-228600" algn="ctr" eaLnBrk="0" fontAlgn="base" hangingPunct="0">
              <a:spcBef>
                <a:spcPct val="0"/>
              </a:spcBef>
              <a:spcAft>
                <a:spcPct val="0"/>
              </a:spcAft>
              <a:defRPr sz="3200">
                <a:solidFill>
                  <a:schemeClr val="tx2"/>
                </a:solidFill>
                <a:latin typeface="Arial" pitchFamily="34" charset="0"/>
              </a:defRPr>
            </a:lvl8pPr>
            <a:lvl9pPr marL="3886200" indent="-228600" algn="ctr" eaLnBrk="0" fontAlgn="base" hangingPunct="0">
              <a:spcBef>
                <a:spcPct val="0"/>
              </a:spcBef>
              <a:spcAft>
                <a:spcPct val="0"/>
              </a:spcAft>
              <a:defRPr sz="3200">
                <a:solidFill>
                  <a:schemeClr val="tx2"/>
                </a:solidFill>
                <a:latin typeface="Arial" pitchFamily="34" charset="0"/>
              </a:defRPr>
            </a:lvl9pPr>
          </a:lstStyle>
          <a:p>
            <a:pPr eaLnBrk="1" hangingPunct="1"/>
            <a:r>
              <a:rPr lang="de-DE" sz="1600" dirty="0"/>
              <a:t>1524,7 keV</a:t>
            </a:r>
          </a:p>
          <a:p>
            <a:pPr eaLnBrk="1" hangingPunct="1"/>
            <a:r>
              <a:rPr lang="en-GB" sz="1600" dirty="0">
                <a:solidFill>
                  <a:srgbClr val="000000"/>
                </a:solidFill>
              </a:rPr>
              <a:t>2</a:t>
            </a:r>
            <a:r>
              <a:rPr lang="en-GB" sz="1600" baseline="30000" dirty="0">
                <a:solidFill>
                  <a:srgbClr val="000000"/>
                </a:solidFill>
              </a:rPr>
              <a:t>+</a:t>
            </a:r>
            <a:r>
              <a:rPr lang="en-GB" sz="1600" dirty="0">
                <a:solidFill>
                  <a:srgbClr val="000000"/>
                </a:solidFill>
              </a:rPr>
              <a:t> - 0</a:t>
            </a:r>
            <a:r>
              <a:rPr lang="en-GB" sz="1600" baseline="30000" dirty="0">
                <a:solidFill>
                  <a:srgbClr val="000000"/>
                </a:solidFill>
              </a:rPr>
              <a:t>+</a:t>
            </a:r>
          </a:p>
          <a:p>
            <a:pPr eaLnBrk="1" hangingPunct="1"/>
            <a:endParaRPr lang="de-DE" sz="1600" dirty="0"/>
          </a:p>
          <a:p>
            <a:pPr eaLnBrk="1" hangingPunct="1"/>
            <a:endParaRPr lang="de-DE" sz="1600" dirty="0"/>
          </a:p>
        </p:txBody>
      </p:sp>
      <p:sp>
        <p:nvSpPr>
          <p:cNvPr id="11" name="Rectangle 2"/>
          <p:cNvSpPr>
            <a:spLocks noGrp="1" noChangeArrowheads="1"/>
          </p:cNvSpPr>
          <p:nvPr>
            <p:ph type="title"/>
          </p:nvPr>
        </p:nvSpPr>
        <p:spPr/>
        <p:txBody>
          <a:bodyPr anchor="b"/>
          <a:lstStyle/>
          <a:p>
            <a:pPr eaLnBrk="1" hangingPunct="1"/>
            <a:r>
              <a:rPr lang="en-US" dirty="0"/>
              <a:t>AGATA </a:t>
            </a:r>
            <a:r>
              <a:rPr lang="en-US" dirty="0" smtClean="0"/>
              <a:t>position resolution</a:t>
            </a:r>
            <a:endParaRPr lang="en-US" dirty="0"/>
          </a:p>
        </p:txBody>
      </p:sp>
      <p:pic>
        <p:nvPicPr>
          <p:cNvPr id="8" name="Picture 4" descr="DSC00789"/>
          <p:cNvPicPr>
            <a:picLocks noChangeAspect="1" noChangeArrowheads="1"/>
          </p:cNvPicPr>
          <p:nvPr/>
        </p:nvPicPr>
        <p:blipFill>
          <a:blip r:embed="rId4"/>
          <a:srcRect r="22620"/>
          <a:stretch>
            <a:fillRect/>
          </a:stretch>
        </p:blipFill>
        <p:spPr bwMode="auto">
          <a:xfrm>
            <a:off x="142875" y="2808306"/>
            <a:ext cx="2628900" cy="1046163"/>
          </a:xfrm>
          <a:prstGeom prst="rect">
            <a:avLst/>
          </a:prstGeom>
          <a:noFill/>
          <a:ln w="9525">
            <a:noFill/>
            <a:miter lim="800000"/>
            <a:headEnd/>
            <a:tailEnd/>
          </a:ln>
        </p:spPr>
      </p:pic>
      <p:pic>
        <p:nvPicPr>
          <p:cNvPr id="9" name="Picture 18"/>
          <p:cNvPicPr>
            <a:picLocks noChangeAspect="1" noChangeArrowheads="1"/>
          </p:cNvPicPr>
          <p:nvPr/>
        </p:nvPicPr>
        <p:blipFill>
          <a:blip r:embed="rId5"/>
          <a:srcRect/>
          <a:stretch>
            <a:fillRect/>
          </a:stretch>
        </p:blipFill>
        <p:spPr bwMode="auto">
          <a:xfrm>
            <a:off x="142875" y="4022744"/>
            <a:ext cx="2628900" cy="2049462"/>
          </a:xfrm>
          <a:prstGeom prst="rect">
            <a:avLst/>
          </a:prstGeom>
          <a:noFill/>
          <a:ln w="9525">
            <a:noFill/>
            <a:miter lim="800000"/>
            <a:headEnd/>
            <a:tailEnd/>
          </a:ln>
        </p:spPr>
      </p:pic>
      <p:sp>
        <p:nvSpPr>
          <p:cNvPr id="10" name="Text Box 8"/>
          <p:cNvSpPr txBox="1">
            <a:spLocks noChangeArrowheads="1"/>
          </p:cNvSpPr>
          <p:nvPr/>
        </p:nvSpPr>
        <p:spPr bwMode="auto">
          <a:xfrm>
            <a:off x="142844" y="1214422"/>
            <a:ext cx="278608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2"/>
                </a:solidFill>
                <a:latin typeface="Arial" pitchFamily="34" charset="0"/>
              </a:defRPr>
            </a:lvl1pPr>
            <a:lvl2pPr marL="742950" indent="-285750" eaLnBrk="0" hangingPunct="0">
              <a:defRPr sz="3200">
                <a:solidFill>
                  <a:schemeClr val="tx2"/>
                </a:solidFill>
                <a:latin typeface="Arial" pitchFamily="34" charset="0"/>
              </a:defRPr>
            </a:lvl2pPr>
            <a:lvl3pPr marL="1143000" indent="-228600" eaLnBrk="0" hangingPunct="0">
              <a:defRPr sz="3200">
                <a:solidFill>
                  <a:schemeClr val="tx2"/>
                </a:solidFill>
                <a:latin typeface="Arial" pitchFamily="34" charset="0"/>
              </a:defRPr>
            </a:lvl3pPr>
            <a:lvl4pPr marL="1600200" indent="-228600" eaLnBrk="0" hangingPunct="0">
              <a:defRPr sz="3200">
                <a:solidFill>
                  <a:schemeClr val="tx2"/>
                </a:solidFill>
                <a:latin typeface="Arial" pitchFamily="34" charset="0"/>
              </a:defRPr>
            </a:lvl4pPr>
            <a:lvl5pPr marL="2057400" indent="-228600" eaLnBrk="0" hangingPunct="0">
              <a:defRPr sz="3200">
                <a:solidFill>
                  <a:schemeClr val="tx2"/>
                </a:solidFill>
                <a:latin typeface="Arial" pitchFamily="34" charset="0"/>
              </a:defRPr>
            </a:lvl5pPr>
            <a:lvl6pPr marL="2514600" indent="-228600" algn="ctr" eaLnBrk="0" fontAlgn="base" hangingPunct="0">
              <a:spcBef>
                <a:spcPct val="0"/>
              </a:spcBef>
              <a:spcAft>
                <a:spcPct val="0"/>
              </a:spcAft>
              <a:defRPr sz="3200">
                <a:solidFill>
                  <a:schemeClr val="tx2"/>
                </a:solidFill>
                <a:latin typeface="Arial" pitchFamily="34" charset="0"/>
              </a:defRPr>
            </a:lvl6pPr>
            <a:lvl7pPr marL="2971800" indent="-228600" algn="ctr" eaLnBrk="0" fontAlgn="base" hangingPunct="0">
              <a:spcBef>
                <a:spcPct val="0"/>
              </a:spcBef>
              <a:spcAft>
                <a:spcPct val="0"/>
              </a:spcAft>
              <a:defRPr sz="3200">
                <a:solidFill>
                  <a:schemeClr val="tx2"/>
                </a:solidFill>
                <a:latin typeface="Arial" pitchFamily="34" charset="0"/>
              </a:defRPr>
            </a:lvl7pPr>
            <a:lvl8pPr marL="3429000" indent="-228600" algn="ctr" eaLnBrk="0" fontAlgn="base" hangingPunct="0">
              <a:spcBef>
                <a:spcPct val="0"/>
              </a:spcBef>
              <a:spcAft>
                <a:spcPct val="0"/>
              </a:spcAft>
              <a:defRPr sz="3200">
                <a:solidFill>
                  <a:schemeClr val="tx2"/>
                </a:solidFill>
                <a:latin typeface="Arial" pitchFamily="34" charset="0"/>
              </a:defRPr>
            </a:lvl8pPr>
            <a:lvl9pPr marL="3886200" indent="-228600" algn="ctr" eaLnBrk="0" fontAlgn="base" hangingPunct="0">
              <a:spcBef>
                <a:spcPct val="0"/>
              </a:spcBef>
              <a:spcAft>
                <a:spcPct val="0"/>
              </a:spcAft>
              <a:defRPr sz="3200">
                <a:solidFill>
                  <a:schemeClr val="tx2"/>
                </a:solidFill>
                <a:latin typeface="Arial" pitchFamily="34" charset="0"/>
              </a:defRPr>
            </a:lvl9pPr>
          </a:lstStyle>
          <a:p>
            <a:pPr eaLnBrk="1" hangingPunct="1">
              <a:spcBef>
                <a:spcPct val="50000"/>
              </a:spcBef>
            </a:pPr>
            <a:r>
              <a:rPr lang="en-US" sz="1800" baseline="30000" dirty="0" smtClean="0"/>
              <a:t>42</a:t>
            </a:r>
            <a:r>
              <a:rPr lang="en-US" sz="1800" dirty="0" smtClean="0"/>
              <a:t>Ca@170MeV + </a:t>
            </a:r>
            <a:r>
              <a:rPr lang="en-US" sz="1800" baseline="30000" dirty="0" smtClean="0"/>
              <a:t>208</a:t>
            </a:r>
            <a:r>
              <a:rPr lang="en-US" sz="1800" dirty="0" smtClean="0"/>
              <a:t>Pb</a:t>
            </a:r>
          </a:p>
          <a:p>
            <a:pPr eaLnBrk="1" hangingPunct="1">
              <a:spcBef>
                <a:spcPct val="50000"/>
              </a:spcBef>
            </a:pPr>
            <a:r>
              <a:rPr lang="en-US" sz="1800" dirty="0" smtClean="0"/>
              <a:t>Kinematical coincidences</a:t>
            </a:r>
          </a:p>
          <a:p>
            <a:pPr eaLnBrk="1" hangingPunct="1">
              <a:spcBef>
                <a:spcPct val="50000"/>
              </a:spcBef>
            </a:pPr>
            <a:r>
              <a:rPr lang="en-US" sz="1800" dirty="0" smtClean="0"/>
              <a:t>Position sensitive MCP</a:t>
            </a:r>
          </a:p>
        </p:txBody>
      </p:sp>
      <p:sp>
        <p:nvSpPr>
          <p:cNvPr id="13" name="ZoneTexte 4"/>
          <p:cNvSpPr txBox="1"/>
          <p:nvPr/>
        </p:nvSpPr>
        <p:spPr>
          <a:xfrm>
            <a:off x="3000364" y="5572140"/>
            <a:ext cx="6143668" cy="1261884"/>
          </a:xfrm>
          <a:prstGeom prst="rect">
            <a:avLst/>
          </a:prstGeom>
          <a:noFill/>
        </p:spPr>
        <p:txBody>
          <a:bodyPr wrap="square" rtlCol="0">
            <a:spAutoFit/>
          </a:bodyPr>
          <a:lstStyle/>
          <a:p>
            <a:r>
              <a:rPr lang="fr-FR" sz="1600" b="1" dirty="0" smtClean="0">
                <a:solidFill>
                  <a:schemeClr val="tx2"/>
                </a:solidFill>
              </a:rPr>
              <a:t>AGATA position </a:t>
            </a:r>
            <a:r>
              <a:rPr lang="fr-FR" sz="1600" b="1" dirty="0" err="1" smtClean="0">
                <a:solidFill>
                  <a:schemeClr val="tx2"/>
                </a:solidFill>
              </a:rPr>
              <a:t>resolution</a:t>
            </a:r>
            <a:endParaRPr lang="fr-FR" sz="1600" b="1" dirty="0" smtClean="0">
              <a:solidFill>
                <a:schemeClr val="tx2"/>
              </a:solidFill>
            </a:endParaRPr>
          </a:p>
          <a:p>
            <a:r>
              <a:rPr lang="en-US" dirty="0" err="1" smtClean="0">
                <a:solidFill>
                  <a:schemeClr val="tx2"/>
                </a:solidFill>
                <a:latin typeface="Symbol" pitchFamily="18" charset="2"/>
              </a:rPr>
              <a:t>D</a:t>
            </a:r>
            <a:r>
              <a:rPr lang="en-US" dirty="0" err="1" smtClean="0">
                <a:solidFill>
                  <a:schemeClr val="tx2"/>
                </a:solidFill>
              </a:rPr>
              <a:t>x</a:t>
            </a:r>
            <a:r>
              <a:rPr lang="en-US" dirty="0" smtClean="0">
                <a:solidFill>
                  <a:schemeClr val="tx2"/>
                </a:solidFill>
              </a:rPr>
              <a:t> </a:t>
            </a:r>
            <a:r>
              <a:rPr lang="fr-FR" sz="1050" dirty="0" smtClean="0">
                <a:solidFill>
                  <a:schemeClr val="tx2"/>
                </a:solidFill>
              </a:rPr>
              <a:t>FWHM</a:t>
            </a:r>
            <a:r>
              <a:rPr lang="fr-FR" sz="1400" dirty="0" smtClean="0">
                <a:solidFill>
                  <a:schemeClr val="tx2"/>
                </a:solidFill>
              </a:rPr>
              <a:t> 	</a:t>
            </a:r>
            <a:r>
              <a:rPr lang="fr-FR" sz="1400" dirty="0" err="1" smtClean="0">
                <a:solidFill>
                  <a:schemeClr val="tx2"/>
                </a:solidFill>
              </a:rPr>
              <a:t>Method</a:t>
            </a:r>
            <a:endParaRPr lang="fr-FR" sz="1400" dirty="0" smtClean="0">
              <a:solidFill>
                <a:schemeClr val="tx2"/>
              </a:solidFill>
            </a:endParaRPr>
          </a:p>
          <a:p>
            <a:r>
              <a:rPr lang="fr-FR" sz="1400" b="1" dirty="0" smtClean="0">
                <a:solidFill>
                  <a:schemeClr val="tx2"/>
                </a:solidFill>
              </a:rPr>
              <a:t>5.2 mm </a:t>
            </a:r>
            <a:r>
              <a:rPr lang="fr-FR" sz="1400" dirty="0" smtClean="0">
                <a:solidFill>
                  <a:schemeClr val="tx2"/>
                </a:solidFill>
              </a:rPr>
              <a:t>	Doppler corr. </a:t>
            </a:r>
            <a:r>
              <a:rPr lang="fr-FR" sz="1400" dirty="0" err="1" smtClean="0">
                <a:solidFill>
                  <a:schemeClr val="tx2"/>
                </a:solidFill>
              </a:rPr>
              <a:t>meas</a:t>
            </a:r>
            <a:r>
              <a:rPr lang="fr-FR" sz="1200" dirty="0" smtClean="0">
                <a:solidFill>
                  <a:schemeClr val="tx2"/>
                </a:solidFill>
              </a:rPr>
              <a:t>.             F. </a:t>
            </a:r>
            <a:r>
              <a:rPr lang="fr-FR" sz="1200" dirty="0" err="1" smtClean="0">
                <a:solidFill>
                  <a:schemeClr val="tx2"/>
                </a:solidFill>
              </a:rPr>
              <a:t>Recchia</a:t>
            </a:r>
            <a:r>
              <a:rPr lang="fr-FR" sz="1200" dirty="0" smtClean="0">
                <a:solidFill>
                  <a:schemeClr val="tx2"/>
                </a:solidFill>
              </a:rPr>
              <a:t> et al. NIM A (2009)</a:t>
            </a:r>
            <a:endParaRPr lang="fr-FR" sz="1400" dirty="0" smtClean="0">
              <a:solidFill>
                <a:schemeClr val="tx2"/>
              </a:solidFill>
            </a:endParaRPr>
          </a:p>
          <a:p>
            <a:r>
              <a:rPr lang="fr-FR" sz="1400" b="1" dirty="0" smtClean="0">
                <a:solidFill>
                  <a:schemeClr val="tx2"/>
                </a:solidFill>
              </a:rPr>
              <a:t>4.0 mm</a:t>
            </a:r>
            <a:r>
              <a:rPr lang="fr-FR" sz="1400" dirty="0" smtClean="0">
                <a:solidFill>
                  <a:schemeClr val="tx2"/>
                </a:solidFill>
              </a:rPr>
              <a:t>	Doppler corr. </a:t>
            </a:r>
            <a:r>
              <a:rPr lang="fr-FR" sz="1400" dirty="0" err="1" smtClean="0">
                <a:solidFill>
                  <a:schemeClr val="tx2"/>
                </a:solidFill>
              </a:rPr>
              <a:t>meas</a:t>
            </a:r>
            <a:r>
              <a:rPr lang="fr-FR" sz="1400" dirty="0" smtClean="0">
                <a:solidFill>
                  <a:schemeClr val="tx2"/>
                </a:solidFill>
              </a:rPr>
              <a:t>            </a:t>
            </a:r>
            <a:r>
              <a:rPr lang="fr-FR" sz="1200" dirty="0" smtClean="0">
                <a:solidFill>
                  <a:schemeClr val="tx2"/>
                </a:solidFill>
              </a:rPr>
              <a:t>P</a:t>
            </a:r>
            <a:r>
              <a:rPr lang="fr-FR" sz="1200" dirty="0">
                <a:solidFill>
                  <a:schemeClr val="tx2"/>
                </a:solidFill>
              </a:rPr>
              <a:t>.-A. </a:t>
            </a:r>
            <a:r>
              <a:rPr lang="fr-FR" sz="1200" dirty="0" err="1" smtClean="0">
                <a:solidFill>
                  <a:schemeClr val="tx2"/>
                </a:solidFill>
              </a:rPr>
              <a:t>Söderström</a:t>
            </a:r>
            <a:r>
              <a:rPr lang="fr-FR" sz="1200" dirty="0" smtClean="0">
                <a:solidFill>
                  <a:schemeClr val="tx2"/>
                </a:solidFill>
              </a:rPr>
              <a:t> et al. NIM A (2011) </a:t>
            </a:r>
            <a:endParaRPr lang="fr-FR" sz="1400" dirty="0" smtClean="0">
              <a:solidFill>
                <a:schemeClr val="tx2"/>
              </a:solidFill>
            </a:endParaRPr>
          </a:p>
          <a:p>
            <a:r>
              <a:rPr lang="fr-FR" sz="1400" b="1" dirty="0" smtClean="0">
                <a:solidFill>
                  <a:schemeClr val="tx2"/>
                </a:solidFill>
              </a:rPr>
              <a:t>3.5 mm</a:t>
            </a:r>
            <a:r>
              <a:rPr lang="fr-FR" sz="1400" dirty="0" smtClean="0">
                <a:solidFill>
                  <a:schemeClr val="tx2"/>
                </a:solidFill>
              </a:rPr>
              <a:t>	511keV source </a:t>
            </a:r>
            <a:r>
              <a:rPr lang="fr-FR" sz="1400" dirty="0" err="1" smtClean="0">
                <a:solidFill>
                  <a:schemeClr val="tx2"/>
                </a:solidFill>
              </a:rPr>
              <a:t>meas</a:t>
            </a:r>
            <a:r>
              <a:rPr lang="fr-FR" sz="1400" dirty="0" smtClean="0">
                <a:solidFill>
                  <a:schemeClr val="tx2"/>
                </a:solidFill>
              </a:rPr>
              <a:t>.	</a:t>
            </a:r>
            <a:r>
              <a:rPr lang="fr-FR" sz="1200" dirty="0" smtClean="0">
                <a:solidFill>
                  <a:schemeClr val="tx2"/>
                </a:solidFill>
              </a:rPr>
              <a:t> S. </a:t>
            </a:r>
            <a:r>
              <a:rPr lang="fr-FR" sz="1200" dirty="0" err="1" smtClean="0">
                <a:solidFill>
                  <a:schemeClr val="tx2"/>
                </a:solidFill>
              </a:rPr>
              <a:t>Klupp</a:t>
            </a:r>
            <a:r>
              <a:rPr lang="fr-FR" sz="1200" dirty="0" smtClean="0">
                <a:solidFill>
                  <a:schemeClr val="tx2"/>
                </a:solidFill>
              </a:rPr>
              <a:t>, </a:t>
            </a:r>
            <a:r>
              <a:rPr lang="fr-FR" sz="1200" dirty="0" err="1" smtClean="0">
                <a:solidFill>
                  <a:schemeClr val="tx2"/>
                </a:solidFill>
              </a:rPr>
              <a:t>M.Schlarb</a:t>
            </a:r>
            <a:r>
              <a:rPr lang="fr-FR" sz="1200" dirty="0" smtClean="0">
                <a:solidFill>
                  <a:schemeClr val="tx2"/>
                </a:solidFill>
              </a:rPr>
              <a:t>, R. Gernhäuser</a:t>
            </a:r>
            <a:endParaRPr lang="fr-FR" sz="1200" u="sng" dirty="0" smtClean="0">
              <a:solidFill>
                <a:schemeClr val="tx2"/>
              </a:solidFill>
            </a:endParaRPr>
          </a:p>
        </p:txBody>
      </p:sp>
    </p:spTree>
    <p:extLst>
      <p:ext uri="{BB962C8B-B14F-4D97-AF65-F5344CB8AC3E}">
        <p14:creationId xmlns:p14="http://schemas.microsoft.com/office/powerpoint/2010/main" val="45393121"/>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2097" name="Picture 1"/>
          <p:cNvPicPr>
            <a:picLocks noChangeAspect="1" noChangeArrowheads="1"/>
          </p:cNvPicPr>
          <p:nvPr/>
        </p:nvPicPr>
        <p:blipFill>
          <a:blip r:embed="rId2"/>
          <a:srcRect/>
          <a:stretch>
            <a:fillRect/>
          </a:stretch>
        </p:blipFill>
        <p:spPr bwMode="auto">
          <a:xfrm>
            <a:off x="1" y="512700"/>
            <a:ext cx="8460432" cy="6345324"/>
          </a:xfrm>
          <a:prstGeom prst="rect">
            <a:avLst/>
          </a:prstGeom>
          <a:noFill/>
          <a:ln w="9525">
            <a:noFill/>
            <a:miter lim="800000"/>
            <a:headEnd/>
            <a:tailEnd/>
          </a:ln>
          <a:effectLst/>
        </p:spPr>
      </p:pic>
      <p:sp>
        <p:nvSpPr>
          <p:cNvPr id="3" name="Rectangle 2"/>
          <p:cNvSpPr txBox="1">
            <a:spLocks noChangeArrowheads="1"/>
          </p:cNvSpPr>
          <p:nvPr/>
        </p:nvSpPr>
        <p:spPr>
          <a:xfrm>
            <a:off x="323528" y="116632"/>
            <a:ext cx="8568952" cy="511175"/>
          </a:xfrm>
          <a:prstGeom prst="rect">
            <a:avLst/>
          </a:prstGeom>
        </p:spPr>
        <p:txBody>
          <a:bodyPr anchor="b"/>
          <a:lst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eaLnBrk="0" fontAlgn="base" hangingPunct="0">
              <a:spcBef>
                <a:spcPct val="0"/>
              </a:spcBef>
              <a:spcAft>
                <a:spcPct val="0"/>
              </a:spcAft>
              <a:defRPr sz="4400">
                <a:solidFill>
                  <a:schemeClr val="accent1"/>
                </a:solidFill>
                <a:latin typeface="Calibri" pitchFamily="34" charset="0"/>
              </a:defRPr>
            </a:lvl6pPr>
            <a:lvl7pPr marL="914400" algn="ctr" rtl="0" eaLnBrk="0" fontAlgn="base" hangingPunct="0">
              <a:spcBef>
                <a:spcPct val="0"/>
              </a:spcBef>
              <a:spcAft>
                <a:spcPct val="0"/>
              </a:spcAft>
              <a:defRPr sz="4400">
                <a:solidFill>
                  <a:schemeClr val="accent1"/>
                </a:solidFill>
                <a:latin typeface="Calibri" pitchFamily="34" charset="0"/>
              </a:defRPr>
            </a:lvl7pPr>
            <a:lvl8pPr marL="1371600" algn="ctr" rtl="0" eaLnBrk="0" fontAlgn="base" hangingPunct="0">
              <a:spcBef>
                <a:spcPct val="0"/>
              </a:spcBef>
              <a:spcAft>
                <a:spcPct val="0"/>
              </a:spcAft>
              <a:defRPr sz="4400">
                <a:solidFill>
                  <a:schemeClr val="accent1"/>
                </a:solidFill>
                <a:latin typeface="Calibri" pitchFamily="34" charset="0"/>
              </a:defRPr>
            </a:lvl8pPr>
            <a:lvl9pPr marL="1828800" algn="ctr" rtl="0" eaLnBrk="0" fontAlgn="base" hangingPunct="0">
              <a:spcBef>
                <a:spcPct val="0"/>
              </a:spcBef>
              <a:spcAft>
                <a:spcPct val="0"/>
              </a:spcAft>
              <a:defRPr sz="4400">
                <a:solidFill>
                  <a:schemeClr val="accent1"/>
                </a:solidFill>
                <a:latin typeface="Calibri" pitchFamily="34" charset="0"/>
              </a:defRPr>
            </a:lvl9pPr>
          </a:lstStyle>
          <a:p>
            <a:pPr eaLnBrk="1" hangingPunct="1"/>
            <a:endParaRPr lang="en-US" sz="3600" kern="0" dirty="0"/>
          </a:p>
          <a:p>
            <a:pPr eaLnBrk="1" hangingPunct="1"/>
            <a:r>
              <a:rPr lang="en-US" sz="3600" kern="0" dirty="0" smtClean="0"/>
              <a:t>Line shape higher multiplicity events</a:t>
            </a:r>
            <a:endParaRPr lang="en-US" sz="3600" kern="0" dirty="0"/>
          </a:p>
        </p:txBody>
      </p:sp>
      <p:sp>
        <p:nvSpPr>
          <p:cNvPr id="2" name="Textfeld 1"/>
          <p:cNvSpPr txBox="1"/>
          <p:nvPr/>
        </p:nvSpPr>
        <p:spPr>
          <a:xfrm>
            <a:off x="539552" y="6453336"/>
            <a:ext cx="3609065" cy="369332"/>
          </a:xfrm>
          <a:prstGeom prst="rect">
            <a:avLst/>
          </a:prstGeom>
          <a:noFill/>
        </p:spPr>
        <p:txBody>
          <a:bodyPr wrap="none" rtlCol="0">
            <a:spAutoFit/>
          </a:bodyPr>
          <a:lstStyle/>
          <a:p>
            <a:r>
              <a:rPr lang="de-DE" dirty="0" smtClean="0"/>
              <a:t>Andreas Vogt, et al.; EPJA </a:t>
            </a:r>
            <a:r>
              <a:rPr lang="de-DE" dirty="0" err="1" smtClean="0"/>
              <a:t>submitted</a:t>
            </a:r>
            <a:endParaRPr lang="de-DE" dirty="0"/>
          </a:p>
        </p:txBody>
      </p:sp>
    </p:spTree>
    <p:extLst>
      <p:ext uri="{BB962C8B-B14F-4D97-AF65-F5344CB8AC3E}">
        <p14:creationId xmlns:p14="http://schemas.microsoft.com/office/powerpoint/2010/main" val="1572867607"/>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5"/>
          <p:cNvPicPr>
            <a:picLocks/>
          </p:cNvPicPr>
          <p:nvPr/>
        </p:nvPicPr>
        <p:blipFill>
          <a:blip r:embed="rId3">
            <a:grayscl/>
            <a:biLevel thresh="50000"/>
          </a:blip>
          <a:srcRect l="5141" t="63708" r="1160" b="34209"/>
          <a:stretch>
            <a:fillRect/>
          </a:stretch>
        </p:blipFill>
        <p:spPr bwMode="auto">
          <a:xfrm>
            <a:off x="1096932" y="5088553"/>
            <a:ext cx="7886700" cy="155575"/>
          </a:xfrm>
          <a:prstGeom prst="rect">
            <a:avLst/>
          </a:prstGeom>
          <a:noFill/>
          <a:ln w="9525">
            <a:noFill/>
            <a:miter lim="800000"/>
            <a:headEnd/>
            <a:tailEnd/>
          </a:ln>
        </p:spPr>
      </p:pic>
      <p:sp>
        <p:nvSpPr>
          <p:cNvPr id="12291" name="TextBox 14"/>
          <p:cNvSpPr txBox="1">
            <a:spLocks noChangeArrowheads="1"/>
          </p:cNvSpPr>
          <p:nvPr/>
        </p:nvSpPr>
        <p:spPr bwMode="auto">
          <a:xfrm>
            <a:off x="8780432" y="4977428"/>
            <a:ext cx="277812" cy="307975"/>
          </a:xfrm>
          <a:prstGeom prst="rect">
            <a:avLst/>
          </a:prstGeom>
          <a:solidFill>
            <a:schemeClr val="tx1"/>
          </a:solidFill>
          <a:ln w="9525">
            <a:noFill/>
            <a:miter lim="800000"/>
            <a:headEnd/>
            <a:tailEnd/>
          </a:ln>
        </p:spPr>
        <p:txBody>
          <a:bodyPr wrap="none">
            <a:spAutoFit/>
          </a:bodyPr>
          <a:lstStyle/>
          <a:p>
            <a:r>
              <a:rPr lang="it-IT" sz="1400" b="1">
                <a:solidFill>
                  <a:schemeClr val="bg1"/>
                </a:solidFill>
              </a:rPr>
              <a:t>E</a:t>
            </a:r>
            <a:endParaRPr lang="en-US" sz="1400" b="1">
              <a:solidFill>
                <a:schemeClr val="bg1"/>
              </a:solidFill>
            </a:endParaRPr>
          </a:p>
        </p:txBody>
      </p:sp>
      <p:sp>
        <p:nvSpPr>
          <p:cNvPr id="12292" name="TextBox 90"/>
          <p:cNvSpPr txBox="1">
            <a:spLocks noChangeArrowheads="1"/>
          </p:cNvSpPr>
          <p:nvPr/>
        </p:nvSpPr>
        <p:spPr bwMode="auto">
          <a:xfrm>
            <a:off x="2120869" y="5069503"/>
            <a:ext cx="384175" cy="200025"/>
          </a:xfrm>
          <a:prstGeom prst="rect">
            <a:avLst/>
          </a:prstGeom>
          <a:solidFill>
            <a:schemeClr val="tx1"/>
          </a:solidFill>
          <a:ln w="9525">
            <a:noFill/>
            <a:miter lim="800000"/>
            <a:headEnd/>
            <a:tailEnd/>
          </a:ln>
        </p:spPr>
        <p:txBody>
          <a:bodyPr wrap="none">
            <a:spAutoFit/>
          </a:bodyPr>
          <a:lstStyle/>
          <a:p>
            <a:r>
              <a:rPr lang="it-IT" sz="700" b="1">
                <a:solidFill>
                  <a:schemeClr val="bg1"/>
                </a:solidFill>
              </a:rPr>
              <a:t>5600</a:t>
            </a:r>
            <a:endParaRPr lang="en-US" sz="700" b="1">
              <a:solidFill>
                <a:schemeClr val="bg1"/>
              </a:solidFill>
            </a:endParaRPr>
          </a:p>
        </p:txBody>
      </p:sp>
      <p:sp>
        <p:nvSpPr>
          <p:cNvPr id="12293" name="TextBox 92"/>
          <p:cNvSpPr txBox="1">
            <a:spLocks noChangeArrowheads="1"/>
          </p:cNvSpPr>
          <p:nvPr/>
        </p:nvSpPr>
        <p:spPr bwMode="auto">
          <a:xfrm>
            <a:off x="3297207" y="5085378"/>
            <a:ext cx="382587" cy="200025"/>
          </a:xfrm>
          <a:prstGeom prst="rect">
            <a:avLst/>
          </a:prstGeom>
          <a:solidFill>
            <a:schemeClr val="tx1"/>
          </a:solidFill>
          <a:ln w="9525">
            <a:noFill/>
            <a:miter lim="800000"/>
            <a:headEnd/>
            <a:tailEnd/>
          </a:ln>
        </p:spPr>
        <p:txBody>
          <a:bodyPr wrap="none">
            <a:spAutoFit/>
          </a:bodyPr>
          <a:lstStyle/>
          <a:p>
            <a:r>
              <a:rPr lang="it-IT" sz="700" b="1">
                <a:solidFill>
                  <a:schemeClr val="bg1"/>
                </a:solidFill>
              </a:rPr>
              <a:t>6000</a:t>
            </a:r>
            <a:endParaRPr lang="en-US" sz="700" b="1">
              <a:solidFill>
                <a:schemeClr val="bg1"/>
              </a:solidFill>
            </a:endParaRPr>
          </a:p>
        </p:txBody>
      </p:sp>
      <p:sp>
        <p:nvSpPr>
          <p:cNvPr id="12294" name="TextBox 93"/>
          <p:cNvSpPr txBox="1">
            <a:spLocks noChangeArrowheads="1"/>
          </p:cNvSpPr>
          <p:nvPr/>
        </p:nvSpPr>
        <p:spPr bwMode="auto">
          <a:xfrm>
            <a:off x="4521169" y="5085378"/>
            <a:ext cx="384175" cy="200025"/>
          </a:xfrm>
          <a:prstGeom prst="rect">
            <a:avLst/>
          </a:prstGeom>
          <a:solidFill>
            <a:schemeClr val="tx1"/>
          </a:solidFill>
          <a:ln w="9525">
            <a:noFill/>
            <a:miter lim="800000"/>
            <a:headEnd/>
            <a:tailEnd/>
          </a:ln>
        </p:spPr>
        <p:txBody>
          <a:bodyPr wrap="none">
            <a:spAutoFit/>
          </a:bodyPr>
          <a:lstStyle/>
          <a:p>
            <a:r>
              <a:rPr lang="it-IT" sz="700" b="1">
                <a:solidFill>
                  <a:schemeClr val="bg1"/>
                </a:solidFill>
              </a:rPr>
              <a:t>6400</a:t>
            </a:r>
            <a:endParaRPr lang="en-US" sz="700" b="1">
              <a:solidFill>
                <a:schemeClr val="bg1"/>
              </a:solidFill>
            </a:endParaRPr>
          </a:p>
        </p:txBody>
      </p:sp>
      <p:sp>
        <p:nvSpPr>
          <p:cNvPr id="12295" name="TextBox 95"/>
          <p:cNvSpPr txBox="1">
            <a:spLocks noChangeArrowheads="1"/>
          </p:cNvSpPr>
          <p:nvPr/>
        </p:nvSpPr>
        <p:spPr bwMode="auto">
          <a:xfrm>
            <a:off x="5749894" y="5085378"/>
            <a:ext cx="384175" cy="200025"/>
          </a:xfrm>
          <a:prstGeom prst="rect">
            <a:avLst/>
          </a:prstGeom>
          <a:solidFill>
            <a:schemeClr val="tx1"/>
          </a:solidFill>
          <a:ln w="9525">
            <a:noFill/>
            <a:miter lim="800000"/>
            <a:headEnd/>
            <a:tailEnd/>
          </a:ln>
        </p:spPr>
        <p:txBody>
          <a:bodyPr wrap="none">
            <a:spAutoFit/>
          </a:bodyPr>
          <a:lstStyle/>
          <a:p>
            <a:r>
              <a:rPr lang="it-IT" sz="700" b="1">
                <a:solidFill>
                  <a:schemeClr val="bg1"/>
                </a:solidFill>
              </a:rPr>
              <a:t>6800</a:t>
            </a:r>
            <a:endParaRPr lang="en-US" sz="700" b="1">
              <a:solidFill>
                <a:schemeClr val="bg1"/>
              </a:solidFill>
            </a:endParaRPr>
          </a:p>
        </p:txBody>
      </p:sp>
      <p:sp>
        <p:nvSpPr>
          <p:cNvPr id="12296" name="TextBox 96"/>
          <p:cNvSpPr txBox="1">
            <a:spLocks noChangeArrowheads="1"/>
          </p:cNvSpPr>
          <p:nvPr/>
        </p:nvSpPr>
        <p:spPr bwMode="auto">
          <a:xfrm>
            <a:off x="6934169" y="5085378"/>
            <a:ext cx="384175" cy="200025"/>
          </a:xfrm>
          <a:prstGeom prst="rect">
            <a:avLst/>
          </a:prstGeom>
          <a:solidFill>
            <a:schemeClr val="tx1"/>
          </a:solidFill>
          <a:ln w="9525">
            <a:noFill/>
            <a:miter lim="800000"/>
            <a:headEnd/>
            <a:tailEnd/>
          </a:ln>
        </p:spPr>
        <p:txBody>
          <a:bodyPr wrap="none">
            <a:spAutoFit/>
          </a:bodyPr>
          <a:lstStyle/>
          <a:p>
            <a:r>
              <a:rPr lang="it-IT" sz="700" b="1">
                <a:solidFill>
                  <a:schemeClr val="bg1"/>
                </a:solidFill>
              </a:rPr>
              <a:t>7200</a:t>
            </a:r>
            <a:endParaRPr lang="en-US" sz="700" b="1">
              <a:solidFill>
                <a:schemeClr val="bg1"/>
              </a:solidFill>
            </a:endParaRPr>
          </a:p>
        </p:txBody>
      </p:sp>
      <p:sp>
        <p:nvSpPr>
          <p:cNvPr id="12297" name="TextBox 98"/>
          <p:cNvSpPr txBox="1">
            <a:spLocks noChangeArrowheads="1"/>
          </p:cNvSpPr>
          <p:nvPr/>
        </p:nvSpPr>
        <p:spPr bwMode="auto">
          <a:xfrm>
            <a:off x="8193057" y="5085378"/>
            <a:ext cx="384175" cy="200025"/>
          </a:xfrm>
          <a:prstGeom prst="rect">
            <a:avLst/>
          </a:prstGeom>
          <a:solidFill>
            <a:schemeClr val="tx1"/>
          </a:solidFill>
          <a:ln w="9525">
            <a:noFill/>
            <a:miter lim="800000"/>
            <a:headEnd/>
            <a:tailEnd/>
          </a:ln>
        </p:spPr>
        <p:txBody>
          <a:bodyPr wrap="none">
            <a:spAutoFit/>
          </a:bodyPr>
          <a:lstStyle/>
          <a:p>
            <a:r>
              <a:rPr lang="it-IT" sz="700" b="1">
                <a:solidFill>
                  <a:schemeClr val="bg1"/>
                </a:solidFill>
              </a:rPr>
              <a:t>7600</a:t>
            </a:r>
            <a:endParaRPr lang="en-US" sz="700" b="1">
              <a:solidFill>
                <a:schemeClr val="bg1"/>
              </a:solidFill>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2763" y="5069230"/>
            <a:ext cx="1474470" cy="2003108"/>
          </a:xfrm>
          <a:prstGeom prst="rect">
            <a:avLst/>
          </a:prstGeom>
          <a:scene3d>
            <a:camera prst="orthographicFront">
              <a:rot lat="0" lon="0" rev="16200000"/>
            </a:camera>
            <a:lightRig rig="threePt" dir="t"/>
          </a:scene3d>
        </p:spPr>
      </p:pic>
      <p:pic>
        <p:nvPicPr>
          <p:cNvPr id="12299" name="Picture 1"/>
          <p:cNvPicPr>
            <a:picLocks noChangeAspect="1"/>
          </p:cNvPicPr>
          <p:nvPr/>
        </p:nvPicPr>
        <p:blipFill>
          <a:blip r:embed="rId5"/>
          <a:srcRect l="1215" t="9229" b="4607"/>
          <a:stretch>
            <a:fillRect/>
          </a:stretch>
        </p:blipFill>
        <p:spPr bwMode="auto">
          <a:xfrm>
            <a:off x="1071538" y="1165841"/>
            <a:ext cx="7883525" cy="3900487"/>
          </a:xfrm>
          <a:prstGeom prst="rect">
            <a:avLst/>
          </a:prstGeom>
          <a:noFill/>
          <a:ln w="9525">
            <a:noFill/>
            <a:miter lim="800000"/>
            <a:headEnd/>
            <a:tailEnd/>
          </a:ln>
        </p:spPr>
      </p:pic>
      <p:cxnSp>
        <p:nvCxnSpPr>
          <p:cNvPr id="13" name="Straight Arrow Connector 12"/>
          <p:cNvCxnSpPr/>
          <p:nvPr/>
        </p:nvCxnSpPr>
        <p:spPr>
          <a:xfrm flipV="1">
            <a:off x="1019144" y="1111866"/>
            <a:ext cx="0" cy="2219325"/>
          </a:xfrm>
          <a:prstGeom prst="straightConnector1">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2301" name="TextBox 15"/>
          <p:cNvSpPr txBox="1">
            <a:spLocks noChangeArrowheads="1"/>
          </p:cNvSpPr>
          <p:nvPr/>
        </p:nvSpPr>
        <p:spPr bwMode="auto">
          <a:xfrm>
            <a:off x="142844" y="854691"/>
            <a:ext cx="911225" cy="338137"/>
          </a:xfrm>
          <a:prstGeom prst="rect">
            <a:avLst/>
          </a:prstGeom>
          <a:noFill/>
          <a:ln w="9525">
            <a:noFill/>
            <a:miter lim="800000"/>
            <a:headEnd/>
            <a:tailEnd/>
          </a:ln>
        </p:spPr>
        <p:txBody>
          <a:bodyPr wrap="none">
            <a:spAutoFit/>
          </a:bodyPr>
          <a:lstStyle/>
          <a:p>
            <a:r>
              <a:rPr lang="el-GR" sz="1600" b="1"/>
              <a:t>θ</a:t>
            </a:r>
            <a:r>
              <a:rPr lang="it-IT" sz="1600" b="1"/>
              <a:t> [deg]</a:t>
            </a:r>
            <a:endParaRPr lang="en-US" sz="1600" b="1"/>
          </a:p>
        </p:txBody>
      </p:sp>
      <p:sp>
        <p:nvSpPr>
          <p:cNvPr id="3" name="Oval 2"/>
          <p:cNvSpPr/>
          <p:nvPr/>
        </p:nvSpPr>
        <p:spPr>
          <a:xfrm>
            <a:off x="5302219" y="3804266"/>
            <a:ext cx="1079500" cy="126206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9" name="Straight Connector 8"/>
          <p:cNvCxnSpPr/>
          <p:nvPr/>
        </p:nvCxnSpPr>
        <p:spPr>
          <a:xfrm flipV="1">
            <a:off x="5110132" y="4828203"/>
            <a:ext cx="300037" cy="29686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4733894" y="6044228"/>
            <a:ext cx="684213" cy="41275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2305" name="TextBox 34"/>
          <p:cNvSpPr txBox="1">
            <a:spLocks noChangeArrowheads="1"/>
          </p:cNvSpPr>
          <p:nvPr/>
        </p:nvSpPr>
        <p:spPr bwMode="auto">
          <a:xfrm>
            <a:off x="5418107" y="6364903"/>
            <a:ext cx="2055812" cy="338138"/>
          </a:xfrm>
          <a:prstGeom prst="rect">
            <a:avLst/>
          </a:prstGeom>
          <a:solidFill>
            <a:srgbClr val="7030A0"/>
          </a:solidFill>
          <a:ln w="9525">
            <a:noFill/>
            <a:miter lim="800000"/>
            <a:headEnd/>
            <a:tailEnd/>
          </a:ln>
        </p:spPr>
        <p:txBody>
          <a:bodyPr wrap="none">
            <a:spAutoFit/>
          </a:bodyPr>
          <a:lstStyle/>
          <a:p>
            <a:r>
              <a:rPr lang="it-IT" sz="1600">
                <a:solidFill>
                  <a:schemeClr val="bg1"/>
                </a:solidFill>
              </a:rPr>
              <a:t>fusion-evaporation</a:t>
            </a:r>
            <a:endParaRPr lang="en-US" sz="1600">
              <a:solidFill>
                <a:schemeClr val="bg1"/>
              </a:solidFill>
            </a:endParaRPr>
          </a:p>
        </p:txBody>
      </p:sp>
      <p:sp>
        <p:nvSpPr>
          <p:cNvPr id="12306" name="TextBox 35"/>
          <p:cNvSpPr txBox="1">
            <a:spLocks noChangeArrowheads="1"/>
          </p:cNvSpPr>
          <p:nvPr/>
        </p:nvSpPr>
        <p:spPr bwMode="auto">
          <a:xfrm>
            <a:off x="590519" y="5429866"/>
            <a:ext cx="1806575" cy="338137"/>
          </a:xfrm>
          <a:prstGeom prst="rect">
            <a:avLst/>
          </a:prstGeom>
          <a:solidFill>
            <a:srgbClr val="7030A0"/>
          </a:solidFill>
          <a:ln w="9525">
            <a:noFill/>
            <a:miter lim="800000"/>
            <a:headEnd/>
            <a:tailEnd/>
          </a:ln>
        </p:spPr>
        <p:txBody>
          <a:bodyPr wrap="none">
            <a:spAutoFit/>
          </a:bodyPr>
          <a:lstStyle/>
          <a:p>
            <a:r>
              <a:rPr lang="it-IT" sz="1600">
                <a:solidFill>
                  <a:schemeClr val="bg1"/>
                </a:solidFill>
              </a:rPr>
              <a:t>nucleon-transfer</a:t>
            </a:r>
            <a:endParaRPr lang="en-US" sz="1600">
              <a:solidFill>
                <a:schemeClr val="bg1"/>
              </a:solidFill>
            </a:endParaRPr>
          </a:p>
        </p:txBody>
      </p:sp>
      <p:sp>
        <p:nvSpPr>
          <p:cNvPr id="37" name="Oval 36"/>
          <p:cNvSpPr/>
          <p:nvPr/>
        </p:nvSpPr>
        <p:spPr>
          <a:xfrm>
            <a:off x="1371569" y="5993428"/>
            <a:ext cx="107950" cy="107950"/>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p>
        </p:txBody>
      </p:sp>
      <p:sp>
        <p:nvSpPr>
          <p:cNvPr id="38" name="Oval 37"/>
          <p:cNvSpPr/>
          <p:nvPr/>
        </p:nvSpPr>
        <p:spPr>
          <a:xfrm>
            <a:off x="1439832" y="5947391"/>
            <a:ext cx="107950" cy="1079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p>
        </p:txBody>
      </p:sp>
      <p:sp>
        <p:nvSpPr>
          <p:cNvPr id="12309" name="TextBox 38"/>
          <p:cNvSpPr txBox="1">
            <a:spLocks noChangeArrowheads="1"/>
          </p:cNvSpPr>
          <p:nvPr/>
        </p:nvSpPr>
        <p:spPr bwMode="auto">
          <a:xfrm>
            <a:off x="1335057" y="6066453"/>
            <a:ext cx="400050" cy="338138"/>
          </a:xfrm>
          <a:prstGeom prst="rect">
            <a:avLst/>
          </a:prstGeom>
          <a:noFill/>
          <a:ln w="9525">
            <a:noFill/>
            <a:miter lim="800000"/>
            <a:headEnd/>
            <a:tailEnd/>
          </a:ln>
        </p:spPr>
        <p:txBody>
          <a:bodyPr wrap="none">
            <a:spAutoFit/>
          </a:bodyPr>
          <a:lstStyle/>
          <a:p>
            <a:r>
              <a:rPr lang="it-IT" sz="1600" baseline="30000"/>
              <a:t>2</a:t>
            </a:r>
            <a:r>
              <a:rPr lang="it-IT" sz="1600"/>
              <a:t>H</a:t>
            </a:r>
            <a:endParaRPr lang="en-US" sz="1600"/>
          </a:p>
        </p:txBody>
      </p:sp>
      <p:sp>
        <p:nvSpPr>
          <p:cNvPr id="40" name="Oval 39"/>
          <p:cNvSpPr/>
          <p:nvPr/>
        </p:nvSpPr>
        <p:spPr>
          <a:xfrm>
            <a:off x="311119" y="5785466"/>
            <a:ext cx="431800" cy="43180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311" name="TextBox 40"/>
          <p:cNvSpPr txBox="1">
            <a:spLocks noChangeArrowheads="1"/>
          </p:cNvSpPr>
          <p:nvPr/>
        </p:nvSpPr>
        <p:spPr bwMode="auto">
          <a:xfrm>
            <a:off x="255557" y="5850553"/>
            <a:ext cx="487362" cy="338138"/>
          </a:xfrm>
          <a:prstGeom prst="rect">
            <a:avLst/>
          </a:prstGeom>
          <a:noFill/>
          <a:ln w="9525">
            <a:noFill/>
            <a:miter lim="800000"/>
            <a:headEnd/>
            <a:tailEnd/>
          </a:ln>
        </p:spPr>
        <p:txBody>
          <a:bodyPr wrap="none">
            <a:spAutoFit/>
          </a:bodyPr>
          <a:lstStyle/>
          <a:p>
            <a:r>
              <a:rPr lang="it-IT" sz="1600" baseline="30000"/>
              <a:t>14</a:t>
            </a:r>
            <a:r>
              <a:rPr lang="it-IT" sz="1600"/>
              <a:t>N</a:t>
            </a:r>
            <a:endParaRPr lang="en-US" sz="1600"/>
          </a:p>
        </p:txBody>
      </p:sp>
      <p:cxnSp>
        <p:nvCxnSpPr>
          <p:cNvPr id="43" name="Straight Arrow Connector 42"/>
          <p:cNvCxnSpPr/>
          <p:nvPr/>
        </p:nvCxnSpPr>
        <p:spPr>
          <a:xfrm>
            <a:off x="760382" y="6047403"/>
            <a:ext cx="49688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1623982" y="5947391"/>
            <a:ext cx="647700" cy="682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2327244" y="5706091"/>
            <a:ext cx="431800"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315" name="TextBox 47"/>
          <p:cNvSpPr txBox="1">
            <a:spLocks noChangeArrowheads="1"/>
          </p:cNvSpPr>
          <p:nvPr/>
        </p:nvSpPr>
        <p:spPr bwMode="auto">
          <a:xfrm>
            <a:off x="2271682" y="5771178"/>
            <a:ext cx="512762" cy="338138"/>
          </a:xfrm>
          <a:prstGeom prst="rect">
            <a:avLst/>
          </a:prstGeom>
          <a:noFill/>
          <a:ln w="9525">
            <a:noFill/>
            <a:miter lim="800000"/>
            <a:headEnd/>
            <a:tailEnd/>
          </a:ln>
        </p:spPr>
        <p:txBody>
          <a:bodyPr wrap="none">
            <a:spAutoFit/>
          </a:bodyPr>
          <a:lstStyle/>
          <a:p>
            <a:r>
              <a:rPr lang="it-IT" sz="1600" baseline="30000"/>
              <a:t>15</a:t>
            </a:r>
            <a:r>
              <a:rPr lang="it-IT" sz="1600"/>
              <a:t>O</a:t>
            </a:r>
            <a:endParaRPr lang="en-US" sz="1600"/>
          </a:p>
        </p:txBody>
      </p:sp>
      <p:cxnSp>
        <p:nvCxnSpPr>
          <p:cNvPr id="50" name="Straight Arrow Connector 49"/>
          <p:cNvCxnSpPr/>
          <p:nvPr/>
        </p:nvCxnSpPr>
        <p:spPr>
          <a:xfrm>
            <a:off x="1643032" y="6087091"/>
            <a:ext cx="341312" cy="33972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1995457" y="6372841"/>
            <a:ext cx="107950" cy="1079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p>
        </p:txBody>
      </p:sp>
      <p:sp>
        <p:nvSpPr>
          <p:cNvPr id="12318" name="TextBox 53"/>
          <p:cNvSpPr txBox="1">
            <a:spLocks noChangeArrowheads="1"/>
          </p:cNvSpPr>
          <p:nvPr/>
        </p:nvSpPr>
        <p:spPr bwMode="auto">
          <a:xfrm>
            <a:off x="2055782" y="6282353"/>
            <a:ext cx="288925" cy="276225"/>
          </a:xfrm>
          <a:prstGeom prst="rect">
            <a:avLst/>
          </a:prstGeom>
          <a:noFill/>
          <a:ln w="9525">
            <a:noFill/>
            <a:miter lim="800000"/>
            <a:headEnd/>
            <a:tailEnd/>
          </a:ln>
        </p:spPr>
        <p:txBody>
          <a:bodyPr wrap="none">
            <a:spAutoFit/>
          </a:bodyPr>
          <a:lstStyle/>
          <a:p>
            <a:r>
              <a:rPr lang="it-IT" sz="1200"/>
              <a:t>n</a:t>
            </a:r>
            <a:endParaRPr lang="en-US" sz="1200"/>
          </a:p>
        </p:txBody>
      </p:sp>
      <p:sp>
        <p:nvSpPr>
          <p:cNvPr id="67" name="Oval 66"/>
          <p:cNvSpPr/>
          <p:nvPr/>
        </p:nvSpPr>
        <p:spPr>
          <a:xfrm>
            <a:off x="6592857" y="5955328"/>
            <a:ext cx="107950" cy="107950"/>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p>
        </p:txBody>
      </p:sp>
      <p:sp>
        <p:nvSpPr>
          <p:cNvPr id="68" name="Oval 67"/>
          <p:cNvSpPr/>
          <p:nvPr/>
        </p:nvSpPr>
        <p:spPr>
          <a:xfrm>
            <a:off x="6661119" y="5907703"/>
            <a:ext cx="107950" cy="1079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p>
        </p:txBody>
      </p:sp>
      <p:sp>
        <p:nvSpPr>
          <p:cNvPr id="12321" name="TextBox 68"/>
          <p:cNvSpPr txBox="1">
            <a:spLocks noChangeArrowheads="1"/>
          </p:cNvSpPr>
          <p:nvPr/>
        </p:nvSpPr>
        <p:spPr bwMode="auto">
          <a:xfrm>
            <a:off x="6556344" y="6026766"/>
            <a:ext cx="400050" cy="338137"/>
          </a:xfrm>
          <a:prstGeom prst="rect">
            <a:avLst/>
          </a:prstGeom>
          <a:noFill/>
          <a:ln w="9525">
            <a:noFill/>
            <a:miter lim="800000"/>
            <a:headEnd/>
            <a:tailEnd/>
          </a:ln>
        </p:spPr>
        <p:txBody>
          <a:bodyPr wrap="none">
            <a:spAutoFit/>
          </a:bodyPr>
          <a:lstStyle/>
          <a:p>
            <a:r>
              <a:rPr lang="it-IT" sz="1600" baseline="30000"/>
              <a:t>2</a:t>
            </a:r>
            <a:r>
              <a:rPr lang="it-IT" sz="1600"/>
              <a:t>H</a:t>
            </a:r>
            <a:endParaRPr lang="en-US" sz="1600"/>
          </a:p>
        </p:txBody>
      </p:sp>
      <p:sp>
        <p:nvSpPr>
          <p:cNvPr id="70" name="Oval 69"/>
          <p:cNvSpPr/>
          <p:nvPr/>
        </p:nvSpPr>
        <p:spPr>
          <a:xfrm>
            <a:off x="5532407" y="5745778"/>
            <a:ext cx="431800" cy="43180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323" name="TextBox 70"/>
          <p:cNvSpPr txBox="1">
            <a:spLocks noChangeArrowheads="1"/>
          </p:cNvSpPr>
          <p:nvPr/>
        </p:nvSpPr>
        <p:spPr bwMode="auto">
          <a:xfrm>
            <a:off x="5476844" y="5810866"/>
            <a:ext cx="487363" cy="338137"/>
          </a:xfrm>
          <a:prstGeom prst="rect">
            <a:avLst/>
          </a:prstGeom>
          <a:noFill/>
          <a:ln w="9525">
            <a:noFill/>
            <a:miter lim="800000"/>
            <a:headEnd/>
            <a:tailEnd/>
          </a:ln>
        </p:spPr>
        <p:txBody>
          <a:bodyPr wrap="none">
            <a:spAutoFit/>
          </a:bodyPr>
          <a:lstStyle/>
          <a:p>
            <a:r>
              <a:rPr lang="it-IT" sz="1600" baseline="30000"/>
              <a:t>14</a:t>
            </a:r>
            <a:r>
              <a:rPr lang="it-IT" sz="1600"/>
              <a:t>N</a:t>
            </a:r>
            <a:endParaRPr lang="en-US" sz="1600"/>
          </a:p>
        </p:txBody>
      </p:sp>
      <p:cxnSp>
        <p:nvCxnSpPr>
          <p:cNvPr id="72" name="Straight Arrow Connector 71"/>
          <p:cNvCxnSpPr/>
          <p:nvPr/>
        </p:nvCxnSpPr>
        <p:spPr>
          <a:xfrm>
            <a:off x="5981669" y="6007716"/>
            <a:ext cx="49688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6800819" y="5998191"/>
            <a:ext cx="24923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7156419" y="5799753"/>
            <a:ext cx="433388" cy="43180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327" name="TextBox 75"/>
          <p:cNvSpPr txBox="1">
            <a:spLocks noChangeArrowheads="1"/>
          </p:cNvSpPr>
          <p:nvPr/>
        </p:nvSpPr>
        <p:spPr bwMode="auto">
          <a:xfrm>
            <a:off x="7100857" y="5864841"/>
            <a:ext cx="514350" cy="338137"/>
          </a:xfrm>
          <a:prstGeom prst="rect">
            <a:avLst/>
          </a:prstGeom>
          <a:noFill/>
          <a:ln w="9525">
            <a:noFill/>
            <a:miter lim="800000"/>
            <a:headEnd/>
            <a:tailEnd/>
          </a:ln>
        </p:spPr>
        <p:txBody>
          <a:bodyPr wrap="none">
            <a:spAutoFit/>
          </a:bodyPr>
          <a:lstStyle/>
          <a:p>
            <a:r>
              <a:rPr lang="it-IT" sz="1600" baseline="30000"/>
              <a:t>16</a:t>
            </a:r>
            <a:r>
              <a:rPr lang="it-IT" sz="1600"/>
              <a:t>O</a:t>
            </a:r>
            <a:endParaRPr lang="en-US" sz="1600"/>
          </a:p>
        </p:txBody>
      </p:sp>
      <p:cxnSp>
        <p:nvCxnSpPr>
          <p:cNvPr id="77" name="Straight Arrow Connector 76"/>
          <p:cNvCxnSpPr/>
          <p:nvPr/>
        </p:nvCxnSpPr>
        <p:spPr>
          <a:xfrm>
            <a:off x="7643782" y="5998191"/>
            <a:ext cx="24923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8023194" y="5785466"/>
            <a:ext cx="433388" cy="4333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330" name="TextBox 78"/>
          <p:cNvSpPr txBox="1">
            <a:spLocks noChangeArrowheads="1"/>
          </p:cNvSpPr>
          <p:nvPr/>
        </p:nvSpPr>
        <p:spPr bwMode="auto">
          <a:xfrm>
            <a:off x="7967632" y="5850553"/>
            <a:ext cx="514350" cy="339725"/>
          </a:xfrm>
          <a:prstGeom prst="rect">
            <a:avLst/>
          </a:prstGeom>
          <a:noFill/>
          <a:ln w="9525">
            <a:noFill/>
            <a:miter lim="800000"/>
            <a:headEnd/>
            <a:tailEnd/>
          </a:ln>
        </p:spPr>
        <p:txBody>
          <a:bodyPr wrap="none">
            <a:spAutoFit/>
          </a:bodyPr>
          <a:lstStyle/>
          <a:p>
            <a:r>
              <a:rPr lang="it-IT" sz="1600" baseline="30000"/>
              <a:t>15</a:t>
            </a:r>
            <a:r>
              <a:rPr lang="it-IT" sz="1600"/>
              <a:t>O</a:t>
            </a:r>
            <a:endParaRPr lang="en-US" sz="1600"/>
          </a:p>
        </p:txBody>
      </p:sp>
      <p:cxnSp>
        <p:nvCxnSpPr>
          <p:cNvPr id="82" name="Straight Arrow Connector 81"/>
          <p:cNvCxnSpPr/>
          <p:nvPr/>
        </p:nvCxnSpPr>
        <p:spPr>
          <a:xfrm flipH="1" flipV="1">
            <a:off x="7767607" y="5504478"/>
            <a:ext cx="255587" cy="26670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78" idx="0"/>
          </p:cNvCxnSpPr>
          <p:nvPr/>
        </p:nvCxnSpPr>
        <p:spPr>
          <a:xfrm flipV="1">
            <a:off x="8240682" y="5412403"/>
            <a:ext cx="96837" cy="373063"/>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8447057" y="5672753"/>
            <a:ext cx="365125" cy="214313"/>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78" idx="3"/>
          </p:cNvCxnSpPr>
          <p:nvPr/>
        </p:nvCxnSpPr>
        <p:spPr>
          <a:xfrm flipH="1">
            <a:off x="7902544" y="6155353"/>
            <a:ext cx="184150" cy="39370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8354982" y="6202978"/>
            <a:ext cx="295275" cy="3190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8481982" y="6082328"/>
            <a:ext cx="411162" cy="100013"/>
          </a:xfrm>
          <a:prstGeom prst="straightConnector1">
            <a:avLst/>
          </a:prstGeom>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8688357" y="6012478"/>
            <a:ext cx="107950" cy="1079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p>
        </p:txBody>
      </p:sp>
      <p:sp>
        <p:nvSpPr>
          <p:cNvPr id="12338" name="TextBox 98"/>
          <p:cNvSpPr txBox="1">
            <a:spLocks noChangeArrowheads="1"/>
          </p:cNvSpPr>
          <p:nvPr/>
        </p:nvSpPr>
        <p:spPr bwMode="auto">
          <a:xfrm>
            <a:off x="8748682" y="5921991"/>
            <a:ext cx="288925" cy="277812"/>
          </a:xfrm>
          <a:prstGeom prst="rect">
            <a:avLst/>
          </a:prstGeom>
          <a:noFill/>
          <a:ln w="9525">
            <a:noFill/>
            <a:miter lim="800000"/>
            <a:headEnd/>
            <a:tailEnd/>
          </a:ln>
        </p:spPr>
        <p:txBody>
          <a:bodyPr wrap="none">
            <a:spAutoFit/>
          </a:bodyPr>
          <a:lstStyle/>
          <a:p>
            <a:r>
              <a:rPr lang="it-IT" sz="1200"/>
              <a:t>n</a:t>
            </a:r>
            <a:endParaRPr lang="en-US" sz="1200"/>
          </a:p>
        </p:txBody>
      </p:sp>
      <p:sp>
        <p:nvSpPr>
          <p:cNvPr id="12339" name="TextBox 16"/>
          <p:cNvSpPr txBox="1">
            <a:spLocks noChangeArrowheads="1"/>
          </p:cNvSpPr>
          <p:nvPr/>
        </p:nvSpPr>
        <p:spPr bwMode="auto">
          <a:xfrm>
            <a:off x="569882" y="3005753"/>
            <a:ext cx="487362" cy="307975"/>
          </a:xfrm>
          <a:prstGeom prst="rect">
            <a:avLst/>
          </a:prstGeom>
          <a:noFill/>
          <a:ln w="9525">
            <a:noFill/>
            <a:miter lim="800000"/>
            <a:headEnd/>
            <a:tailEnd/>
          </a:ln>
        </p:spPr>
        <p:txBody>
          <a:bodyPr wrap="none">
            <a:spAutoFit/>
          </a:bodyPr>
          <a:lstStyle/>
          <a:p>
            <a:r>
              <a:rPr lang="it-IT" sz="1400" b="1"/>
              <a:t>175</a:t>
            </a:r>
            <a:endParaRPr lang="en-US" sz="1400" b="1"/>
          </a:p>
        </p:txBody>
      </p:sp>
      <p:sp>
        <p:nvSpPr>
          <p:cNvPr id="12340" name="TextBox 68"/>
          <p:cNvSpPr txBox="1">
            <a:spLocks noChangeArrowheads="1"/>
          </p:cNvSpPr>
          <p:nvPr/>
        </p:nvSpPr>
        <p:spPr bwMode="auto">
          <a:xfrm>
            <a:off x="560357" y="2562841"/>
            <a:ext cx="487362" cy="307975"/>
          </a:xfrm>
          <a:prstGeom prst="rect">
            <a:avLst/>
          </a:prstGeom>
          <a:noFill/>
          <a:ln w="9525">
            <a:noFill/>
            <a:miter lim="800000"/>
            <a:headEnd/>
            <a:tailEnd/>
          </a:ln>
        </p:spPr>
        <p:txBody>
          <a:bodyPr wrap="none">
            <a:spAutoFit/>
          </a:bodyPr>
          <a:lstStyle/>
          <a:p>
            <a:r>
              <a:rPr lang="it-IT" sz="1400" b="1"/>
              <a:t>169</a:t>
            </a:r>
            <a:endParaRPr lang="en-US" sz="1400" b="1"/>
          </a:p>
        </p:txBody>
      </p:sp>
      <p:sp>
        <p:nvSpPr>
          <p:cNvPr id="12341" name="TextBox 70"/>
          <p:cNvSpPr txBox="1">
            <a:spLocks noChangeArrowheads="1"/>
          </p:cNvSpPr>
          <p:nvPr/>
        </p:nvSpPr>
        <p:spPr bwMode="auto">
          <a:xfrm>
            <a:off x="569882" y="2073891"/>
            <a:ext cx="487362" cy="307975"/>
          </a:xfrm>
          <a:prstGeom prst="rect">
            <a:avLst/>
          </a:prstGeom>
          <a:noFill/>
          <a:ln w="9525">
            <a:noFill/>
            <a:miter lim="800000"/>
            <a:headEnd/>
            <a:tailEnd/>
          </a:ln>
        </p:spPr>
        <p:txBody>
          <a:bodyPr wrap="none">
            <a:spAutoFit/>
          </a:bodyPr>
          <a:lstStyle/>
          <a:p>
            <a:r>
              <a:rPr lang="it-IT" sz="1400" b="1"/>
              <a:t>163</a:t>
            </a:r>
            <a:endParaRPr lang="en-US" sz="1400" b="1"/>
          </a:p>
        </p:txBody>
      </p:sp>
      <p:sp>
        <p:nvSpPr>
          <p:cNvPr id="12342" name="TextBox 73"/>
          <p:cNvSpPr txBox="1">
            <a:spLocks noChangeArrowheads="1"/>
          </p:cNvSpPr>
          <p:nvPr/>
        </p:nvSpPr>
        <p:spPr bwMode="auto">
          <a:xfrm>
            <a:off x="569882" y="1626216"/>
            <a:ext cx="487362" cy="307975"/>
          </a:xfrm>
          <a:prstGeom prst="rect">
            <a:avLst/>
          </a:prstGeom>
          <a:noFill/>
          <a:ln w="9525">
            <a:noFill/>
            <a:miter lim="800000"/>
            <a:headEnd/>
            <a:tailEnd/>
          </a:ln>
        </p:spPr>
        <p:txBody>
          <a:bodyPr wrap="none">
            <a:spAutoFit/>
          </a:bodyPr>
          <a:lstStyle/>
          <a:p>
            <a:r>
              <a:rPr lang="it-IT" sz="1400" b="1"/>
              <a:t>157</a:t>
            </a:r>
            <a:endParaRPr lang="en-US" sz="1400" b="1"/>
          </a:p>
        </p:txBody>
      </p:sp>
      <p:sp>
        <p:nvSpPr>
          <p:cNvPr id="12343" name="TextBox 75"/>
          <p:cNvSpPr txBox="1">
            <a:spLocks noChangeArrowheads="1"/>
          </p:cNvSpPr>
          <p:nvPr/>
        </p:nvSpPr>
        <p:spPr bwMode="auto">
          <a:xfrm>
            <a:off x="574644" y="1180128"/>
            <a:ext cx="487363" cy="307975"/>
          </a:xfrm>
          <a:prstGeom prst="rect">
            <a:avLst/>
          </a:prstGeom>
          <a:noFill/>
          <a:ln w="9525">
            <a:noFill/>
            <a:miter lim="800000"/>
            <a:headEnd/>
            <a:tailEnd/>
          </a:ln>
        </p:spPr>
        <p:txBody>
          <a:bodyPr wrap="none">
            <a:spAutoFit/>
          </a:bodyPr>
          <a:lstStyle/>
          <a:p>
            <a:r>
              <a:rPr lang="it-IT" sz="1400" b="1"/>
              <a:t>151</a:t>
            </a:r>
          </a:p>
        </p:txBody>
      </p:sp>
      <p:sp>
        <p:nvSpPr>
          <p:cNvPr id="29" name="Oval 28"/>
          <p:cNvSpPr/>
          <p:nvPr/>
        </p:nvSpPr>
        <p:spPr>
          <a:xfrm>
            <a:off x="3640107" y="5285403"/>
            <a:ext cx="1638300" cy="15176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5" name="Straight Arrow Connector 4"/>
          <p:cNvCxnSpPr/>
          <p:nvPr/>
        </p:nvCxnSpPr>
        <p:spPr>
          <a:xfrm flipH="1">
            <a:off x="4808507" y="5066328"/>
            <a:ext cx="360362" cy="3460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2306" idx="3"/>
          </p:cNvCxnSpPr>
          <p:nvPr/>
        </p:nvCxnSpPr>
        <p:spPr>
          <a:xfrm>
            <a:off x="2397094" y="5598141"/>
            <a:ext cx="2038350" cy="211137"/>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2357" name="TextBox 16"/>
          <p:cNvSpPr txBox="1">
            <a:spLocks noChangeArrowheads="1"/>
          </p:cNvSpPr>
          <p:nvPr/>
        </p:nvSpPr>
        <p:spPr bwMode="auto">
          <a:xfrm>
            <a:off x="1443007" y="3331191"/>
            <a:ext cx="673100" cy="461962"/>
          </a:xfrm>
          <a:prstGeom prst="rect">
            <a:avLst/>
          </a:prstGeom>
          <a:noFill/>
          <a:ln w="9525">
            <a:noFill/>
            <a:miter lim="800000"/>
            <a:headEnd/>
            <a:tailEnd/>
          </a:ln>
        </p:spPr>
        <p:txBody>
          <a:bodyPr wrap="none">
            <a:spAutoFit/>
          </a:bodyPr>
          <a:lstStyle/>
          <a:p>
            <a:r>
              <a:rPr lang="it-IT" sz="2400" b="1" baseline="30000">
                <a:solidFill>
                  <a:schemeClr val="bg1"/>
                </a:solidFill>
              </a:rPr>
              <a:t>15</a:t>
            </a:r>
            <a:r>
              <a:rPr lang="it-IT" sz="2400" b="1">
                <a:solidFill>
                  <a:schemeClr val="bg1"/>
                </a:solidFill>
              </a:rPr>
              <a:t>O</a:t>
            </a:r>
            <a:endParaRPr lang="en-US" sz="2400" b="1">
              <a:solidFill>
                <a:schemeClr val="bg1"/>
              </a:solidFill>
            </a:endParaRPr>
          </a:p>
        </p:txBody>
      </p:sp>
      <p:sp>
        <p:nvSpPr>
          <p:cNvPr id="12358" name="TextBox 17"/>
          <p:cNvSpPr txBox="1">
            <a:spLocks noChangeArrowheads="1"/>
          </p:cNvSpPr>
          <p:nvPr/>
        </p:nvSpPr>
        <p:spPr bwMode="auto">
          <a:xfrm>
            <a:off x="1533494" y="3693141"/>
            <a:ext cx="642938" cy="461962"/>
          </a:xfrm>
          <a:prstGeom prst="rect">
            <a:avLst/>
          </a:prstGeom>
          <a:noFill/>
          <a:ln w="9525">
            <a:noFill/>
            <a:miter lim="800000"/>
            <a:headEnd/>
            <a:tailEnd/>
          </a:ln>
        </p:spPr>
        <p:txBody>
          <a:bodyPr wrap="none">
            <a:spAutoFit/>
          </a:bodyPr>
          <a:lstStyle/>
          <a:p>
            <a:r>
              <a:rPr lang="it-IT" sz="2400" b="1" baseline="30000">
                <a:solidFill>
                  <a:schemeClr val="bg1"/>
                </a:solidFill>
              </a:rPr>
              <a:t>15</a:t>
            </a:r>
            <a:r>
              <a:rPr lang="it-IT" sz="2400" b="1">
                <a:solidFill>
                  <a:schemeClr val="bg1"/>
                </a:solidFill>
              </a:rPr>
              <a:t>N</a:t>
            </a:r>
            <a:endParaRPr lang="en-US" sz="2400" b="1">
              <a:solidFill>
                <a:schemeClr val="bg1"/>
              </a:solidFill>
            </a:endParaRPr>
          </a:p>
        </p:txBody>
      </p:sp>
      <p:sp>
        <p:nvSpPr>
          <p:cNvPr id="12359" name="TextBox 18"/>
          <p:cNvSpPr txBox="1">
            <a:spLocks noChangeArrowheads="1"/>
          </p:cNvSpPr>
          <p:nvPr/>
        </p:nvSpPr>
        <p:spPr bwMode="auto">
          <a:xfrm>
            <a:off x="7778719" y="4277341"/>
            <a:ext cx="939800" cy="369887"/>
          </a:xfrm>
          <a:prstGeom prst="rect">
            <a:avLst/>
          </a:prstGeom>
          <a:noFill/>
          <a:ln w="9525">
            <a:noFill/>
            <a:miter lim="800000"/>
            <a:headEnd/>
            <a:tailEnd/>
          </a:ln>
        </p:spPr>
        <p:txBody>
          <a:bodyPr wrap="none">
            <a:spAutoFit/>
          </a:bodyPr>
          <a:lstStyle/>
          <a:p>
            <a:r>
              <a:rPr lang="it-IT" b="1">
                <a:solidFill>
                  <a:schemeClr val="bg1"/>
                </a:solidFill>
              </a:rPr>
              <a:t>source</a:t>
            </a:r>
            <a:endParaRPr lang="en-US" b="1">
              <a:solidFill>
                <a:schemeClr val="bg1"/>
              </a:solidFill>
            </a:endParaRPr>
          </a:p>
        </p:txBody>
      </p:sp>
      <p:sp>
        <p:nvSpPr>
          <p:cNvPr id="12360" name="TextBox 19"/>
          <p:cNvSpPr txBox="1">
            <a:spLocks noChangeArrowheads="1"/>
          </p:cNvSpPr>
          <p:nvPr/>
        </p:nvSpPr>
        <p:spPr bwMode="auto">
          <a:xfrm>
            <a:off x="7032594" y="3916978"/>
            <a:ext cx="642938" cy="461963"/>
          </a:xfrm>
          <a:prstGeom prst="rect">
            <a:avLst/>
          </a:prstGeom>
          <a:noFill/>
          <a:ln w="9525">
            <a:noFill/>
            <a:miter lim="800000"/>
            <a:headEnd/>
            <a:tailEnd/>
          </a:ln>
        </p:spPr>
        <p:txBody>
          <a:bodyPr wrap="none">
            <a:spAutoFit/>
          </a:bodyPr>
          <a:lstStyle/>
          <a:p>
            <a:r>
              <a:rPr lang="it-IT" sz="2400" b="1" baseline="30000">
                <a:solidFill>
                  <a:schemeClr val="bg1"/>
                </a:solidFill>
              </a:rPr>
              <a:t>15</a:t>
            </a:r>
            <a:r>
              <a:rPr lang="it-IT" sz="2400" b="1">
                <a:solidFill>
                  <a:schemeClr val="bg1"/>
                </a:solidFill>
              </a:rPr>
              <a:t>N</a:t>
            </a:r>
            <a:endParaRPr lang="en-US" sz="2400" b="1">
              <a:solidFill>
                <a:schemeClr val="bg1"/>
              </a:solidFill>
            </a:endParaRPr>
          </a:p>
        </p:txBody>
      </p:sp>
      <p:sp>
        <p:nvSpPr>
          <p:cNvPr id="12361" name="TextBox 24"/>
          <p:cNvSpPr txBox="1">
            <a:spLocks noChangeArrowheads="1"/>
          </p:cNvSpPr>
          <p:nvPr/>
        </p:nvSpPr>
        <p:spPr bwMode="auto">
          <a:xfrm>
            <a:off x="4683130" y="3752855"/>
            <a:ext cx="674688" cy="461963"/>
          </a:xfrm>
          <a:prstGeom prst="rect">
            <a:avLst/>
          </a:prstGeom>
          <a:noFill/>
          <a:ln w="9525">
            <a:noFill/>
            <a:miter lim="800000"/>
            <a:headEnd/>
            <a:tailEnd/>
          </a:ln>
        </p:spPr>
        <p:txBody>
          <a:bodyPr wrap="none">
            <a:spAutoFit/>
          </a:bodyPr>
          <a:lstStyle/>
          <a:p>
            <a:r>
              <a:rPr lang="it-IT" sz="2400" b="1" baseline="30000" dirty="0">
                <a:solidFill>
                  <a:schemeClr val="bg1"/>
                </a:solidFill>
              </a:rPr>
              <a:t>15</a:t>
            </a:r>
            <a:r>
              <a:rPr lang="it-IT" sz="2400" b="1" dirty="0">
                <a:solidFill>
                  <a:schemeClr val="bg1"/>
                </a:solidFill>
              </a:rPr>
              <a:t>O</a:t>
            </a:r>
            <a:endParaRPr lang="en-US" sz="2400" b="1" dirty="0">
              <a:solidFill>
                <a:schemeClr val="bg1"/>
              </a:solidFill>
            </a:endParaRPr>
          </a:p>
        </p:txBody>
      </p:sp>
      <p:sp>
        <p:nvSpPr>
          <p:cNvPr id="88" name="Rectangle 5"/>
          <p:cNvSpPr txBox="1">
            <a:spLocks noChangeArrowheads="1"/>
          </p:cNvSpPr>
          <p:nvPr/>
        </p:nvSpPr>
        <p:spPr>
          <a:xfrm>
            <a:off x="214282" y="44624"/>
            <a:ext cx="8678893" cy="679431"/>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accent1"/>
                </a:solidFill>
                <a:effectLst/>
                <a:uLnTx/>
                <a:uFillTx/>
                <a:latin typeface="Arial" pitchFamily="34" charset="0"/>
                <a:ea typeface="+mj-ea"/>
                <a:cs typeface="Arial" pitchFamily="34" charset="0"/>
                <a:sym typeface="Wingdings" pitchFamily="2" charset="2"/>
              </a:rPr>
              <a:t>Lifetime of the 6.792MeV state in </a:t>
            </a:r>
            <a:r>
              <a:rPr kumimoji="0" lang="en-US" sz="3200" b="0" i="0" u="none" strike="noStrike" kern="0" cap="none" spc="0" normalizeH="0" baseline="30000" noProof="0" dirty="0" smtClean="0">
                <a:ln>
                  <a:noFill/>
                </a:ln>
                <a:solidFill>
                  <a:schemeClr val="accent1"/>
                </a:solidFill>
                <a:effectLst/>
                <a:uLnTx/>
                <a:uFillTx/>
                <a:latin typeface="Arial" pitchFamily="34" charset="0"/>
                <a:ea typeface="+mj-ea"/>
                <a:cs typeface="Arial" pitchFamily="34" charset="0"/>
                <a:sym typeface="Wingdings" pitchFamily="2" charset="2"/>
              </a:rPr>
              <a:t>15</a:t>
            </a:r>
            <a:r>
              <a:rPr kumimoji="0" lang="en-US" sz="3200" b="0" i="0" u="none" strike="noStrike" kern="0" cap="none" spc="0" normalizeH="0" baseline="0" noProof="0" dirty="0" smtClean="0">
                <a:ln>
                  <a:noFill/>
                </a:ln>
                <a:solidFill>
                  <a:schemeClr val="accent1"/>
                </a:solidFill>
                <a:effectLst/>
                <a:uLnTx/>
                <a:uFillTx/>
                <a:latin typeface="Arial" pitchFamily="34" charset="0"/>
                <a:ea typeface="+mj-ea"/>
                <a:cs typeface="Arial" pitchFamily="34" charset="0"/>
                <a:sym typeface="Wingdings" pitchFamily="2" charset="2"/>
              </a:rPr>
              <a:t>O  </a:t>
            </a:r>
          </a:p>
        </p:txBody>
      </p:sp>
      <p:sp>
        <p:nvSpPr>
          <p:cNvPr id="65" name="Textfeld 64"/>
          <p:cNvSpPr txBox="1"/>
          <p:nvPr/>
        </p:nvSpPr>
        <p:spPr>
          <a:xfrm>
            <a:off x="4065493" y="3357562"/>
            <a:ext cx="2495298" cy="369332"/>
          </a:xfrm>
          <a:prstGeom prst="rect">
            <a:avLst/>
          </a:prstGeom>
          <a:noFill/>
        </p:spPr>
        <p:txBody>
          <a:bodyPr wrap="none" rtlCol="0">
            <a:spAutoFit/>
          </a:bodyPr>
          <a:lstStyle/>
          <a:p>
            <a:r>
              <a:rPr lang="en-US" dirty="0" smtClean="0">
                <a:solidFill>
                  <a:srgbClr val="FFFF00"/>
                </a:solidFill>
              </a:rPr>
              <a:t>AGATA  DSAM line shape</a:t>
            </a:r>
            <a:endParaRPr lang="de-DE" dirty="0">
              <a:solidFill>
                <a:srgbClr val="FFFF00"/>
              </a:solidFill>
            </a:endParaRPr>
          </a:p>
        </p:txBody>
      </p:sp>
      <p:sp>
        <p:nvSpPr>
          <p:cNvPr id="69" name="Text Box 11"/>
          <p:cNvSpPr txBox="1">
            <a:spLocks noChangeArrowheads="1"/>
          </p:cNvSpPr>
          <p:nvPr/>
        </p:nvSpPr>
        <p:spPr bwMode="auto">
          <a:xfrm>
            <a:off x="1403648" y="620688"/>
            <a:ext cx="6972636" cy="371513"/>
          </a:xfrm>
          <a:prstGeom prst="rect">
            <a:avLst/>
          </a:prstGeom>
          <a:noFill/>
          <a:ln w="9525">
            <a:noFill/>
            <a:round/>
            <a:headEnd/>
            <a:tailEnd/>
          </a:ln>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baseline="30000" dirty="0">
                <a:solidFill>
                  <a:srgbClr val="006699"/>
                </a:solidFill>
                <a:cs typeface="Arial" charset="0"/>
              </a:rPr>
              <a:t>14</a:t>
            </a:r>
            <a:r>
              <a:rPr lang="it-IT" sz="1800" dirty="0">
                <a:solidFill>
                  <a:srgbClr val="006699"/>
                </a:solidFill>
                <a:cs typeface="Arial" charset="0"/>
              </a:rPr>
              <a:t>N(</a:t>
            </a:r>
            <a:r>
              <a:rPr lang="it-IT" sz="1800" baseline="30000" dirty="0">
                <a:solidFill>
                  <a:srgbClr val="006699"/>
                </a:solidFill>
                <a:cs typeface="Arial" charset="0"/>
              </a:rPr>
              <a:t>2</a:t>
            </a:r>
            <a:r>
              <a:rPr lang="it-IT" sz="1800" dirty="0">
                <a:solidFill>
                  <a:srgbClr val="006699"/>
                </a:solidFill>
                <a:cs typeface="Arial" charset="0"/>
              </a:rPr>
              <a:t>H,n)</a:t>
            </a:r>
            <a:r>
              <a:rPr lang="it-IT" sz="1800" baseline="30000" dirty="0">
                <a:solidFill>
                  <a:srgbClr val="006699"/>
                </a:solidFill>
                <a:cs typeface="Arial" charset="0"/>
              </a:rPr>
              <a:t>15</a:t>
            </a:r>
            <a:r>
              <a:rPr lang="it-IT" sz="1800" dirty="0">
                <a:solidFill>
                  <a:srgbClr val="006699"/>
                </a:solidFill>
                <a:cs typeface="Arial" charset="0"/>
              </a:rPr>
              <a:t>O </a:t>
            </a:r>
            <a:r>
              <a:rPr lang="it-IT" sz="1800" dirty="0" smtClean="0">
                <a:solidFill>
                  <a:srgbClr val="006699"/>
                </a:solidFill>
                <a:cs typeface="Arial" charset="0"/>
              </a:rPr>
              <a:t> and </a:t>
            </a:r>
            <a:r>
              <a:rPr lang="it-IT" sz="1800" baseline="30000" dirty="0" smtClean="0">
                <a:solidFill>
                  <a:srgbClr val="006699"/>
                </a:solidFill>
                <a:cs typeface="Arial" charset="0"/>
              </a:rPr>
              <a:t>14</a:t>
            </a:r>
            <a:r>
              <a:rPr lang="it-IT" sz="1800" dirty="0" smtClean="0">
                <a:solidFill>
                  <a:srgbClr val="006699"/>
                </a:solidFill>
                <a:cs typeface="Arial" charset="0"/>
              </a:rPr>
              <a:t>N(</a:t>
            </a:r>
            <a:r>
              <a:rPr lang="it-IT" sz="1800" baseline="30000" dirty="0" smtClean="0">
                <a:solidFill>
                  <a:srgbClr val="006699"/>
                </a:solidFill>
                <a:cs typeface="Arial" charset="0"/>
              </a:rPr>
              <a:t>2</a:t>
            </a:r>
            <a:r>
              <a:rPr lang="it-IT" sz="1800" dirty="0" smtClean="0">
                <a:solidFill>
                  <a:srgbClr val="006699"/>
                </a:solidFill>
                <a:cs typeface="Arial" charset="0"/>
              </a:rPr>
              <a:t>H,p)</a:t>
            </a:r>
            <a:r>
              <a:rPr lang="it-IT" sz="1800" baseline="30000" dirty="0" smtClean="0">
                <a:solidFill>
                  <a:srgbClr val="006699"/>
                </a:solidFill>
                <a:cs typeface="Arial" charset="0"/>
              </a:rPr>
              <a:t>15</a:t>
            </a:r>
            <a:r>
              <a:rPr lang="it-IT" sz="1800" dirty="0" smtClean="0">
                <a:solidFill>
                  <a:srgbClr val="006699"/>
                </a:solidFill>
                <a:cs typeface="Arial" charset="0"/>
              </a:rPr>
              <a:t>N </a:t>
            </a:r>
            <a:r>
              <a:rPr lang="it-IT" sz="1800" dirty="0" err="1" smtClean="0">
                <a:solidFill>
                  <a:srgbClr val="006699"/>
                </a:solidFill>
                <a:cs typeface="Arial" charset="0"/>
              </a:rPr>
              <a:t>reactions</a:t>
            </a:r>
            <a:r>
              <a:rPr lang="it-IT" sz="1800" dirty="0" smtClean="0">
                <a:solidFill>
                  <a:srgbClr val="006699"/>
                </a:solidFill>
                <a:cs typeface="Arial" charset="0"/>
              </a:rPr>
              <a:t>,</a:t>
            </a:r>
            <a:r>
              <a:rPr lang="it-IT" sz="1600" dirty="0" smtClean="0">
                <a:solidFill>
                  <a:srgbClr val="006699"/>
                </a:solidFill>
                <a:cs typeface="Arial" charset="0"/>
              </a:rPr>
              <a:t> </a:t>
            </a:r>
            <a:r>
              <a:rPr lang="it-IT" dirty="0" smtClean="0">
                <a:solidFill>
                  <a:srgbClr val="006699"/>
                </a:solidFill>
                <a:cs typeface="Arial" charset="0"/>
              </a:rPr>
              <a:t>i</a:t>
            </a:r>
            <a:r>
              <a:rPr lang="it-IT" sz="1800" dirty="0" smtClean="0">
                <a:solidFill>
                  <a:srgbClr val="006699"/>
                </a:solidFill>
                <a:cs typeface="Arial" charset="0"/>
              </a:rPr>
              <a:t>nverse </a:t>
            </a:r>
            <a:r>
              <a:rPr lang="it-IT" sz="1800" dirty="0" err="1" smtClean="0">
                <a:solidFill>
                  <a:srgbClr val="006699"/>
                </a:solidFill>
                <a:cs typeface="Arial" charset="0"/>
              </a:rPr>
              <a:t>kinematics</a:t>
            </a:r>
            <a:endParaRPr lang="it-IT" sz="1800" dirty="0" smtClean="0">
              <a:solidFill>
                <a:srgbClr val="006699"/>
              </a:solidFill>
              <a:cs typeface="Arial" charset="0"/>
            </a:endParaRPr>
          </a:p>
        </p:txBody>
      </p:sp>
    </p:spTree>
    <p:extLst>
      <p:ext uri="{BB962C8B-B14F-4D97-AF65-F5344CB8AC3E}">
        <p14:creationId xmlns:p14="http://schemas.microsoft.com/office/powerpoint/2010/main" val="12658459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idx="4294967295"/>
          </p:nvPr>
        </p:nvSpPr>
        <p:spPr>
          <a:xfrm>
            <a:off x="358775" y="142528"/>
            <a:ext cx="6642100" cy="838200"/>
          </a:xfrm>
        </p:spPr>
        <p:txBody>
          <a:bodyPr/>
          <a:lstStyle/>
          <a:p>
            <a:pPr eaLnBrk="1" hangingPunct="1">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de-DE" altLang="de-DE" sz="4000" dirty="0" err="1" smtClean="0"/>
              <a:t>PreSPEC</a:t>
            </a:r>
            <a:r>
              <a:rPr lang="de-DE" altLang="de-DE" sz="4000" dirty="0" smtClean="0"/>
              <a:t>-AGATA Setup @ GSI</a:t>
            </a:r>
          </a:p>
        </p:txBody>
      </p:sp>
      <p:pic>
        <p:nvPicPr>
          <p:cNvPr id="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114550"/>
            <a:ext cx="6408737" cy="2682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Rectangle 3"/>
          <p:cNvSpPr>
            <a:spLocks noChangeArrowheads="1"/>
          </p:cNvSpPr>
          <p:nvPr/>
        </p:nvSpPr>
        <p:spPr bwMode="auto">
          <a:xfrm>
            <a:off x="111125" y="4056063"/>
            <a:ext cx="4194175" cy="176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marL="342900" indent="-341313">
              <a:lnSpc>
                <a:spcPct val="98000"/>
              </a:lnSpc>
              <a:buClr>
                <a:srgbClr val="000000"/>
              </a:buClr>
              <a:buSzPct val="100000"/>
              <a:buFont typeface="Times New Roman" panose="02020603050405020304" pitchFamily="18" charset="0"/>
              <a:tabLst>
                <a:tab pos="342900" algn="l"/>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ea typeface="DejaVu Sans" charset="0"/>
                <a:cs typeface="DejaVu Sans" charset="0"/>
              </a:defRPr>
            </a:lvl1pPr>
            <a:lvl2pPr>
              <a:lnSpc>
                <a:spcPct val="98000"/>
              </a:lnSpc>
              <a:buClr>
                <a:srgbClr val="000000"/>
              </a:buClr>
              <a:buSzPct val="100000"/>
              <a:buFont typeface="Times New Roman" panose="02020603050405020304" pitchFamily="18" charset="0"/>
              <a:tabLst>
                <a:tab pos="342900" algn="l"/>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ea typeface="DejaVu Sans" charset="0"/>
                <a:cs typeface="DejaVu Sans" charset="0"/>
              </a:defRPr>
            </a:lvl2pPr>
            <a:lvl3pPr>
              <a:lnSpc>
                <a:spcPct val="98000"/>
              </a:lnSpc>
              <a:buClr>
                <a:srgbClr val="000000"/>
              </a:buClr>
              <a:buSzPct val="100000"/>
              <a:buFont typeface="Times New Roman" panose="02020603050405020304" pitchFamily="18" charset="0"/>
              <a:tabLst>
                <a:tab pos="342900" algn="l"/>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ea typeface="DejaVu Sans" charset="0"/>
                <a:cs typeface="DejaVu Sans" charset="0"/>
              </a:defRPr>
            </a:lvl3pPr>
            <a:lvl4pPr>
              <a:lnSpc>
                <a:spcPct val="98000"/>
              </a:lnSpc>
              <a:buClr>
                <a:srgbClr val="000000"/>
              </a:buClr>
              <a:buSzPct val="100000"/>
              <a:buFont typeface="Times New Roman" panose="02020603050405020304" pitchFamily="18" charset="0"/>
              <a:tabLst>
                <a:tab pos="342900" algn="l"/>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ea typeface="DejaVu Sans" charset="0"/>
                <a:cs typeface="DejaVu Sans" charset="0"/>
              </a:defRPr>
            </a:lvl4pPr>
            <a:lvl5pPr>
              <a:lnSpc>
                <a:spcPct val="98000"/>
              </a:lnSpc>
              <a:buClr>
                <a:srgbClr val="000000"/>
              </a:buClr>
              <a:buSzPct val="100000"/>
              <a:buFont typeface="Times New Roman" panose="02020603050405020304" pitchFamily="18" charset="0"/>
              <a:tabLst>
                <a:tab pos="342900" algn="l"/>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ea typeface="DejaVu Sans" charset="0"/>
                <a:cs typeface="DejaVu Sans" charset="0"/>
              </a:defRPr>
            </a:lvl5pPr>
            <a:lvl6pPr marL="25146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342900" algn="l"/>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ea typeface="DejaVu Sans" charset="0"/>
                <a:cs typeface="DejaVu Sans" charset="0"/>
              </a:defRPr>
            </a:lvl6pPr>
            <a:lvl7pPr marL="29718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342900" algn="l"/>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ea typeface="DejaVu Sans" charset="0"/>
                <a:cs typeface="DejaVu Sans" charset="0"/>
              </a:defRPr>
            </a:lvl7pPr>
            <a:lvl8pPr marL="34290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342900" algn="l"/>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ea typeface="DejaVu Sans" charset="0"/>
                <a:cs typeface="DejaVu Sans" charset="0"/>
              </a:defRPr>
            </a:lvl8pPr>
            <a:lvl9pPr marL="38862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342900" algn="l"/>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ea typeface="DejaVu Sans" charset="0"/>
                <a:cs typeface="DejaVu Sans" charset="0"/>
              </a:defRPr>
            </a:lvl9pPr>
          </a:lstStyle>
          <a:p>
            <a:pPr eaLnBrk="1" hangingPunct="1">
              <a:lnSpc>
                <a:spcPct val="100000"/>
              </a:lnSpc>
            </a:pPr>
            <a:r>
              <a:rPr lang="en-US" altLang="de-DE" sz="2000">
                <a:solidFill>
                  <a:srgbClr val="333399"/>
                </a:solidFill>
              </a:rPr>
              <a:t>FRS</a:t>
            </a:r>
          </a:p>
          <a:p>
            <a:pPr eaLnBrk="1" hangingPunct="1">
              <a:lnSpc>
                <a:spcPct val="100000"/>
              </a:lnSpc>
            </a:pPr>
            <a:r>
              <a:rPr lang="en-US" altLang="de-DE">
                <a:solidFill>
                  <a:srgbClr val="000000"/>
                </a:solidFill>
              </a:rPr>
              <a:t>particle selection: Bρ-ΔE-Bρ</a:t>
            </a:r>
          </a:p>
          <a:p>
            <a:pPr eaLnBrk="1" hangingPunct="1">
              <a:lnSpc>
                <a:spcPct val="100000"/>
              </a:lnSpc>
            </a:pPr>
            <a:r>
              <a:rPr lang="en-US" altLang="de-DE">
                <a:solidFill>
                  <a:srgbClr val="000000"/>
                </a:solidFill>
              </a:rPr>
              <a:t>Particle identification:</a:t>
            </a:r>
          </a:p>
          <a:p>
            <a:pPr eaLnBrk="1" hangingPunct="1">
              <a:lnSpc>
                <a:spcPct val="100000"/>
              </a:lnSpc>
            </a:pPr>
            <a:r>
              <a:rPr lang="en-US" altLang="de-DE">
                <a:solidFill>
                  <a:srgbClr val="000000"/>
                </a:solidFill>
              </a:rPr>
              <a:t>	TPC tracking detectors</a:t>
            </a:r>
          </a:p>
          <a:p>
            <a:pPr eaLnBrk="1" hangingPunct="1">
              <a:lnSpc>
                <a:spcPct val="100000"/>
              </a:lnSpc>
            </a:pPr>
            <a:r>
              <a:rPr lang="en-US" altLang="de-DE">
                <a:solidFill>
                  <a:srgbClr val="000000"/>
                </a:solidFill>
              </a:rPr>
              <a:t>	ToF measurement</a:t>
            </a:r>
          </a:p>
          <a:p>
            <a:pPr eaLnBrk="1" hangingPunct="1">
              <a:lnSpc>
                <a:spcPct val="100000"/>
              </a:lnSpc>
            </a:pPr>
            <a:r>
              <a:rPr lang="en-US" altLang="de-DE">
                <a:solidFill>
                  <a:srgbClr val="000000"/>
                </a:solidFill>
              </a:rPr>
              <a:t>	Energy-loss measurement</a:t>
            </a:r>
          </a:p>
        </p:txBody>
      </p:sp>
      <p:sp>
        <p:nvSpPr>
          <p:cNvPr id="9221" name="Rectangle 4"/>
          <p:cNvSpPr>
            <a:spLocks noChangeArrowheads="1"/>
          </p:cNvSpPr>
          <p:nvPr/>
        </p:nvSpPr>
        <p:spPr bwMode="auto">
          <a:xfrm>
            <a:off x="4211638" y="4941888"/>
            <a:ext cx="4787900" cy="176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1pPr>
            <a:lvl2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2pPr>
            <a:lvl3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3pPr>
            <a:lvl4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4pPr>
            <a:lvl5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5pPr>
            <a:lvl6pPr marL="25146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6pPr>
            <a:lvl7pPr marL="29718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7pPr>
            <a:lvl8pPr marL="34290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8pPr>
            <a:lvl9pPr marL="38862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9pPr>
          </a:lstStyle>
          <a:p>
            <a:pPr eaLnBrk="1" hangingPunct="1">
              <a:lnSpc>
                <a:spcPct val="100000"/>
              </a:lnSpc>
            </a:pPr>
            <a:r>
              <a:rPr lang="en-US" altLang="de-DE" sz="2000">
                <a:solidFill>
                  <a:srgbClr val="333399"/>
                </a:solidFill>
              </a:rPr>
              <a:t>LYCCA</a:t>
            </a:r>
          </a:p>
          <a:p>
            <a:pPr eaLnBrk="1" hangingPunct="1">
              <a:lnSpc>
                <a:spcPct val="100000"/>
              </a:lnSpc>
            </a:pPr>
            <a:r>
              <a:rPr lang="en-US" altLang="de-DE">
                <a:solidFill>
                  <a:srgbClr val="000000"/>
                </a:solidFill>
              </a:rPr>
              <a:t>Outgoing particle tracking and identification:</a:t>
            </a:r>
          </a:p>
          <a:p>
            <a:pPr eaLnBrk="1" hangingPunct="1">
              <a:lnSpc>
                <a:spcPct val="100000"/>
              </a:lnSpc>
            </a:pPr>
            <a:r>
              <a:rPr lang="en-US" altLang="de-DE">
                <a:solidFill>
                  <a:srgbClr val="000000"/>
                </a:solidFill>
              </a:rPr>
              <a:t>	Z identification via E-ΔE</a:t>
            </a:r>
          </a:p>
          <a:p>
            <a:pPr eaLnBrk="1" hangingPunct="1">
              <a:lnSpc>
                <a:spcPct val="100000"/>
              </a:lnSpc>
            </a:pPr>
            <a:r>
              <a:rPr lang="en-US" altLang="de-DE">
                <a:solidFill>
                  <a:srgbClr val="000000"/>
                </a:solidFill>
              </a:rPr>
              <a:t>	Mass identification via E-ToF</a:t>
            </a:r>
          </a:p>
          <a:p>
            <a:pPr eaLnBrk="1" hangingPunct="1">
              <a:lnSpc>
                <a:spcPct val="100000"/>
              </a:lnSpc>
            </a:pPr>
            <a:r>
              <a:rPr lang="en-US" altLang="de-DE">
                <a:solidFill>
                  <a:srgbClr val="000000"/>
                </a:solidFill>
              </a:rPr>
              <a:t>      </a:t>
            </a:r>
          </a:p>
        </p:txBody>
      </p:sp>
      <p:sp>
        <p:nvSpPr>
          <p:cNvPr id="9222" name="Rectangle 5"/>
          <p:cNvSpPr>
            <a:spLocks noChangeArrowheads="1"/>
          </p:cNvSpPr>
          <p:nvPr/>
        </p:nvSpPr>
        <p:spPr bwMode="auto">
          <a:xfrm>
            <a:off x="4786313" y="1773238"/>
            <a:ext cx="4610100" cy="149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1pPr>
            <a:lvl2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2pPr>
            <a:lvl3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3pPr>
            <a:lvl4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4pPr>
            <a:lvl5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5pPr>
            <a:lvl6pPr marL="25146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6pPr>
            <a:lvl7pPr marL="29718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7pPr>
            <a:lvl8pPr marL="34290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8pPr>
            <a:lvl9pPr marL="38862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9pPr>
          </a:lstStyle>
          <a:p>
            <a:pPr eaLnBrk="1" hangingPunct="1">
              <a:lnSpc>
                <a:spcPct val="100000"/>
              </a:lnSpc>
            </a:pPr>
            <a:r>
              <a:rPr lang="en-US" altLang="de-DE" sz="2000">
                <a:solidFill>
                  <a:srgbClr val="333399"/>
                </a:solidFill>
              </a:rPr>
              <a:t>Gamma-ray detection</a:t>
            </a:r>
          </a:p>
          <a:p>
            <a:pPr eaLnBrk="1" hangingPunct="1">
              <a:lnSpc>
                <a:spcPct val="100000"/>
              </a:lnSpc>
            </a:pPr>
            <a:r>
              <a:rPr lang="en-US" altLang="de-DE">
                <a:solidFill>
                  <a:srgbClr val="000000"/>
                </a:solidFill>
              </a:rPr>
              <a:t>AGATA with up to 23 crystals</a:t>
            </a:r>
          </a:p>
          <a:p>
            <a:pPr eaLnBrk="1" hangingPunct="1">
              <a:lnSpc>
                <a:spcPct val="100000"/>
              </a:lnSpc>
            </a:pPr>
            <a:r>
              <a:rPr lang="en-US" altLang="de-DE">
                <a:solidFill>
                  <a:srgbClr val="000000"/>
                </a:solidFill>
              </a:rPr>
              <a:t>pulse shape analysis and </a:t>
            </a:r>
            <a:r>
              <a:rPr lang="en-US" altLang="de-DE">
                <a:solidFill>
                  <a:srgbClr val="000000"/>
                </a:solidFill>
                <a:latin typeface="Symbol" panose="05050102010706020507" pitchFamily="18" charset="2"/>
              </a:rPr>
              <a:t></a:t>
            </a:r>
            <a:r>
              <a:rPr lang="en-US" altLang="de-DE">
                <a:solidFill>
                  <a:srgbClr val="000000"/>
                </a:solidFill>
              </a:rPr>
              <a:t>-ray tracking</a:t>
            </a:r>
          </a:p>
          <a:p>
            <a:pPr eaLnBrk="1" hangingPunct="1">
              <a:lnSpc>
                <a:spcPct val="100000"/>
              </a:lnSpc>
            </a:pPr>
            <a:r>
              <a:rPr lang="en-US" altLang="de-DE">
                <a:solidFill>
                  <a:srgbClr val="000000"/>
                </a:solidFill>
              </a:rPr>
              <a:t>BaF&amp;LaBr scintillators (HECTOR+)</a:t>
            </a:r>
          </a:p>
        </p:txBody>
      </p:sp>
      <p:sp>
        <p:nvSpPr>
          <p:cNvPr id="9223" name="Rectangle 6"/>
          <p:cNvSpPr>
            <a:spLocks noChangeArrowheads="1"/>
          </p:cNvSpPr>
          <p:nvPr/>
        </p:nvSpPr>
        <p:spPr bwMode="auto">
          <a:xfrm>
            <a:off x="84138" y="6056313"/>
            <a:ext cx="3467100"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1pPr>
            <a:lvl2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2pPr>
            <a:lvl3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3pPr>
            <a:lvl4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4pPr>
            <a:lvl5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5pPr>
            <a:lvl6pPr marL="25146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6pPr>
            <a:lvl7pPr marL="29718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7pPr>
            <a:lvl8pPr marL="34290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8pPr>
            <a:lvl9pPr marL="38862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9pPr>
          </a:lstStyle>
          <a:p>
            <a:pPr eaLnBrk="1">
              <a:lnSpc>
                <a:spcPct val="100000"/>
              </a:lnSpc>
            </a:pPr>
            <a:r>
              <a:rPr lang="en-US" altLang="de-DE" sz="800">
                <a:solidFill>
                  <a:srgbClr val="000000"/>
                </a:solidFill>
              </a:rPr>
              <a:t>Picture from C. Domingo-Pardo et al., NIM A 694 297-312 (2012)</a:t>
            </a:r>
          </a:p>
        </p:txBody>
      </p:sp>
    </p:spTree>
    <p:extLst>
      <p:ext uri="{BB962C8B-B14F-4D97-AF65-F5344CB8AC3E}">
        <p14:creationId xmlns:p14="http://schemas.microsoft.com/office/powerpoint/2010/main" val="38466657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title" idx="4294967295"/>
          </p:nvPr>
        </p:nvSpPr>
        <p:spPr>
          <a:xfrm>
            <a:off x="358775" y="70520"/>
            <a:ext cx="6642100" cy="838200"/>
          </a:xfrm>
        </p:spPr>
        <p:txBody>
          <a:bodyPr/>
          <a:lstStyle/>
          <a:p>
            <a:pPr eaLnBrk="1" hangingPunct="1">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de-DE" altLang="de-DE" sz="4000" dirty="0" smtClean="0"/>
              <a:t>Coulomb </a:t>
            </a:r>
            <a:r>
              <a:rPr lang="de-DE" altLang="de-DE" sz="4000" dirty="0" err="1" smtClean="0"/>
              <a:t>Excitation</a:t>
            </a:r>
            <a:r>
              <a:rPr lang="de-DE" altLang="de-DE" sz="4000" dirty="0" smtClean="0"/>
              <a:t> </a:t>
            </a:r>
            <a:r>
              <a:rPr lang="de-DE" altLang="de-DE" sz="4000" dirty="0" err="1" smtClean="0"/>
              <a:t>of</a:t>
            </a:r>
            <a:r>
              <a:rPr lang="de-DE" altLang="de-DE" sz="4000" dirty="0" smtClean="0"/>
              <a:t> </a:t>
            </a:r>
            <a:r>
              <a:rPr lang="de-DE" altLang="de-DE" sz="4000" baseline="30000" dirty="0" smtClean="0"/>
              <a:t>80</a:t>
            </a:r>
            <a:r>
              <a:rPr lang="de-DE" altLang="de-DE" sz="4000" dirty="0" smtClean="0"/>
              <a:t>Kr</a:t>
            </a:r>
          </a:p>
        </p:txBody>
      </p:sp>
      <p:pic>
        <p:nvPicPr>
          <p:cNvPr id="194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692696"/>
            <a:ext cx="5617071" cy="58888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2" name="Rectangle 5"/>
          <p:cNvSpPr>
            <a:spLocks noChangeArrowheads="1"/>
          </p:cNvSpPr>
          <p:nvPr/>
        </p:nvSpPr>
        <p:spPr bwMode="auto">
          <a:xfrm>
            <a:off x="6012160" y="4799707"/>
            <a:ext cx="802120" cy="2447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1pPr>
            <a:lvl2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2pPr>
            <a:lvl3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3pPr>
            <a:lvl4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4pPr>
            <a:lvl5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5pPr>
            <a:lvl6pPr marL="25146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6pPr>
            <a:lvl7pPr marL="29718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7pPr>
            <a:lvl8pPr marL="34290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8pPr>
            <a:lvl9pPr marL="38862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9pPr>
          </a:lstStyle>
          <a:p>
            <a:pPr eaLnBrk="1">
              <a:lnSpc>
                <a:spcPct val="100000"/>
              </a:lnSpc>
            </a:pPr>
            <a:r>
              <a:rPr lang="en-US" altLang="de-DE" sz="1000" dirty="0">
                <a:solidFill>
                  <a:srgbClr val="000000"/>
                </a:solidFill>
              </a:rPr>
              <a:t>FWHM 2%</a:t>
            </a:r>
          </a:p>
        </p:txBody>
      </p:sp>
      <p:sp>
        <p:nvSpPr>
          <p:cNvPr id="19463" name="Rectangle 6"/>
          <p:cNvSpPr>
            <a:spLocks noChangeArrowheads="1"/>
          </p:cNvSpPr>
          <p:nvPr/>
        </p:nvSpPr>
        <p:spPr bwMode="auto">
          <a:xfrm>
            <a:off x="1476375" y="1525538"/>
            <a:ext cx="457200" cy="246063"/>
          </a:xfrm>
          <a:prstGeom prst="rect">
            <a:avLst/>
          </a:prstGeom>
          <a:solidFill>
            <a:srgbClr val="FFFFFF"/>
          </a:solidFill>
          <a:ln w="2556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8000"/>
              </a:lnSpc>
              <a:buClr>
                <a:srgbClr val="000000"/>
              </a:buClr>
              <a:buSzPct val="100000"/>
              <a:buFont typeface="Times New Roman" panose="02020603050405020304" pitchFamily="18" charset="0"/>
              <a:buNone/>
            </a:pPr>
            <a:endParaRPr lang="de-DE" altLang="de-DE"/>
          </a:p>
        </p:txBody>
      </p:sp>
      <p:sp>
        <p:nvSpPr>
          <p:cNvPr id="12295" name="Rectangle 7"/>
          <p:cNvSpPr>
            <a:spLocks noChangeArrowheads="1"/>
          </p:cNvSpPr>
          <p:nvPr/>
        </p:nvSpPr>
        <p:spPr bwMode="auto">
          <a:xfrm>
            <a:off x="2916238" y="3860949"/>
            <a:ext cx="457200" cy="246063"/>
          </a:xfrm>
          <a:prstGeom prst="rect">
            <a:avLst/>
          </a:prstGeom>
          <a:solidFill>
            <a:srgbClr val="FFFFFF"/>
          </a:solidFill>
          <a:ln w="2556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8000"/>
              </a:lnSpc>
              <a:buClr>
                <a:srgbClr val="000000"/>
              </a:buClr>
              <a:buSzPct val="100000"/>
              <a:buFont typeface="Times New Roman" panose="02020603050405020304" pitchFamily="18" charset="0"/>
              <a:buNone/>
            </a:pPr>
            <a:endParaRPr lang="de-DE" altLang="de-DE"/>
          </a:p>
        </p:txBody>
      </p:sp>
      <p:sp>
        <p:nvSpPr>
          <p:cNvPr id="9" name="Rectangle 17"/>
          <p:cNvSpPr>
            <a:spLocks noChangeArrowheads="1"/>
          </p:cNvSpPr>
          <p:nvPr/>
        </p:nvSpPr>
        <p:spPr bwMode="auto">
          <a:xfrm>
            <a:off x="179388" y="1052736"/>
            <a:ext cx="3527425" cy="1295400"/>
          </a:xfrm>
          <a:prstGeom prst="rect">
            <a:avLst/>
          </a:prstGeom>
          <a:gradFill rotWithShape="0">
            <a:gsLst>
              <a:gs pos="0">
                <a:srgbClr val="EDEDED"/>
              </a:gs>
              <a:gs pos="100000">
                <a:srgbClr val="D0D0D0"/>
              </a:gs>
            </a:gsLst>
            <a:lin ang="5400000" scaled="1"/>
          </a:gradFill>
          <a:ln w="9360">
            <a:solidFill>
              <a:srgbClr val="000000"/>
            </a:solidFill>
            <a:round/>
            <a:headEnd/>
            <a:tailEnd/>
          </a:ln>
          <a:effectLst>
            <a:outerShdw dist="20160" dir="5400000" algn="ctr" rotWithShape="0">
              <a:srgbClr val="000000">
                <a:alpha val="38033"/>
              </a:srgbClr>
            </a:outerShdw>
          </a:effectLst>
        </p:spPr>
        <p:txBody>
          <a:bodyPr wrap="none" anchor="ctr"/>
          <a:lstStyle/>
          <a:p>
            <a:pPr eaLnBrk="1">
              <a:lnSpc>
                <a:spcPct val="98000"/>
              </a:lnSpc>
              <a:buClr>
                <a:srgbClr val="000000"/>
              </a:buClr>
              <a:buSzPct val="100000"/>
              <a:buFont typeface="Times New Roman" panose="02020603050405020304" pitchFamily="18" charset="0"/>
              <a:buNone/>
            </a:pPr>
            <a:endParaRPr lang="de-DE" altLang="de-DE"/>
          </a:p>
        </p:txBody>
      </p:sp>
      <p:sp>
        <p:nvSpPr>
          <p:cNvPr id="10" name="Rectangle 18"/>
          <p:cNvSpPr>
            <a:spLocks noChangeArrowheads="1"/>
          </p:cNvSpPr>
          <p:nvPr/>
        </p:nvSpPr>
        <p:spPr bwMode="auto">
          <a:xfrm>
            <a:off x="323850" y="1558875"/>
            <a:ext cx="3305175" cy="735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8000"/>
              </a:lnSpc>
              <a:buClr>
                <a:srgbClr val="000000"/>
              </a:buClr>
              <a:buSzPct val="100000"/>
              <a:buFont typeface="Times New Roman" panose="02020603050405020304" pitchFamily="18" charset="0"/>
              <a:buNone/>
            </a:pPr>
            <a:endParaRPr lang="de-DE" altLang="de-DE"/>
          </a:p>
        </p:txBody>
      </p:sp>
      <p:sp>
        <p:nvSpPr>
          <p:cNvPr id="11" name="Rectangle 19"/>
          <p:cNvSpPr>
            <a:spLocks noChangeArrowheads="1"/>
          </p:cNvSpPr>
          <p:nvPr/>
        </p:nvSpPr>
        <p:spPr bwMode="auto">
          <a:xfrm>
            <a:off x="323850" y="1558875"/>
            <a:ext cx="3305175" cy="735013"/>
          </a:xfrm>
          <a:prstGeom prst="rect">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1pPr>
            <a:lvl2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2pPr>
            <a:lvl3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3pPr>
            <a:lvl4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4pPr>
            <a:lvl5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5pPr>
            <a:lvl6pPr marL="25146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6pPr>
            <a:lvl7pPr marL="29718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7pPr>
            <a:lvl8pPr marL="34290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8pPr>
            <a:lvl9pPr marL="38862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9pPr>
          </a:lstStyle>
          <a:p>
            <a:pPr eaLnBrk="1">
              <a:lnSpc>
                <a:spcPct val="100000"/>
              </a:lnSpc>
            </a:pPr>
            <a:r>
              <a:rPr lang="en-US" altLang="de-DE">
                <a:solidFill>
                  <a:srgbClr val="000000"/>
                </a:solidFill>
              </a:rPr>
              <a:t> </a:t>
            </a:r>
          </a:p>
        </p:txBody>
      </p:sp>
      <p:sp>
        <p:nvSpPr>
          <p:cNvPr id="12" name="Rectangle 20"/>
          <p:cNvSpPr>
            <a:spLocks noChangeArrowheads="1"/>
          </p:cNvSpPr>
          <p:nvPr/>
        </p:nvSpPr>
        <p:spPr bwMode="auto">
          <a:xfrm>
            <a:off x="467544" y="1191667"/>
            <a:ext cx="305593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DejaVu Sans" charset="0"/>
                <a:cs typeface="DejaVu Sans" charset="0"/>
              </a:defRPr>
            </a:lvl1pPr>
            <a:lvl2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DejaVu Sans" charset="0"/>
                <a:cs typeface="DejaVu Sans" charset="0"/>
              </a:defRPr>
            </a:lvl2pPr>
            <a:lvl3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DejaVu Sans" charset="0"/>
                <a:cs typeface="DejaVu Sans" charset="0"/>
              </a:defRPr>
            </a:lvl3pPr>
            <a:lvl4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DejaVu Sans" charset="0"/>
                <a:cs typeface="DejaVu Sans" charset="0"/>
              </a:defRPr>
            </a:lvl4pPr>
            <a:lvl5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DejaVu Sans" charset="0"/>
                <a:cs typeface="DejaVu Sans" charset="0"/>
              </a:defRPr>
            </a:lvl5pPr>
            <a:lvl6pPr marL="25146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DejaVu Sans" charset="0"/>
                <a:cs typeface="DejaVu Sans" charset="0"/>
              </a:defRPr>
            </a:lvl6pPr>
            <a:lvl7pPr marL="29718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DejaVu Sans" charset="0"/>
                <a:cs typeface="DejaVu Sans" charset="0"/>
              </a:defRPr>
            </a:lvl7pPr>
            <a:lvl8pPr marL="34290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DejaVu Sans" charset="0"/>
                <a:cs typeface="DejaVu Sans" charset="0"/>
              </a:defRPr>
            </a:lvl8pPr>
            <a:lvl9pPr marL="38862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DejaVu Sans" charset="0"/>
                <a:cs typeface="DejaVu Sans" charset="0"/>
              </a:defRPr>
            </a:lvl9pPr>
          </a:lstStyle>
          <a:p>
            <a:pPr eaLnBrk="1">
              <a:lnSpc>
                <a:spcPct val="100000"/>
              </a:lnSpc>
            </a:pPr>
            <a:r>
              <a:rPr lang="en-US" altLang="de-DE" dirty="0">
                <a:solidFill>
                  <a:srgbClr val="000000"/>
                </a:solidFill>
              </a:rPr>
              <a:t>Reminder: Doppler effect</a:t>
            </a:r>
          </a:p>
        </p:txBody>
      </p:sp>
      <p:sp>
        <p:nvSpPr>
          <p:cNvPr id="13" name="Rectangle 2"/>
          <p:cNvSpPr>
            <a:spLocks noChangeArrowheads="1"/>
          </p:cNvSpPr>
          <p:nvPr/>
        </p:nvSpPr>
        <p:spPr bwMode="auto">
          <a:xfrm>
            <a:off x="251520" y="3095029"/>
            <a:ext cx="3167063" cy="3357563"/>
          </a:xfrm>
          <a:prstGeom prst="rect">
            <a:avLst/>
          </a:prstGeom>
          <a:solidFill>
            <a:srgbClr val="BBE0E3"/>
          </a:solidFill>
          <a:ln w="1908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8000"/>
              </a:lnSpc>
              <a:buClr>
                <a:srgbClr val="000000"/>
              </a:buClr>
              <a:buSzPct val="100000"/>
              <a:buFont typeface="Times New Roman" panose="02020603050405020304" pitchFamily="18" charset="0"/>
              <a:buNone/>
            </a:pPr>
            <a:endParaRPr lang="de-DE" altLang="de-DE"/>
          </a:p>
        </p:txBody>
      </p:sp>
      <p:sp>
        <p:nvSpPr>
          <p:cNvPr id="14" name="Rectangle 8"/>
          <p:cNvSpPr>
            <a:spLocks noChangeArrowheads="1"/>
          </p:cNvSpPr>
          <p:nvPr/>
        </p:nvSpPr>
        <p:spPr bwMode="auto">
          <a:xfrm>
            <a:off x="288033" y="3166467"/>
            <a:ext cx="917575"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lnSpc>
                <a:spcPct val="98000"/>
              </a:lnSpc>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ea typeface="DejaVu Sans" charset="0"/>
                <a:cs typeface="DejaVu Sans" charset="0"/>
              </a:defRPr>
            </a:lvl1pPr>
            <a:lvl2pPr>
              <a:lnSpc>
                <a:spcPct val="98000"/>
              </a:lnSpc>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ea typeface="DejaVu Sans" charset="0"/>
                <a:cs typeface="DejaVu Sans" charset="0"/>
              </a:defRPr>
            </a:lvl2pPr>
            <a:lvl3pPr>
              <a:lnSpc>
                <a:spcPct val="98000"/>
              </a:lnSpc>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ea typeface="DejaVu Sans" charset="0"/>
                <a:cs typeface="DejaVu Sans" charset="0"/>
              </a:defRPr>
            </a:lvl3pPr>
            <a:lvl4pPr>
              <a:lnSpc>
                <a:spcPct val="98000"/>
              </a:lnSpc>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ea typeface="DejaVu Sans" charset="0"/>
                <a:cs typeface="DejaVu Sans" charset="0"/>
              </a:defRPr>
            </a:lvl4pPr>
            <a:lvl5pPr>
              <a:lnSpc>
                <a:spcPct val="98000"/>
              </a:lnSpc>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ea typeface="DejaVu Sans" charset="0"/>
                <a:cs typeface="DejaVu Sans" charset="0"/>
              </a:defRPr>
            </a:lvl5pPr>
            <a:lvl6pPr marL="25146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ea typeface="DejaVu Sans" charset="0"/>
                <a:cs typeface="DejaVu Sans" charset="0"/>
              </a:defRPr>
            </a:lvl6pPr>
            <a:lvl7pPr marL="29718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ea typeface="DejaVu Sans" charset="0"/>
                <a:cs typeface="DejaVu Sans" charset="0"/>
              </a:defRPr>
            </a:lvl7pPr>
            <a:lvl8pPr marL="34290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ea typeface="DejaVu Sans" charset="0"/>
                <a:cs typeface="DejaVu Sans" charset="0"/>
              </a:defRPr>
            </a:lvl8pPr>
            <a:lvl9pPr marL="38862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ea typeface="DejaVu Sans" charset="0"/>
                <a:cs typeface="DejaVu Sans" charset="0"/>
              </a:defRPr>
            </a:lvl9pPr>
          </a:lstStyle>
          <a:p>
            <a:pPr eaLnBrk="1" hangingPunct="1">
              <a:lnSpc>
                <a:spcPct val="100000"/>
              </a:lnSpc>
            </a:pPr>
            <a:r>
              <a:rPr lang="en-US" altLang="de-DE" sz="2800" b="1" baseline="30000">
                <a:solidFill>
                  <a:srgbClr val="000000"/>
                </a:solidFill>
              </a:rPr>
              <a:t>80</a:t>
            </a:r>
            <a:r>
              <a:rPr lang="en-US" altLang="de-DE" sz="2800" b="1">
                <a:solidFill>
                  <a:srgbClr val="000000"/>
                </a:solidFill>
              </a:rPr>
              <a:t>Kr</a:t>
            </a:r>
          </a:p>
        </p:txBody>
      </p:sp>
      <p:sp>
        <p:nvSpPr>
          <p:cNvPr id="15" name="Rectangle 9"/>
          <p:cNvSpPr>
            <a:spLocks noChangeArrowheads="1"/>
          </p:cNvSpPr>
          <p:nvPr/>
        </p:nvSpPr>
        <p:spPr bwMode="auto">
          <a:xfrm>
            <a:off x="416559" y="5505871"/>
            <a:ext cx="2934114" cy="583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marL="215900" indent="-215900">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1pPr>
            <a:lvl2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2pPr>
            <a:lvl3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3pPr>
            <a:lvl4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4pPr>
            <a:lvl5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5pPr>
            <a:lvl6pPr marL="25146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6pPr>
            <a:lvl7pPr marL="29718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7pPr>
            <a:lvl8pPr marL="34290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8pPr>
            <a:lvl9pPr marL="38862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DejaVu Sans" charset="0"/>
                <a:cs typeface="DejaVu Sans" charset="0"/>
              </a:defRPr>
            </a:lvl9pPr>
          </a:lstStyle>
          <a:p>
            <a:pPr eaLnBrk="1" hangingPunct="1">
              <a:lnSpc>
                <a:spcPct val="100000"/>
              </a:lnSpc>
              <a:buSzPct val="45000"/>
              <a:buFont typeface="Wingdings" panose="05000000000000000000" pitchFamily="2" charset="2"/>
              <a:buChar char=""/>
            </a:pPr>
            <a:r>
              <a:rPr lang="en-US" altLang="de-DE" sz="1600" dirty="0">
                <a:solidFill>
                  <a:srgbClr val="000000"/>
                </a:solidFill>
              </a:rPr>
              <a:t> </a:t>
            </a:r>
            <a:r>
              <a:rPr lang="en-US" altLang="de-DE" sz="1600" dirty="0" smtClean="0">
                <a:solidFill>
                  <a:srgbClr val="000000"/>
                </a:solidFill>
              </a:rPr>
              <a:t>large </a:t>
            </a:r>
            <a:r>
              <a:rPr lang="en-US" altLang="de-DE" sz="1600" dirty="0" err="1">
                <a:solidFill>
                  <a:srgbClr val="000000"/>
                </a:solidFill>
              </a:rPr>
              <a:t>Coulex</a:t>
            </a:r>
            <a:r>
              <a:rPr lang="en-US" altLang="de-DE" sz="1600" dirty="0">
                <a:solidFill>
                  <a:srgbClr val="000000"/>
                </a:solidFill>
              </a:rPr>
              <a:t> cross section</a:t>
            </a:r>
          </a:p>
          <a:p>
            <a:pPr eaLnBrk="1" hangingPunct="1">
              <a:lnSpc>
                <a:spcPct val="100000"/>
              </a:lnSpc>
              <a:buSzPct val="45000"/>
              <a:buFont typeface="Wingdings" panose="05000000000000000000" pitchFamily="2" charset="2"/>
              <a:buChar char=""/>
            </a:pPr>
            <a:r>
              <a:rPr lang="en-US" altLang="de-DE" sz="1600" dirty="0">
                <a:solidFill>
                  <a:srgbClr val="000000"/>
                </a:solidFill>
              </a:rPr>
              <a:t> </a:t>
            </a:r>
            <a:r>
              <a:rPr lang="en-US" altLang="de-DE" sz="1600" dirty="0" smtClean="0">
                <a:solidFill>
                  <a:srgbClr val="000000"/>
                </a:solidFill>
              </a:rPr>
              <a:t>no </a:t>
            </a:r>
            <a:r>
              <a:rPr lang="en-US" altLang="de-DE" sz="1600" dirty="0">
                <a:solidFill>
                  <a:srgbClr val="000000"/>
                </a:solidFill>
              </a:rPr>
              <a:t>decay inside the </a:t>
            </a:r>
            <a:r>
              <a:rPr lang="en-US" altLang="de-DE" sz="1600" dirty="0" smtClean="0">
                <a:solidFill>
                  <a:srgbClr val="000000"/>
                </a:solidFill>
              </a:rPr>
              <a:t>target</a:t>
            </a:r>
            <a:endParaRPr lang="en-US" altLang="de-DE" sz="1600" dirty="0">
              <a:solidFill>
                <a:srgbClr val="000000"/>
              </a:solidFill>
            </a:endParaRPr>
          </a:p>
        </p:txBody>
      </p:sp>
      <p:pic>
        <p:nvPicPr>
          <p:cNvPr id="1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670" y="3863379"/>
            <a:ext cx="2654300" cy="1536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feld 1"/>
          <p:cNvSpPr txBox="1"/>
          <p:nvPr/>
        </p:nvSpPr>
        <p:spPr>
          <a:xfrm>
            <a:off x="2524424" y="6516052"/>
            <a:ext cx="4587346" cy="369332"/>
          </a:xfrm>
          <a:prstGeom prst="rect">
            <a:avLst/>
          </a:prstGeom>
          <a:noFill/>
        </p:spPr>
        <p:txBody>
          <a:bodyPr wrap="none" rtlCol="0">
            <a:spAutoFit/>
          </a:bodyPr>
          <a:lstStyle/>
          <a:p>
            <a:r>
              <a:rPr lang="de-DE" dirty="0" smtClean="0"/>
              <a:t>Michael Reese,  AG </a:t>
            </a:r>
            <a:r>
              <a:rPr lang="de-DE" dirty="0" err="1" smtClean="0"/>
              <a:t>Pietralla</a:t>
            </a:r>
            <a:r>
              <a:rPr lang="de-DE" dirty="0" smtClean="0"/>
              <a:t>  IKP, TU Darmstadt</a:t>
            </a:r>
            <a:endParaRPr lang="de-DE" dirty="0"/>
          </a:p>
        </p:txBody>
      </p:sp>
    </p:spTree>
    <p:extLst>
      <p:ext uri="{BB962C8B-B14F-4D97-AF65-F5344CB8AC3E}">
        <p14:creationId xmlns:p14="http://schemas.microsoft.com/office/powerpoint/2010/main" val="265435448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fill="hold" grpId="0" nodeType="withEffect">
                                  <p:stCondLst>
                                    <p:cond delay="0"/>
                                  </p:stCondLst>
                                  <p:childTnLst>
                                    <p:set>
                                      <p:cBhvr additive="repl">
                                        <p:cTn id="6" dur="1" fill="hold">
                                          <p:stCondLst>
                                            <p:cond delay="0"/>
                                          </p:stCondLst>
                                        </p:cTn>
                                        <p:tgtEl>
                                          <p:spTgt spid="1229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fill="hold" grpId="0" nodeType="clickEffect">
                                  <p:stCondLst>
                                    <p:cond delay="0"/>
                                  </p:stCondLst>
                                  <p:childTnLst>
                                    <p:set>
                                      <p:cBhvr additive="repl">
                                        <p:cTn id="10" dur="1" fill="hold">
                                          <p:stCondLst>
                                            <p:cond delay="0"/>
                                          </p:stCondLst>
                                        </p:cTn>
                                        <p:tgtEl>
                                          <p:spTgt spid="13"/>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16"/>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14"/>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Immagine 72" descr="487697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86" name="Immagine 36" descr="NuclideMap_full.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21"/>
          <p:cNvSpPr/>
          <p:nvPr/>
        </p:nvSpPr>
        <p:spPr>
          <a:xfrm>
            <a:off x="7164388" y="5907980"/>
            <a:ext cx="1728092" cy="47377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anchor="ctr"/>
          <a:lstStyle/>
          <a:p>
            <a:pPr algn="ctr">
              <a:defRPr/>
            </a:pPr>
            <a:endParaRPr lang="en-US" sz="1400" dirty="0">
              <a:solidFill>
                <a:prstClr val="white"/>
              </a:solidFill>
              <a:latin typeface="Calibri"/>
            </a:endParaRPr>
          </a:p>
        </p:txBody>
      </p:sp>
      <p:sp>
        <p:nvSpPr>
          <p:cNvPr id="30" name="Rectangle 29"/>
          <p:cNvSpPr/>
          <p:nvPr/>
        </p:nvSpPr>
        <p:spPr>
          <a:xfrm>
            <a:off x="755650" y="765175"/>
            <a:ext cx="1584325" cy="8636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anchor="ctr"/>
          <a:lstStyle/>
          <a:p>
            <a:pPr algn="ctr">
              <a:defRPr/>
            </a:pPr>
            <a:endParaRPr lang="en-US" dirty="0">
              <a:solidFill>
                <a:prstClr val="white"/>
              </a:solidFill>
              <a:latin typeface="Calibri"/>
            </a:endParaRPr>
          </a:p>
        </p:txBody>
      </p:sp>
      <p:sp>
        <p:nvSpPr>
          <p:cNvPr id="40" name="ZoneTexte 39"/>
          <p:cNvSpPr txBox="1"/>
          <p:nvPr/>
        </p:nvSpPr>
        <p:spPr>
          <a:xfrm>
            <a:off x="0" y="-1"/>
            <a:ext cx="9144000" cy="646313"/>
          </a:xfrm>
          <a:prstGeom prst="rect">
            <a:avLst/>
          </a:prstGeom>
          <a:solidFill>
            <a:schemeClr val="bg1"/>
          </a:solidFill>
          <a:ln cmpd="tri"/>
        </p:spPr>
        <p:style>
          <a:lnRef idx="3">
            <a:schemeClr val="lt1"/>
          </a:lnRef>
          <a:fillRef idx="1">
            <a:schemeClr val="accent6"/>
          </a:fillRef>
          <a:effectRef idx="1">
            <a:schemeClr val="accent6"/>
          </a:effectRef>
          <a:fontRef idx="minor">
            <a:schemeClr val="lt1"/>
          </a:fontRef>
        </p:style>
        <p:txBody>
          <a:bodyPr wrap="square" lIns="91421" tIns="45711" rIns="91421" bIns="45711">
            <a:spAutoFit/>
          </a:bodyPr>
          <a:lstStyle/>
          <a:p>
            <a:pPr algn="ctr">
              <a:defRPr/>
            </a:pPr>
            <a:r>
              <a:rPr lang="en-US" sz="3600" dirty="0" smtClean="0">
                <a:solidFill>
                  <a:schemeClr val="accent1"/>
                </a:solidFill>
                <a:latin typeface="Calibri"/>
              </a:rPr>
              <a:t>AGATA Experiments at GANIL in 2015-2018</a:t>
            </a:r>
            <a:endParaRPr lang="en-US" sz="3600" dirty="0">
              <a:solidFill>
                <a:schemeClr val="accent1"/>
              </a:solidFill>
              <a:latin typeface="Calibri"/>
            </a:endParaRPr>
          </a:p>
        </p:txBody>
      </p:sp>
      <p:grpSp>
        <p:nvGrpSpPr>
          <p:cNvPr id="6" name="Groupe 5"/>
          <p:cNvGrpSpPr/>
          <p:nvPr/>
        </p:nvGrpSpPr>
        <p:grpSpPr>
          <a:xfrm>
            <a:off x="-32713" y="764704"/>
            <a:ext cx="9968801" cy="6093296"/>
            <a:chOff x="-32713" y="764704"/>
            <a:chExt cx="9968801" cy="6093296"/>
          </a:xfrm>
        </p:grpSpPr>
        <p:sp>
          <p:nvSpPr>
            <p:cNvPr id="63" name="Rectangle 62"/>
            <p:cNvSpPr/>
            <p:nvPr/>
          </p:nvSpPr>
          <p:spPr>
            <a:xfrm>
              <a:off x="5364088" y="2852936"/>
              <a:ext cx="4572000" cy="307777"/>
            </a:xfrm>
            <a:prstGeom prst="rect">
              <a:avLst/>
            </a:prstGeom>
          </p:spPr>
          <p:txBody>
            <a:bodyPr>
              <a:spAutoFit/>
            </a:bodyPr>
            <a:lstStyle/>
            <a:p>
              <a:r>
                <a:rPr lang="en-US" sz="1400" dirty="0" smtClean="0"/>
                <a:t>Shape transition in the neutron-rich W isotopes</a:t>
              </a:r>
              <a:endParaRPr lang="en-US" sz="1400" dirty="0"/>
            </a:p>
          </p:txBody>
        </p:sp>
        <p:sp>
          <p:nvSpPr>
            <p:cNvPr id="66" name="Rectangle 65"/>
            <p:cNvSpPr/>
            <p:nvPr/>
          </p:nvSpPr>
          <p:spPr>
            <a:xfrm>
              <a:off x="1303948" y="6184153"/>
              <a:ext cx="6165632" cy="307777"/>
            </a:xfrm>
            <a:prstGeom prst="rect">
              <a:avLst/>
            </a:prstGeom>
          </p:spPr>
          <p:txBody>
            <a:bodyPr wrap="square">
              <a:spAutoFit/>
            </a:bodyPr>
            <a:lstStyle/>
            <a:p>
              <a:r>
                <a:rPr lang="en-US" sz="1400" dirty="0" smtClean="0"/>
                <a:t>Lifetime measurements of excited states in neutron-rich C and O isotopes</a:t>
              </a:r>
              <a:endParaRPr lang="en-US" sz="1400" dirty="0"/>
            </a:p>
          </p:txBody>
        </p:sp>
        <p:sp>
          <p:nvSpPr>
            <p:cNvPr id="73" name="Rectangle 72"/>
            <p:cNvSpPr/>
            <p:nvPr/>
          </p:nvSpPr>
          <p:spPr>
            <a:xfrm>
              <a:off x="6732240" y="1985215"/>
              <a:ext cx="2771800" cy="307777"/>
            </a:xfrm>
            <a:prstGeom prst="rect">
              <a:avLst/>
            </a:prstGeom>
          </p:spPr>
          <p:txBody>
            <a:bodyPr wrap="square">
              <a:spAutoFit/>
            </a:bodyPr>
            <a:lstStyle/>
            <a:p>
              <a:r>
                <a:rPr lang="en-US" sz="1400" dirty="0" smtClean="0"/>
                <a:t>Octupole correlation in </a:t>
              </a:r>
              <a:r>
                <a:rPr lang="en-US" sz="1400" baseline="30000" dirty="0" smtClean="0"/>
                <a:t>207</a:t>
              </a:r>
              <a:r>
                <a:rPr lang="en-US" sz="1400" dirty="0" smtClean="0"/>
                <a:t>Pb  </a:t>
              </a:r>
              <a:endParaRPr lang="en-US" sz="1400" dirty="0"/>
            </a:p>
          </p:txBody>
        </p:sp>
        <p:sp>
          <p:nvSpPr>
            <p:cNvPr id="67587" name="CasellaDiTesto 38"/>
            <p:cNvSpPr txBox="1">
              <a:spLocks noChangeArrowheads="1"/>
            </p:cNvSpPr>
            <p:nvPr/>
          </p:nvSpPr>
          <p:spPr bwMode="auto">
            <a:xfrm>
              <a:off x="884972" y="5569269"/>
              <a:ext cx="489198" cy="307758"/>
            </a:xfrm>
            <a:prstGeom prst="rect">
              <a:avLst/>
            </a:prstGeom>
            <a:solidFill>
              <a:srgbClr val="FFC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400" baseline="30000" dirty="0" smtClean="0">
                  <a:solidFill>
                    <a:prstClr val="black"/>
                  </a:solidFill>
                  <a:cs typeface="Arial" charset="0"/>
                </a:rPr>
                <a:t>48</a:t>
              </a:r>
              <a:r>
                <a:rPr lang="en-US" sz="1400" dirty="0" smtClean="0">
                  <a:solidFill>
                    <a:prstClr val="black"/>
                  </a:solidFill>
                  <a:cs typeface="Arial" charset="0"/>
                </a:rPr>
                <a:t>Ca</a:t>
              </a:r>
            </a:p>
          </p:txBody>
        </p:sp>
        <p:sp>
          <p:nvSpPr>
            <p:cNvPr id="67588" name="CasellaDiTesto 42"/>
            <p:cNvSpPr txBox="1">
              <a:spLocks noChangeArrowheads="1"/>
            </p:cNvSpPr>
            <p:nvPr/>
          </p:nvSpPr>
          <p:spPr bwMode="auto">
            <a:xfrm>
              <a:off x="4110236" y="3979544"/>
              <a:ext cx="543700" cy="307758"/>
            </a:xfrm>
            <a:prstGeom prst="rect">
              <a:avLst/>
            </a:prstGeom>
            <a:solidFill>
              <a:srgbClr val="FFC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400" baseline="30000" dirty="0" smtClean="0">
                  <a:solidFill>
                    <a:prstClr val="black"/>
                  </a:solidFill>
                  <a:cs typeface="Arial" charset="0"/>
                </a:rPr>
                <a:t>132</a:t>
              </a:r>
              <a:r>
                <a:rPr lang="en-US" sz="1400" dirty="0" smtClean="0">
                  <a:solidFill>
                    <a:prstClr val="black"/>
                  </a:solidFill>
                  <a:cs typeface="Arial" charset="0"/>
                </a:rPr>
                <a:t>Sn</a:t>
              </a:r>
            </a:p>
          </p:txBody>
        </p:sp>
        <p:sp>
          <p:nvSpPr>
            <p:cNvPr id="67589" name="CasellaDiTesto 44"/>
            <p:cNvSpPr txBox="1">
              <a:spLocks noChangeArrowheads="1"/>
            </p:cNvSpPr>
            <p:nvPr/>
          </p:nvSpPr>
          <p:spPr bwMode="auto">
            <a:xfrm>
              <a:off x="1901660" y="4651744"/>
              <a:ext cx="463550" cy="307758"/>
            </a:xfrm>
            <a:prstGeom prst="rect">
              <a:avLst/>
            </a:prstGeom>
            <a:solidFill>
              <a:srgbClr val="FFC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400" baseline="30000" dirty="0" smtClean="0">
                  <a:solidFill>
                    <a:prstClr val="black"/>
                  </a:solidFill>
                  <a:cs typeface="Arial" charset="0"/>
                </a:rPr>
                <a:t>68</a:t>
              </a:r>
              <a:r>
                <a:rPr lang="en-US" sz="1400" dirty="0" smtClean="0">
                  <a:solidFill>
                    <a:prstClr val="black"/>
                  </a:solidFill>
                  <a:cs typeface="Arial" charset="0"/>
                </a:rPr>
                <a:t>Ni</a:t>
              </a:r>
            </a:p>
          </p:txBody>
        </p:sp>
        <p:sp>
          <p:nvSpPr>
            <p:cNvPr id="67590" name="CasellaDiTesto 48"/>
            <p:cNvSpPr txBox="1">
              <a:spLocks noChangeArrowheads="1"/>
            </p:cNvSpPr>
            <p:nvPr/>
          </p:nvSpPr>
          <p:spPr bwMode="auto">
            <a:xfrm>
              <a:off x="2771775" y="4581525"/>
              <a:ext cx="463550" cy="307758"/>
            </a:xfrm>
            <a:prstGeom prst="rect">
              <a:avLst/>
            </a:prstGeom>
            <a:solidFill>
              <a:srgbClr val="FFC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400" baseline="30000" dirty="0" smtClean="0">
                  <a:solidFill>
                    <a:prstClr val="black"/>
                  </a:solidFill>
                  <a:cs typeface="Arial" charset="0"/>
                </a:rPr>
                <a:t>78</a:t>
              </a:r>
              <a:r>
                <a:rPr lang="en-US" sz="1400" dirty="0" smtClean="0">
                  <a:solidFill>
                    <a:prstClr val="black"/>
                  </a:solidFill>
                  <a:cs typeface="Arial" charset="0"/>
                </a:rPr>
                <a:t>Ni</a:t>
              </a:r>
            </a:p>
          </p:txBody>
        </p:sp>
        <p:sp>
          <p:nvSpPr>
            <p:cNvPr id="67591" name="CasellaDiTesto 42"/>
            <p:cNvSpPr txBox="1">
              <a:spLocks noChangeArrowheads="1"/>
            </p:cNvSpPr>
            <p:nvPr/>
          </p:nvSpPr>
          <p:spPr bwMode="auto">
            <a:xfrm>
              <a:off x="2277104" y="3479322"/>
              <a:ext cx="543700" cy="307758"/>
            </a:xfrm>
            <a:prstGeom prst="rect">
              <a:avLst/>
            </a:prstGeom>
            <a:solidFill>
              <a:srgbClr val="FFC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400" baseline="30000" dirty="0" smtClean="0">
                  <a:solidFill>
                    <a:prstClr val="black"/>
                  </a:solidFill>
                  <a:cs typeface="Arial" charset="0"/>
                </a:rPr>
                <a:t>100</a:t>
              </a:r>
              <a:r>
                <a:rPr lang="en-US" sz="1400" dirty="0" smtClean="0">
                  <a:solidFill>
                    <a:prstClr val="black"/>
                  </a:solidFill>
                  <a:cs typeface="Arial" charset="0"/>
                </a:rPr>
                <a:t>Sn</a:t>
              </a:r>
            </a:p>
          </p:txBody>
        </p:sp>
        <p:sp>
          <p:nvSpPr>
            <p:cNvPr id="67592" name="CasellaDiTesto 42"/>
            <p:cNvSpPr txBox="1">
              <a:spLocks noChangeArrowheads="1"/>
            </p:cNvSpPr>
            <p:nvPr/>
          </p:nvSpPr>
          <p:spPr bwMode="auto">
            <a:xfrm>
              <a:off x="5878864" y="1572365"/>
              <a:ext cx="554922" cy="307758"/>
            </a:xfrm>
            <a:prstGeom prst="rect">
              <a:avLst/>
            </a:prstGeom>
            <a:solidFill>
              <a:srgbClr val="FFC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400" baseline="30000" dirty="0" smtClean="0">
                  <a:solidFill>
                    <a:prstClr val="black"/>
                  </a:solidFill>
                  <a:cs typeface="Arial" charset="0"/>
                </a:rPr>
                <a:t>208</a:t>
              </a:r>
              <a:r>
                <a:rPr lang="en-US" sz="1400" dirty="0" smtClean="0">
                  <a:solidFill>
                    <a:prstClr val="black"/>
                  </a:solidFill>
                  <a:cs typeface="Arial" charset="0"/>
                </a:rPr>
                <a:t>Pb</a:t>
              </a:r>
            </a:p>
          </p:txBody>
        </p:sp>
        <p:sp>
          <p:nvSpPr>
            <p:cNvPr id="44" name="Étoile à 5 branches 43"/>
            <p:cNvSpPr/>
            <p:nvPr/>
          </p:nvSpPr>
          <p:spPr>
            <a:xfrm>
              <a:off x="1979613" y="5013325"/>
              <a:ext cx="288925" cy="2159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anchor="ctr"/>
            <a:lstStyle/>
            <a:p>
              <a:pPr algn="ctr">
                <a:defRPr/>
              </a:pPr>
              <a:endParaRPr lang="en-US" sz="1400" dirty="0">
                <a:solidFill>
                  <a:prstClr val="white"/>
                </a:solidFill>
                <a:latin typeface="Calibri"/>
              </a:endParaRPr>
            </a:p>
          </p:txBody>
        </p:sp>
        <p:sp>
          <p:nvSpPr>
            <p:cNvPr id="48" name="Étoile à 5 branches 47"/>
            <p:cNvSpPr/>
            <p:nvPr/>
          </p:nvSpPr>
          <p:spPr>
            <a:xfrm>
              <a:off x="5867400" y="2349500"/>
              <a:ext cx="288925" cy="215900"/>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anchor="ctr"/>
            <a:lstStyle/>
            <a:p>
              <a:pPr algn="ctr">
                <a:defRPr/>
              </a:pPr>
              <a:endParaRPr lang="en-US" sz="1400" dirty="0">
                <a:solidFill>
                  <a:prstClr val="white"/>
                </a:solidFill>
                <a:latin typeface="Calibri"/>
              </a:endParaRPr>
            </a:p>
          </p:txBody>
        </p:sp>
        <p:sp>
          <p:nvSpPr>
            <p:cNvPr id="53" name="Étoile à 5 branches 52"/>
            <p:cNvSpPr/>
            <p:nvPr/>
          </p:nvSpPr>
          <p:spPr>
            <a:xfrm>
              <a:off x="3779838" y="3860800"/>
              <a:ext cx="287337" cy="2159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anchor="ctr"/>
            <a:lstStyle/>
            <a:p>
              <a:pPr algn="ctr">
                <a:defRPr/>
              </a:pPr>
              <a:endParaRPr lang="en-US" sz="1400" dirty="0">
                <a:solidFill>
                  <a:prstClr val="white"/>
                </a:solidFill>
                <a:latin typeface="Calibri"/>
              </a:endParaRPr>
            </a:p>
          </p:txBody>
        </p:sp>
        <p:sp>
          <p:nvSpPr>
            <p:cNvPr id="56" name="Étoile à 5 branches 55"/>
            <p:cNvSpPr/>
            <p:nvPr/>
          </p:nvSpPr>
          <p:spPr>
            <a:xfrm>
              <a:off x="6372225" y="1916113"/>
              <a:ext cx="287338" cy="217487"/>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anchor="ctr"/>
            <a:lstStyle/>
            <a:p>
              <a:pPr algn="ctr">
                <a:defRPr/>
              </a:pPr>
              <a:endParaRPr lang="en-US" sz="1400" dirty="0">
                <a:solidFill>
                  <a:prstClr val="white"/>
                </a:solidFill>
                <a:latin typeface="Calibri"/>
              </a:endParaRPr>
            </a:p>
          </p:txBody>
        </p:sp>
        <p:sp>
          <p:nvSpPr>
            <p:cNvPr id="58" name="Étoile à 5 branches 57"/>
            <p:cNvSpPr/>
            <p:nvPr/>
          </p:nvSpPr>
          <p:spPr>
            <a:xfrm>
              <a:off x="503238" y="6116638"/>
              <a:ext cx="287337" cy="2159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anchor="ctr"/>
            <a:lstStyle/>
            <a:p>
              <a:pPr algn="ctr">
                <a:defRPr/>
              </a:pPr>
              <a:endParaRPr lang="en-US" sz="1400" dirty="0">
                <a:solidFill>
                  <a:prstClr val="white"/>
                </a:solidFill>
                <a:latin typeface="Calibri"/>
              </a:endParaRPr>
            </a:p>
          </p:txBody>
        </p:sp>
        <p:sp>
          <p:nvSpPr>
            <p:cNvPr id="59" name="Étoile à 5 branches 58"/>
            <p:cNvSpPr/>
            <p:nvPr/>
          </p:nvSpPr>
          <p:spPr>
            <a:xfrm>
              <a:off x="4284663" y="3357563"/>
              <a:ext cx="287337" cy="215900"/>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anchor="ctr"/>
            <a:lstStyle/>
            <a:p>
              <a:pPr algn="ctr">
                <a:defRPr/>
              </a:pPr>
              <a:endParaRPr lang="en-US" sz="1400" dirty="0">
                <a:solidFill>
                  <a:prstClr val="white"/>
                </a:solidFill>
                <a:latin typeface="Calibri"/>
              </a:endParaRPr>
            </a:p>
          </p:txBody>
        </p:sp>
        <p:sp>
          <p:nvSpPr>
            <p:cNvPr id="60" name="Étoile à 5 branches 59"/>
            <p:cNvSpPr/>
            <p:nvPr/>
          </p:nvSpPr>
          <p:spPr>
            <a:xfrm>
              <a:off x="3276600" y="4221163"/>
              <a:ext cx="287338" cy="215900"/>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anchor="ctr"/>
            <a:lstStyle/>
            <a:p>
              <a:pPr algn="ctr">
                <a:defRPr/>
              </a:pPr>
              <a:endParaRPr lang="en-US" sz="1400" dirty="0">
                <a:solidFill>
                  <a:prstClr val="white"/>
                </a:solidFill>
                <a:latin typeface="Calibri"/>
              </a:endParaRPr>
            </a:p>
          </p:txBody>
        </p:sp>
        <p:sp>
          <p:nvSpPr>
            <p:cNvPr id="61" name="Étoile à 5 branches 60"/>
            <p:cNvSpPr/>
            <p:nvPr/>
          </p:nvSpPr>
          <p:spPr>
            <a:xfrm>
              <a:off x="1464364" y="5569269"/>
              <a:ext cx="287337" cy="2159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anchor="ctr"/>
            <a:lstStyle/>
            <a:p>
              <a:pPr algn="ctr">
                <a:defRPr/>
              </a:pPr>
              <a:endParaRPr lang="en-US" sz="1400" dirty="0">
                <a:solidFill>
                  <a:prstClr val="white"/>
                </a:solidFill>
                <a:latin typeface="Calibri"/>
              </a:endParaRPr>
            </a:p>
          </p:txBody>
        </p:sp>
        <p:sp>
          <p:nvSpPr>
            <p:cNvPr id="62" name="Étoile à 5 branches 61"/>
            <p:cNvSpPr/>
            <p:nvPr/>
          </p:nvSpPr>
          <p:spPr>
            <a:xfrm>
              <a:off x="468313" y="6381750"/>
              <a:ext cx="287337" cy="2159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anchor="ctr"/>
            <a:lstStyle/>
            <a:p>
              <a:pPr algn="ctr">
                <a:defRPr/>
              </a:pPr>
              <a:endParaRPr lang="en-US" sz="1400" dirty="0">
                <a:solidFill>
                  <a:prstClr val="white"/>
                </a:solidFill>
                <a:latin typeface="Calibri"/>
              </a:endParaRPr>
            </a:p>
          </p:txBody>
        </p:sp>
        <p:sp>
          <p:nvSpPr>
            <p:cNvPr id="45" name="Rectangle 44"/>
            <p:cNvSpPr/>
            <p:nvPr/>
          </p:nvSpPr>
          <p:spPr>
            <a:xfrm>
              <a:off x="1852956" y="5858688"/>
              <a:ext cx="6175428" cy="306616"/>
            </a:xfrm>
            <a:prstGeom prst="rect">
              <a:avLst/>
            </a:prstGeom>
          </p:spPr>
          <p:txBody>
            <a:bodyPr wrap="square">
              <a:spAutoFit/>
            </a:bodyPr>
            <a:lstStyle/>
            <a:p>
              <a:r>
                <a:rPr lang="en-US" sz="1400" dirty="0" smtClean="0"/>
                <a:t>Evolution of the shell structure in the region of neutron-rich </a:t>
              </a:r>
              <a:r>
                <a:rPr lang="en-US" sz="1400" dirty="0" err="1" smtClean="0"/>
                <a:t>Ti</a:t>
              </a:r>
              <a:r>
                <a:rPr lang="en-US" sz="1400" dirty="0" smtClean="0"/>
                <a:t> isotopes</a:t>
              </a:r>
              <a:endParaRPr lang="en-US" sz="1400" dirty="0"/>
            </a:p>
          </p:txBody>
        </p:sp>
        <p:sp>
          <p:nvSpPr>
            <p:cNvPr id="49" name="Rectangle 48"/>
            <p:cNvSpPr/>
            <p:nvPr/>
          </p:nvSpPr>
          <p:spPr>
            <a:xfrm>
              <a:off x="2486262" y="5219253"/>
              <a:ext cx="6228184" cy="307777"/>
            </a:xfrm>
            <a:prstGeom prst="rect">
              <a:avLst/>
            </a:prstGeom>
          </p:spPr>
          <p:txBody>
            <a:bodyPr wrap="square">
              <a:spAutoFit/>
            </a:bodyPr>
            <a:lstStyle/>
            <a:p>
              <a:r>
                <a:rPr lang="en-US" sz="1400" dirty="0" smtClean="0"/>
                <a:t>Evolution of collectivity around N=40: lifetime measurements in </a:t>
              </a:r>
              <a:r>
                <a:rPr lang="en-US" sz="1400" baseline="30000" dirty="0" smtClean="0"/>
                <a:t>73,75</a:t>
              </a:r>
              <a:r>
                <a:rPr lang="en-US" sz="1400" dirty="0" smtClean="0"/>
                <a:t>Ga</a:t>
              </a:r>
              <a:endParaRPr lang="en-US" sz="1400" dirty="0"/>
            </a:p>
          </p:txBody>
        </p:sp>
        <p:sp>
          <p:nvSpPr>
            <p:cNvPr id="50" name="Rectangle 49"/>
            <p:cNvSpPr/>
            <p:nvPr/>
          </p:nvSpPr>
          <p:spPr>
            <a:xfrm>
              <a:off x="4780037" y="3625279"/>
              <a:ext cx="4616499" cy="307777"/>
            </a:xfrm>
            <a:prstGeom prst="rect">
              <a:avLst/>
            </a:prstGeom>
          </p:spPr>
          <p:txBody>
            <a:bodyPr wrap="square">
              <a:spAutoFit/>
            </a:bodyPr>
            <a:lstStyle/>
            <a:p>
              <a:r>
                <a:rPr lang="en-US" sz="1400" dirty="0" smtClean="0"/>
                <a:t>i</a:t>
              </a:r>
              <a:r>
                <a:rPr lang="en-US" sz="1400" baseline="-25000" dirty="0" smtClean="0"/>
                <a:t>13/2</a:t>
              </a:r>
              <a:r>
                <a:rPr lang="en-US" sz="1400" dirty="0" smtClean="0"/>
                <a:t> single particle state in </a:t>
              </a:r>
              <a:r>
                <a:rPr lang="en-US" sz="1400" baseline="30000" dirty="0" smtClean="0"/>
                <a:t>133</a:t>
              </a:r>
              <a:r>
                <a:rPr lang="en-US" sz="1400" dirty="0" smtClean="0"/>
                <a:t>Sn and high spin in </a:t>
              </a:r>
              <a:r>
                <a:rPr lang="en-US" sz="1400" baseline="30000" dirty="0" smtClean="0"/>
                <a:t>108</a:t>
              </a:r>
              <a:r>
                <a:rPr lang="en-US" sz="1400" dirty="0" smtClean="0"/>
                <a:t>Zr </a:t>
              </a:r>
              <a:endParaRPr lang="en-US" sz="1400" dirty="0"/>
            </a:p>
          </p:txBody>
        </p:sp>
        <p:sp>
          <p:nvSpPr>
            <p:cNvPr id="51" name="Rectangle 50"/>
            <p:cNvSpPr/>
            <p:nvPr/>
          </p:nvSpPr>
          <p:spPr>
            <a:xfrm>
              <a:off x="683568" y="6550223"/>
              <a:ext cx="6948264" cy="307777"/>
            </a:xfrm>
            <a:prstGeom prst="rect">
              <a:avLst/>
            </a:prstGeom>
          </p:spPr>
          <p:txBody>
            <a:bodyPr wrap="square">
              <a:spAutoFit/>
            </a:bodyPr>
            <a:lstStyle/>
            <a:p>
              <a:r>
                <a:rPr lang="en-US" sz="1400" dirty="0" smtClean="0"/>
                <a:t>The lifetime of the 7.786 MeV state in </a:t>
              </a:r>
              <a:r>
                <a:rPr lang="en-US" sz="1400" baseline="30000" dirty="0" smtClean="0"/>
                <a:t>23</a:t>
              </a:r>
              <a:r>
                <a:rPr lang="en-US" sz="1400" dirty="0" smtClean="0"/>
                <a:t>Mg as a probe for classical novae models</a:t>
              </a:r>
              <a:endParaRPr lang="en-US" sz="1400" dirty="0"/>
            </a:p>
          </p:txBody>
        </p:sp>
        <p:sp>
          <p:nvSpPr>
            <p:cNvPr id="52" name="Rectangle 51"/>
            <p:cNvSpPr/>
            <p:nvPr/>
          </p:nvSpPr>
          <p:spPr>
            <a:xfrm>
              <a:off x="6156176" y="2329716"/>
              <a:ext cx="2808312" cy="523220"/>
            </a:xfrm>
            <a:prstGeom prst="rect">
              <a:avLst/>
            </a:prstGeom>
          </p:spPr>
          <p:txBody>
            <a:bodyPr wrap="square">
              <a:spAutoFit/>
            </a:bodyPr>
            <a:lstStyle/>
            <a:p>
              <a:r>
                <a:rPr lang="en-US" sz="1400" dirty="0" smtClean="0"/>
                <a:t>Exploration of alpha-cluster: the unique case of </a:t>
              </a:r>
              <a:r>
                <a:rPr lang="en-US" sz="1400" baseline="30000" dirty="0" smtClean="0"/>
                <a:t>212</a:t>
              </a:r>
              <a:r>
                <a:rPr lang="en-US" sz="1400" dirty="0" smtClean="0"/>
                <a:t>Po (</a:t>
              </a:r>
              <a:r>
                <a:rPr lang="en-US" sz="1400" baseline="30000" dirty="0" smtClean="0"/>
                <a:t>208</a:t>
              </a:r>
              <a:r>
                <a:rPr lang="en-US" sz="1400" dirty="0" smtClean="0"/>
                <a:t>Pb + α)</a:t>
              </a:r>
              <a:endParaRPr lang="en-US" sz="1400" dirty="0"/>
            </a:p>
          </p:txBody>
        </p:sp>
        <p:sp>
          <p:nvSpPr>
            <p:cNvPr id="55" name="Rectangle 54"/>
            <p:cNvSpPr/>
            <p:nvPr/>
          </p:nvSpPr>
          <p:spPr>
            <a:xfrm>
              <a:off x="5302116" y="3159972"/>
              <a:ext cx="4139952" cy="307777"/>
            </a:xfrm>
            <a:prstGeom prst="rect">
              <a:avLst/>
            </a:prstGeom>
          </p:spPr>
          <p:txBody>
            <a:bodyPr wrap="square">
              <a:spAutoFit/>
            </a:bodyPr>
            <a:lstStyle/>
            <a:p>
              <a:r>
                <a:rPr lang="en-US" sz="1400" dirty="0" smtClean="0"/>
                <a:t>Transition Quadrupole Moments in </a:t>
              </a:r>
              <a:r>
                <a:rPr lang="en-US" sz="1400" baseline="30000" dirty="0" smtClean="0"/>
                <a:t>166,168</a:t>
              </a:r>
              <a:r>
                <a:rPr lang="en-US" sz="1400" dirty="0" smtClean="0"/>
                <a:t>Dy. 	</a:t>
              </a:r>
            </a:p>
          </p:txBody>
        </p:sp>
        <p:sp>
          <p:nvSpPr>
            <p:cNvPr id="64" name="Rectangle 63"/>
            <p:cNvSpPr/>
            <p:nvPr/>
          </p:nvSpPr>
          <p:spPr>
            <a:xfrm>
              <a:off x="4715745" y="3966666"/>
              <a:ext cx="4320751" cy="523220"/>
            </a:xfrm>
            <a:prstGeom prst="rect">
              <a:avLst/>
            </a:prstGeom>
          </p:spPr>
          <p:txBody>
            <a:bodyPr wrap="square">
              <a:spAutoFit/>
            </a:bodyPr>
            <a:lstStyle/>
            <a:p>
              <a:r>
                <a:rPr lang="en-US" sz="1400" dirty="0" smtClean="0"/>
                <a:t>Shape evolution in neutron rich fission fragments in the mass A~100 region</a:t>
              </a:r>
              <a:endParaRPr lang="en-US" sz="1400" dirty="0"/>
            </a:p>
          </p:txBody>
        </p:sp>
        <p:sp>
          <p:nvSpPr>
            <p:cNvPr id="32" name="Rectangle 31"/>
            <p:cNvSpPr/>
            <p:nvPr/>
          </p:nvSpPr>
          <p:spPr>
            <a:xfrm>
              <a:off x="2177988" y="5512514"/>
              <a:ext cx="6228184" cy="307777"/>
            </a:xfrm>
            <a:prstGeom prst="rect">
              <a:avLst/>
            </a:prstGeom>
          </p:spPr>
          <p:txBody>
            <a:bodyPr wrap="square">
              <a:spAutoFit/>
            </a:bodyPr>
            <a:lstStyle/>
            <a:p>
              <a:r>
                <a:rPr lang="en-US" sz="1400" dirty="0" smtClean="0"/>
                <a:t>Evolution of collectivity around N=40: lifetime measurements in </a:t>
              </a:r>
              <a:r>
                <a:rPr lang="en-US" sz="1400" baseline="30000" dirty="0" smtClean="0"/>
                <a:t>64</a:t>
              </a:r>
              <a:r>
                <a:rPr lang="en-US" sz="1400" dirty="0" smtClean="0"/>
                <a:t>Fe</a:t>
              </a:r>
              <a:endParaRPr lang="en-US" sz="1400" dirty="0"/>
            </a:p>
          </p:txBody>
        </p:sp>
        <p:sp>
          <p:nvSpPr>
            <p:cNvPr id="33" name="Rectangle 32"/>
            <p:cNvSpPr/>
            <p:nvPr/>
          </p:nvSpPr>
          <p:spPr>
            <a:xfrm>
              <a:off x="3162421" y="4885843"/>
              <a:ext cx="6228184" cy="307777"/>
            </a:xfrm>
            <a:prstGeom prst="rect">
              <a:avLst/>
            </a:prstGeom>
          </p:spPr>
          <p:txBody>
            <a:bodyPr wrap="square">
              <a:spAutoFit/>
            </a:bodyPr>
            <a:lstStyle/>
            <a:p>
              <a:r>
                <a:rPr lang="en-US" sz="1400" dirty="0" smtClean="0"/>
                <a:t>Evolution of collectivity around N=52: lifetime measurements in </a:t>
              </a:r>
              <a:r>
                <a:rPr lang="en-US" sz="1400" baseline="30000" dirty="0" smtClean="0"/>
                <a:t>83,84</a:t>
              </a:r>
              <a:r>
                <a:rPr lang="en-US" sz="1400" dirty="0" smtClean="0"/>
                <a:t>Ge</a:t>
              </a:r>
              <a:endParaRPr lang="en-US" sz="1400" dirty="0"/>
            </a:p>
          </p:txBody>
        </p:sp>
        <p:sp>
          <p:nvSpPr>
            <p:cNvPr id="35" name="Rectangle 34"/>
            <p:cNvSpPr/>
            <p:nvPr/>
          </p:nvSpPr>
          <p:spPr>
            <a:xfrm>
              <a:off x="3542510" y="4533084"/>
              <a:ext cx="4534989" cy="307777"/>
            </a:xfrm>
            <a:prstGeom prst="rect">
              <a:avLst/>
            </a:prstGeom>
          </p:spPr>
          <p:txBody>
            <a:bodyPr wrap="square">
              <a:spAutoFit/>
            </a:bodyPr>
            <a:lstStyle/>
            <a:p>
              <a:r>
                <a:rPr lang="en-US" sz="1400" dirty="0" smtClean="0"/>
                <a:t>Shell evolution around N=50: </a:t>
              </a:r>
              <a:r>
                <a:rPr lang="en-US" sz="1400" baseline="30000" dirty="0" smtClean="0"/>
                <a:t>81</a:t>
              </a:r>
              <a:r>
                <a:rPr lang="en-US" sz="1400" dirty="0" smtClean="0"/>
                <a:t>Ga spectroscopy</a:t>
              </a:r>
              <a:endParaRPr lang="en-US" sz="1400" dirty="0"/>
            </a:p>
          </p:txBody>
        </p:sp>
        <p:sp>
          <p:nvSpPr>
            <p:cNvPr id="36" name="Rectangle 35"/>
            <p:cNvSpPr/>
            <p:nvPr/>
          </p:nvSpPr>
          <p:spPr>
            <a:xfrm>
              <a:off x="816464" y="2180524"/>
              <a:ext cx="3250711" cy="523220"/>
            </a:xfrm>
            <a:prstGeom prst="rect">
              <a:avLst/>
            </a:prstGeom>
          </p:spPr>
          <p:txBody>
            <a:bodyPr wrap="square">
              <a:spAutoFit/>
            </a:bodyPr>
            <a:lstStyle/>
            <a:p>
              <a:r>
                <a:rPr lang="en-US" sz="1400" dirty="0" smtClean="0"/>
                <a:t>Evolution of collectivity around N=50: lifetime measurements </a:t>
              </a:r>
              <a:r>
                <a:rPr lang="en-US" sz="1400" baseline="30000" dirty="0" smtClean="0"/>
                <a:t>104,106</a:t>
              </a:r>
              <a:r>
                <a:rPr lang="en-US" sz="1400" dirty="0" smtClean="0"/>
                <a:t>Sn </a:t>
              </a:r>
              <a:endParaRPr lang="en-US" sz="1400" dirty="0"/>
            </a:p>
          </p:txBody>
        </p:sp>
        <p:sp>
          <p:nvSpPr>
            <p:cNvPr id="38" name="Rectangle 37"/>
            <p:cNvSpPr/>
            <p:nvPr/>
          </p:nvSpPr>
          <p:spPr>
            <a:xfrm>
              <a:off x="428294" y="2741213"/>
              <a:ext cx="3207601" cy="523220"/>
            </a:xfrm>
            <a:prstGeom prst="rect">
              <a:avLst/>
            </a:prstGeom>
          </p:spPr>
          <p:txBody>
            <a:bodyPr wrap="square">
              <a:spAutoFit/>
            </a:bodyPr>
            <a:lstStyle/>
            <a:p>
              <a:r>
                <a:rPr lang="en-US" sz="1400" dirty="0" smtClean="0"/>
                <a:t>Evolution of collectivity around N=50: lifetime measurements </a:t>
              </a:r>
              <a:r>
                <a:rPr lang="en-US" sz="1400" baseline="30000" dirty="0" smtClean="0"/>
                <a:t>94</a:t>
              </a:r>
              <a:r>
                <a:rPr lang="en-US" sz="1400" dirty="0" smtClean="0"/>
                <a:t>Ru</a:t>
              </a:r>
              <a:endParaRPr lang="en-US" sz="1400" dirty="0"/>
            </a:p>
          </p:txBody>
        </p:sp>
        <p:sp>
          <p:nvSpPr>
            <p:cNvPr id="39" name="Rectangle 38"/>
            <p:cNvSpPr/>
            <p:nvPr/>
          </p:nvSpPr>
          <p:spPr>
            <a:xfrm>
              <a:off x="1537660" y="1824865"/>
              <a:ext cx="3242377" cy="307777"/>
            </a:xfrm>
            <a:prstGeom prst="rect">
              <a:avLst/>
            </a:prstGeom>
          </p:spPr>
          <p:txBody>
            <a:bodyPr wrap="square">
              <a:spAutoFit/>
            </a:bodyPr>
            <a:lstStyle/>
            <a:p>
              <a:r>
                <a:rPr lang="en-US" sz="1400" dirty="0" smtClean="0"/>
                <a:t>Studies of excited states in </a:t>
              </a:r>
              <a:r>
                <a:rPr lang="en-US" sz="1400" baseline="30000" dirty="0" smtClean="0"/>
                <a:t>102,103</a:t>
              </a:r>
              <a:r>
                <a:rPr lang="en-US" sz="1400" dirty="0" smtClean="0"/>
                <a:t>Sn</a:t>
              </a:r>
            </a:p>
          </p:txBody>
        </p:sp>
        <p:sp>
          <p:nvSpPr>
            <p:cNvPr id="41" name="Rectangle 40"/>
            <p:cNvSpPr/>
            <p:nvPr/>
          </p:nvSpPr>
          <p:spPr>
            <a:xfrm>
              <a:off x="87807" y="3277683"/>
              <a:ext cx="2417038" cy="523220"/>
            </a:xfrm>
            <a:prstGeom prst="rect">
              <a:avLst/>
            </a:prstGeom>
          </p:spPr>
          <p:txBody>
            <a:bodyPr wrap="square">
              <a:spAutoFit/>
            </a:bodyPr>
            <a:lstStyle/>
            <a:p>
              <a:r>
                <a:rPr lang="en-US" sz="1400" dirty="0" smtClean="0"/>
                <a:t>Search for </a:t>
              </a:r>
              <a:r>
                <a:rPr lang="en-US" sz="1400" dirty="0" err="1" smtClean="0"/>
                <a:t>isoscalar</a:t>
              </a:r>
              <a:r>
                <a:rPr lang="en-US" sz="1400" dirty="0" smtClean="0"/>
                <a:t> pairing in the N=Z nucleus </a:t>
              </a:r>
              <a:r>
                <a:rPr lang="en-US" sz="1400" baseline="30000" dirty="0" smtClean="0"/>
                <a:t>88</a:t>
              </a:r>
              <a:r>
                <a:rPr lang="en-US" sz="1400" dirty="0" smtClean="0"/>
                <a:t>Ru</a:t>
              </a:r>
              <a:endParaRPr lang="en-US" sz="1400" dirty="0"/>
            </a:p>
          </p:txBody>
        </p:sp>
        <p:sp>
          <p:nvSpPr>
            <p:cNvPr id="42" name="Rectangle 41"/>
            <p:cNvSpPr/>
            <p:nvPr/>
          </p:nvSpPr>
          <p:spPr>
            <a:xfrm>
              <a:off x="-32713" y="3862517"/>
              <a:ext cx="2407974" cy="523220"/>
            </a:xfrm>
            <a:prstGeom prst="rect">
              <a:avLst/>
            </a:prstGeom>
          </p:spPr>
          <p:txBody>
            <a:bodyPr wrap="square">
              <a:spAutoFit/>
            </a:bodyPr>
            <a:lstStyle/>
            <a:p>
              <a:r>
                <a:rPr lang="en-US" sz="1400" dirty="0" smtClean="0"/>
                <a:t>Isospin Symmetry Breaking in the A=63,71 mirror nuclei </a:t>
              </a:r>
            </a:p>
          </p:txBody>
        </p:sp>
        <p:sp>
          <p:nvSpPr>
            <p:cNvPr id="43" name="Rectangle 42"/>
            <p:cNvSpPr/>
            <p:nvPr/>
          </p:nvSpPr>
          <p:spPr>
            <a:xfrm>
              <a:off x="2251383" y="1563243"/>
              <a:ext cx="3306098" cy="307777"/>
            </a:xfrm>
            <a:prstGeom prst="rect">
              <a:avLst/>
            </a:prstGeom>
          </p:spPr>
          <p:txBody>
            <a:bodyPr wrap="none">
              <a:spAutoFit/>
            </a:bodyPr>
            <a:lstStyle/>
            <a:p>
              <a:r>
                <a:rPr lang="en-US" sz="1400" dirty="0" smtClean="0"/>
                <a:t>Octupole – Quadrupole correlation in </a:t>
              </a:r>
              <a:r>
                <a:rPr lang="en-US" sz="1400" baseline="30000" dirty="0" smtClean="0"/>
                <a:t>112</a:t>
              </a:r>
              <a:r>
                <a:rPr lang="en-US" sz="1400" dirty="0" smtClean="0"/>
                <a:t>Xe</a:t>
              </a:r>
              <a:endParaRPr lang="en-US" sz="1400" dirty="0"/>
            </a:p>
          </p:txBody>
        </p:sp>
        <p:sp>
          <p:nvSpPr>
            <p:cNvPr id="46" name="Étoile à 5 branches 45"/>
            <p:cNvSpPr/>
            <p:nvPr/>
          </p:nvSpPr>
          <p:spPr>
            <a:xfrm>
              <a:off x="1635125" y="5353369"/>
              <a:ext cx="287337" cy="2159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anchor="ctr"/>
            <a:lstStyle/>
            <a:p>
              <a:pPr algn="ctr">
                <a:defRPr/>
              </a:pPr>
              <a:endParaRPr lang="en-US" sz="1400" dirty="0">
                <a:solidFill>
                  <a:prstClr val="white"/>
                </a:solidFill>
                <a:latin typeface="Calibri"/>
              </a:endParaRPr>
            </a:p>
          </p:txBody>
        </p:sp>
        <p:sp>
          <p:nvSpPr>
            <p:cNvPr id="47" name="Étoile à 5 branches 46"/>
            <p:cNvSpPr/>
            <p:nvPr/>
          </p:nvSpPr>
          <p:spPr>
            <a:xfrm>
              <a:off x="2399079" y="4618338"/>
              <a:ext cx="287337" cy="2159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anchor="ctr"/>
            <a:lstStyle/>
            <a:p>
              <a:pPr algn="ctr">
                <a:defRPr/>
              </a:pPr>
              <a:endParaRPr lang="en-US" sz="1400" dirty="0">
                <a:solidFill>
                  <a:prstClr val="white"/>
                </a:solidFill>
                <a:latin typeface="Calibri"/>
              </a:endParaRPr>
            </a:p>
          </p:txBody>
        </p:sp>
        <p:sp>
          <p:nvSpPr>
            <p:cNvPr id="54" name="Étoile à 5 branches 53"/>
            <p:cNvSpPr/>
            <p:nvPr/>
          </p:nvSpPr>
          <p:spPr>
            <a:xfrm>
              <a:off x="2922974" y="4352809"/>
              <a:ext cx="287337" cy="2159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anchor="ctr"/>
            <a:lstStyle/>
            <a:p>
              <a:pPr algn="ctr">
                <a:defRPr/>
              </a:pPr>
              <a:endParaRPr lang="en-US" sz="1400" dirty="0">
                <a:solidFill>
                  <a:prstClr val="white"/>
                </a:solidFill>
                <a:latin typeface="Calibri"/>
              </a:endParaRPr>
            </a:p>
          </p:txBody>
        </p:sp>
        <p:sp>
          <p:nvSpPr>
            <p:cNvPr id="57" name="Étoile à 5 branches 56"/>
            <p:cNvSpPr/>
            <p:nvPr/>
          </p:nvSpPr>
          <p:spPr>
            <a:xfrm>
              <a:off x="2949585" y="3601949"/>
              <a:ext cx="287337" cy="2159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anchor="ctr"/>
            <a:lstStyle/>
            <a:p>
              <a:pPr algn="ctr">
                <a:defRPr/>
              </a:pPr>
              <a:endParaRPr lang="en-US" sz="1400" dirty="0">
                <a:solidFill>
                  <a:prstClr val="white"/>
                </a:solidFill>
                <a:latin typeface="Calibri"/>
              </a:endParaRPr>
            </a:p>
          </p:txBody>
        </p:sp>
        <p:sp>
          <p:nvSpPr>
            <p:cNvPr id="65" name="Étoile à 5 branches 64"/>
            <p:cNvSpPr/>
            <p:nvPr/>
          </p:nvSpPr>
          <p:spPr>
            <a:xfrm>
              <a:off x="2628106" y="3833485"/>
              <a:ext cx="287337" cy="2159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anchor="ctr"/>
            <a:lstStyle/>
            <a:p>
              <a:pPr algn="ctr">
                <a:defRPr/>
              </a:pPr>
              <a:endParaRPr lang="en-US" sz="1400" dirty="0">
                <a:solidFill>
                  <a:prstClr val="white"/>
                </a:solidFill>
                <a:latin typeface="Calibri"/>
              </a:endParaRPr>
            </a:p>
          </p:txBody>
        </p:sp>
        <p:sp>
          <p:nvSpPr>
            <p:cNvPr id="67" name="Étoile à 5 branches 66"/>
            <p:cNvSpPr/>
            <p:nvPr/>
          </p:nvSpPr>
          <p:spPr>
            <a:xfrm>
              <a:off x="2557065" y="4056121"/>
              <a:ext cx="287337" cy="2159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anchor="ctr"/>
            <a:lstStyle/>
            <a:p>
              <a:pPr algn="ctr">
                <a:defRPr/>
              </a:pPr>
              <a:endParaRPr lang="en-US" sz="1400" dirty="0">
                <a:solidFill>
                  <a:prstClr val="white"/>
                </a:solidFill>
                <a:latin typeface="Calibri"/>
              </a:endParaRPr>
            </a:p>
          </p:txBody>
        </p:sp>
        <p:sp>
          <p:nvSpPr>
            <p:cNvPr id="68" name="Étoile à 5 branches 67"/>
            <p:cNvSpPr/>
            <p:nvPr/>
          </p:nvSpPr>
          <p:spPr>
            <a:xfrm>
              <a:off x="1989767" y="4369110"/>
              <a:ext cx="287337" cy="2159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anchor="ctr"/>
            <a:lstStyle/>
            <a:p>
              <a:pPr algn="ctr">
                <a:defRPr/>
              </a:pPr>
              <a:endParaRPr lang="en-US" sz="1400" dirty="0">
                <a:solidFill>
                  <a:prstClr val="white"/>
                </a:solidFill>
                <a:latin typeface="Calibri"/>
              </a:endParaRPr>
            </a:p>
          </p:txBody>
        </p:sp>
        <p:sp>
          <p:nvSpPr>
            <p:cNvPr id="69" name="Étoile à 5 branches 68"/>
            <p:cNvSpPr/>
            <p:nvPr/>
          </p:nvSpPr>
          <p:spPr>
            <a:xfrm>
              <a:off x="1354353" y="4989737"/>
              <a:ext cx="287337" cy="2159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anchor="ctr"/>
            <a:lstStyle/>
            <a:p>
              <a:pPr algn="ctr">
                <a:defRPr/>
              </a:pPr>
              <a:endParaRPr lang="en-US" sz="1400" dirty="0">
                <a:solidFill>
                  <a:prstClr val="white"/>
                </a:solidFill>
                <a:latin typeface="Calibri"/>
              </a:endParaRPr>
            </a:p>
          </p:txBody>
        </p:sp>
        <p:sp>
          <p:nvSpPr>
            <p:cNvPr id="70" name="Étoile à 5 branches 69"/>
            <p:cNvSpPr/>
            <p:nvPr/>
          </p:nvSpPr>
          <p:spPr>
            <a:xfrm>
              <a:off x="4047960" y="3716928"/>
              <a:ext cx="287337" cy="2159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anchor="ctr"/>
            <a:lstStyle/>
            <a:p>
              <a:pPr algn="ctr">
                <a:defRPr/>
              </a:pPr>
              <a:endParaRPr lang="en-US" sz="1400" dirty="0">
                <a:solidFill>
                  <a:prstClr val="white"/>
                </a:solidFill>
                <a:latin typeface="Calibri"/>
              </a:endParaRPr>
            </a:p>
          </p:txBody>
        </p:sp>
        <p:sp>
          <p:nvSpPr>
            <p:cNvPr id="2" name="ZoneTexte 1"/>
            <p:cNvSpPr txBox="1"/>
            <p:nvPr/>
          </p:nvSpPr>
          <p:spPr>
            <a:xfrm>
              <a:off x="2665469" y="1267710"/>
              <a:ext cx="3238387" cy="307777"/>
            </a:xfrm>
            <a:prstGeom prst="rect">
              <a:avLst/>
            </a:prstGeom>
            <a:noFill/>
          </p:spPr>
          <p:txBody>
            <a:bodyPr wrap="none" rtlCol="0">
              <a:spAutoFit/>
            </a:bodyPr>
            <a:lstStyle/>
            <a:p>
              <a:r>
                <a:rPr lang="en-US" sz="1400" dirty="0" smtClean="0"/>
                <a:t>Reaction mechanism : Fission of Light Hg</a:t>
              </a:r>
              <a:endParaRPr lang="en-US" sz="1400" dirty="0"/>
            </a:p>
          </p:txBody>
        </p:sp>
        <p:sp>
          <p:nvSpPr>
            <p:cNvPr id="72" name="Étoile à 5 branches 71"/>
            <p:cNvSpPr/>
            <p:nvPr/>
          </p:nvSpPr>
          <p:spPr>
            <a:xfrm>
              <a:off x="5421135" y="1980302"/>
              <a:ext cx="287338" cy="217487"/>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anchor="ctr"/>
            <a:lstStyle/>
            <a:p>
              <a:pPr algn="ctr">
                <a:defRPr/>
              </a:pPr>
              <a:endParaRPr lang="en-US" sz="1400" dirty="0">
                <a:solidFill>
                  <a:prstClr val="white"/>
                </a:solidFill>
                <a:latin typeface="Calibri"/>
              </a:endParaRPr>
            </a:p>
          </p:txBody>
        </p:sp>
        <p:sp>
          <p:nvSpPr>
            <p:cNvPr id="74" name="Étoile à 5 branches 73"/>
            <p:cNvSpPr/>
            <p:nvPr/>
          </p:nvSpPr>
          <p:spPr>
            <a:xfrm>
              <a:off x="5989175" y="1921497"/>
              <a:ext cx="287338" cy="217487"/>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anchor="ctr"/>
            <a:lstStyle/>
            <a:p>
              <a:pPr algn="ctr">
                <a:defRPr/>
              </a:pPr>
              <a:endParaRPr lang="en-US" sz="1400" dirty="0">
                <a:solidFill>
                  <a:prstClr val="white"/>
                </a:solidFill>
                <a:latin typeface="Calibri"/>
              </a:endParaRPr>
            </a:p>
          </p:txBody>
        </p:sp>
        <p:sp>
          <p:nvSpPr>
            <p:cNvPr id="3" name="Rectangle 2"/>
            <p:cNvSpPr/>
            <p:nvPr/>
          </p:nvSpPr>
          <p:spPr>
            <a:xfrm>
              <a:off x="2627784" y="764704"/>
              <a:ext cx="3783408" cy="307777"/>
            </a:xfrm>
            <a:prstGeom prst="rect">
              <a:avLst/>
            </a:prstGeom>
          </p:spPr>
          <p:txBody>
            <a:bodyPr wrap="none">
              <a:spAutoFit/>
            </a:bodyPr>
            <a:lstStyle/>
            <a:p>
              <a:r>
                <a:rPr lang="en-US" sz="1400" dirty="0" smtClean="0"/>
                <a:t>Search for Double Gamma decay in </a:t>
              </a:r>
              <a:r>
                <a:rPr lang="en-US" sz="1400" baseline="30000" dirty="0" smtClean="0"/>
                <a:t>137</a:t>
              </a:r>
              <a:r>
                <a:rPr lang="en-US" sz="1400" dirty="0" smtClean="0"/>
                <a:t>Cs source</a:t>
              </a:r>
              <a:endParaRPr lang="en-US" sz="1400" dirty="0"/>
            </a:p>
          </p:txBody>
        </p:sp>
      </p:grpSp>
      <p:pic>
        <p:nvPicPr>
          <p:cNvPr id="71" name="Picture 6" descr="logoAgata"/>
          <p:cNvPicPr>
            <a:picLocks noChangeAspect="1" noChangeArrowheads="1"/>
          </p:cNvPicPr>
          <p:nvPr/>
        </p:nvPicPr>
        <p:blipFill>
          <a:blip r:embed="rId5" cstate="print">
            <a:extLst>
              <a:ext uri="{28A0092B-C50C-407E-A947-70E740481C1C}">
                <a14:useLocalDpi xmlns:a14="http://schemas.microsoft.com/office/drawing/2010/main" val="0"/>
              </a:ext>
            </a:extLst>
          </a:blip>
          <a:srcRect l="9920" t="10983" r="11336" b="11676"/>
          <a:stretch>
            <a:fillRect/>
          </a:stretch>
        </p:blipFill>
        <p:spPr bwMode="auto">
          <a:xfrm>
            <a:off x="395535" y="724281"/>
            <a:ext cx="1063759" cy="1408575"/>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p:nvPr/>
        </p:nvSpPr>
        <p:spPr>
          <a:xfrm>
            <a:off x="7092280" y="5949280"/>
            <a:ext cx="1855495" cy="400110"/>
          </a:xfrm>
          <a:prstGeom prst="rect">
            <a:avLst/>
          </a:prstGeom>
          <a:noFill/>
        </p:spPr>
        <p:txBody>
          <a:bodyPr wrap="square" rtlCol="0">
            <a:spAutoFit/>
          </a:bodyPr>
          <a:lstStyle/>
          <a:p>
            <a:r>
              <a:rPr lang="en-GB" sz="2000" b="1" dirty="0" smtClean="0">
                <a:solidFill>
                  <a:srgbClr val="C00000"/>
                </a:solidFill>
              </a:rPr>
              <a:t>21 experiments</a:t>
            </a:r>
            <a:endParaRPr lang="en-GB" sz="2000" b="1" dirty="0">
              <a:solidFill>
                <a:srgbClr val="C00000"/>
              </a:solidFill>
            </a:endParaRPr>
          </a:p>
        </p:txBody>
      </p:sp>
    </p:spTree>
    <p:extLst>
      <p:ext uri="{BB962C8B-B14F-4D97-AF65-F5344CB8AC3E}">
        <p14:creationId xmlns:p14="http://schemas.microsoft.com/office/powerpoint/2010/main" val="3134477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a:xfrm>
            <a:off x="251520" y="-27384"/>
            <a:ext cx="6642100" cy="838200"/>
          </a:xfrm>
        </p:spPr>
        <p:txBody>
          <a:bodyPr/>
          <a:lstStyle/>
          <a:p>
            <a:pPr eaLnBrk="1" hangingPunct="1">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de-DE" altLang="de-DE" sz="4000" dirty="0" smtClean="0"/>
              <a:t>Location </a:t>
            </a:r>
            <a:r>
              <a:rPr lang="de-DE" altLang="de-DE" sz="4000" dirty="0" err="1" smtClean="0"/>
              <a:t>of</a:t>
            </a:r>
            <a:r>
              <a:rPr lang="de-DE" altLang="de-DE" sz="4000" dirty="0" smtClean="0"/>
              <a:t> Gamma Emission</a:t>
            </a:r>
          </a:p>
        </p:txBody>
      </p:sp>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650" y="3571767"/>
            <a:ext cx="5575300" cy="2935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3" name="Rectangle 4"/>
          <p:cNvSpPr>
            <a:spLocks noChangeArrowheads="1"/>
          </p:cNvSpPr>
          <p:nvPr/>
        </p:nvSpPr>
        <p:spPr bwMode="auto">
          <a:xfrm>
            <a:off x="276225" y="4724292"/>
            <a:ext cx="684213" cy="647700"/>
          </a:xfrm>
          <a:prstGeom prst="rect">
            <a:avLst/>
          </a:prstGeom>
          <a:solidFill>
            <a:srgbClr val="BBE0E3"/>
          </a:solidFill>
          <a:ln w="25560">
            <a:solidFill>
              <a:srgbClr val="8AA5A7"/>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8000"/>
              </a:lnSpc>
              <a:buClr>
                <a:srgbClr val="000000"/>
              </a:buClr>
              <a:buSzPct val="100000"/>
              <a:buFont typeface="Times New Roman" panose="02020603050405020304" pitchFamily="18" charset="0"/>
              <a:buNone/>
            </a:pPr>
            <a:endParaRPr lang="de-DE" altLang="de-DE"/>
          </a:p>
        </p:txBody>
      </p:sp>
      <p:sp>
        <p:nvSpPr>
          <p:cNvPr id="27654" name="Rectangle 5"/>
          <p:cNvSpPr>
            <a:spLocks noChangeArrowheads="1"/>
          </p:cNvSpPr>
          <p:nvPr/>
        </p:nvSpPr>
        <p:spPr bwMode="auto">
          <a:xfrm>
            <a:off x="2482850" y="4724292"/>
            <a:ext cx="684213" cy="647700"/>
          </a:xfrm>
          <a:prstGeom prst="rect">
            <a:avLst/>
          </a:prstGeom>
          <a:solidFill>
            <a:srgbClr val="BBE0E3"/>
          </a:solidFill>
          <a:ln w="25560">
            <a:solidFill>
              <a:srgbClr val="8AA5A7"/>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8000"/>
              </a:lnSpc>
              <a:buClr>
                <a:srgbClr val="000000"/>
              </a:buClr>
              <a:buSzPct val="100000"/>
              <a:buFont typeface="Times New Roman" panose="02020603050405020304" pitchFamily="18" charset="0"/>
              <a:buNone/>
            </a:pPr>
            <a:endParaRPr lang="de-DE" altLang="de-DE"/>
          </a:p>
        </p:txBody>
      </p:sp>
      <p:sp>
        <p:nvSpPr>
          <p:cNvPr id="27655" name="Line 6"/>
          <p:cNvSpPr>
            <a:spLocks noChangeShapeType="1"/>
          </p:cNvSpPr>
          <p:nvPr/>
        </p:nvSpPr>
        <p:spPr bwMode="auto">
          <a:xfrm>
            <a:off x="1728788" y="4846530"/>
            <a:ext cx="1587" cy="431800"/>
          </a:xfrm>
          <a:prstGeom prst="line">
            <a:avLst/>
          </a:prstGeom>
          <a:noFill/>
          <a:ln w="381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27656" name="Line 7"/>
          <p:cNvSpPr>
            <a:spLocks noChangeShapeType="1"/>
          </p:cNvSpPr>
          <p:nvPr/>
        </p:nvSpPr>
        <p:spPr bwMode="auto">
          <a:xfrm>
            <a:off x="1490663" y="4844942"/>
            <a:ext cx="1587" cy="431800"/>
          </a:xfrm>
          <a:prstGeom prst="line">
            <a:avLst/>
          </a:prstGeom>
          <a:noFill/>
          <a:ln w="381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27657" name="Line 8"/>
          <p:cNvSpPr>
            <a:spLocks noChangeShapeType="1"/>
          </p:cNvSpPr>
          <p:nvPr/>
        </p:nvSpPr>
        <p:spPr bwMode="auto">
          <a:xfrm>
            <a:off x="1187450" y="4689367"/>
            <a:ext cx="1588" cy="720725"/>
          </a:xfrm>
          <a:prstGeom prst="line">
            <a:avLst/>
          </a:prstGeom>
          <a:noFill/>
          <a:ln w="381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27658" name="AutoShape 9"/>
          <p:cNvSpPr>
            <a:spLocks noChangeArrowheads="1"/>
          </p:cNvSpPr>
          <p:nvPr/>
        </p:nvSpPr>
        <p:spPr bwMode="auto">
          <a:xfrm rot="-9000000">
            <a:off x="2074863" y="3681305"/>
            <a:ext cx="611187" cy="647700"/>
          </a:xfrm>
          <a:custGeom>
            <a:avLst/>
            <a:gdLst>
              <a:gd name="T0" fmla="*/ 611187 w 611187"/>
              <a:gd name="T1" fmla="*/ 323850 h 647700"/>
              <a:gd name="T2" fmla="*/ 305594 w 611187"/>
              <a:gd name="T3" fmla="*/ 647700 h 647700"/>
              <a:gd name="T4" fmla="*/ 0 w 611187"/>
              <a:gd name="T5" fmla="*/ 323850 h 647700"/>
              <a:gd name="T6" fmla="*/ 305594 w 611187"/>
              <a:gd name="T7" fmla="*/ 0 h 647700"/>
              <a:gd name="T8" fmla="*/ 0 60000 65536"/>
              <a:gd name="T9" fmla="*/ 5898240 60000 65536"/>
              <a:gd name="T10" fmla="*/ 11796480 60000 65536"/>
              <a:gd name="T11" fmla="*/ 17694720 60000 65536"/>
              <a:gd name="T12" fmla="*/ 0 w 611187"/>
              <a:gd name="T13" fmla="*/ 0 h 647700"/>
              <a:gd name="T14" fmla="*/ 611187 w 611187"/>
              <a:gd name="T15" fmla="*/ 647700 h 647700"/>
            </a:gdLst>
            <a:ahLst/>
            <a:cxnLst>
              <a:cxn ang="T8">
                <a:pos x="T0" y="T1"/>
              </a:cxn>
              <a:cxn ang="T9">
                <a:pos x="T2" y="T3"/>
              </a:cxn>
              <a:cxn ang="T10">
                <a:pos x="T4" y="T5"/>
              </a:cxn>
              <a:cxn ang="T11">
                <a:pos x="T6" y="T7"/>
              </a:cxn>
            </a:cxnLst>
            <a:rect l="T12" t="T13" r="T14" b="T15"/>
            <a:pathLst>
              <a:path w="611187" h="647700">
                <a:moveTo>
                  <a:pt x="0" y="1800"/>
                </a:moveTo>
                <a:lnTo>
                  <a:pt x="1233" y="0"/>
                </a:lnTo>
                <a:lnTo>
                  <a:pt x="467" y="0"/>
                </a:lnTo>
                <a:lnTo>
                  <a:pt x="1700" y="1800"/>
                </a:lnTo>
                <a:lnTo>
                  <a:pt x="0" y="1800"/>
                </a:lnTo>
                <a:close/>
              </a:path>
            </a:pathLst>
          </a:custGeom>
          <a:solidFill>
            <a:srgbClr val="A6A6A6"/>
          </a:solidFill>
          <a:ln w="25560" cap="flat">
            <a:solidFill>
              <a:srgbClr val="8AA5A7"/>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7659" name="AutoShape 10"/>
          <p:cNvSpPr>
            <a:spLocks noChangeArrowheads="1"/>
          </p:cNvSpPr>
          <p:nvPr/>
        </p:nvSpPr>
        <p:spPr bwMode="auto">
          <a:xfrm rot="-7200000">
            <a:off x="2461419" y="4037699"/>
            <a:ext cx="611187" cy="647700"/>
          </a:xfrm>
          <a:custGeom>
            <a:avLst/>
            <a:gdLst>
              <a:gd name="T0" fmla="*/ 611187 w 611187"/>
              <a:gd name="T1" fmla="*/ 323850 h 647700"/>
              <a:gd name="T2" fmla="*/ 305594 w 611187"/>
              <a:gd name="T3" fmla="*/ 647700 h 647700"/>
              <a:gd name="T4" fmla="*/ 0 w 611187"/>
              <a:gd name="T5" fmla="*/ 323850 h 647700"/>
              <a:gd name="T6" fmla="*/ 305594 w 611187"/>
              <a:gd name="T7" fmla="*/ 0 h 647700"/>
              <a:gd name="T8" fmla="*/ 0 60000 65536"/>
              <a:gd name="T9" fmla="*/ 5898240 60000 65536"/>
              <a:gd name="T10" fmla="*/ 11796480 60000 65536"/>
              <a:gd name="T11" fmla="*/ 17694720 60000 65536"/>
              <a:gd name="T12" fmla="*/ 0 w 611187"/>
              <a:gd name="T13" fmla="*/ 0 h 647700"/>
              <a:gd name="T14" fmla="*/ 611187 w 611187"/>
              <a:gd name="T15" fmla="*/ 647700 h 647700"/>
            </a:gdLst>
            <a:ahLst/>
            <a:cxnLst>
              <a:cxn ang="T8">
                <a:pos x="T0" y="T1"/>
              </a:cxn>
              <a:cxn ang="T9">
                <a:pos x="T2" y="T3"/>
              </a:cxn>
              <a:cxn ang="T10">
                <a:pos x="T4" y="T5"/>
              </a:cxn>
              <a:cxn ang="T11">
                <a:pos x="T6" y="T7"/>
              </a:cxn>
            </a:cxnLst>
            <a:rect l="T12" t="T13" r="T14" b="T15"/>
            <a:pathLst>
              <a:path w="611187" h="647700">
                <a:moveTo>
                  <a:pt x="0" y="1800"/>
                </a:moveTo>
                <a:lnTo>
                  <a:pt x="1233" y="0"/>
                </a:lnTo>
                <a:lnTo>
                  <a:pt x="467" y="0"/>
                </a:lnTo>
                <a:lnTo>
                  <a:pt x="1700" y="1800"/>
                </a:lnTo>
                <a:lnTo>
                  <a:pt x="0" y="1800"/>
                </a:lnTo>
                <a:close/>
              </a:path>
            </a:pathLst>
          </a:custGeom>
          <a:solidFill>
            <a:srgbClr val="A6A6A6"/>
          </a:solidFill>
          <a:ln w="25560" cap="flat">
            <a:solidFill>
              <a:srgbClr val="8AA5A7"/>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cxnSp>
        <p:nvCxnSpPr>
          <p:cNvPr id="27662" name="AutoShape 13"/>
          <p:cNvCxnSpPr>
            <a:cxnSpLocks noChangeShapeType="1"/>
          </p:cNvCxnSpPr>
          <p:nvPr/>
        </p:nvCxnSpPr>
        <p:spPr bwMode="auto">
          <a:xfrm flipV="1">
            <a:off x="0" y="5048142"/>
            <a:ext cx="3635375" cy="14288"/>
          </a:xfrm>
          <a:prstGeom prst="straightConnector1">
            <a:avLst/>
          </a:prstGeom>
          <a:noFill/>
          <a:ln w="19080">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7663" name="AutoShape 14"/>
          <p:cNvCxnSpPr>
            <a:cxnSpLocks noChangeShapeType="1"/>
          </p:cNvCxnSpPr>
          <p:nvPr/>
        </p:nvCxnSpPr>
        <p:spPr bwMode="auto">
          <a:xfrm flipV="1">
            <a:off x="1187450" y="4001980"/>
            <a:ext cx="1146175" cy="1042987"/>
          </a:xfrm>
          <a:prstGeom prst="straightConnector1">
            <a:avLst/>
          </a:prstGeom>
          <a:noFill/>
          <a:ln w="9360">
            <a:solidFill>
              <a:srgbClr val="00B050"/>
            </a:solidFill>
            <a:prstDash val="lg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7664" name="AutoShape 15"/>
          <p:cNvCxnSpPr>
            <a:cxnSpLocks noChangeShapeType="1"/>
          </p:cNvCxnSpPr>
          <p:nvPr/>
        </p:nvCxnSpPr>
        <p:spPr bwMode="auto">
          <a:xfrm flipV="1">
            <a:off x="1490663" y="4001980"/>
            <a:ext cx="842962" cy="1042987"/>
          </a:xfrm>
          <a:prstGeom prst="straightConnector1">
            <a:avLst/>
          </a:prstGeom>
          <a:noFill/>
          <a:ln w="9360">
            <a:solidFill>
              <a:srgbClr val="00B050"/>
            </a:solidFill>
            <a:prstDash val="lg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7665" name="AutoShape 16"/>
          <p:cNvCxnSpPr>
            <a:cxnSpLocks noChangeShapeType="1"/>
          </p:cNvCxnSpPr>
          <p:nvPr/>
        </p:nvCxnSpPr>
        <p:spPr bwMode="auto">
          <a:xfrm flipV="1">
            <a:off x="1727200" y="4001980"/>
            <a:ext cx="606425" cy="1042987"/>
          </a:xfrm>
          <a:prstGeom prst="straightConnector1">
            <a:avLst/>
          </a:prstGeom>
          <a:noFill/>
          <a:ln w="9360">
            <a:solidFill>
              <a:srgbClr val="00B050"/>
            </a:solidFill>
            <a:prstDash val="lg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7670" name="Rectangle 21"/>
          <p:cNvSpPr>
            <a:spLocks noChangeArrowheads="1"/>
          </p:cNvSpPr>
          <p:nvPr/>
        </p:nvSpPr>
        <p:spPr bwMode="auto">
          <a:xfrm rot="-3840000">
            <a:off x="1255713" y="5524392"/>
            <a:ext cx="874712"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1pPr>
            <a:lvl2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2pPr>
            <a:lvl3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3pPr>
            <a:lvl4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4pPr>
            <a:lvl5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5pPr>
            <a:lvl6pPr marL="25146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6pPr>
            <a:lvl7pPr marL="29718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7pPr>
            <a:lvl8pPr marL="34290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8pPr>
            <a:lvl9pPr marL="38862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9pPr>
          </a:lstStyle>
          <a:p>
            <a:pPr eaLnBrk="1">
              <a:lnSpc>
                <a:spcPct val="100000"/>
              </a:lnSpc>
            </a:pPr>
            <a:r>
              <a:rPr lang="en-US" altLang="de-DE">
                <a:solidFill>
                  <a:srgbClr val="000000"/>
                </a:solidFill>
              </a:rPr>
              <a:t>target</a:t>
            </a:r>
          </a:p>
        </p:txBody>
      </p:sp>
      <p:sp>
        <p:nvSpPr>
          <p:cNvPr id="27671" name="Rectangle 22"/>
          <p:cNvSpPr>
            <a:spLocks noChangeArrowheads="1"/>
          </p:cNvSpPr>
          <p:nvPr/>
        </p:nvSpPr>
        <p:spPr bwMode="auto">
          <a:xfrm rot="-3780000">
            <a:off x="978694" y="5445811"/>
            <a:ext cx="825500"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1pPr>
            <a:lvl2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2pPr>
            <a:lvl3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3pPr>
            <a:lvl4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4pPr>
            <a:lvl5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5pPr>
            <a:lvl6pPr marL="25146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6pPr>
            <a:lvl7pPr marL="29718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7pPr>
            <a:lvl8pPr marL="34290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8pPr>
            <a:lvl9pPr marL="38862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9pPr>
          </a:lstStyle>
          <a:p>
            <a:pPr eaLnBrk="1">
              <a:lnSpc>
                <a:spcPct val="100000"/>
              </a:lnSpc>
            </a:pPr>
            <a:r>
              <a:rPr lang="en-US" altLang="de-DE">
                <a:solidFill>
                  <a:srgbClr val="000000"/>
                </a:solidFill>
              </a:rPr>
              <a:t>dsssd</a:t>
            </a:r>
          </a:p>
        </p:txBody>
      </p:sp>
      <p:sp>
        <p:nvSpPr>
          <p:cNvPr id="27672" name="Rectangle 23"/>
          <p:cNvSpPr>
            <a:spLocks noChangeArrowheads="1"/>
          </p:cNvSpPr>
          <p:nvPr/>
        </p:nvSpPr>
        <p:spPr bwMode="auto">
          <a:xfrm rot="-3720000">
            <a:off x="847725" y="5408505"/>
            <a:ext cx="490537"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1pPr>
            <a:lvl2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2pPr>
            <a:lvl3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3pPr>
            <a:lvl4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4pPr>
            <a:lvl5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5pPr>
            <a:lvl6pPr marL="25146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6pPr>
            <a:lvl7pPr marL="29718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7pPr>
            <a:lvl8pPr marL="34290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8pPr>
            <a:lvl9pPr marL="38862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9pPr>
          </a:lstStyle>
          <a:p>
            <a:pPr eaLnBrk="1">
              <a:lnSpc>
                <a:spcPct val="100000"/>
              </a:lnSpc>
            </a:pPr>
            <a:r>
              <a:rPr lang="en-US" altLang="de-DE">
                <a:solidFill>
                  <a:srgbClr val="000000"/>
                </a:solidFill>
              </a:rPr>
              <a:t>tof</a:t>
            </a:r>
          </a:p>
        </p:txBody>
      </p:sp>
      <p:sp>
        <p:nvSpPr>
          <p:cNvPr id="27673" name="Rectangle 24"/>
          <p:cNvSpPr>
            <a:spLocks noChangeArrowheads="1"/>
          </p:cNvSpPr>
          <p:nvPr/>
        </p:nvSpPr>
        <p:spPr bwMode="auto">
          <a:xfrm>
            <a:off x="-134938" y="4711592"/>
            <a:ext cx="1000893" cy="33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lnSpc>
                <a:spcPct val="98000"/>
              </a:lnSpc>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ea typeface="DejaVu Sans" charset="0"/>
                <a:cs typeface="DejaVu Sans" charset="0"/>
              </a:defRPr>
            </a:lvl1pPr>
            <a:lvl2pPr>
              <a:lnSpc>
                <a:spcPct val="98000"/>
              </a:lnSpc>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ea typeface="DejaVu Sans" charset="0"/>
                <a:cs typeface="DejaVu Sans" charset="0"/>
              </a:defRPr>
            </a:lvl2pPr>
            <a:lvl3pPr>
              <a:lnSpc>
                <a:spcPct val="98000"/>
              </a:lnSpc>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ea typeface="DejaVu Sans" charset="0"/>
                <a:cs typeface="DejaVu Sans" charset="0"/>
              </a:defRPr>
            </a:lvl3pPr>
            <a:lvl4pPr>
              <a:lnSpc>
                <a:spcPct val="98000"/>
              </a:lnSpc>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ea typeface="DejaVu Sans" charset="0"/>
                <a:cs typeface="DejaVu Sans" charset="0"/>
              </a:defRPr>
            </a:lvl4pPr>
            <a:lvl5pPr>
              <a:lnSpc>
                <a:spcPct val="98000"/>
              </a:lnSpc>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ea typeface="DejaVu Sans" charset="0"/>
                <a:cs typeface="DejaVu Sans" charset="0"/>
              </a:defRPr>
            </a:lvl5pPr>
            <a:lvl6pPr marL="25146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ea typeface="DejaVu Sans" charset="0"/>
                <a:cs typeface="DejaVu Sans" charset="0"/>
              </a:defRPr>
            </a:lvl6pPr>
            <a:lvl7pPr marL="29718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ea typeface="DejaVu Sans" charset="0"/>
                <a:cs typeface="DejaVu Sans" charset="0"/>
              </a:defRPr>
            </a:lvl7pPr>
            <a:lvl8pPr marL="34290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ea typeface="DejaVu Sans" charset="0"/>
                <a:cs typeface="DejaVu Sans" charset="0"/>
              </a:defRPr>
            </a:lvl8pPr>
            <a:lvl9pPr marL="38862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ea typeface="DejaVu Sans" charset="0"/>
                <a:cs typeface="DejaVu Sans" charset="0"/>
              </a:defRPr>
            </a:lvl9pPr>
          </a:lstStyle>
          <a:p>
            <a:pPr eaLnBrk="1">
              <a:lnSpc>
                <a:spcPct val="100000"/>
              </a:lnSpc>
            </a:pPr>
            <a:r>
              <a:rPr lang="en-US" altLang="de-DE" sz="1600" dirty="0">
                <a:solidFill>
                  <a:srgbClr val="FF0000"/>
                </a:solidFill>
              </a:rPr>
              <a:t>projectile</a:t>
            </a:r>
          </a:p>
        </p:txBody>
      </p:sp>
      <p:sp>
        <p:nvSpPr>
          <p:cNvPr id="27675" name="Rectangle 26"/>
          <p:cNvSpPr>
            <a:spLocks noChangeArrowheads="1"/>
          </p:cNvSpPr>
          <p:nvPr/>
        </p:nvSpPr>
        <p:spPr bwMode="auto">
          <a:xfrm>
            <a:off x="6148388" y="4001980"/>
            <a:ext cx="5905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1pPr>
            <a:lvl2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2pPr>
            <a:lvl3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3pPr>
            <a:lvl4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4pPr>
            <a:lvl5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5pPr>
            <a:lvl6pPr marL="25146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6pPr>
            <a:lvl7pPr marL="29718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7pPr>
            <a:lvl8pPr marL="34290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8pPr>
            <a:lvl9pPr marL="38862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9pPr>
          </a:lstStyle>
          <a:p>
            <a:pPr eaLnBrk="1">
              <a:lnSpc>
                <a:spcPct val="100000"/>
              </a:lnSpc>
            </a:pPr>
            <a:r>
              <a:rPr lang="en-US" altLang="de-DE" baseline="30000">
                <a:solidFill>
                  <a:srgbClr val="FFFFFF"/>
                </a:solidFill>
              </a:rPr>
              <a:t>78</a:t>
            </a:r>
            <a:r>
              <a:rPr lang="en-US" altLang="de-DE">
                <a:solidFill>
                  <a:srgbClr val="FFFFFF"/>
                </a:solidFill>
              </a:rPr>
              <a:t>Kr</a:t>
            </a:r>
          </a:p>
        </p:txBody>
      </p:sp>
      <p:sp>
        <p:nvSpPr>
          <p:cNvPr id="27676" name="Rectangle 27"/>
          <p:cNvSpPr>
            <a:spLocks noChangeArrowheads="1"/>
          </p:cNvSpPr>
          <p:nvPr/>
        </p:nvSpPr>
        <p:spPr bwMode="auto">
          <a:xfrm>
            <a:off x="176213" y="5362467"/>
            <a:ext cx="5905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1pPr>
            <a:lvl2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2pPr>
            <a:lvl3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3pPr>
            <a:lvl4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4pPr>
            <a:lvl5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5pPr>
            <a:lvl6pPr marL="25146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6pPr>
            <a:lvl7pPr marL="29718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7pPr>
            <a:lvl8pPr marL="34290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8pPr>
            <a:lvl9pPr marL="38862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9pPr>
          </a:lstStyle>
          <a:p>
            <a:pPr eaLnBrk="1">
              <a:lnSpc>
                <a:spcPct val="100000"/>
              </a:lnSpc>
            </a:pPr>
            <a:r>
              <a:rPr lang="en-US" altLang="de-DE" baseline="30000">
                <a:solidFill>
                  <a:srgbClr val="000000"/>
                </a:solidFill>
              </a:rPr>
              <a:t>80</a:t>
            </a:r>
            <a:r>
              <a:rPr lang="en-US" altLang="de-DE">
                <a:solidFill>
                  <a:srgbClr val="000000"/>
                </a:solidFill>
              </a:rPr>
              <a:t>Kr</a:t>
            </a:r>
          </a:p>
        </p:txBody>
      </p:sp>
      <p:sp>
        <p:nvSpPr>
          <p:cNvPr id="27677" name="Rectangle 28"/>
          <p:cNvSpPr>
            <a:spLocks noChangeArrowheads="1"/>
          </p:cNvSpPr>
          <p:nvPr/>
        </p:nvSpPr>
        <p:spPr bwMode="auto">
          <a:xfrm>
            <a:off x="3190875" y="5083067"/>
            <a:ext cx="5905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1pPr>
            <a:lvl2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2pPr>
            <a:lvl3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3pPr>
            <a:lvl4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4pPr>
            <a:lvl5pPr>
              <a:lnSpc>
                <a:spcPct val="98000"/>
              </a:lnSpc>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5pPr>
            <a:lvl6pPr marL="25146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6pPr>
            <a:lvl7pPr marL="29718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7pPr>
            <a:lvl8pPr marL="34290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8pPr>
            <a:lvl9pPr marL="38862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Lst>
              <a:defRPr>
                <a:solidFill>
                  <a:schemeClr val="tx1"/>
                </a:solidFill>
                <a:latin typeface="Arial" panose="020B0604020202020204" pitchFamily="34" charset="0"/>
                <a:ea typeface="DejaVu Sans" charset="0"/>
                <a:cs typeface="DejaVu Sans" charset="0"/>
              </a:defRPr>
            </a:lvl9pPr>
          </a:lstStyle>
          <a:p>
            <a:pPr eaLnBrk="1">
              <a:lnSpc>
                <a:spcPct val="100000"/>
              </a:lnSpc>
            </a:pPr>
            <a:r>
              <a:rPr lang="en-US" altLang="de-DE" baseline="30000">
                <a:solidFill>
                  <a:srgbClr val="000000"/>
                </a:solidFill>
              </a:rPr>
              <a:t>78</a:t>
            </a:r>
            <a:r>
              <a:rPr lang="en-US" altLang="de-DE">
                <a:solidFill>
                  <a:srgbClr val="000000"/>
                </a:solidFill>
              </a:rPr>
              <a:t>Kr</a:t>
            </a:r>
          </a:p>
        </p:txBody>
      </p:sp>
      <p:cxnSp>
        <p:nvCxnSpPr>
          <p:cNvPr id="27678" name="AutoShape 29"/>
          <p:cNvCxnSpPr>
            <a:cxnSpLocks noChangeShapeType="1"/>
          </p:cNvCxnSpPr>
          <p:nvPr/>
        </p:nvCxnSpPr>
        <p:spPr bwMode="auto">
          <a:xfrm flipV="1">
            <a:off x="5570538" y="5125930"/>
            <a:ext cx="7937" cy="595312"/>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7679" name="AutoShape 30"/>
          <p:cNvCxnSpPr>
            <a:cxnSpLocks noChangeShapeType="1"/>
          </p:cNvCxnSpPr>
          <p:nvPr/>
        </p:nvCxnSpPr>
        <p:spPr bwMode="auto">
          <a:xfrm flipV="1">
            <a:off x="7223125" y="5079892"/>
            <a:ext cx="7938" cy="595313"/>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3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941061"/>
            <a:ext cx="7653071" cy="24159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 name="Textfeld 33"/>
          <p:cNvSpPr txBox="1"/>
          <p:nvPr/>
        </p:nvSpPr>
        <p:spPr>
          <a:xfrm>
            <a:off x="2524424" y="6516052"/>
            <a:ext cx="4587346" cy="369332"/>
          </a:xfrm>
          <a:prstGeom prst="rect">
            <a:avLst/>
          </a:prstGeom>
          <a:noFill/>
        </p:spPr>
        <p:txBody>
          <a:bodyPr wrap="none" rtlCol="0">
            <a:spAutoFit/>
          </a:bodyPr>
          <a:lstStyle/>
          <a:p>
            <a:r>
              <a:rPr lang="de-DE" dirty="0" smtClean="0"/>
              <a:t>Michael Reese,  AG </a:t>
            </a:r>
            <a:r>
              <a:rPr lang="de-DE" dirty="0" err="1" smtClean="0"/>
              <a:t>Pietralla</a:t>
            </a:r>
            <a:r>
              <a:rPr lang="de-DE" dirty="0" smtClean="0"/>
              <a:t>  IKP, TU Darmstadt</a:t>
            </a:r>
            <a:endParaRPr lang="de-DE" dirty="0"/>
          </a:p>
        </p:txBody>
      </p:sp>
    </p:spTree>
    <p:extLst>
      <p:ext uri="{BB962C8B-B14F-4D97-AF65-F5344CB8AC3E}">
        <p14:creationId xmlns:p14="http://schemas.microsoft.com/office/powerpoint/2010/main" val="2851306603"/>
      </p:ext>
    </p:extLst>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a:xfrm>
            <a:off x="323528" y="274638"/>
            <a:ext cx="8568952" cy="511175"/>
          </a:xfrm>
        </p:spPr>
        <p:txBody>
          <a:bodyPr anchor="b"/>
          <a:lstStyle/>
          <a:p>
            <a:pPr eaLnBrk="1" hangingPunct="1"/>
            <a:r>
              <a:rPr lang="en-US" sz="3600" dirty="0" smtClean="0"/>
              <a:t>Improved lifetime measurements</a:t>
            </a:r>
            <a:endParaRPr lang="en-US" sz="3600" dirty="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35" y="3315510"/>
            <a:ext cx="3605005" cy="35424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Rectangle 5"/>
          <p:cNvSpPr>
            <a:spLocks noChangeArrowheads="1"/>
          </p:cNvSpPr>
          <p:nvPr/>
        </p:nvSpPr>
        <p:spPr bwMode="auto">
          <a:xfrm>
            <a:off x="4355976" y="4520352"/>
            <a:ext cx="4751387" cy="2060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1pPr>
            <a:lvl2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2pPr>
            <a:lvl3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3pPr>
            <a:lvl4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4pPr>
            <a:lvl5pPr>
              <a:lnSpc>
                <a:spcPct val="98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5pPr>
            <a:lvl6pPr marL="25146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6pPr>
            <a:lvl7pPr marL="29718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7pPr>
            <a:lvl8pPr marL="34290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8pPr>
            <a:lvl9pPr marL="3886200" indent="-228600" defTabSz="457200" eaLnBrk="0" fontAlgn="base" hangingPunct="0">
              <a:lnSpc>
                <a:spcPct val="98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chemeClr val="tx1"/>
                </a:solidFill>
                <a:latin typeface="Arial" panose="020B0604020202020204" pitchFamily="34" charset="0"/>
                <a:ea typeface="DejaVu Sans" charset="0"/>
                <a:cs typeface="DejaVu Sans" charset="0"/>
              </a:defRPr>
            </a:lvl9pPr>
          </a:lstStyle>
          <a:p>
            <a:pPr eaLnBrk="1">
              <a:lnSpc>
                <a:spcPct val="100000"/>
              </a:lnSpc>
            </a:pPr>
            <a:r>
              <a:rPr lang="en-US" altLang="de-DE" sz="1600" dirty="0" smtClean="0">
                <a:solidFill>
                  <a:srgbClr val="000000"/>
                </a:solidFill>
              </a:rPr>
              <a:t>Fit to </a:t>
            </a:r>
            <a:r>
              <a:rPr lang="en-US" altLang="de-DE" sz="1600" dirty="0">
                <a:solidFill>
                  <a:srgbClr val="000000"/>
                </a:solidFill>
              </a:rPr>
              <a:t>Doppler-broadened </a:t>
            </a:r>
            <a:r>
              <a:rPr lang="en-US" altLang="de-DE" sz="1600" dirty="0" smtClean="0">
                <a:solidFill>
                  <a:srgbClr val="000000"/>
                </a:solidFill>
              </a:rPr>
              <a:t>line shape </a:t>
            </a:r>
            <a:r>
              <a:rPr lang="en-US" altLang="de-DE" sz="1600" dirty="0">
                <a:solidFill>
                  <a:srgbClr val="000000"/>
                </a:solidFill>
              </a:rPr>
              <a:t>as function of gamma-ray energy and detection angle for a </a:t>
            </a:r>
            <a:r>
              <a:rPr lang="en-US" altLang="de-DE" sz="1600" dirty="0" smtClean="0">
                <a:solidFill>
                  <a:srgbClr val="000000"/>
                </a:solidFill>
              </a:rPr>
              <a:t>relativistic </a:t>
            </a:r>
            <a:r>
              <a:rPr lang="en-US" altLang="de-DE" sz="1600" dirty="0">
                <a:solidFill>
                  <a:srgbClr val="000000"/>
                </a:solidFill>
              </a:rPr>
              <a:t>emitter, i.e. an excited exotic ion from the </a:t>
            </a:r>
            <a:r>
              <a:rPr lang="en-US" altLang="de-DE" sz="1600" dirty="0" smtClean="0">
                <a:solidFill>
                  <a:srgbClr val="000000"/>
                </a:solidFill>
              </a:rPr>
              <a:t>FRS</a:t>
            </a:r>
            <a:endParaRPr lang="en-US" altLang="de-DE" sz="1600" dirty="0">
              <a:solidFill>
                <a:srgbClr val="000000"/>
              </a:solidFill>
            </a:endParaRPr>
          </a:p>
          <a:p>
            <a:pPr eaLnBrk="1">
              <a:lnSpc>
                <a:spcPct val="100000"/>
              </a:lnSpc>
            </a:pPr>
            <a:endParaRPr lang="en-US" altLang="de-DE" sz="1600" dirty="0">
              <a:solidFill>
                <a:srgbClr val="000000"/>
              </a:solidFill>
            </a:endParaRPr>
          </a:p>
          <a:p>
            <a:pPr eaLnBrk="1">
              <a:lnSpc>
                <a:spcPct val="100000"/>
              </a:lnSpc>
            </a:pPr>
            <a:r>
              <a:rPr lang="en-US" altLang="de-DE" sz="1600" dirty="0" err="1" smtClean="0">
                <a:solidFill>
                  <a:srgbClr val="0070C0"/>
                </a:solidFill>
              </a:rPr>
              <a:t>Coulex</a:t>
            </a:r>
            <a:r>
              <a:rPr lang="en-US" altLang="de-DE" sz="1600" dirty="0" smtClean="0">
                <a:solidFill>
                  <a:srgbClr val="0070C0"/>
                </a:solidFill>
              </a:rPr>
              <a:t> and </a:t>
            </a:r>
            <a:r>
              <a:rPr lang="en-US" altLang="de-DE" sz="1600" dirty="0">
                <a:solidFill>
                  <a:srgbClr val="0070C0"/>
                </a:solidFill>
              </a:rPr>
              <a:t>l</a:t>
            </a:r>
            <a:r>
              <a:rPr lang="en-US" altLang="de-DE" sz="1600" dirty="0" smtClean="0">
                <a:solidFill>
                  <a:srgbClr val="0070C0"/>
                </a:solidFill>
              </a:rPr>
              <a:t>ifetime measurement </a:t>
            </a:r>
            <a:r>
              <a:rPr lang="en-US" altLang="de-DE" sz="1600" dirty="0">
                <a:solidFill>
                  <a:srgbClr val="0070C0"/>
                </a:solidFill>
              </a:rPr>
              <a:t>of </a:t>
            </a:r>
            <a:endParaRPr lang="en-US" altLang="de-DE" sz="1600" dirty="0" smtClean="0">
              <a:solidFill>
                <a:srgbClr val="0070C0"/>
              </a:solidFill>
            </a:endParaRPr>
          </a:p>
          <a:p>
            <a:pPr eaLnBrk="1">
              <a:lnSpc>
                <a:spcPct val="100000"/>
              </a:lnSpc>
            </a:pPr>
            <a:r>
              <a:rPr lang="en-US" altLang="de-DE" sz="1600" dirty="0" smtClean="0">
                <a:solidFill>
                  <a:srgbClr val="0070C0"/>
                </a:solidFill>
              </a:rPr>
              <a:t>excited state simultaneously!</a:t>
            </a:r>
            <a:endParaRPr lang="en-US" altLang="de-DE" sz="1600" dirty="0">
              <a:solidFill>
                <a:srgbClr val="0070C0"/>
              </a:solidFill>
            </a:endParaRPr>
          </a:p>
          <a:p>
            <a:pPr eaLnBrk="1">
              <a:lnSpc>
                <a:spcPct val="100000"/>
              </a:lnSpc>
            </a:pPr>
            <a:endParaRPr lang="en-US" altLang="de-DE" sz="1600" dirty="0">
              <a:solidFill>
                <a:srgbClr val="000000"/>
              </a:solidFill>
            </a:endParaRPr>
          </a:p>
        </p:txBody>
      </p:sp>
      <p:pic>
        <p:nvPicPr>
          <p:cNvPr id="15" name="Picture 3" descr="G:\stahl\Dropbox\Dropbox\Uni\Analysen\140Ba_Legnaro\FancyPlotFit_546MeV_NoCryst5.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99" t="15810" r="10542" b="5051"/>
          <a:stretch/>
        </p:blipFill>
        <p:spPr bwMode="auto">
          <a:xfrm>
            <a:off x="1187624" y="2422780"/>
            <a:ext cx="2556582" cy="16020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5631" t="15917" r="10072" b="5618"/>
          <a:stretch/>
        </p:blipFill>
        <p:spPr bwMode="auto">
          <a:xfrm>
            <a:off x="3742451" y="928466"/>
            <a:ext cx="4717981" cy="291600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2" descr="G:\stahl\Dropbox\Dropbox\Uni\Analysen\140Ba_Legnaro\FancyPlotData_546MeV_NoCryst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446" t="15013" r="8652" b="6932"/>
          <a:stretch/>
        </p:blipFill>
        <p:spPr bwMode="auto">
          <a:xfrm>
            <a:off x="1289524" y="908720"/>
            <a:ext cx="2618841" cy="1580082"/>
          </a:xfrm>
          <a:prstGeom prst="rect">
            <a:avLst/>
          </a:prstGeom>
          <a:noFill/>
          <a:extLst>
            <a:ext uri="{909E8E84-426E-40DD-AFC4-6F175D3DCCD1}">
              <a14:hiddenFill xmlns:a14="http://schemas.microsoft.com/office/drawing/2010/main">
                <a:solidFill>
                  <a:srgbClr val="FFFFFF"/>
                </a:solidFill>
              </a14:hiddenFill>
            </a:ext>
          </a:extLst>
        </p:spPr>
      </p:pic>
      <p:sp>
        <p:nvSpPr>
          <p:cNvPr id="18" name="Textfeld 2"/>
          <p:cNvSpPr txBox="1"/>
          <p:nvPr/>
        </p:nvSpPr>
        <p:spPr>
          <a:xfrm>
            <a:off x="3702448" y="1072477"/>
            <a:ext cx="2004651" cy="461665"/>
          </a:xfrm>
          <a:prstGeom prst="rect">
            <a:avLst/>
          </a:prstGeom>
          <a:noFill/>
        </p:spPr>
        <p:txBody>
          <a:bodyPr wrap="none" rtlCol="0">
            <a:spAutoFit/>
          </a:bodyPr>
          <a:lstStyle/>
          <a:p>
            <a:r>
              <a:rPr lang="de-DE" sz="2400" b="1" baseline="30000" dirty="0" smtClean="0"/>
              <a:t>136</a:t>
            </a:r>
            <a:r>
              <a:rPr lang="de-DE" sz="2400" b="1" dirty="0" smtClean="0"/>
              <a:t>Xe 2</a:t>
            </a:r>
            <a:r>
              <a:rPr lang="de-DE" sz="2400" b="1" baseline="30000" dirty="0" smtClean="0"/>
              <a:t>+</a:t>
            </a:r>
            <a:r>
              <a:rPr lang="de-DE" sz="2400" b="1" baseline="-25000" dirty="0" smtClean="0"/>
              <a:t>1 </a:t>
            </a:r>
            <a:r>
              <a:rPr lang="de-DE" sz="2400" b="1" dirty="0" smtClean="0"/>
              <a:t>→ 0</a:t>
            </a:r>
            <a:r>
              <a:rPr lang="de-DE" sz="2400" b="1" baseline="30000" dirty="0" smtClean="0"/>
              <a:t>+</a:t>
            </a:r>
            <a:r>
              <a:rPr lang="de-DE" sz="2400" b="1" baseline="-25000" dirty="0" smtClean="0"/>
              <a:t>1</a:t>
            </a:r>
            <a:endParaRPr lang="de-DE" sz="2400" b="1" baseline="-25000" dirty="0"/>
          </a:p>
        </p:txBody>
      </p:sp>
      <p:sp>
        <p:nvSpPr>
          <p:cNvPr id="20" name="Textfeld 3"/>
          <p:cNvSpPr txBox="1"/>
          <p:nvPr/>
        </p:nvSpPr>
        <p:spPr>
          <a:xfrm>
            <a:off x="323528" y="1268760"/>
            <a:ext cx="1730217" cy="307773"/>
          </a:xfrm>
          <a:prstGeom prst="rect">
            <a:avLst/>
          </a:prstGeom>
          <a:noFill/>
        </p:spPr>
        <p:txBody>
          <a:bodyPr wrap="none" rtlCol="0">
            <a:spAutoFit/>
          </a:bodyPr>
          <a:lstStyle/>
          <a:p>
            <a:r>
              <a:rPr lang="de-DE" sz="1400" b="1" dirty="0" smtClean="0">
                <a:solidFill>
                  <a:srgbClr val="C00000"/>
                </a:solidFill>
              </a:rPr>
              <a:t>LNL-</a:t>
            </a:r>
            <a:r>
              <a:rPr lang="de-DE" sz="1400" b="1" dirty="0" err="1" smtClean="0">
                <a:solidFill>
                  <a:srgbClr val="C00000"/>
                </a:solidFill>
              </a:rPr>
              <a:t>data</a:t>
            </a:r>
            <a:r>
              <a:rPr lang="de-DE" sz="1400" b="1" dirty="0" smtClean="0">
                <a:solidFill>
                  <a:srgbClr val="C00000"/>
                </a:solidFill>
              </a:rPr>
              <a:t>, 546 </a:t>
            </a:r>
            <a:r>
              <a:rPr lang="de-DE" sz="1400" b="1" dirty="0" err="1" smtClean="0">
                <a:solidFill>
                  <a:srgbClr val="C00000"/>
                </a:solidFill>
              </a:rPr>
              <a:t>MeV</a:t>
            </a:r>
            <a:r>
              <a:rPr lang="de-DE" sz="1400" b="1" dirty="0" smtClean="0">
                <a:solidFill>
                  <a:srgbClr val="C00000"/>
                </a:solidFill>
              </a:rPr>
              <a:t> </a:t>
            </a:r>
            <a:r>
              <a:rPr lang="de-DE" sz="1400" b="1" dirty="0" err="1" smtClean="0">
                <a:solidFill>
                  <a:srgbClr val="C00000"/>
                </a:solidFill>
              </a:rPr>
              <a:t>run</a:t>
            </a:r>
            <a:r>
              <a:rPr lang="de-DE" sz="1400" b="1" dirty="0" smtClean="0">
                <a:solidFill>
                  <a:srgbClr val="C00000"/>
                </a:solidFill>
              </a:rPr>
              <a:t> </a:t>
            </a:r>
            <a:endParaRPr lang="de-DE" sz="1400" b="1" dirty="0">
              <a:solidFill>
                <a:srgbClr val="C00000"/>
              </a:solidFill>
            </a:endParaRPr>
          </a:p>
        </p:txBody>
      </p:sp>
      <p:sp>
        <p:nvSpPr>
          <p:cNvPr id="22" name="Textfeld 22"/>
          <p:cNvSpPr txBox="1"/>
          <p:nvPr/>
        </p:nvSpPr>
        <p:spPr>
          <a:xfrm>
            <a:off x="431330" y="2800669"/>
            <a:ext cx="972318" cy="307773"/>
          </a:xfrm>
          <a:prstGeom prst="rect">
            <a:avLst/>
          </a:prstGeom>
          <a:noFill/>
        </p:spPr>
        <p:txBody>
          <a:bodyPr wrap="none" rtlCol="0">
            <a:spAutoFit/>
          </a:bodyPr>
          <a:lstStyle/>
          <a:p>
            <a:r>
              <a:rPr lang="de-DE" sz="1400" b="1" dirty="0" smtClean="0">
                <a:solidFill>
                  <a:srgbClr val="C00000"/>
                </a:solidFill>
              </a:rPr>
              <a:t>Fit-</a:t>
            </a:r>
            <a:r>
              <a:rPr lang="de-DE" sz="1400" b="1" dirty="0" err="1" smtClean="0">
                <a:solidFill>
                  <a:srgbClr val="C00000"/>
                </a:solidFill>
              </a:rPr>
              <a:t>Function</a:t>
            </a:r>
            <a:endParaRPr lang="de-DE" sz="1400" b="1" dirty="0">
              <a:solidFill>
                <a:srgbClr val="C00000"/>
              </a:solidFill>
            </a:endParaRPr>
          </a:p>
        </p:txBody>
      </p:sp>
      <p:sp>
        <p:nvSpPr>
          <p:cNvPr id="23" name="Pfeil nach rechts 23"/>
          <p:cNvSpPr/>
          <p:nvPr/>
        </p:nvSpPr>
        <p:spPr>
          <a:xfrm rot="19878301">
            <a:off x="3397097" y="3096515"/>
            <a:ext cx="582175" cy="218318"/>
          </a:xfrm>
          <a:prstGeom prst="rightArrow">
            <a:avLst/>
          </a:prstGeom>
          <a:solidFill>
            <a:srgbClr val="9C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feil nach rechts 24"/>
          <p:cNvSpPr/>
          <p:nvPr/>
        </p:nvSpPr>
        <p:spPr>
          <a:xfrm rot="763255">
            <a:off x="3244466" y="2070000"/>
            <a:ext cx="582175" cy="218318"/>
          </a:xfrm>
          <a:prstGeom prst="rightArrow">
            <a:avLst/>
          </a:prstGeom>
          <a:solidFill>
            <a:srgbClr val="9C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eck 1"/>
          <p:cNvSpPr/>
          <p:nvPr/>
        </p:nvSpPr>
        <p:spPr>
          <a:xfrm>
            <a:off x="899592" y="3335049"/>
            <a:ext cx="288032" cy="117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p:cNvSpPr/>
          <p:nvPr/>
        </p:nvSpPr>
        <p:spPr>
          <a:xfrm>
            <a:off x="3707904" y="3284984"/>
            <a:ext cx="551180" cy="117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p:cNvSpPr/>
          <p:nvPr/>
        </p:nvSpPr>
        <p:spPr>
          <a:xfrm>
            <a:off x="2627784" y="3946229"/>
            <a:ext cx="1401046" cy="562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p:cNvSpPr/>
          <p:nvPr/>
        </p:nvSpPr>
        <p:spPr>
          <a:xfrm>
            <a:off x="971600" y="4005064"/>
            <a:ext cx="1401046" cy="421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83618315"/>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half" idx="1"/>
          </p:nvPr>
        </p:nvSpPr>
        <p:spPr/>
        <p:txBody>
          <a:bodyPr/>
          <a:lstStyle/>
          <a:p>
            <a:endParaRPr lang="en-US"/>
          </a:p>
        </p:txBody>
      </p:sp>
      <p:pic>
        <p:nvPicPr>
          <p:cNvPr id="614402" name="Picture 2"/>
          <p:cNvPicPr>
            <a:picLocks noChangeAspect="1" noChangeArrowheads="1"/>
          </p:cNvPicPr>
          <p:nvPr/>
        </p:nvPicPr>
        <p:blipFill>
          <a:blip r:embed="rId2"/>
          <a:srcRect/>
          <a:stretch>
            <a:fillRect/>
          </a:stretch>
        </p:blipFill>
        <p:spPr bwMode="auto">
          <a:xfrm>
            <a:off x="-32" y="613232"/>
            <a:ext cx="4643470" cy="6244792"/>
          </a:xfrm>
          <a:prstGeom prst="rect">
            <a:avLst/>
          </a:prstGeom>
          <a:noFill/>
          <a:ln w="9525">
            <a:noFill/>
            <a:miter lim="800000"/>
            <a:headEnd/>
            <a:tailEnd/>
          </a:ln>
          <a:effectLst/>
        </p:spPr>
      </p:pic>
      <p:pic>
        <p:nvPicPr>
          <p:cNvPr id="614403" name="Picture 3"/>
          <p:cNvPicPr>
            <a:picLocks noChangeAspect="1" noChangeArrowheads="1"/>
          </p:cNvPicPr>
          <p:nvPr/>
        </p:nvPicPr>
        <p:blipFill>
          <a:blip r:embed="rId3"/>
          <a:srcRect/>
          <a:stretch>
            <a:fillRect/>
          </a:stretch>
        </p:blipFill>
        <p:spPr bwMode="auto">
          <a:xfrm>
            <a:off x="4500308" y="714356"/>
            <a:ext cx="4643724" cy="6135960"/>
          </a:xfrm>
          <a:prstGeom prst="rect">
            <a:avLst/>
          </a:prstGeom>
          <a:noFill/>
          <a:ln w="9525">
            <a:noFill/>
            <a:miter lim="800000"/>
            <a:headEnd/>
            <a:tailEnd/>
          </a:ln>
          <a:effectLst/>
        </p:spPr>
      </p:pic>
      <p:sp>
        <p:nvSpPr>
          <p:cNvPr id="10" name="Rectangle 5"/>
          <p:cNvSpPr txBox="1">
            <a:spLocks noChangeArrowheads="1"/>
          </p:cNvSpPr>
          <p:nvPr/>
        </p:nvSpPr>
        <p:spPr>
          <a:xfrm>
            <a:off x="214282" y="142852"/>
            <a:ext cx="8678893" cy="71438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smtClean="0">
              <a:ln>
                <a:noFill/>
              </a:ln>
              <a:solidFill>
                <a:schemeClr val="accent1"/>
              </a:solidFill>
              <a:effectLst/>
              <a:uLnTx/>
              <a:uFillTx/>
              <a:latin typeface="Arial" pitchFamily="34" charset="0"/>
              <a:ea typeface="+mj-ea"/>
              <a:cs typeface="Arial" pitchFamily="34" charset="0"/>
              <a:sym typeface="Wingdings" pitchFamily="2" charset="2"/>
            </a:endParaRPr>
          </a:p>
        </p:txBody>
      </p:sp>
      <p:sp>
        <p:nvSpPr>
          <p:cNvPr id="11" name="Titel 10"/>
          <p:cNvSpPr>
            <a:spLocks noGrp="1"/>
          </p:cNvSpPr>
          <p:nvPr>
            <p:ph type="title"/>
          </p:nvPr>
        </p:nvSpPr>
        <p:spPr>
          <a:xfrm>
            <a:off x="357158" y="71414"/>
            <a:ext cx="8229600" cy="714380"/>
          </a:xfrm>
        </p:spPr>
        <p:txBody>
          <a:bodyPr>
            <a:normAutofit/>
          </a:bodyPr>
          <a:lstStyle/>
          <a:p>
            <a:pPr lvl="0" fontAlgn="base">
              <a:spcAft>
                <a:spcPct val="0"/>
              </a:spcAft>
              <a:defRPr/>
            </a:pPr>
            <a:r>
              <a:rPr lang="en-US" sz="3200" kern="0" dirty="0" smtClean="0">
                <a:solidFill>
                  <a:srgbClr val="4F81BD"/>
                </a:solidFill>
                <a:latin typeface="Arial" pitchFamily="34" charset="0"/>
                <a:ea typeface="+mn-ea"/>
                <a:cs typeface="Arial" pitchFamily="34" charset="0"/>
                <a:sym typeface="Wingdings" pitchFamily="2" charset="2"/>
              </a:rPr>
              <a:t>Acknowledgements</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9204 Panorama-1.jpg"/>
          <p:cNvPicPr>
            <a:picLocks noChangeAspect="1"/>
          </p:cNvPicPr>
          <p:nvPr/>
        </p:nvPicPr>
        <p:blipFill>
          <a:blip r:embed="rId3" cstate="print"/>
          <a:stretch>
            <a:fillRect/>
          </a:stretch>
        </p:blipFill>
        <p:spPr>
          <a:xfrm>
            <a:off x="0" y="2018421"/>
            <a:ext cx="9144000" cy="2821157"/>
          </a:xfrm>
          <a:prstGeom prst="rect">
            <a:avLst/>
          </a:prstGeom>
          <a:ln>
            <a:noFill/>
          </a:ln>
          <a:effectLst>
            <a:softEdge rad="112500"/>
          </a:effectLst>
        </p:spPr>
      </p:pic>
      <p:sp>
        <p:nvSpPr>
          <p:cNvPr id="4" name="Text Box 4"/>
          <p:cNvSpPr txBox="1">
            <a:spLocks noChangeArrowheads="1"/>
          </p:cNvSpPr>
          <p:nvPr/>
        </p:nvSpPr>
        <p:spPr bwMode="auto">
          <a:xfrm>
            <a:off x="0" y="0"/>
            <a:ext cx="9144000" cy="540790"/>
          </a:xfrm>
          <a:prstGeom prst="rect">
            <a:avLst/>
          </a:prstGeom>
          <a:solidFill>
            <a:schemeClr val="bg1"/>
          </a:solidFill>
          <a:ln w="9525">
            <a:noFill/>
            <a:round/>
            <a:headEnd/>
            <a:tailEnd/>
          </a:ln>
          <a:effectLst/>
        </p:spPr>
        <p:txBody>
          <a:bodyPr wrap="square" lIns="90000" tIns="46800" rIns="90000" bIns="46800">
            <a:spAutoFit/>
          </a:bodyPr>
          <a:lstStyle/>
          <a:p>
            <a:pPr algn="ct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900" b="1" dirty="0">
                <a:solidFill>
                  <a:schemeClr val="accent1"/>
                </a:solidFill>
                <a:ea typeface="ＭＳ Ｐゴシック" charset="0"/>
                <a:cs typeface="ＭＳ Ｐゴシック" charset="0"/>
              </a:rPr>
              <a:t>PRISMA: Tracking Magnetic Spectrometer </a:t>
            </a:r>
          </a:p>
        </p:txBody>
      </p:sp>
      <p:pic>
        <p:nvPicPr>
          <p:cNvPr id="5" name="Picture 7"/>
          <p:cNvPicPr>
            <a:picLocks noChangeAspect="1" noChangeArrowheads="1"/>
          </p:cNvPicPr>
          <p:nvPr/>
        </p:nvPicPr>
        <p:blipFill>
          <a:blip r:embed="rId4"/>
          <a:srcRect l="5138" r="1317" b="8974"/>
          <a:stretch>
            <a:fillRect/>
          </a:stretch>
        </p:blipFill>
        <p:spPr bwMode="auto">
          <a:xfrm>
            <a:off x="6248400" y="674187"/>
            <a:ext cx="2895600" cy="1434013"/>
          </a:xfrm>
          <a:prstGeom prst="rect">
            <a:avLst/>
          </a:prstGeom>
          <a:noFill/>
          <a:ln w="38160">
            <a:solidFill>
              <a:srgbClr val="3366FF"/>
            </a:solidFill>
            <a:miter lim="800000"/>
            <a:headEnd/>
            <a:tailEnd/>
          </a:ln>
          <a:effectLst/>
        </p:spPr>
      </p:pic>
      <p:sp>
        <p:nvSpPr>
          <p:cNvPr id="6" name="Text Box 8"/>
          <p:cNvSpPr txBox="1">
            <a:spLocks noChangeArrowheads="1"/>
          </p:cNvSpPr>
          <p:nvPr/>
        </p:nvSpPr>
        <p:spPr bwMode="auto">
          <a:xfrm>
            <a:off x="3810000" y="649865"/>
            <a:ext cx="2416771" cy="340735"/>
          </a:xfrm>
          <a:prstGeom prst="rect">
            <a:avLst/>
          </a:prstGeom>
          <a:solidFill>
            <a:srgbClr val="3366FF"/>
          </a:solidFill>
          <a:ln w="9525">
            <a:noFill/>
            <a:round/>
            <a:headEnd/>
            <a:tailEnd/>
          </a:ln>
          <a:effectLst/>
        </p:spPr>
        <p:txBody>
          <a:bodyPr wrap="square" lIns="90000" tIns="46800" rIns="90000" bIns="46800">
            <a:spAutoFit/>
          </a:bodyPr>
          <a:lstStyle/>
          <a:p>
            <a:pPr algn="ctr">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000000"/>
                </a:solidFill>
                <a:ea typeface="ＭＳ Ｐゴシック" charset="0"/>
                <a:cs typeface="ＭＳ Ｐゴシック" charset="0"/>
              </a:rPr>
              <a:t>MWPPAC X,Y &amp; T</a:t>
            </a:r>
            <a:r>
              <a:rPr lang="en-GB" sz="1600" b="1" baseline="-25000">
                <a:solidFill>
                  <a:srgbClr val="000000"/>
                </a:solidFill>
                <a:ea typeface="ＭＳ Ｐゴシック" charset="0"/>
                <a:cs typeface="ＭＳ Ｐゴシック" charset="0"/>
              </a:rPr>
              <a:t>F</a:t>
            </a:r>
          </a:p>
        </p:txBody>
      </p:sp>
      <p:pic>
        <p:nvPicPr>
          <p:cNvPr id="7" name="Picture 9"/>
          <p:cNvPicPr>
            <a:picLocks noChangeAspect="1" noChangeArrowheads="1"/>
          </p:cNvPicPr>
          <p:nvPr/>
        </p:nvPicPr>
        <p:blipFill>
          <a:blip r:embed="rId5" cstate="print"/>
          <a:srcRect r="22705"/>
          <a:stretch>
            <a:fillRect/>
          </a:stretch>
        </p:blipFill>
        <p:spPr bwMode="auto">
          <a:xfrm>
            <a:off x="381000" y="784823"/>
            <a:ext cx="1132628" cy="1300561"/>
          </a:xfrm>
          <a:prstGeom prst="rect">
            <a:avLst/>
          </a:prstGeom>
          <a:noFill/>
          <a:ln w="38160">
            <a:solidFill>
              <a:srgbClr val="00FF00"/>
            </a:solidFill>
            <a:miter lim="800000"/>
            <a:headEnd/>
            <a:tailEnd/>
          </a:ln>
          <a:effectLst/>
        </p:spPr>
      </p:pic>
      <p:sp>
        <p:nvSpPr>
          <p:cNvPr id="8" name="Text Box 10"/>
          <p:cNvSpPr txBox="1">
            <a:spLocks noChangeArrowheads="1"/>
          </p:cNvSpPr>
          <p:nvPr/>
        </p:nvSpPr>
        <p:spPr bwMode="auto">
          <a:xfrm>
            <a:off x="330200" y="609600"/>
            <a:ext cx="2870200" cy="340735"/>
          </a:xfrm>
          <a:prstGeom prst="rect">
            <a:avLst/>
          </a:prstGeom>
          <a:solidFill>
            <a:srgbClr val="00FF00"/>
          </a:solidFill>
          <a:ln w="9525">
            <a:noFill/>
            <a:round/>
            <a:headEnd/>
            <a:tailEnd/>
          </a:ln>
          <a:effectLst/>
        </p:spPr>
        <p:txBody>
          <a:bodyPr wrap="square" lIns="90000" tIns="46800" rIns="90000" bIns="46800">
            <a:spAutoFit/>
          </a:bodyPr>
          <a:lstStyle/>
          <a:p>
            <a:pPr algn="ctr">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dirty="0">
                <a:solidFill>
                  <a:srgbClr val="000000"/>
                </a:solidFill>
                <a:ea typeface="ＭＳ Ｐゴシック" charset="0"/>
                <a:cs typeface="ＭＳ Ｐゴシック" charset="0"/>
              </a:rPr>
              <a:t>MCP Start </a:t>
            </a:r>
            <a:r>
              <a:rPr lang="en-GB" sz="1600" b="1" dirty="0" smtClean="0">
                <a:solidFill>
                  <a:srgbClr val="000000"/>
                </a:solidFill>
                <a:ea typeface="ＭＳ Ｐゴシック" charset="0"/>
                <a:cs typeface="ＭＳ Ｐゴシック" charset="0"/>
              </a:rPr>
              <a:t>Det.: X,Y </a:t>
            </a:r>
            <a:r>
              <a:rPr lang="en-GB" sz="1600" b="1" dirty="0">
                <a:solidFill>
                  <a:srgbClr val="000000"/>
                </a:solidFill>
                <a:ea typeface="ＭＳ Ｐゴシック" charset="0"/>
                <a:cs typeface="ＭＳ Ｐゴシック" charset="0"/>
              </a:rPr>
              <a:t>&amp; T</a:t>
            </a:r>
            <a:r>
              <a:rPr lang="en-GB" sz="1600" b="1" baseline="-25000" dirty="0">
                <a:solidFill>
                  <a:srgbClr val="000000"/>
                </a:solidFill>
                <a:ea typeface="ＭＳ Ｐゴシック" charset="0"/>
                <a:cs typeface="ＭＳ Ｐゴシック" charset="0"/>
              </a:rPr>
              <a:t>I</a:t>
            </a:r>
          </a:p>
        </p:txBody>
      </p:sp>
      <p:pic>
        <p:nvPicPr>
          <p:cNvPr id="9" name="Picture 11"/>
          <p:cNvPicPr>
            <a:picLocks noChangeAspect="1" noChangeArrowheads="1"/>
          </p:cNvPicPr>
          <p:nvPr/>
        </p:nvPicPr>
        <p:blipFill>
          <a:blip r:embed="rId6"/>
          <a:srcRect/>
          <a:stretch>
            <a:fillRect/>
          </a:stretch>
        </p:blipFill>
        <p:spPr bwMode="auto">
          <a:xfrm>
            <a:off x="1524000" y="955548"/>
            <a:ext cx="1676400" cy="1155639"/>
          </a:xfrm>
          <a:prstGeom prst="rect">
            <a:avLst/>
          </a:prstGeom>
          <a:noFill/>
          <a:ln w="9525">
            <a:noFill/>
            <a:round/>
            <a:headEnd/>
            <a:tailEnd/>
          </a:ln>
          <a:effectLst/>
        </p:spPr>
      </p:pic>
      <p:pic>
        <p:nvPicPr>
          <p:cNvPr id="11" name="Picture 15"/>
          <p:cNvPicPr>
            <a:picLocks noChangeAspect="1" noChangeArrowheads="1"/>
          </p:cNvPicPr>
          <p:nvPr/>
        </p:nvPicPr>
        <p:blipFill>
          <a:blip r:embed="rId7"/>
          <a:srcRect/>
          <a:stretch>
            <a:fillRect/>
          </a:stretch>
        </p:blipFill>
        <p:spPr bwMode="auto">
          <a:xfrm>
            <a:off x="3810000" y="990600"/>
            <a:ext cx="2479754" cy="1143000"/>
          </a:xfrm>
          <a:prstGeom prst="rect">
            <a:avLst/>
          </a:prstGeom>
          <a:noFill/>
          <a:ln w="9525">
            <a:noFill/>
            <a:round/>
            <a:headEnd/>
            <a:tailEnd/>
          </a:ln>
          <a:effectLst/>
        </p:spPr>
      </p:pic>
      <p:pic>
        <p:nvPicPr>
          <p:cNvPr id="12" name="Picture 5"/>
          <p:cNvPicPr>
            <a:picLocks noChangeAspect="1" noChangeArrowheads="1"/>
          </p:cNvPicPr>
          <p:nvPr/>
        </p:nvPicPr>
        <p:blipFill>
          <a:blip r:embed="rId8" cstate="print"/>
          <a:srcRect l="8330" t="4196"/>
          <a:stretch>
            <a:fillRect/>
          </a:stretch>
        </p:blipFill>
        <p:spPr bwMode="auto">
          <a:xfrm>
            <a:off x="6553200" y="4800600"/>
            <a:ext cx="2397397" cy="1844891"/>
          </a:xfrm>
          <a:prstGeom prst="rect">
            <a:avLst/>
          </a:prstGeom>
          <a:noFill/>
          <a:ln w="38160">
            <a:solidFill>
              <a:srgbClr val="7030A0"/>
            </a:solidFill>
            <a:miter lim="800000"/>
            <a:headEnd/>
            <a:tailEnd/>
          </a:ln>
          <a:effectLst/>
        </p:spPr>
      </p:pic>
      <p:sp>
        <p:nvSpPr>
          <p:cNvPr id="13" name="Text Box 6"/>
          <p:cNvSpPr txBox="1">
            <a:spLocks noChangeArrowheads="1"/>
          </p:cNvSpPr>
          <p:nvPr/>
        </p:nvSpPr>
        <p:spPr bwMode="auto">
          <a:xfrm>
            <a:off x="4081463" y="6342529"/>
            <a:ext cx="2928937" cy="336550"/>
          </a:xfrm>
          <a:prstGeom prst="rect">
            <a:avLst/>
          </a:prstGeom>
          <a:solidFill>
            <a:srgbClr val="7030A0"/>
          </a:solidFill>
          <a:ln w="9525">
            <a:noFill/>
            <a:round/>
            <a:headEnd/>
            <a:tailEnd/>
          </a:ln>
          <a:effectLst/>
        </p:spPr>
        <p:txBody>
          <a:bodyPr lIns="90000" tIns="46800" rIns="90000" bIns="46800">
            <a:spAutoFit/>
          </a:bodyPr>
          <a:lstStyle/>
          <a:p>
            <a:pPr algn="ctr">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dirty="0">
                <a:solidFill>
                  <a:srgbClr val="FFFFFF"/>
                </a:solidFill>
                <a:ea typeface="ＭＳ Ｐゴシック" charset="0"/>
                <a:cs typeface="ＭＳ Ｐゴシック" charset="0"/>
              </a:rPr>
              <a:t>Ionisation Chamber </a:t>
            </a:r>
            <a:r>
              <a:rPr lang="en-GB" sz="1600" b="1" dirty="0">
                <a:solidFill>
                  <a:srgbClr val="FFFFFF"/>
                </a:solidFill>
                <a:latin typeface="Symbol" charset="2"/>
                <a:ea typeface="ＭＳ Ｐゴシック" charset="0"/>
                <a:cs typeface="ＭＳ Ｐゴシック" charset="0"/>
              </a:rPr>
              <a:t></a:t>
            </a:r>
            <a:r>
              <a:rPr lang="en-GB" sz="1600" b="1" dirty="0">
                <a:solidFill>
                  <a:srgbClr val="FFFFFF"/>
                </a:solidFill>
                <a:ea typeface="ＭＳ Ｐゴシック" charset="0"/>
                <a:cs typeface="ＭＳ Ｐゴシック" charset="0"/>
              </a:rPr>
              <a:t>E - E</a:t>
            </a:r>
          </a:p>
        </p:txBody>
      </p:sp>
      <p:sp>
        <p:nvSpPr>
          <p:cNvPr id="14" name="Line 13"/>
          <p:cNvSpPr>
            <a:spLocks noChangeShapeType="1"/>
          </p:cNvSpPr>
          <p:nvPr/>
        </p:nvSpPr>
        <p:spPr bwMode="auto">
          <a:xfrm>
            <a:off x="4190999" y="3200400"/>
            <a:ext cx="3260725" cy="69850"/>
          </a:xfrm>
          <a:prstGeom prst="line">
            <a:avLst/>
          </a:prstGeom>
          <a:noFill/>
          <a:ln w="57240">
            <a:solidFill>
              <a:srgbClr val="FF0000"/>
            </a:solidFill>
            <a:miter lim="800000"/>
            <a:headEnd type="triangle" w="med" len="med"/>
            <a:tailEnd type="triangle" w="med" len="med"/>
          </a:ln>
          <a:effectLst/>
        </p:spPr>
        <p:txBody>
          <a:bodyPr/>
          <a:lstStyle/>
          <a:p>
            <a:endParaRPr lang="en-US"/>
          </a:p>
        </p:txBody>
      </p:sp>
      <p:sp>
        <p:nvSpPr>
          <p:cNvPr id="15" name="Text Box 14"/>
          <p:cNvSpPr txBox="1">
            <a:spLocks noChangeArrowheads="1"/>
          </p:cNvSpPr>
          <p:nvPr/>
        </p:nvSpPr>
        <p:spPr bwMode="auto">
          <a:xfrm>
            <a:off x="5867400" y="2743200"/>
            <a:ext cx="1081088" cy="368300"/>
          </a:xfrm>
          <a:prstGeom prst="rect">
            <a:avLst/>
          </a:prstGeom>
          <a:noFill/>
          <a:ln w="9525">
            <a:noFill/>
            <a:round/>
            <a:headEnd/>
            <a:tailEnd/>
          </a:ln>
          <a:effectLst/>
        </p:spPr>
        <p:txBody>
          <a:bodyPr lIns="90000" tIns="46800" rIns="90000" bIns="4680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dirty="0">
                <a:solidFill>
                  <a:srgbClr val="FF0000"/>
                </a:solidFill>
                <a:ea typeface="ＭＳ Ｐゴシック" charset="0"/>
                <a:cs typeface="ＭＳ Ｐゴシック" charset="0"/>
              </a:rPr>
              <a:t>6m TOF</a:t>
            </a:r>
          </a:p>
        </p:txBody>
      </p:sp>
      <p:pic>
        <p:nvPicPr>
          <p:cNvPr id="16" name="Picture 16"/>
          <p:cNvPicPr>
            <a:picLocks noChangeAspect="1" noChangeArrowheads="1"/>
          </p:cNvPicPr>
          <p:nvPr/>
        </p:nvPicPr>
        <p:blipFill>
          <a:blip r:embed="rId9"/>
          <a:srcRect/>
          <a:stretch>
            <a:fillRect/>
          </a:stretch>
        </p:blipFill>
        <p:spPr bwMode="auto">
          <a:xfrm>
            <a:off x="4101064" y="4800600"/>
            <a:ext cx="2452136" cy="1524000"/>
          </a:xfrm>
          <a:prstGeom prst="rect">
            <a:avLst/>
          </a:prstGeom>
          <a:noFill/>
          <a:ln w="9525">
            <a:noFill/>
            <a:round/>
            <a:headEnd/>
            <a:tailEnd/>
          </a:ln>
          <a:effectLst/>
        </p:spPr>
      </p:pic>
      <p:sp>
        <p:nvSpPr>
          <p:cNvPr id="17" name="Text Box 18"/>
          <p:cNvSpPr txBox="1">
            <a:spLocks noChangeArrowheads="1"/>
          </p:cNvSpPr>
          <p:nvPr/>
        </p:nvSpPr>
        <p:spPr bwMode="auto">
          <a:xfrm>
            <a:off x="17928" y="5079153"/>
            <a:ext cx="3944471" cy="1702647"/>
          </a:xfrm>
          <a:prstGeom prst="rect">
            <a:avLst/>
          </a:prstGeom>
          <a:noFill/>
          <a:ln w="38100">
            <a:solidFill>
              <a:schemeClr val="bg1">
                <a:lumMod val="95000"/>
              </a:schemeClr>
            </a:solidFill>
            <a:round/>
            <a:headEnd/>
            <a:tailEnd/>
          </a:ln>
          <a:effectLst/>
        </p:spPr>
        <p:txBody>
          <a:bodyPr wrap="square" lIns="90000" tIns="46800" rIns="90000" bIns="46800">
            <a:spAutoFit/>
          </a:bodyPr>
          <a:lstStyle/>
          <a:p>
            <a:pPr>
              <a:spcBef>
                <a:spcPts val="1250"/>
              </a:spcBef>
              <a:buClr>
                <a:schemeClr val="bg1"/>
              </a:buClr>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smtClean="0">
                <a:solidFill>
                  <a:schemeClr val="accent1"/>
                </a:solidFill>
                <a:ea typeface="ＭＳ Ｐゴシック" charset="0"/>
                <a:cs typeface="ＭＳ Ｐゴシック" charset="0"/>
              </a:rPr>
              <a:t> </a:t>
            </a:r>
            <a:r>
              <a:rPr lang="en-US" sz="1800" b="1" dirty="0" smtClean="0">
                <a:solidFill>
                  <a:schemeClr val="accent1"/>
                </a:solidFill>
                <a:ea typeface="ＭＳ Ｐゴシック" charset="0"/>
                <a:cs typeface="ＭＳ Ｐゴシック" charset="0"/>
              </a:rPr>
              <a:t>Large </a:t>
            </a:r>
            <a:r>
              <a:rPr lang="en-US" sz="1800" b="1" dirty="0">
                <a:solidFill>
                  <a:schemeClr val="accent1"/>
                </a:solidFill>
                <a:ea typeface="ＭＳ Ｐゴシック" charset="0"/>
                <a:cs typeface="ＭＳ Ｐゴシック" charset="0"/>
              </a:rPr>
              <a:t>acceptance </a:t>
            </a:r>
            <a:r>
              <a:rPr lang="en-US" sz="1800" b="1" dirty="0">
                <a:solidFill>
                  <a:schemeClr val="accent1"/>
                </a:solidFill>
                <a:latin typeface="Symbol" charset="2"/>
                <a:ea typeface="ＭＳ Ｐゴシック" charset="0"/>
                <a:cs typeface="ＭＳ Ｐゴシック" charset="0"/>
              </a:rPr>
              <a:t></a:t>
            </a:r>
            <a:r>
              <a:rPr lang="en-US" sz="1800" b="1" dirty="0">
                <a:solidFill>
                  <a:schemeClr val="accent1"/>
                </a:solidFill>
                <a:ea typeface="ＭＳ Ｐゴシック" charset="0"/>
                <a:cs typeface="ＭＳ Ｐゴシック" charset="0"/>
              </a:rPr>
              <a:t> = 80 </a:t>
            </a:r>
            <a:r>
              <a:rPr lang="en-US" sz="1800" b="1" dirty="0" err="1">
                <a:solidFill>
                  <a:schemeClr val="accent1"/>
                </a:solidFill>
                <a:ea typeface="ＭＳ Ｐゴシック" charset="0"/>
                <a:cs typeface="ＭＳ Ｐゴシック" charset="0"/>
              </a:rPr>
              <a:t>msr</a:t>
            </a:r>
            <a:r>
              <a:rPr lang="en-US" sz="1800" b="1" dirty="0">
                <a:solidFill>
                  <a:schemeClr val="accent1"/>
                </a:solidFill>
                <a:ea typeface="ＭＳ Ｐゴシック" charset="0"/>
                <a:cs typeface="ＭＳ Ｐゴシック" charset="0"/>
              </a:rPr>
              <a:t> </a:t>
            </a:r>
            <a:endParaRPr lang="en-US" sz="1800" b="1" dirty="0" smtClean="0">
              <a:solidFill>
                <a:schemeClr val="accent1"/>
              </a:solidFill>
              <a:ea typeface="ＭＳ Ｐゴシック" charset="0"/>
              <a:cs typeface="ＭＳ Ｐゴシック" charset="0"/>
            </a:endParaRPr>
          </a:p>
          <a:p>
            <a:pPr>
              <a:spcBef>
                <a:spcPts val="1250"/>
              </a:spcBef>
              <a:buClr>
                <a:schemeClr val="bg1"/>
              </a:buClr>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dirty="0" smtClean="0">
                <a:solidFill>
                  <a:schemeClr val="accent1"/>
                </a:solidFill>
                <a:ea typeface="ＭＳ Ｐゴシック" charset="0"/>
                <a:cs typeface="ＭＳ Ｐゴシック" charset="0"/>
              </a:rPr>
              <a:t>Charge  </a:t>
            </a:r>
            <a:r>
              <a:rPr lang="en-US" sz="1800" b="1" dirty="0" smtClean="0">
                <a:solidFill>
                  <a:schemeClr val="accent1"/>
                </a:solidFill>
                <a:latin typeface="Symbol" charset="2"/>
                <a:ea typeface="ＭＳ Ｐゴシック" charset="0"/>
                <a:cs typeface="ＭＳ Ｐゴシック" charset="0"/>
              </a:rPr>
              <a:t></a:t>
            </a:r>
            <a:r>
              <a:rPr lang="en-US" sz="1800" b="1" dirty="0">
                <a:solidFill>
                  <a:schemeClr val="accent1"/>
                </a:solidFill>
                <a:ea typeface="ＭＳ Ｐゴシック" charset="0"/>
                <a:cs typeface="ＭＳ Ｐゴシック" charset="0"/>
              </a:rPr>
              <a:t>Z/Z </a:t>
            </a:r>
            <a:r>
              <a:rPr lang="en-US" sz="1800" b="1" dirty="0">
                <a:solidFill>
                  <a:schemeClr val="accent1"/>
                </a:solidFill>
                <a:latin typeface="Symbol" charset="2"/>
                <a:ea typeface="ＭＳ Ｐゴシック" charset="0"/>
                <a:cs typeface="ＭＳ Ｐゴシック" charset="0"/>
              </a:rPr>
              <a:t></a:t>
            </a:r>
            <a:r>
              <a:rPr lang="en-US" sz="1800" b="1" dirty="0">
                <a:solidFill>
                  <a:schemeClr val="accent1"/>
                </a:solidFill>
                <a:ea typeface="ＭＳ Ｐゴシック" charset="0"/>
                <a:cs typeface="ＭＳ Ｐゴシック" charset="0"/>
              </a:rPr>
              <a:t> 1/60 </a:t>
            </a:r>
            <a:r>
              <a:rPr lang="en-US" sz="1800" b="1" dirty="0" smtClean="0">
                <a:solidFill>
                  <a:schemeClr val="accent1"/>
                </a:solidFill>
                <a:ea typeface="ＭＳ Ｐゴシック" charset="0"/>
                <a:cs typeface="ＭＳ Ｐゴシック" charset="0"/>
              </a:rPr>
              <a:t>       </a:t>
            </a:r>
          </a:p>
          <a:p>
            <a:pPr>
              <a:spcBef>
                <a:spcPts val="1250"/>
              </a:spcBef>
              <a:buClr>
                <a:schemeClr val="bg1"/>
              </a:buClr>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dirty="0" smtClean="0">
                <a:solidFill>
                  <a:schemeClr val="accent1"/>
                </a:solidFill>
                <a:ea typeface="ＭＳ Ｐゴシック" charset="0"/>
                <a:cs typeface="ＭＳ Ｐゴシック" charset="0"/>
              </a:rPr>
              <a:t> </a:t>
            </a:r>
            <a:r>
              <a:rPr lang="en-US" b="1" dirty="0" smtClean="0">
                <a:solidFill>
                  <a:schemeClr val="accent1"/>
                </a:solidFill>
                <a:ea typeface="ＭＳ Ｐゴシック" charset="0"/>
                <a:cs typeface="ＭＳ Ｐゴシック" charset="0"/>
              </a:rPr>
              <a:t>Mass</a:t>
            </a:r>
            <a:r>
              <a:rPr lang="en-US" sz="1800" b="1" dirty="0" smtClean="0">
                <a:solidFill>
                  <a:schemeClr val="accent1"/>
                </a:solidFill>
                <a:latin typeface="Symbol" charset="2"/>
                <a:ea typeface="ＭＳ Ｐゴシック" charset="0"/>
                <a:cs typeface="ＭＳ Ｐゴシック" charset="0"/>
              </a:rPr>
              <a:t> </a:t>
            </a:r>
            <a:r>
              <a:rPr lang="en-US" sz="1800" b="1" dirty="0" smtClean="0">
                <a:solidFill>
                  <a:schemeClr val="accent1"/>
                </a:solidFill>
                <a:ea typeface="ＭＳ Ｐゴシック" charset="0"/>
                <a:cs typeface="ＭＳ Ｐゴシック" charset="0"/>
              </a:rPr>
              <a:t>A/A </a:t>
            </a:r>
            <a:r>
              <a:rPr lang="en-US" sz="1800" b="1" dirty="0" smtClean="0">
                <a:solidFill>
                  <a:schemeClr val="accent1"/>
                </a:solidFill>
                <a:latin typeface="Symbol" charset="2"/>
                <a:ea typeface="ＭＳ Ｐゴシック" charset="0"/>
                <a:cs typeface="ＭＳ Ｐゴシック" charset="0"/>
              </a:rPr>
              <a:t></a:t>
            </a:r>
            <a:r>
              <a:rPr lang="en-US" sz="1800" b="1" dirty="0" smtClean="0">
                <a:solidFill>
                  <a:schemeClr val="accent1"/>
                </a:solidFill>
                <a:ea typeface="ＭＳ Ｐゴシック" charset="0"/>
                <a:cs typeface="ＭＳ Ｐゴシック" charset="0"/>
              </a:rPr>
              <a:t> 1/230  </a:t>
            </a:r>
          </a:p>
          <a:p>
            <a:pPr>
              <a:spcBef>
                <a:spcPts val="1250"/>
              </a:spcBef>
              <a:buClr>
                <a:schemeClr val="bg1"/>
              </a:buClr>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dirty="0" smtClean="0">
                <a:solidFill>
                  <a:schemeClr val="accent1"/>
                </a:solidFill>
                <a:ea typeface="ＭＳ Ｐゴシック" charset="0"/>
                <a:cs typeface="ＭＳ Ｐゴシック" charset="0"/>
              </a:rPr>
              <a:t> Max</a:t>
            </a:r>
            <a:r>
              <a:rPr lang="en-US" sz="1800" b="1" dirty="0">
                <a:solidFill>
                  <a:schemeClr val="accent1"/>
                </a:solidFill>
                <a:ea typeface="ＭＳ Ｐゴシック" charset="0"/>
                <a:cs typeface="ＭＳ Ｐゴシック" charset="0"/>
              </a:rPr>
              <a:t>. B</a:t>
            </a:r>
            <a:r>
              <a:rPr lang="en-US" sz="1800" b="1" dirty="0">
                <a:solidFill>
                  <a:schemeClr val="accent1"/>
                </a:solidFill>
                <a:latin typeface="Symbol" charset="2"/>
                <a:ea typeface="ＭＳ Ｐゴシック" charset="0"/>
                <a:cs typeface="ＭＳ Ｐゴシック" charset="0"/>
              </a:rPr>
              <a:t></a:t>
            </a:r>
            <a:r>
              <a:rPr lang="en-US" sz="1800" b="1" dirty="0">
                <a:solidFill>
                  <a:schemeClr val="accent1"/>
                </a:solidFill>
                <a:ea typeface="ＭＳ Ｐゴシック" charset="0"/>
                <a:cs typeface="ＭＳ Ｐゴシック" charset="0"/>
              </a:rPr>
              <a:t> = 1.2 </a:t>
            </a:r>
            <a:r>
              <a:rPr lang="en-US" sz="1800" b="1" dirty="0" smtClean="0">
                <a:solidFill>
                  <a:schemeClr val="accent1"/>
                </a:solidFill>
                <a:ea typeface="ＭＳ Ｐゴシック" charset="0"/>
                <a:cs typeface="ＭＳ Ｐゴシック" charset="0"/>
              </a:rPr>
              <a:t>Tm</a:t>
            </a:r>
            <a:endParaRPr lang="en-US" sz="1800" b="1" dirty="0">
              <a:solidFill>
                <a:schemeClr val="accent1"/>
              </a:solidFill>
              <a:ea typeface="ＭＳ Ｐゴシック" charset="0"/>
              <a:cs typeface="ＭＳ Ｐゴシック" charset="0"/>
            </a:endParaRPr>
          </a:p>
        </p:txBody>
      </p:sp>
      <p:sp>
        <p:nvSpPr>
          <p:cNvPr id="18" name="Striped Right Arrow 17"/>
          <p:cNvSpPr/>
          <p:nvPr/>
        </p:nvSpPr>
        <p:spPr bwMode="auto">
          <a:xfrm rot="2821168">
            <a:off x="2910338" y="2419456"/>
            <a:ext cx="1066800" cy="304800"/>
          </a:xfrm>
          <a:prstGeom prst="stripedRightArrow">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
        <p:nvSpPr>
          <p:cNvPr id="19" name="Striped Right Arrow 18"/>
          <p:cNvSpPr/>
          <p:nvPr/>
        </p:nvSpPr>
        <p:spPr bwMode="auto">
          <a:xfrm rot="18777936">
            <a:off x="6279321" y="4072333"/>
            <a:ext cx="1455917" cy="323239"/>
          </a:xfrm>
          <a:prstGeom prst="striped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
        <p:nvSpPr>
          <p:cNvPr id="20" name="Striped Right Arrow 19"/>
          <p:cNvSpPr/>
          <p:nvPr/>
        </p:nvSpPr>
        <p:spPr bwMode="auto">
          <a:xfrm rot="2022956">
            <a:off x="6004668" y="2502482"/>
            <a:ext cx="1143000" cy="291832"/>
          </a:xfrm>
          <a:prstGeom prst="stripedRightArrow">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79388" y="784206"/>
            <a:ext cx="8607454" cy="15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7419" name="Picture 2"/>
          <p:cNvPicPr>
            <a:picLocks noChangeAspect="1" noChangeArrowheads="1"/>
          </p:cNvPicPr>
          <p:nvPr/>
        </p:nvPicPr>
        <p:blipFill>
          <a:blip r:embed="rId3"/>
          <a:srcRect r="2138" b="2019"/>
          <a:stretch>
            <a:fillRect/>
          </a:stretch>
        </p:blipFill>
        <p:spPr bwMode="auto">
          <a:xfrm>
            <a:off x="184150" y="790523"/>
            <a:ext cx="5459420" cy="3807615"/>
          </a:xfrm>
          <a:prstGeom prst="rect">
            <a:avLst/>
          </a:prstGeom>
          <a:noFill/>
          <a:ln w="9525">
            <a:noFill/>
            <a:miter lim="800000"/>
            <a:headEnd/>
            <a:tailEnd/>
          </a:ln>
          <a:effectLst/>
        </p:spPr>
      </p:pic>
      <p:sp>
        <p:nvSpPr>
          <p:cNvPr id="17420" name="Rectangle 1"/>
          <p:cNvSpPr>
            <a:spLocks noChangeArrowheads="1"/>
          </p:cNvSpPr>
          <p:nvPr/>
        </p:nvSpPr>
        <p:spPr bwMode="auto">
          <a:xfrm>
            <a:off x="5286380" y="1571612"/>
            <a:ext cx="3571900" cy="646331"/>
          </a:xfrm>
          <a:prstGeom prst="rect">
            <a:avLst/>
          </a:prstGeom>
          <a:solidFill>
            <a:schemeClr val="tx2"/>
          </a:solidFill>
          <a:ln>
            <a:noFill/>
          </a:ln>
        </p:spPr>
        <p:txBody>
          <a:bodyPr wrap="square">
            <a:spAutoFit/>
          </a:bodyPr>
          <a:lstStyle/>
          <a:p>
            <a:pPr>
              <a:spcBef>
                <a:spcPts val="800"/>
              </a:spcBef>
              <a:defRPr/>
            </a:pPr>
            <a:r>
              <a:rPr lang="en-US" b="1" baseline="32000" dirty="0" smtClean="0">
                <a:solidFill>
                  <a:srgbClr val="FFFF00"/>
                </a:solidFill>
                <a:ea typeface="Copperplate"/>
                <a:cs typeface="Copperplate"/>
                <a:sym typeface="Copperplate"/>
              </a:rPr>
              <a:t>14</a:t>
            </a:r>
            <a:r>
              <a:rPr lang="en-US" b="1" dirty="0" smtClean="0">
                <a:solidFill>
                  <a:srgbClr val="FFFF00"/>
                </a:solidFill>
                <a:cs typeface="Times" pitchFamily="18" charset="0"/>
                <a:sym typeface="Copperplate"/>
              </a:rPr>
              <a:t>N(</a:t>
            </a:r>
            <a:r>
              <a:rPr lang="en-US" b="1" dirty="0" err="1" smtClean="0">
                <a:solidFill>
                  <a:srgbClr val="FFFF00"/>
                </a:solidFill>
                <a:cs typeface="Times" pitchFamily="18" charset="0"/>
                <a:sym typeface="Copperplate"/>
              </a:rPr>
              <a:t>p,γ</a:t>
            </a:r>
            <a:r>
              <a:rPr lang="en-US" b="1" dirty="0" smtClean="0">
                <a:solidFill>
                  <a:srgbClr val="FFFF00"/>
                </a:solidFill>
                <a:cs typeface="Times" pitchFamily="18" charset="0"/>
                <a:sym typeface="Copperplate"/>
              </a:rPr>
              <a:t>)</a:t>
            </a:r>
            <a:r>
              <a:rPr lang="en-US" b="1" baseline="32000" dirty="0" smtClean="0">
                <a:solidFill>
                  <a:srgbClr val="FFFF00"/>
                </a:solidFill>
                <a:ea typeface="Copperplate"/>
                <a:cs typeface="Copperplate"/>
                <a:sym typeface="Copperplate"/>
              </a:rPr>
              <a:t>15</a:t>
            </a:r>
            <a:r>
              <a:rPr lang="en-US" b="1" dirty="0" smtClean="0">
                <a:solidFill>
                  <a:srgbClr val="FFFF00"/>
                </a:solidFill>
                <a:ea typeface="Copperplate"/>
                <a:cs typeface="Copperplate"/>
                <a:sym typeface="Copperplate"/>
              </a:rPr>
              <a:t>O </a:t>
            </a:r>
            <a:r>
              <a:rPr lang="en-US" b="1" dirty="0">
                <a:solidFill>
                  <a:srgbClr val="FFFF00"/>
                </a:solidFill>
                <a:ea typeface="Copperplate"/>
                <a:cs typeface="Copperplate"/>
                <a:sym typeface="Copperplate"/>
              </a:rPr>
              <a:t>reaction is </a:t>
            </a:r>
            <a:r>
              <a:rPr lang="en-US" b="1" dirty="0" smtClean="0">
                <a:solidFill>
                  <a:srgbClr val="FFFF00"/>
                </a:solidFill>
                <a:ea typeface="Copperplate"/>
                <a:cs typeface="Copperplate"/>
                <a:sym typeface="Copperplate"/>
              </a:rPr>
              <a:t>slowest, determines </a:t>
            </a:r>
            <a:r>
              <a:rPr lang="en-US" b="1" dirty="0">
                <a:solidFill>
                  <a:srgbClr val="FFFF00"/>
                </a:solidFill>
                <a:ea typeface="Copperplate"/>
                <a:cs typeface="Copperplate"/>
                <a:sym typeface="Copperplate"/>
              </a:rPr>
              <a:t>the overall rate</a:t>
            </a:r>
          </a:p>
        </p:txBody>
      </p:sp>
      <p:sp>
        <p:nvSpPr>
          <p:cNvPr id="35" name="TextBox 34"/>
          <p:cNvSpPr txBox="1"/>
          <p:nvPr/>
        </p:nvSpPr>
        <p:spPr>
          <a:xfrm>
            <a:off x="214282" y="142852"/>
            <a:ext cx="8786874" cy="584775"/>
          </a:xfrm>
          <a:prstGeom prst="rect">
            <a:avLst/>
          </a:prstGeom>
          <a:noFill/>
        </p:spPr>
        <p:txBody>
          <a:bodyPr wrap="square">
            <a:spAutoFit/>
          </a:bodyPr>
          <a:lstStyle/>
          <a:p>
            <a:pPr fontAlgn="auto">
              <a:spcBef>
                <a:spcPts val="0"/>
              </a:spcBef>
              <a:spcAft>
                <a:spcPts val="0"/>
              </a:spcAft>
              <a:defRPr/>
            </a:pPr>
            <a:r>
              <a:rPr lang="it-IT" sz="3200" b="1" dirty="0">
                <a:solidFill>
                  <a:srgbClr val="0070C0"/>
                </a:solidFill>
                <a:latin typeface="+mj-lt"/>
                <a:cs typeface="+mn-cs"/>
              </a:rPr>
              <a:t>Stellar burning </a:t>
            </a:r>
            <a:r>
              <a:rPr lang="it-IT" sz="3200" b="1" dirty="0" err="1">
                <a:solidFill>
                  <a:srgbClr val="0070C0"/>
                </a:solidFill>
                <a:latin typeface="+mj-lt"/>
                <a:cs typeface="+mn-cs"/>
              </a:rPr>
              <a:t>rates</a:t>
            </a:r>
            <a:r>
              <a:rPr lang="it-IT" sz="3200" b="1" dirty="0">
                <a:solidFill>
                  <a:srgbClr val="0070C0"/>
                </a:solidFill>
                <a:latin typeface="+mj-lt"/>
                <a:cs typeface="+mn-cs"/>
              </a:rPr>
              <a:t> </a:t>
            </a:r>
            <a:r>
              <a:rPr lang="it-IT" sz="3200" b="1" dirty="0" smtClean="0">
                <a:solidFill>
                  <a:srgbClr val="0070C0"/>
                </a:solidFill>
                <a:latin typeface="+mj-lt"/>
                <a:cs typeface="+mn-cs"/>
              </a:rPr>
              <a:t>and the  </a:t>
            </a:r>
            <a:r>
              <a:rPr lang="it-IT" sz="3200" b="1" baseline="30000" dirty="0">
                <a:solidFill>
                  <a:srgbClr val="0070C0"/>
                </a:solidFill>
                <a:latin typeface="+mj-lt"/>
                <a:cs typeface="+mn-cs"/>
              </a:rPr>
              <a:t>14</a:t>
            </a:r>
            <a:r>
              <a:rPr lang="it-IT" sz="3200" b="1" dirty="0">
                <a:solidFill>
                  <a:srgbClr val="0070C0"/>
                </a:solidFill>
                <a:latin typeface="+mj-lt"/>
                <a:cs typeface="+mn-cs"/>
              </a:rPr>
              <a:t>N(p,</a:t>
            </a:r>
            <a:r>
              <a:rPr lang="el-GR" sz="3200" b="1" dirty="0">
                <a:solidFill>
                  <a:srgbClr val="0070C0"/>
                </a:solidFill>
                <a:latin typeface="+mj-lt"/>
                <a:cs typeface="Arial"/>
              </a:rPr>
              <a:t>γ</a:t>
            </a:r>
            <a:r>
              <a:rPr lang="it-IT" sz="3200" b="1" dirty="0">
                <a:solidFill>
                  <a:srgbClr val="0070C0"/>
                </a:solidFill>
                <a:latin typeface="+mj-lt"/>
                <a:cs typeface="Arial"/>
              </a:rPr>
              <a:t>)</a:t>
            </a:r>
            <a:r>
              <a:rPr lang="it-IT" sz="3200" b="1" baseline="30000" dirty="0">
                <a:solidFill>
                  <a:srgbClr val="0070C0"/>
                </a:solidFill>
                <a:latin typeface="+mj-lt"/>
                <a:cs typeface="Arial"/>
              </a:rPr>
              <a:t>15</a:t>
            </a:r>
            <a:r>
              <a:rPr lang="it-IT" sz="3200" b="1" dirty="0">
                <a:solidFill>
                  <a:srgbClr val="0070C0"/>
                </a:solidFill>
                <a:latin typeface="+mj-lt"/>
                <a:cs typeface="Arial"/>
              </a:rPr>
              <a:t>O reaction</a:t>
            </a:r>
            <a:endParaRPr lang="en-US" sz="3200" b="1" dirty="0">
              <a:solidFill>
                <a:srgbClr val="0070C0"/>
              </a:solidFill>
              <a:latin typeface="+mj-lt"/>
              <a:cs typeface="+mn-cs"/>
            </a:endParaRPr>
          </a:p>
        </p:txBody>
      </p:sp>
      <p:pic>
        <p:nvPicPr>
          <p:cNvPr id="17422" name="Picture 3"/>
          <p:cNvPicPr>
            <a:picLocks noChangeAspect="1" noChangeArrowheads="1"/>
          </p:cNvPicPr>
          <p:nvPr/>
        </p:nvPicPr>
        <p:blipFill>
          <a:blip r:embed="rId4"/>
          <a:srcRect r="7080" b="3317"/>
          <a:stretch>
            <a:fillRect/>
          </a:stretch>
        </p:blipFill>
        <p:spPr bwMode="auto">
          <a:xfrm>
            <a:off x="6018243" y="2643182"/>
            <a:ext cx="2532062" cy="3656012"/>
          </a:xfrm>
          <a:prstGeom prst="rect">
            <a:avLst/>
          </a:prstGeom>
          <a:noFill/>
          <a:ln w="9525">
            <a:noFill/>
            <a:miter lim="800000"/>
            <a:headEnd/>
            <a:tailEnd/>
          </a:ln>
          <a:effectLst/>
        </p:spPr>
      </p:pic>
      <p:sp>
        <p:nvSpPr>
          <p:cNvPr id="4" name="Rectangle 3"/>
          <p:cNvSpPr/>
          <p:nvPr/>
        </p:nvSpPr>
        <p:spPr>
          <a:xfrm>
            <a:off x="6089680" y="3876647"/>
            <a:ext cx="433388" cy="37147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6" name="Straight Arrow Connector 5"/>
          <p:cNvCxnSpPr/>
          <p:nvPr/>
        </p:nvCxnSpPr>
        <p:spPr>
          <a:xfrm>
            <a:off x="6307168" y="3527397"/>
            <a:ext cx="0" cy="34925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425" name="TextBox 7"/>
          <p:cNvSpPr txBox="1">
            <a:spLocks noChangeArrowheads="1"/>
          </p:cNvSpPr>
          <p:nvPr/>
        </p:nvSpPr>
        <p:spPr bwMode="auto">
          <a:xfrm>
            <a:off x="5753130" y="3249585"/>
            <a:ext cx="1003300" cy="338137"/>
          </a:xfrm>
          <a:prstGeom prst="rect">
            <a:avLst/>
          </a:prstGeom>
          <a:solidFill>
            <a:schemeClr val="bg1"/>
          </a:solidFill>
          <a:ln w="9525">
            <a:solidFill>
              <a:srgbClr val="00B050"/>
            </a:solidFill>
            <a:miter lim="800000"/>
            <a:headEnd/>
            <a:tailEnd/>
          </a:ln>
        </p:spPr>
        <p:txBody>
          <a:bodyPr wrap="none">
            <a:spAutoFit/>
          </a:bodyPr>
          <a:lstStyle/>
          <a:p>
            <a:r>
              <a:rPr lang="it-IT" sz="1600" b="1">
                <a:solidFill>
                  <a:srgbClr val="00B050"/>
                </a:solidFill>
                <a:latin typeface="Calibri" pitchFamily="34" charset="0"/>
              </a:rPr>
              <a:t>threshold</a:t>
            </a:r>
            <a:endParaRPr lang="en-US" sz="1600" b="1">
              <a:solidFill>
                <a:srgbClr val="00B050"/>
              </a:solidFill>
              <a:latin typeface="Calibri" pitchFamily="34" charset="0"/>
            </a:endParaRPr>
          </a:p>
        </p:txBody>
      </p:sp>
      <p:sp>
        <p:nvSpPr>
          <p:cNvPr id="17427" name="Rectangle 21"/>
          <p:cNvSpPr>
            <a:spLocks noChangeArrowheads="1"/>
          </p:cNvSpPr>
          <p:nvPr/>
        </p:nvSpPr>
        <p:spPr bwMode="auto">
          <a:xfrm>
            <a:off x="133360" y="4929198"/>
            <a:ext cx="5795962" cy="1282402"/>
          </a:xfrm>
          <a:prstGeom prst="rect">
            <a:avLst/>
          </a:prstGeom>
          <a:solidFill>
            <a:schemeClr val="bg1"/>
          </a:solidFill>
          <a:ln>
            <a:noFill/>
          </a:ln>
        </p:spPr>
        <p:txBody>
          <a:bodyPr>
            <a:spAutoFit/>
          </a:bodyPr>
          <a:lstStyle/>
          <a:p>
            <a:pPr>
              <a:spcBef>
                <a:spcPts val="800"/>
              </a:spcBef>
              <a:buFont typeface="Arial" pitchFamily="34" charset="0"/>
              <a:buChar char="•"/>
              <a:defRPr/>
            </a:pPr>
            <a:r>
              <a:rPr lang="it-IT" sz="1600" b="1" dirty="0" smtClean="0">
                <a:ea typeface="Copperplate"/>
                <a:cs typeface="Copperplate"/>
                <a:sym typeface="Copperplate"/>
              </a:rPr>
              <a:t> cross </a:t>
            </a:r>
            <a:r>
              <a:rPr lang="it-IT" sz="1600" b="1" dirty="0">
                <a:ea typeface="Copperplate"/>
                <a:cs typeface="Copperplate"/>
                <a:sym typeface="Copperplate"/>
              </a:rPr>
              <a:t>section (astrophysical S-factor) </a:t>
            </a:r>
            <a:r>
              <a:rPr lang="it-IT" sz="1600" b="1" dirty="0" smtClean="0">
                <a:ea typeface="Copperplate"/>
                <a:cs typeface="Copperplate"/>
                <a:sym typeface="Copperplate"/>
              </a:rPr>
              <a:t>in </a:t>
            </a:r>
            <a:r>
              <a:rPr lang="it-IT" sz="1600" b="1" dirty="0" err="1" smtClean="0">
                <a:ea typeface="Copperplate"/>
                <a:cs typeface="Copperplate"/>
                <a:sym typeface="Copperplate"/>
              </a:rPr>
              <a:t>Gamow</a:t>
            </a:r>
            <a:r>
              <a:rPr lang="it-IT" sz="1600" b="1" dirty="0" smtClean="0">
                <a:ea typeface="Copperplate"/>
                <a:cs typeface="Copperplate"/>
                <a:sym typeface="Copperplate"/>
              </a:rPr>
              <a:t> </a:t>
            </a:r>
            <a:r>
              <a:rPr lang="it-IT" sz="1600" b="1" dirty="0" err="1">
                <a:ea typeface="Copperplate"/>
                <a:cs typeface="Copperplate"/>
                <a:sym typeface="Copperplate"/>
              </a:rPr>
              <a:t>peak</a:t>
            </a:r>
            <a:r>
              <a:rPr lang="it-IT" sz="1600" b="1" dirty="0">
                <a:ea typeface="Copperplate"/>
                <a:cs typeface="Copperplate"/>
                <a:sym typeface="Copperplate"/>
              </a:rPr>
              <a:t> </a:t>
            </a:r>
            <a:r>
              <a:rPr lang="it-IT" sz="1600" b="1" dirty="0" err="1" smtClean="0">
                <a:ea typeface="Copperplate"/>
                <a:cs typeface="Copperplate"/>
                <a:sym typeface="Copperplate"/>
              </a:rPr>
              <a:t>region</a:t>
            </a:r>
            <a:r>
              <a:rPr lang="it-IT" sz="1600" b="1" dirty="0" smtClean="0">
                <a:ea typeface="Copperplate"/>
                <a:cs typeface="Copperplate"/>
                <a:sym typeface="Copperplate"/>
              </a:rPr>
              <a:t> </a:t>
            </a:r>
            <a:r>
              <a:rPr lang="it-IT" sz="1600" b="1" dirty="0" err="1" smtClean="0">
                <a:ea typeface="Copperplate"/>
                <a:cs typeface="Copperplate"/>
                <a:sym typeface="Copperplate"/>
              </a:rPr>
              <a:t>relies</a:t>
            </a:r>
            <a:r>
              <a:rPr lang="it-IT" sz="1600" b="1" dirty="0" smtClean="0">
                <a:ea typeface="Copperplate"/>
                <a:cs typeface="Copperplate"/>
                <a:sym typeface="Copperplate"/>
              </a:rPr>
              <a:t> on </a:t>
            </a:r>
            <a:r>
              <a:rPr lang="it-IT" sz="1600" b="1" dirty="0" err="1" smtClean="0">
                <a:ea typeface="Copperplate"/>
                <a:cs typeface="Copperplate"/>
                <a:sym typeface="Copperplate"/>
              </a:rPr>
              <a:t>sub-threshold</a:t>
            </a:r>
            <a:r>
              <a:rPr lang="it-IT" sz="1600" b="1" dirty="0" smtClean="0">
                <a:ea typeface="Copperplate"/>
                <a:cs typeface="Copperplate"/>
                <a:sym typeface="Copperplate"/>
              </a:rPr>
              <a:t> </a:t>
            </a:r>
            <a:r>
              <a:rPr lang="it-IT" sz="1600" b="1" dirty="0" err="1">
                <a:ea typeface="Copperplate"/>
                <a:cs typeface="Copperplate"/>
                <a:sym typeface="Copperplate"/>
              </a:rPr>
              <a:t>resonances</a:t>
            </a:r>
            <a:r>
              <a:rPr lang="it-IT" sz="1600" b="1" dirty="0">
                <a:ea typeface="Copperplate"/>
                <a:cs typeface="Copperplate"/>
                <a:sym typeface="Copperplate"/>
              </a:rPr>
              <a:t> </a:t>
            </a:r>
            <a:endParaRPr lang="it-IT" sz="1600" b="1" dirty="0" smtClean="0">
              <a:ea typeface="Copperplate"/>
              <a:cs typeface="Copperplate"/>
              <a:sym typeface="Copperplate"/>
            </a:endParaRPr>
          </a:p>
          <a:p>
            <a:pPr>
              <a:spcBef>
                <a:spcPts val="800"/>
              </a:spcBef>
              <a:buFont typeface="Arial" pitchFamily="34" charset="0"/>
              <a:buChar char="•"/>
              <a:defRPr/>
            </a:pPr>
            <a:r>
              <a:rPr lang="it-IT" sz="1600" b="1" dirty="0" smtClean="0">
                <a:ea typeface="Copperplate"/>
                <a:cs typeface="Copperplate"/>
                <a:sym typeface="Copperplate"/>
              </a:rPr>
              <a:t> </a:t>
            </a:r>
            <a:r>
              <a:rPr lang="it-IT" sz="1600" b="1" dirty="0" err="1" smtClean="0">
                <a:ea typeface="Copperplate"/>
                <a:cs typeface="Copperplate"/>
                <a:sym typeface="Copperplate"/>
              </a:rPr>
              <a:t>corresponding</a:t>
            </a:r>
            <a:r>
              <a:rPr lang="it-IT" sz="1600" b="1" dirty="0" smtClean="0">
                <a:ea typeface="Copperplate"/>
                <a:cs typeface="Copperplate"/>
                <a:sym typeface="Copperplate"/>
              </a:rPr>
              <a:t> </a:t>
            </a:r>
            <a:r>
              <a:rPr lang="it-IT" sz="1600" b="1" dirty="0">
                <a:ea typeface="Copperplate"/>
                <a:cs typeface="Copperplate"/>
                <a:sym typeface="Copperplate"/>
              </a:rPr>
              <a:t>to bound states in </a:t>
            </a:r>
            <a:r>
              <a:rPr lang="it-IT" sz="1600" b="1" baseline="30000" dirty="0">
                <a:ea typeface="Copperplate"/>
                <a:cs typeface="Copperplate"/>
                <a:sym typeface="Copperplate"/>
              </a:rPr>
              <a:t>15</a:t>
            </a:r>
            <a:r>
              <a:rPr lang="it-IT" sz="1600" b="1" dirty="0">
                <a:ea typeface="Copperplate"/>
                <a:cs typeface="Copperplate"/>
                <a:sym typeface="Copperplate"/>
              </a:rPr>
              <a:t>O </a:t>
            </a:r>
          </a:p>
          <a:p>
            <a:pPr>
              <a:spcBef>
                <a:spcPts val="800"/>
              </a:spcBef>
              <a:buFont typeface="Arial" pitchFamily="34" charset="0"/>
              <a:buChar char="•"/>
              <a:defRPr/>
            </a:pPr>
            <a:r>
              <a:rPr lang="it-IT" sz="1600" b="1" dirty="0" smtClean="0">
                <a:ea typeface="Copperplate"/>
                <a:cs typeface="Copperplate"/>
                <a:sym typeface="Copperplate"/>
              </a:rPr>
              <a:t> first </a:t>
            </a:r>
            <a:r>
              <a:rPr lang="it-IT" sz="1600" b="1" dirty="0">
                <a:ea typeface="Copperplate"/>
                <a:cs typeface="Copperplate"/>
                <a:sym typeface="Copperplate"/>
              </a:rPr>
              <a:t>excited 3/2+ state </a:t>
            </a:r>
            <a:r>
              <a:rPr lang="it-IT" sz="1600" b="1" dirty="0" smtClean="0">
                <a:ea typeface="Copperplate"/>
                <a:cs typeface="Copperplate"/>
                <a:sym typeface="Copperplate"/>
              </a:rPr>
              <a:t>at 6.792 MeV in </a:t>
            </a:r>
            <a:r>
              <a:rPr lang="it-IT" sz="1600" b="1" baseline="30000" dirty="0" smtClean="0">
                <a:ea typeface="Copperplate"/>
                <a:cs typeface="Copperplate"/>
                <a:sym typeface="Copperplate"/>
              </a:rPr>
              <a:t>15</a:t>
            </a:r>
            <a:r>
              <a:rPr lang="it-IT" sz="1600" b="1" dirty="0" smtClean="0">
                <a:ea typeface="Copperplate"/>
                <a:cs typeface="Copperplate"/>
                <a:sym typeface="Copperplate"/>
              </a:rPr>
              <a:t>O </a:t>
            </a:r>
            <a:r>
              <a:rPr lang="it-IT" sz="1600" b="1" dirty="0" err="1" smtClean="0">
                <a:ea typeface="Copperplate"/>
                <a:cs typeface="Copperplate"/>
                <a:sym typeface="Copperplate"/>
              </a:rPr>
              <a:t>plays</a:t>
            </a:r>
            <a:r>
              <a:rPr lang="it-IT" sz="1600" b="1" dirty="0" smtClean="0">
                <a:ea typeface="Copperplate"/>
                <a:cs typeface="Copperplate"/>
                <a:sym typeface="Copperplate"/>
              </a:rPr>
              <a:t> </a:t>
            </a:r>
            <a:r>
              <a:rPr lang="it-IT" sz="1600" b="1" dirty="0" err="1" smtClean="0">
                <a:ea typeface="Copperplate"/>
                <a:cs typeface="Copperplate"/>
                <a:sym typeface="Copperplate"/>
              </a:rPr>
              <a:t>dominant</a:t>
            </a:r>
            <a:r>
              <a:rPr lang="it-IT" sz="1600" b="1" dirty="0" smtClean="0">
                <a:ea typeface="Copperplate"/>
                <a:cs typeface="Copperplate"/>
                <a:sym typeface="Copperplate"/>
              </a:rPr>
              <a:t> </a:t>
            </a:r>
            <a:r>
              <a:rPr lang="it-IT" sz="1600" b="1" dirty="0">
                <a:ea typeface="Copperplate"/>
                <a:cs typeface="Copperplate"/>
                <a:sym typeface="Copperplate"/>
              </a:rPr>
              <a:t>role</a:t>
            </a:r>
            <a:endParaRPr lang="en-US" sz="1600" b="1" dirty="0">
              <a:ea typeface="Copperplate"/>
              <a:cs typeface="Copperplate"/>
              <a:sym typeface="Copperplate"/>
            </a:endParaRPr>
          </a:p>
        </p:txBody>
      </p:sp>
      <p:sp>
        <p:nvSpPr>
          <p:cNvPr id="12" name="TextBox 11"/>
          <p:cNvSpPr txBox="1"/>
          <p:nvPr/>
        </p:nvSpPr>
        <p:spPr>
          <a:xfrm>
            <a:off x="679474" y="6489724"/>
            <a:ext cx="7481535" cy="369332"/>
          </a:xfrm>
          <a:prstGeom prst="rect">
            <a:avLst/>
          </a:prstGeom>
          <a:solidFill>
            <a:srgbClr val="FFFF00"/>
          </a:solidFill>
          <a:ln>
            <a:solidFill>
              <a:srgbClr val="FF0000"/>
            </a:solidFill>
          </a:ln>
        </p:spPr>
        <p:txBody>
          <a:bodyPr wrap="none">
            <a:spAutoFit/>
          </a:bodyPr>
          <a:lstStyle/>
          <a:p>
            <a:pPr fontAlgn="auto">
              <a:spcBef>
                <a:spcPts val="0"/>
              </a:spcBef>
              <a:spcAft>
                <a:spcPts val="0"/>
              </a:spcAft>
              <a:defRPr/>
            </a:pPr>
            <a:r>
              <a:rPr lang="it-IT" b="1" dirty="0">
                <a:solidFill>
                  <a:schemeClr val="tx2">
                    <a:lumMod val="60000"/>
                    <a:lumOff val="40000"/>
                  </a:schemeClr>
                </a:solidFill>
                <a:cs typeface="+mn-cs"/>
              </a:rPr>
              <a:t>width of the </a:t>
            </a:r>
            <a:r>
              <a:rPr lang="it-IT" b="1" dirty="0" err="1" smtClean="0">
                <a:solidFill>
                  <a:schemeClr val="tx2">
                    <a:lumMod val="60000"/>
                    <a:lumOff val="40000"/>
                  </a:schemeClr>
                </a:solidFill>
                <a:cs typeface="+mn-cs"/>
              </a:rPr>
              <a:t>resonance</a:t>
            </a:r>
            <a:r>
              <a:rPr lang="it-IT" b="1" dirty="0" smtClean="0">
                <a:solidFill>
                  <a:schemeClr val="tx2">
                    <a:lumMod val="60000"/>
                    <a:lumOff val="40000"/>
                  </a:schemeClr>
                </a:solidFill>
                <a:cs typeface="+mn-cs"/>
              </a:rPr>
              <a:t>               </a:t>
            </a:r>
            <a:r>
              <a:rPr lang="it-IT" b="1" dirty="0">
                <a:solidFill>
                  <a:schemeClr val="tx2">
                    <a:lumMod val="60000"/>
                    <a:lumOff val="40000"/>
                  </a:schemeClr>
                </a:solidFill>
                <a:cs typeface="+mn-cs"/>
              </a:rPr>
              <a:t>lifetime of the excited nuclear level</a:t>
            </a:r>
            <a:endParaRPr lang="en-US" b="1" dirty="0">
              <a:solidFill>
                <a:schemeClr val="tx2">
                  <a:lumMod val="60000"/>
                  <a:lumOff val="40000"/>
                </a:schemeClr>
              </a:solidFill>
              <a:cs typeface="+mn-cs"/>
            </a:endParaRPr>
          </a:p>
        </p:txBody>
      </p:sp>
      <p:sp>
        <p:nvSpPr>
          <p:cNvPr id="17430" name="Rectangle 13"/>
          <p:cNvSpPr>
            <a:spLocks noChangeArrowheads="1"/>
          </p:cNvSpPr>
          <p:nvPr/>
        </p:nvSpPr>
        <p:spPr bwMode="auto">
          <a:xfrm>
            <a:off x="214282" y="4572008"/>
            <a:ext cx="4679950" cy="277812"/>
          </a:xfrm>
          <a:prstGeom prst="rect">
            <a:avLst/>
          </a:prstGeom>
          <a:noFill/>
          <a:ln w="9525">
            <a:noFill/>
            <a:miter lim="800000"/>
            <a:headEnd/>
            <a:tailEnd/>
          </a:ln>
        </p:spPr>
        <p:txBody>
          <a:bodyPr>
            <a:spAutoFit/>
          </a:bodyPr>
          <a:lstStyle/>
          <a:p>
            <a:r>
              <a:rPr lang="en-US" sz="1200" i="1" dirty="0"/>
              <a:t>(C. </a:t>
            </a:r>
            <a:r>
              <a:rPr lang="en-US" sz="1200" i="1" dirty="0" err="1"/>
              <a:t>Broggini</a:t>
            </a:r>
            <a:r>
              <a:rPr lang="en-US" sz="1200" i="1" dirty="0"/>
              <a:t> et al., </a:t>
            </a:r>
            <a:r>
              <a:rPr lang="en-US" sz="1200" i="1" dirty="0" err="1"/>
              <a:t>Annu</a:t>
            </a:r>
            <a:r>
              <a:rPr lang="en-US" sz="1200" i="1" dirty="0"/>
              <a:t>. Rev. </a:t>
            </a:r>
            <a:r>
              <a:rPr lang="en-US" sz="1200" i="1" dirty="0" err="1"/>
              <a:t>Nucl</a:t>
            </a:r>
            <a:r>
              <a:rPr lang="en-US" sz="1200" i="1" dirty="0"/>
              <a:t>. Part. Sci. 2010. 60:53–73)</a:t>
            </a:r>
          </a:p>
        </p:txBody>
      </p:sp>
      <p:sp>
        <p:nvSpPr>
          <p:cNvPr id="8" name="Left Arrow 7"/>
          <p:cNvSpPr/>
          <p:nvPr/>
        </p:nvSpPr>
        <p:spPr>
          <a:xfrm>
            <a:off x="8631268" y="4205260"/>
            <a:ext cx="298450" cy="492125"/>
          </a:xfrm>
          <a:prstGeom prst="lef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 name="Pfeil nach links und rechts 28"/>
          <p:cNvSpPr/>
          <p:nvPr/>
        </p:nvSpPr>
        <p:spPr>
          <a:xfrm>
            <a:off x="3071802" y="6572272"/>
            <a:ext cx="571504" cy="214290"/>
          </a:xfrm>
          <a:prstGeom prst="lef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5"/>
          <p:cNvPicPr>
            <a:picLocks/>
          </p:cNvPicPr>
          <p:nvPr/>
        </p:nvPicPr>
        <p:blipFill>
          <a:blip r:embed="rId3">
            <a:grayscl/>
            <a:biLevel thresh="50000"/>
          </a:blip>
          <a:srcRect l="5141" t="63708" r="1160" b="34209"/>
          <a:stretch>
            <a:fillRect/>
          </a:stretch>
        </p:blipFill>
        <p:spPr bwMode="auto">
          <a:xfrm>
            <a:off x="1096932" y="5088553"/>
            <a:ext cx="7886700" cy="155575"/>
          </a:xfrm>
          <a:prstGeom prst="rect">
            <a:avLst/>
          </a:prstGeom>
          <a:noFill/>
          <a:ln w="9525">
            <a:noFill/>
            <a:miter lim="800000"/>
            <a:headEnd/>
            <a:tailEnd/>
          </a:ln>
        </p:spPr>
      </p:pic>
      <p:sp>
        <p:nvSpPr>
          <p:cNvPr id="12291" name="TextBox 14"/>
          <p:cNvSpPr txBox="1">
            <a:spLocks noChangeArrowheads="1"/>
          </p:cNvSpPr>
          <p:nvPr/>
        </p:nvSpPr>
        <p:spPr bwMode="auto">
          <a:xfrm>
            <a:off x="8780432" y="4977428"/>
            <a:ext cx="277812" cy="307975"/>
          </a:xfrm>
          <a:prstGeom prst="rect">
            <a:avLst/>
          </a:prstGeom>
          <a:solidFill>
            <a:schemeClr val="tx1"/>
          </a:solidFill>
          <a:ln w="9525">
            <a:noFill/>
            <a:miter lim="800000"/>
            <a:headEnd/>
            <a:tailEnd/>
          </a:ln>
        </p:spPr>
        <p:txBody>
          <a:bodyPr wrap="none">
            <a:spAutoFit/>
          </a:bodyPr>
          <a:lstStyle/>
          <a:p>
            <a:r>
              <a:rPr lang="it-IT" sz="1400" b="1">
                <a:solidFill>
                  <a:schemeClr val="bg1"/>
                </a:solidFill>
              </a:rPr>
              <a:t>E</a:t>
            </a:r>
            <a:endParaRPr lang="en-US" sz="1400" b="1">
              <a:solidFill>
                <a:schemeClr val="bg1"/>
              </a:solidFill>
            </a:endParaRPr>
          </a:p>
        </p:txBody>
      </p:sp>
      <p:sp>
        <p:nvSpPr>
          <p:cNvPr id="12292" name="TextBox 90"/>
          <p:cNvSpPr txBox="1">
            <a:spLocks noChangeArrowheads="1"/>
          </p:cNvSpPr>
          <p:nvPr/>
        </p:nvSpPr>
        <p:spPr bwMode="auto">
          <a:xfrm>
            <a:off x="2120869" y="5069503"/>
            <a:ext cx="384175" cy="200025"/>
          </a:xfrm>
          <a:prstGeom prst="rect">
            <a:avLst/>
          </a:prstGeom>
          <a:solidFill>
            <a:schemeClr val="tx1"/>
          </a:solidFill>
          <a:ln w="9525">
            <a:noFill/>
            <a:miter lim="800000"/>
            <a:headEnd/>
            <a:tailEnd/>
          </a:ln>
        </p:spPr>
        <p:txBody>
          <a:bodyPr wrap="none">
            <a:spAutoFit/>
          </a:bodyPr>
          <a:lstStyle/>
          <a:p>
            <a:r>
              <a:rPr lang="it-IT" sz="700" b="1">
                <a:solidFill>
                  <a:schemeClr val="bg1"/>
                </a:solidFill>
              </a:rPr>
              <a:t>5600</a:t>
            </a:r>
            <a:endParaRPr lang="en-US" sz="700" b="1">
              <a:solidFill>
                <a:schemeClr val="bg1"/>
              </a:solidFill>
            </a:endParaRPr>
          </a:p>
        </p:txBody>
      </p:sp>
      <p:sp>
        <p:nvSpPr>
          <p:cNvPr id="12293" name="TextBox 92"/>
          <p:cNvSpPr txBox="1">
            <a:spLocks noChangeArrowheads="1"/>
          </p:cNvSpPr>
          <p:nvPr/>
        </p:nvSpPr>
        <p:spPr bwMode="auto">
          <a:xfrm>
            <a:off x="3297207" y="5085378"/>
            <a:ext cx="382587" cy="200025"/>
          </a:xfrm>
          <a:prstGeom prst="rect">
            <a:avLst/>
          </a:prstGeom>
          <a:solidFill>
            <a:schemeClr val="tx1"/>
          </a:solidFill>
          <a:ln w="9525">
            <a:noFill/>
            <a:miter lim="800000"/>
            <a:headEnd/>
            <a:tailEnd/>
          </a:ln>
        </p:spPr>
        <p:txBody>
          <a:bodyPr wrap="none">
            <a:spAutoFit/>
          </a:bodyPr>
          <a:lstStyle/>
          <a:p>
            <a:r>
              <a:rPr lang="it-IT" sz="700" b="1">
                <a:solidFill>
                  <a:schemeClr val="bg1"/>
                </a:solidFill>
              </a:rPr>
              <a:t>6000</a:t>
            </a:r>
            <a:endParaRPr lang="en-US" sz="700" b="1">
              <a:solidFill>
                <a:schemeClr val="bg1"/>
              </a:solidFill>
            </a:endParaRPr>
          </a:p>
        </p:txBody>
      </p:sp>
      <p:sp>
        <p:nvSpPr>
          <p:cNvPr id="12294" name="TextBox 93"/>
          <p:cNvSpPr txBox="1">
            <a:spLocks noChangeArrowheads="1"/>
          </p:cNvSpPr>
          <p:nvPr/>
        </p:nvSpPr>
        <p:spPr bwMode="auto">
          <a:xfrm>
            <a:off x="4521169" y="5085378"/>
            <a:ext cx="384175" cy="200025"/>
          </a:xfrm>
          <a:prstGeom prst="rect">
            <a:avLst/>
          </a:prstGeom>
          <a:solidFill>
            <a:schemeClr val="tx1"/>
          </a:solidFill>
          <a:ln w="9525">
            <a:noFill/>
            <a:miter lim="800000"/>
            <a:headEnd/>
            <a:tailEnd/>
          </a:ln>
        </p:spPr>
        <p:txBody>
          <a:bodyPr wrap="none">
            <a:spAutoFit/>
          </a:bodyPr>
          <a:lstStyle/>
          <a:p>
            <a:r>
              <a:rPr lang="it-IT" sz="700" b="1">
                <a:solidFill>
                  <a:schemeClr val="bg1"/>
                </a:solidFill>
              </a:rPr>
              <a:t>6400</a:t>
            </a:r>
            <a:endParaRPr lang="en-US" sz="700" b="1">
              <a:solidFill>
                <a:schemeClr val="bg1"/>
              </a:solidFill>
            </a:endParaRPr>
          </a:p>
        </p:txBody>
      </p:sp>
      <p:sp>
        <p:nvSpPr>
          <p:cNvPr id="12295" name="TextBox 95"/>
          <p:cNvSpPr txBox="1">
            <a:spLocks noChangeArrowheads="1"/>
          </p:cNvSpPr>
          <p:nvPr/>
        </p:nvSpPr>
        <p:spPr bwMode="auto">
          <a:xfrm>
            <a:off x="5749894" y="5085378"/>
            <a:ext cx="384175" cy="200025"/>
          </a:xfrm>
          <a:prstGeom prst="rect">
            <a:avLst/>
          </a:prstGeom>
          <a:solidFill>
            <a:schemeClr val="tx1"/>
          </a:solidFill>
          <a:ln w="9525">
            <a:noFill/>
            <a:miter lim="800000"/>
            <a:headEnd/>
            <a:tailEnd/>
          </a:ln>
        </p:spPr>
        <p:txBody>
          <a:bodyPr wrap="none">
            <a:spAutoFit/>
          </a:bodyPr>
          <a:lstStyle/>
          <a:p>
            <a:r>
              <a:rPr lang="it-IT" sz="700" b="1">
                <a:solidFill>
                  <a:schemeClr val="bg1"/>
                </a:solidFill>
              </a:rPr>
              <a:t>6800</a:t>
            </a:r>
            <a:endParaRPr lang="en-US" sz="700" b="1">
              <a:solidFill>
                <a:schemeClr val="bg1"/>
              </a:solidFill>
            </a:endParaRPr>
          </a:p>
        </p:txBody>
      </p:sp>
      <p:sp>
        <p:nvSpPr>
          <p:cNvPr id="12296" name="TextBox 96"/>
          <p:cNvSpPr txBox="1">
            <a:spLocks noChangeArrowheads="1"/>
          </p:cNvSpPr>
          <p:nvPr/>
        </p:nvSpPr>
        <p:spPr bwMode="auto">
          <a:xfrm>
            <a:off x="6934169" y="5085378"/>
            <a:ext cx="384175" cy="200025"/>
          </a:xfrm>
          <a:prstGeom prst="rect">
            <a:avLst/>
          </a:prstGeom>
          <a:solidFill>
            <a:schemeClr val="tx1"/>
          </a:solidFill>
          <a:ln w="9525">
            <a:noFill/>
            <a:miter lim="800000"/>
            <a:headEnd/>
            <a:tailEnd/>
          </a:ln>
        </p:spPr>
        <p:txBody>
          <a:bodyPr wrap="none">
            <a:spAutoFit/>
          </a:bodyPr>
          <a:lstStyle/>
          <a:p>
            <a:r>
              <a:rPr lang="it-IT" sz="700" b="1">
                <a:solidFill>
                  <a:schemeClr val="bg1"/>
                </a:solidFill>
              </a:rPr>
              <a:t>7200</a:t>
            </a:r>
            <a:endParaRPr lang="en-US" sz="700" b="1">
              <a:solidFill>
                <a:schemeClr val="bg1"/>
              </a:solidFill>
            </a:endParaRPr>
          </a:p>
        </p:txBody>
      </p:sp>
      <p:sp>
        <p:nvSpPr>
          <p:cNvPr id="12297" name="TextBox 98"/>
          <p:cNvSpPr txBox="1">
            <a:spLocks noChangeArrowheads="1"/>
          </p:cNvSpPr>
          <p:nvPr/>
        </p:nvSpPr>
        <p:spPr bwMode="auto">
          <a:xfrm>
            <a:off x="8193057" y="5085378"/>
            <a:ext cx="384175" cy="200025"/>
          </a:xfrm>
          <a:prstGeom prst="rect">
            <a:avLst/>
          </a:prstGeom>
          <a:solidFill>
            <a:schemeClr val="tx1"/>
          </a:solidFill>
          <a:ln w="9525">
            <a:noFill/>
            <a:miter lim="800000"/>
            <a:headEnd/>
            <a:tailEnd/>
          </a:ln>
        </p:spPr>
        <p:txBody>
          <a:bodyPr wrap="none">
            <a:spAutoFit/>
          </a:bodyPr>
          <a:lstStyle/>
          <a:p>
            <a:r>
              <a:rPr lang="it-IT" sz="700" b="1">
                <a:solidFill>
                  <a:schemeClr val="bg1"/>
                </a:solidFill>
              </a:rPr>
              <a:t>7600</a:t>
            </a:r>
            <a:endParaRPr lang="en-US" sz="700" b="1">
              <a:solidFill>
                <a:schemeClr val="bg1"/>
              </a:solidFill>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2763" y="5069230"/>
            <a:ext cx="1474470" cy="2003108"/>
          </a:xfrm>
          <a:prstGeom prst="rect">
            <a:avLst/>
          </a:prstGeom>
          <a:scene3d>
            <a:camera prst="orthographicFront">
              <a:rot lat="0" lon="0" rev="16200000"/>
            </a:camera>
            <a:lightRig rig="threePt" dir="t"/>
          </a:scene3d>
        </p:spPr>
      </p:pic>
      <p:pic>
        <p:nvPicPr>
          <p:cNvPr id="12299" name="Picture 1"/>
          <p:cNvPicPr>
            <a:picLocks noChangeAspect="1"/>
          </p:cNvPicPr>
          <p:nvPr/>
        </p:nvPicPr>
        <p:blipFill>
          <a:blip r:embed="rId5"/>
          <a:srcRect l="1215" t="9229" b="4607"/>
          <a:stretch>
            <a:fillRect/>
          </a:stretch>
        </p:blipFill>
        <p:spPr bwMode="auto">
          <a:xfrm>
            <a:off x="1071538" y="1165841"/>
            <a:ext cx="7883525" cy="3900487"/>
          </a:xfrm>
          <a:prstGeom prst="rect">
            <a:avLst/>
          </a:prstGeom>
          <a:noFill/>
          <a:ln w="9525">
            <a:noFill/>
            <a:miter lim="800000"/>
            <a:headEnd/>
            <a:tailEnd/>
          </a:ln>
        </p:spPr>
      </p:pic>
      <p:cxnSp>
        <p:nvCxnSpPr>
          <p:cNvPr id="13" name="Straight Arrow Connector 12"/>
          <p:cNvCxnSpPr/>
          <p:nvPr/>
        </p:nvCxnSpPr>
        <p:spPr>
          <a:xfrm flipV="1">
            <a:off x="1019144" y="1111866"/>
            <a:ext cx="0" cy="2219325"/>
          </a:xfrm>
          <a:prstGeom prst="straightConnector1">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2301" name="TextBox 15"/>
          <p:cNvSpPr txBox="1">
            <a:spLocks noChangeArrowheads="1"/>
          </p:cNvSpPr>
          <p:nvPr/>
        </p:nvSpPr>
        <p:spPr bwMode="auto">
          <a:xfrm>
            <a:off x="142844" y="854691"/>
            <a:ext cx="911225" cy="338137"/>
          </a:xfrm>
          <a:prstGeom prst="rect">
            <a:avLst/>
          </a:prstGeom>
          <a:noFill/>
          <a:ln w="9525">
            <a:noFill/>
            <a:miter lim="800000"/>
            <a:headEnd/>
            <a:tailEnd/>
          </a:ln>
        </p:spPr>
        <p:txBody>
          <a:bodyPr wrap="none">
            <a:spAutoFit/>
          </a:bodyPr>
          <a:lstStyle/>
          <a:p>
            <a:r>
              <a:rPr lang="el-GR" sz="1600" b="1"/>
              <a:t>θ</a:t>
            </a:r>
            <a:r>
              <a:rPr lang="it-IT" sz="1600" b="1"/>
              <a:t> [deg]</a:t>
            </a:r>
            <a:endParaRPr lang="en-US" sz="1600" b="1"/>
          </a:p>
        </p:txBody>
      </p:sp>
      <p:sp>
        <p:nvSpPr>
          <p:cNvPr id="3" name="Oval 2"/>
          <p:cNvSpPr/>
          <p:nvPr/>
        </p:nvSpPr>
        <p:spPr>
          <a:xfrm>
            <a:off x="5302219" y="3804266"/>
            <a:ext cx="1079500" cy="126206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9" name="Straight Connector 8"/>
          <p:cNvCxnSpPr/>
          <p:nvPr/>
        </p:nvCxnSpPr>
        <p:spPr>
          <a:xfrm flipV="1">
            <a:off x="5110132" y="4828203"/>
            <a:ext cx="300037" cy="29686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4733894" y="6044228"/>
            <a:ext cx="684213" cy="41275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2305" name="TextBox 34"/>
          <p:cNvSpPr txBox="1">
            <a:spLocks noChangeArrowheads="1"/>
          </p:cNvSpPr>
          <p:nvPr/>
        </p:nvSpPr>
        <p:spPr bwMode="auto">
          <a:xfrm>
            <a:off x="5418107" y="6364903"/>
            <a:ext cx="2055812" cy="338138"/>
          </a:xfrm>
          <a:prstGeom prst="rect">
            <a:avLst/>
          </a:prstGeom>
          <a:solidFill>
            <a:srgbClr val="7030A0"/>
          </a:solidFill>
          <a:ln w="9525">
            <a:noFill/>
            <a:miter lim="800000"/>
            <a:headEnd/>
            <a:tailEnd/>
          </a:ln>
        </p:spPr>
        <p:txBody>
          <a:bodyPr wrap="none">
            <a:spAutoFit/>
          </a:bodyPr>
          <a:lstStyle/>
          <a:p>
            <a:r>
              <a:rPr lang="it-IT" sz="1600">
                <a:solidFill>
                  <a:schemeClr val="bg1"/>
                </a:solidFill>
              </a:rPr>
              <a:t>fusion-evaporation</a:t>
            </a:r>
            <a:endParaRPr lang="en-US" sz="1600">
              <a:solidFill>
                <a:schemeClr val="bg1"/>
              </a:solidFill>
            </a:endParaRPr>
          </a:p>
        </p:txBody>
      </p:sp>
      <p:sp>
        <p:nvSpPr>
          <p:cNvPr id="12306" name="TextBox 35"/>
          <p:cNvSpPr txBox="1">
            <a:spLocks noChangeArrowheads="1"/>
          </p:cNvSpPr>
          <p:nvPr/>
        </p:nvSpPr>
        <p:spPr bwMode="auto">
          <a:xfrm>
            <a:off x="590519" y="5429866"/>
            <a:ext cx="1806575" cy="338137"/>
          </a:xfrm>
          <a:prstGeom prst="rect">
            <a:avLst/>
          </a:prstGeom>
          <a:solidFill>
            <a:srgbClr val="7030A0"/>
          </a:solidFill>
          <a:ln w="9525">
            <a:noFill/>
            <a:miter lim="800000"/>
            <a:headEnd/>
            <a:tailEnd/>
          </a:ln>
        </p:spPr>
        <p:txBody>
          <a:bodyPr wrap="none">
            <a:spAutoFit/>
          </a:bodyPr>
          <a:lstStyle/>
          <a:p>
            <a:r>
              <a:rPr lang="it-IT" sz="1600">
                <a:solidFill>
                  <a:schemeClr val="bg1"/>
                </a:solidFill>
              </a:rPr>
              <a:t>nucleon-transfer</a:t>
            </a:r>
            <a:endParaRPr lang="en-US" sz="1600">
              <a:solidFill>
                <a:schemeClr val="bg1"/>
              </a:solidFill>
            </a:endParaRPr>
          </a:p>
        </p:txBody>
      </p:sp>
      <p:sp>
        <p:nvSpPr>
          <p:cNvPr id="37" name="Oval 36"/>
          <p:cNvSpPr/>
          <p:nvPr/>
        </p:nvSpPr>
        <p:spPr>
          <a:xfrm>
            <a:off x="1371569" y="5993428"/>
            <a:ext cx="107950" cy="107950"/>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p>
        </p:txBody>
      </p:sp>
      <p:sp>
        <p:nvSpPr>
          <p:cNvPr id="38" name="Oval 37"/>
          <p:cNvSpPr/>
          <p:nvPr/>
        </p:nvSpPr>
        <p:spPr>
          <a:xfrm>
            <a:off x="1439832" y="5947391"/>
            <a:ext cx="107950" cy="1079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p>
        </p:txBody>
      </p:sp>
      <p:sp>
        <p:nvSpPr>
          <p:cNvPr id="12309" name="TextBox 38"/>
          <p:cNvSpPr txBox="1">
            <a:spLocks noChangeArrowheads="1"/>
          </p:cNvSpPr>
          <p:nvPr/>
        </p:nvSpPr>
        <p:spPr bwMode="auto">
          <a:xfrm>
            <a:off x="1335057" y="6066453"/>
            <a:ext cx="400050" cy="338138"/>
          </a:xfrm>
          <a:prstGeom prst="rect">
            <a:avLst/>
          </a:prstGeom>
          <a:noFill/>
          <a:ln w="9525">
            <a:noFill/>
            <a:miter lim="800000"/>
            <a:headEnd/>
            <a:tailEnd/>
          </a:ln>
        </p:spPr>
        <p:txBody>
          <a:bodyPr wrap="none">
            <a:spAutoFit/>
          </a:bodyPr>
          <a:lstStyle/>
          <a:p>
            <a:r>
              <a:rPr lang="it-IT" sz="1600" baseline="30000"/>
              <a:t>2</a:t>
            </a:r>
            <a:r>
              <a:rPr lang="it-IT" sz="1600"/>
              <a:t>H</a:t>
            </a:r>
            <a:endParaRPr lang="en-US" sz="1600"/>
          </a:p>
        </p:txBody>
      </p:sp>
      <p:sp>
        <p:nvSpPr>
          <p:cNvPr id="40" name="Oval 39"/>
          <p:cNvSpPr/>
          <p:nvPr/>
        </p:nvSpPr>
        <p:spPr>
          <a:xfrm>
            <a:off x="311119" y="5785466"/>
            <a:ext cx="431800" cy="43180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311" name="TextBox 40"/>
          <p:cNvSpPr txBox="1">
            <a:spLocks noChangeArrowheads="1"/>
          </p:cNvSpPr>
          <p:nvPr/>
        </p:nvSpPr>
        <p:spPr bwMode="auto">
          <a:xfrm>
            <a:off x="255557" y="5850553"/>
            <a:ext cx="487362" cy="338138"/>
          </a:xfrm>
          <a:prstGeom prst="rect">
            <a:avLst/>
          </a:prstGeom>
          <a:noFill/>
          <a:ln w="9525">
            <a:noFill/>
            <a:miter lim="800000"/>
            <a:headEnd/>
            <a:tailEnd/>
          </a:ln>
        </p:spPr>
        <p:txBody>
          <a:bodyPr wrap="none">
            <a:spAutoFit/>
          </a:bodyPr>
          <a:lstStyle/>
          <a:p>
            <a:r>
              <a:rPr lang="it-IT" sz="1600" baseline="30000"/>
              <a:t>14</a:t>
            </a:r>
            <a:r>
              <a:rPr lang="it-IT" sz="1600"/>
              <a:t>N</a:t>
            </a:r>
            <a:endParaRPr lang="en-US" sz="1600"/>
          </a:p>
        </p:txBody>
      </p:sp>
      <p:cxnSp>
        <p:nvCxnSpPr>
          <p:cNvPr id="43" name="Straight Arrow Connector 42"/>
          <p:cNvCxnSpPr/>
          <p:nvPr/>
        </p:nvCxnSpPr>
        <p:spPr>
          <a:xfrm>
            <a:off x="760382" y="6047403"/>
            <a:ext cx="49688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1623982" y="5947391"/>
            <a:ext cx="647700" cy="682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2327244" y="5706091"/>
            <a:ext cx="431800"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315" name="TextBox 47"/>
          <p:cNvSpPr txBox="1">
            <a:spLocks noChangeArrowheads="1"/>
          </p:cNvSpPr>
          <p:nvPr/>
        </p:nvSpPr>
        <p:spPr bwMode="auto">
          <a:xfrm>
            <a:off x="2271682" y="5771178"/>
            <a:ext cx="512762" cy="338138"/>
          </a:xfrm>
          <a:prstGeom prst="rect">
            <a:avLst/>
          </a:prstGeom>
          <a:noFill/>
          <a:ln w="9525">
            <a:noFill/>
            <a:miter lim="800000"/>
            <a:headEnd/>
            <a:tailEnd/>
          </a:ln>
        </p:spPr>
        <p:txBody>
          <a:bodyPr wrap="none">
            <a:spAutoFit/>
          </a:bodyPr>
          <a:lstStyle/>
          <a:p>
            <a:r>
              <a:rPr lang="it-IT" sz="1600" baseline="30000"/>
              <a:t>15</a:t>
            </a:r>
            <a:r>
              <a:rPr lang="it-IT" sz="1600"/>
              <a:t>O</a:t>
            </a:r>
            <a:endParaRPr lang="en-US" sz="1600"/>
          </a:p>
        </p:txBody>
      </p:sp>
      <p:cxnSp>
        <p:nvCxnSpPr>
          <p:cNvPr id="50" name="Straight Arrow Connector 49"/>
          <p:cNvCxnSpPr/>
          <p:nvPr/>
        </p:nvCxnSpPr>
        <p:spPr>
          <a:xfrm>
            <a:off x="1643032" y="6087091"/>
            <a:ext cx="341312" cy="33972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1995457" y="6372841"/>
            <a:ext cx="107950" cy="1079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p>
        </p:txBody>
      </p:sp>
      <p:sp>
        <p:nvSpPr>
          <p:cNvPr id="12318" name="TextBox 53"/>
          <p:cNvSpPr txBox="1">
            <a:spLocks noChangeArrowheads="1"/>
          </p:cNvSpPr>
          <p:nvPr/>
        </p:nvSpPr>
        <p:spPr bwMode="auto">
          <a:xfrm>
            <a:off x="2055782" y="6282353"/>
            <a:ext cx="288925" cy="276225"/>
          </a:xfrm>
          <a:prstGeom prst="rect">
            <a:avLst/>
          </a:prstGeom>
          <a:noFill/>
          <a:ln w="9525">
            <a:noFill/>
            <a:miter lim="800000"/>
            <a:headEnd/>
            <a:tailEnd/>
          </a:ln>
        </p:spPr>
        <p:txBody>
          <a:bodyPr wrap="none">
            <a:spAutoFit/>
          </a:bodyPr>
          <a:lstStyle/>
          <a:p>
            <a:r>
              <a:rPr lang="it-IT" sz="1200"/>
              <a:t>n</a:t>
            </a:r>
            <a:endParaRPr lang="en-US" sz="1200"/>
          </a:p>
        </p:txBody>
      </p:sp>
      <p:sp>
        <p:nvSpPr>
          <p:cNvPr id="67" name="Oval 66"/>
          <p:cNvSpPr/>
          <p:nvPr/>
        </p:nvSpPr>
        <p:spPr>
          <a:xfrm>
            <a:off x="6592857" y="5955328"/>
            <a:ext cx="107950" cy="107950"/>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p>
        </p:txBody>
      </p:sp>
      <p:sp>
        <p:nvSpPr>
          <p:cNvPr id="68" name="Oval 67"/>
          <p:cNvSpPr/>
          <p:nvPr/>
        </p:nvSpPr>
        <p:spPr>
          <a:xfrm>
            <a:off x="6661119" y="5907703"/>
            <a:ext cx="107950" cy="1079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p>
        </p:txBody>
      </p:sp>
      <p:sp>
        <p:nvSpPr>
          <p:cNvPr id="12321" name="TextBox 68"/>
          <p:cNvSpPr txBox="1">
            <a:spLocks noChangeArrowheads="1"/>
          </p:cNvSpPr>
          <p:nvPr/>
        </p:nvSpPr>
        <p:spPr bwMode="auto">
          <a:xfrm>
            <a:off x="6556344" y="6026766"/>
            <a:ext cx="400050" cy="338137"/>
          </a:xfrm>
          <a:prstGeom prst="rect">
            <a:avLst/>
          </a:prstGeom>
          <a:noFill/>
          <a:ln w="9525">
            <a:noFill/>
            <a:miter lim="800000"/>
            <a:headEnd/>
            <a:tailEnd/>
          </a:ln>
        </p:spPr>
        <p:txBody>
          <a:bodyPr wrap="none">
            <a:spAutoFit/>
          </a:bodyPr>
          <a:lstStyle/>
          <a:p>
            <a:r>
              <a:rPr lang="it-IT" sz="1600" baseline="30000"/>
              <a:t>2</a:t>
            </a:r>
            <a:r>
              <a:rPr lang="it-IT" sz="1600"/>
              <a:t>H</a:t>
            </a:r>
            <a:endParaRPr lang="en-US" sz="1600"/>
          </a:p>
        </p:txBody>
      </p:sp>
      <p:sp>
        <p:nvSpPr>
          <p:cNvPr id="70" name="Oval 69"/>
          <p:cNvSpPr/>
          <p:nvPr/>
        </p:nvSpPr>
        <p:spPr>
          <a:xfrm>
            <a:off x="5532407" y="5745778"/>
            <a:ext cx="431800" cy="43180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323" name="TextBox 70"/>
          <p:cNvSpPr txBox="1">
            <a:spLocks noChangeArrowheads="1"/>
          </p:cNvSpPr>
          <p:nvPr/>
        </p:nvSpPr>
        <p:spPr bwMode="auto">
          <a:xfrm>
            <a:off x="5476844" y="5810866"/>
            <a:ext cx="487363" cy="338137"/>
          </a:xfrm>
          <a:prstGeom prst="rect">
            <a:avLst/>
          </a:prstGeom>
          <a:noFill/>
          <a:ln w="9525">
            <a:noFill/>
            <a:miter lim="800000"/>
            <a:headEnd/>
            <a:tailEnd/>
          </a:ln>
        </p:spPr>
        <p:txBody>
          <a:bodyPr wrap="none">
            <a:spAutoFit/>
          </a:bodyPr>
          <a:lstStyle/>
          <a:p>
            <a:r>
              <a:rPr lang="it-IT" sz="1600" baseline="30000"/>
              <a:t>14</a:t>
            </a:r>
            <a:r>
              <a:rPr lang="it-IT" sz="1600"/>
              <a:t>N</a:t>
            </a:r>
            <a:endParaRPr lang="en-US" sz="1600"/>
          </a:p>
        </p:txBody>
      </p:sp>
      <p:cxnSp>
        <p:nvCxnSpPr>
          <p:cNvPr id="72" name="Straight Arrow Connector 71"/>
          <p:cNvCxnSpPr/>
          <p:nvPr/>
        </p:nvCxnSpPr>
        <p:spPr>
          <a:xfrm>
            <a:off x="5981669" y="6007716"/>
            <a:ext cx="49688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6800819" y="5998191"/>
            <a:ext cx="24923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7156419" y="5799753"/>
            <a:ext cx="433388" cy="43180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327" name="TextBox 75"/>
          <p:cNvSpPr txBox="1">
            <a:spLocks noChangeArrowheads="1"/>
          </p:cNvSpPr>
          <p:nvPr/>
        </p:nvSpPr>
        <p:spPr bwMode="auto">
          <a:xfrm>
            <a:off x="7100857" y="5864841"/>
            <a:ext cx="514350" cy="338137"/>
          </a:xfrm>
          <a:prstGeom prst="rect">
            <a:avLst/>
          </a:prstGeom>
          <a:noFill/>
          <a:ln w="9525">
            <a:noFill/>
            <a:miter lim="800000"/>
            <a:headEnd/>
            <a:tailEnd/>
          </a:ln>
        </p:spPr>
        <p:txBody>
          <a:bodyPr wrap="none">
            <a:spAutoFit/>
          </a:bodyPr>
          <a:lstStyle/>
          <a:p>
            <a:r>
              <a:rPr lang="it-IT" sz="1600" baseline="30000"/>
              <a:t>16</a:t>
            </a:r>
            <a:r>
              <a:rPr lang="it-IT" sz="1600"/>
              <a:t>O</a:t>
            </a:r>
            <a:endParaRPr lang="en-US" sz="1600"/>
          </a:p>
        </p:txBody>
      </p:sp>
      <p:cxnSp>
        <p:nvCxnSpPr>
          <p:cNvPr id="77" name="Straight Arrow Connector 76"/>
          <p:cNvCxnSpPr/>
          <p:nvPr/>
        </p:nvCxnSpPr>
        <p:spPr>
          <a:xfrm>
            <a:off x="7643782" y="5998191"/>
            <a:ext cx="24923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8023194" y="5785466"/>
            <a:ext cx="433388" cy="4333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330" name="TextBox 78"/>
          <p:cNvSpPr txBox="1">
            <a:spLocks noChangeArrowheads="1"/>
          </p:cNvSpPr>
          <p:nvPr/>
        </p:nvSpPr>
        <p:spPr bwMode="auto">
          <a:xfrm>
            <a:off x="7967632" y="5850553"/>
            <a:ext cx="514350" cy="339725"/>
          </a:xfrm>
          <a:prstGeom prst="rect">
            <a:avLst/>
          </a:prstGeom>
          <a:noFill/>
          <a:ln w="9525">
            <a:noFill/>
            <a:miter lim="800000"/>
            <a:headEnd/>
            <a:tailEnd/>
          </a:ln>
        </p:spPr>
        <p:txBody>
          <a:bodyPr wrap="none">
            <a:spAutoFit/>
          </a:bodyPr>
          <a:lstStyle/>
          <a:p>
            <a:r>
              <a:rPr lang="it-IT" sz="1600" baseline="30000"/>
              <a:t>15</a:t>
            </a:r>
            <a:r>
              <a:rPr lang="it-IT" sz="1600"/>
              <a:t>O</a:t>
            </a:r>
            <a:endParaRPr lang="en-US" sz="1600"/>
          </a:p>
        </p:txBody>
      </p:sp>
      <p:cxnSp>
        <p:nvCxnSpPr>
          <p:cNvPr id="82" name="Straight Arrow Connector 81"/>
          <p:cNvCxnSpPr/>
          <p:nvPr/>
        </p:nvCxnSpPr>
        <p:spPr>
          <a:xfrm flipH="1" flipV="1">
            <a:off x="7767607" y="5504478"/>
            <a:ext cx="255587" cy="26670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78" idx="0"/>
          </p:cNvCxnSpPr>
          <p:nvPr/>
        </p:nvCxnSpPr>
        <p:spPr>
          <a:xfrm flipV="1">
            <a:off x="8240682" y="5412403"/>
            <a:ext cx="96837" cy="373063"/>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8447057" y="5672753"/>
            <a:ext cx="365125" cy="214313"/>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78" idx="3"/>
          </p:cNvCxnSpPr>
          <p:nvPr/>
        </p:nvCxnSpPr>
        <p:spPr>
          <a:xfrm flipH="1">
            <a:off x="7902544" y="6155353"/>
            <a:ext cx="184150" cy="39370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8354982" y="6202978"/>
            <a:ext cx="295275" cy="3190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8481982" y="6082328"/>
            <a:ext cx="411162" cy="100013"/>
          </a:xfrm>
          <a:prstGeom prst="straightConnector1">
            <a:avLst/>
          </a:prstGeom>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8688357" y="6012478"/>
            <a:ext cx="107950" cy="1079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p>
        </p:txBody>
      </p:sp>
      <p:sp>
        <p:nvSpPr>
          <p:cNvPr id="12338" name="TextBox 98"/>
          <p:cNvSpPr txBox="1">
            <a:spLocks noChangeArrowheads="1"/>
          </p:cNvSpPr>
          <p:nvPr/>
        </p:nvSpPr>
        <p:spPr bwMode="auto">
          <a:xfrm>
            <a:off x="8748682" y="5921991"/>
            <a:ext cx="288925" cy="277812"/>
          </a:xfrm>
          <a:prstGeom prst="rect">
            <a:avLst/>
          </a:prstGeom>
          <a:noFill/>
          <a:ln w="9525">
            <a:noFill/>
            <a:miter lim="800000"/>
            <a:headEnd/>
            <a:tailEnd/>
          </a:ln>
        </p:spPr>
        <p:txBody>
          <a:bodyPr wrap="none">
            <a:spAutoFit/>
          </a:bodyPr>
          <a:lstStyle/>
          <a:p>
            <a:r>
              <a:rPr lang="it-IT" sz="1200"/>
              <a:t>n</a:t>
            </a:r>
            <a:endParaRPr lang="en-US" sz="1200"/>
          </a:p>
        </p:txBody>
      </p:sp>
      <p:sp>
        <p:nvSpPr>
          <p:cNvPr id="12339" name="TextBox 16"/>
          <p:cNvSpPr txBox="1">
            <a:spLocks noChangeArrowheads="1"/>
          </p:cNvSpPr>
          <p:nvPr/>
        </p:nvSpPr>
        <p:spPr bwMode="auto">
          <a:xfrm>
            <a:off x="569882" y="3005753"/>
            <a:ext cx="487362" cy="307975"/>
          </a:xfrm>
          <a:prstGeom prst="rect">
            <a:avLst/>
          </a:prstGeom>
          <a:noFill/>
          <a:ln w="9525">
            <a:noFill/>
            <a:miter lim="800000"/>
            <a:headEnd/>
            <a:tailEnd/>
          </a:ln>
        </p:spPr>
        <p:txBody>
          <a:bodyPr wrap="none">
            <a:spAutoFit/>
          </a:bodyPr>
          <a:lstStyle/>
          <a:p>
            <a:r>
              <a:rPr lang="it-IT" sz="1400" b="1"/>
              <a:t>175</a:t>
            </a:r>
            <a:endParaRPr lang="en-US" sz="1400" b="1"/>
          </a:p>
        </p:txBody>
      </p:sp>
      <p:sp>
        <p:nvSpPr>
          <p:cNvPr id="12340" name="TextBox 68"/>
          <p:cNvSpPr txBox="1">
            <a:spLocks noChangeArrowheads="1"/>
          </p:cNvSpPr>
          <p:nvPr/>
        </p:nvSpPr>
        <p:spPr bwMode="auto">
          <a:xfrm>
            <a:off x="560357" y="2562841"/>
            <a:ext cx="487362" cy="307975"/>
          </a:xfrm>
          <a:prstGeom prst="rect">
            <a:avLst/>
          </a:prstGeom>
          <a:noFill/>
          <a:ln w="9525">
            <a:noFill/>
            <a:miter lim="800000"/>
            <a:headEnd/>
            <a:tailEnd/>
          </a:ln>
        </p:spPr>
        <p:txBody>
          <a:bodyPr wrap="none">
            <a:spAutoFit/>
          </a:bodyPr>
          <a:lstStyle/>
          <a:p>
            <a:r>
              <a:rPr lang="it-IT" sz="1400" b="1"/>
              <a:t>169</a:t>
            </a:r>
            <a:endParaRPr lang="en-US" sz="1400" b="1"/>
          </a:p>
        </p:txBody>
      </p:sp>
      <p:sp>
        <p:nvSpPr>
          <p:cNvPr id="12341" name="TextBox 70"/>
          <p:cNvSpPr txBox="1">
            <a:spLocks noChangeArrowheads="1"/>
          </p:cNvSpPr>
          <p:nvPr/>
        </p:nvSpPr>
        <p:spPr bwMode="auto">
          <a:xfrm>
            <a:off x="569882" y="2073891"/>
            <a:ext cx="487362" cy="307975"/>
          </a:xfrm>
          <a:prstGeom prst="rect">
            <a:avLst/>
          </a:prstGeom>
          <a:noFill/>
          <a:ln w="9525">
            <a:noFill/>
            <a:miter lim="800000"/>
            <a:headEnd/>
            <a:tailEnd/>
          </a:ln>
        </p:spPr>
        <p:txBody>
          <a:bodyPr wrap="none">
            <a:spAutoFit/>
          </a:bodyPr>
          <a:lstStyle/>
          <a:p>
            <a:r>
              <a:rPr lang="it-IT" sz="1400" b="1"/>
              <a:t>163</a:t>
            </a:r>
            <a:endParaRPr lang="en-US" sz="1400" b="1"/>
          </a:p>
        </p:txBody>
      </p:sp>
      <p:sp>
        <p:nvSpPr>
          <p:cNvPr id="12342" name="TextBox 73"/>
          <p:cNvSpPr txBox="1">
            <a:spLocks noChangeArrowheads="1"/>
          </p:cNvSpPr>
          <p:nvPr/>
        </p:nvSpPr>
        <p:spPr bwMode="auto">
          <a:xfrm>
            <a:off x="569882" y="1626216"/>
            <a:ext cx="487362" cy="307975"/>
          </a:xfrm>
          <a:prstGeom prst="rect">
            <a:avLst/>
          </a:prstGeom>
          <a:noFill/>
          <a:ln w="9525">
            <a:noFill/>
            <a:miter lim="800000"/>
            <a:headEnd/>
            <a:tailEnd/>
          </a:ln>
        </p:spPr>
        <p:txBody>
          <a:bodyPr wrap="none">
            <a:spAutoFit/>
          </a:bodyPr>
          <a:lstStyle/>
          <a:p>
            <a:r>
              <a:rPr lang="it-IT" sz="1400" b="1"/>
              <a:t>157</a:t>
            </a:r>
            <a:endParaRPr lang="en-US" sz="1400" b="1"/>
          </a:p>
        </p:txBody>
      </p:sp>
      <p:sp>
        <p:nvSpPr>
          <p:cNvPr id="12343" name="TextBox 75"/>
          <p:cNvSpPr txBox="1">
            <a:spLocks noChangeArrowheads="1"/>
          </p:cNvSpPr>
          <p:nvPr/>
        </p:nvSpPr>
        <p:spPr bwMode="auto">
          <a:xfrm>
            <a:off x="574644" y="1180128"/>
            <a:ext cx="487363" cy="307975"/>
          </a:xfrm>
          <a:prstGeom prst="rect">
            <a:avLst/>
          </a:prstGeom>
          <a:noFill/>
          <a:ln w="9525">
            <a:noFill/>
            <a:miter lim="800000"/>
            <a:headEnd/>
            <a:tailEnd/>
          </a:ln>
        </p:spPr>
        <p:txBody>
          <a:bodyPr wrap="none">
            <a:spAutoFit/>
          </a:bodyPr>
          <a:lstStyle/>
          <a:p>
            <a:r>
              <a:rPr lang="it-IT" sz="1400" b="1"/>
              <a:t>151</a:t>
            </a:r>
          </a:p>
        </p:txBody>
      </p:sp>
      <p:sp>
        <p:nvSpPr>
          <p:cNvPr id="29" name="Oval 28"/>
          <p:cNvSpPr/>
          <p:nvPr/>
        </p:nvSpPr>
        <p:spPr>
          <a:xfrm>
            <a:off x="3640107" y="5285403"/>
            <a:ext cx="1638300" cy="15176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5" name="Straight Arrow Connector 4"/>
          <p:cNvCxnSpPr/>
          <p:nvPr/>
        </p:nvCxnSpPr>
        <p:spPr>
          <a:xfrm flipH="1">
            <a:off x="4808507" y="5066328"/>
            <a:ext cx="360362" cy="3460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2306" idx="3"/>
          </p:cNvCxnSpPr>
          <p:nvPr/>
        </p:nvCxnSpPr>
        <p:spPr>
          <a:xfrm>
            <a:off x="2397094" y="5598141"/>
            <a:ext cx="2038350" cy="211137"/>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2357" name="TextBox 16"/>
          <p:cNvSpPr txBox="1">
            <a:spLocks noChangeArrowheads="1"/>
          </p:cNvSpPr>
          <p:nvPr/>
        </p:nvSpPr>
        <p:spPr bwMode="auto">
          <a:xfrm>
            <a:off x="1443007" y="3331191"/>
            <a:ext cx="673100" cy="461962"/>
          </a:xfrm>
          <a:prstGeom prst="rect">
            <a:avLst/>
          </a:prstGeom>
          <a:noFill/>
          <a:ln w="9525">
            <a:noFill/>
            <a:miter lim="800000"/>
            <a:headEnd/>
            <a:tailEnd/>
          </a:ln>
        </p:spPr>
        <p:txBody>
          <a:bodyPr wrap="none">
            <a:spAutoFit/>
          </a:bodyPr>
          <a:lstStyle/>
          <a:p>
            <a:r>
              <a:rPr lang="it-IT" sz="2400" b="1" baseline="30000">
                <a:solidFill>
                  <a:schemeClr val="bg1"/>
                </a:solidFill>
              </a:rPr>
              <a:t>15</a:t>
            </a:r>
            <a:r>
              <a:rPr lang="it-IT" sz="2400" b="1">
                <a:solidFill>
                  <a:schemeClr val="bg1"/>
                </a:solidFill>
              </a:rPr>
              <a:t>O</a:t>
            </a:r>
            <a:endParaRPr lang="en-US" sz="2400" b="1">
              <a:solidFill>
                <a:schemeClr val="bg1"/>
              </a:solidFill>
            </a:endParaRPr>
          </a:p>
        </p:txBody>
      </p:sp>
      <p:sp>
        <p:nvSpPr>
          <p:cNvPr id="12358" name="TextBox 17"/>
          <p:cNvSpPr txBox="1">
            <a:spLocks noChangeArrowheads="1"/>
          </p:cNvSpPr>
          <p:nvPr/>
        </p:nvSpPr>
        <p:spPr bwMode="auto">
          <a:xfrm>
            <a:off x="1533494" y="3693141"/>
            <a:ext cx="642938" cy="461962"/>
          </a:xfrm>
          <a:prstGeom prst="rect">
            <a:avLst/>
          </a:prstGeom>
          <a:noFill/>
          <a:ln w="9525">
            <a:noFill/>
            <a:miter lim="800000"/>
            <a:headEnd/>
            <a:tailEnd/>
          </a:ln>
        </p:spPr>
        <p:txBody>
          <a:bodyPr wrap="none">
            <a:spAutoFit/>
          </a:bodyPr>
          <a:lstStyle/>
          <a:p>
            <a:r>
              <a:rPr lang="it-IT" sz="2400" b="1" baseline="30000">
                <a:solidFill>
                  <a:schemeClr val="bg1"/>
                </a:solidFill>
              </a:rPr>
              <a:t>15</a:t>
            </a:r>
            <a:r>
              <a:rPr lang="it-IT" sz="2400" b="1">
                <a:solidFill>
                  <a:schemeClr val="bg1"/>
                </a:solidFill>
              </a:rPr>
              <a:t>N</a:t>
            </a:r>
            <a:endParaRPr lang="en-US" sz="2400" b="1">
              <a:solidFill>
                <a:schemeClr val="bg1"/>
              </a:solidFill>
            </a:endParaRPr>
          </a:p>
        </p:txBody>
      </p:sp>
      <p:sp>
        <p:nvSpPr>
          <p:cNvPr id="12359" name="TextBox 18"/>
          <p:cNvSpPr txBox="1">
            <a:spLocks noChangeArrowheads="1"/>
          </p:cNvSpPr>
          <p:nvPr/>
        </p:nvSpPr>
        <p:spPr bwMode="auto">
          <a:xfrm>
            <a:off x="7778719" y="4277341"/>
            <a:ext cx="939800" cy="369887"/>
          </a:xfrm>
          <a:prstGeom prst="rect">
            <a:avLst/>
          </a:prstGeom>
          <a:noFill/>
          <a:ln w="9525">
            <a:noFill/>
            <a:miter lim="800000"/>
            <a:headEnd/>
            <a:tailEnd/>
          </a:ln>
        </p:spPr>
        <p:txBody>
          <a:bodyPr wrap="none">
            <a:spAutoFit/>
          </a:bodyPr>
          <a:lstStyle/>
          <a:p>
            <a:r>
              <a:rPr lang="it-IT" b="1">
                <a:solidFill>
                  <a:schemeClr val="bg1"/>
                </a:solidFill>
              </a:rPr>
              <a:t>source</a:t>
            </a:r>
            <a:endParaRPr lang="en-US" b="1">
              <a:solidFill>
                <a:schemeClr val="bg1"/>
              </a:solidFill>
            </a:endParaRPr>
          </a:p>
        </p:txBody>
      </p:sp>
      <p:sp>
        <p:nvSpPr>
          <p:cNvPr id="12360" name="TextBox 19"/>
          <p:cNvSpPr txBox="1">
            <a:spLocks noChangeArrowheads="1"/>
          </p:cNvSpPr>
          <p:nvPr/>
        </p:nvSpPr>
        <p:spPr bwMode="auto">
          <a:xfrm>
            <a:off x="7032594" y="3916978"/>
            <a:ext cx="642938" cy="461963"/>
          </a:xfrm>
          <a:prstGeom prst="rect">
            <a:avLst/>
          </a:prstGeom>
          <a:noFill/>
          <a:ln w="9525">
            <a:noFill/>
            <a:miter lim="800000"/>
            <a:headEnd/>
            <a:tailEnd/>
          </a:ln>
        </p:spPr>
        <p:txBody>
          <a:bodyPr wrap="none">
            <a:spAutoFit/>
          </a:bodyPr>
          <a:lstStyle/>
          <a:p>
            <a:r>
              <a:rPr lang="it-IT" sz="2400" b="1" baseline="30000">
                <a:solidFill>
                  <a:schemeClr val="bg1"/>
                </a:solidFill>
              </a:rPr>
              <a:t>15</a:t>
            </a:r>
            <a:r>
              <a:rPr lang="it-IT" sz="2400" b="1">
                <a:solidFill>
                  <a:schemeClr val="bg1"/>
                </a:solidFill>
              </a:rPr>
              <a:t>N</a:t>
            </a:r>
            <a:endParaRPr lang="en-US" sz="2400" b="1">
              <a:solidFill>
                <a:schemeClr val="bg1"/>
              </a:solidFill>
            </a:endParaRPr>
          </a:p>
        </p:txBody>
      </p:sp>
      <p:sp>
        <p:nvSpPr>
          <p:cNvPr id="12361" name="TextBox 24"/>
          <p:cNvSpPr txBox="1">
            <a:spLocks noChangeArrowheads="1"/>
          </p:cNvSpPr>
          <p:nvPr/>
        </p:nvSpPr>
        <p:spPr bwMode="auto">
          <a:xfrm>
            <a:off x="4683130" y="3752855"/>
            <a:ext cx="674688" cy="461963"/>
          </a:xfrm>
          <a:prstGeom prst="rect">
            <a:avLst/>
          </a:prstGeom>
          <a:noFill/>
          <a:ln w="9525">
            <a:noFill/>
            <a:miter lim="800000"/>
            <a:headEnd/>
            <a:tailEnd/>
          </a:ln>
        </p:spPr>
        <p:txBody>
          <a:bodyPr wrap="none">
            <a:spAutoFit/>
          </a:bodyPr>
          <a:lstStyle/>
          <a:p>
            <a:r>
              <a:rPr lang="it-IT" sz="2400" b="1" baseline="30000" dirty="0">
                <a:solidFill>
                  <a:schemeClr val="bg1"/>
                </a:solidFill>
              </a:rPr>
              <a:t>15</a:t>
            </a:r>
            <a:r>
              <a:rPr lang="it-IT" sz="2400" b="1" dirty="0">
                <a:solidFill>
                  <a:schemeClr val="bg1"/>
                </a:solidFill>
              </a:rPr>
              <a:t>O</a:t>
            </a:r>
            <a:endParaRPr lang="en-US" sz="2400" b="1" dirty="0">
              <a:solidFill>
                <a:schemeClr val="bg1"/>
              </a:solidFill>
            </a:endParaRPr>
          </a:p>
        </p:txBody>
      </p:sp>
      <p:sp>
        <p:nvSpPr>
          <p:cNvPr id="88" name="Rectangle 5"/>
          <p:cNvSpPr txBox="1">
            <a:spLocks noChangeArrowheads="1"/>
          </p:cNvSpPr>
          <p:nvPr/>
        </p:nvSpPr>
        <p:spPr>
          <a:xfrm>
            <a:off x="214282" y="142852"/>
            <a:ext cx="8678893" cy="679431"/>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accent1"/>
                </a:solidFill>
                <a:effectLst/>
                <a:uLnTx/>
                <a:uFillTx/>
                <a:latin typeface="Arial" pitchFamily="34" charset="0"/>
                <a:ea typeface="+mj-ea"/>
                <a:cs typeface="Arial" pitchFamily="34" charset="0"/>
                <a:sym typeface="Wingdings" pitchFamily="2" charset="2"/>
              </a:rPr>
              <a:t>Lifetime of the 6.792MeV state in </a:t>
            </a:r>
            <a:r>
              <a:rPr kumimoji="0" lang="en-US" sz="3200" b="0" i="0" u="none" strike="noStrike" kern="0" cap="none" spc="0" normalizeH="0" baseline="30000" noProof="0" dirty="0" smtClean="0">
                <a:ln>
                  <a:noFill/>
                </a:ln>
                <a:solidFill>
                  <a:schemeClr val="accent1"/>
                </a:solidFill>
                <a:effectLst/>
                <a:uLnTx/>
                <a:uFillTx/>
                <a:latin typeface="Arial" pitchFamily="34" charset="0"/>
                <a:ea typeface="+mj-ea"/>
                <a:cs typeface="Arial" pitchFamily="34" charset="0"/>
                <a:sym typeface="Wingdings" pitchFamily="2" charset="2"/>
              </a:rPr>
              <a:t>15</a:t>
            </a:r>
            <a:r>
              <a:rPr kumimoji="0" lang="en-US" sz="3200" b="0" i="0" u="none" strike="noStrike" kern="0" cap="none" spc="0" normalizeH="0" baseline="0" noProof="0" dirty="0" smtClean="0">
                <a:ln>
                  <a:noFill/>
                </a:ln>
                <a:solidFill>
                  <a:schemeClr val="accent1"/>
                </a:solidFill>
                <a:effectLst/>
                <a:uLnTx/>
                <a:uFillTx/>
                <a:latin typeface="Arial" pitchFamily="34" charset="0"/>
                <a:ea typeface="+mj-ea"/>
                <a:cs typeface="Arial" pitchFamily="34" charset="0"/>
                <a:sym typeface="Wingdings" pitchFamily="2" charset="2"/>
              </a:rPr>
              <a:t>O  </a:t>
            </a:r>
          </a:p>
        </p:txBody>
      </p:sp>
      <p:sp>
        <p:nvSpPr>
          <p:cNvPr id="65" name="Textfeld 64"/>
          <p:cNvSpPr txBox="1"/>
          <p:nvPr/>
        </p:nvSpPr>
        <p:spPr>
          <a:xfrm>
            <a:off x="4065493" y="3357562"/>
            <a:ext cx="2495298" cy="369332"/>
          </a:xfrm>
          <a:prstGeom prst="rect">
            <a:avLst/>
          </a:prstGeom>
          <a:noFill/>
        </p:spPr>
        <p:txBody>
          <a:bodyPr wrap="none" rtlCol="0">
            <a:spAutoFit/>
          </a:bodyPr>
          <a:lstStyle/>
          <a:p>
            <a:r>
              <a:rPr lang="en-US" dirty="0" smtClean="0">
                <a:solidFill>
                  <a:srgbClr val="FFFF00"/>
                </a:solidFill>
              </a:rPr>
              <a:t>AGATA  DSAM line shape</a:t>
            </a:r>
            <a:endParaRPr lang="de-DE" dirty="0">
              <a:solidFill>
                <a:srgbClr val="FFFF00"/>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 Box 3"/>
          <p:cNvSpPr txBox="1">
            <a:spLocks noChangeArrowheads="1"/>
          </p:cNvSpPr>
          <p:nvPr/>
        </p:nvSpPr>
        <p:spPr bwMode="auto">
          <a:xfrm>
            <a:off x="0" y="-76200"/>
            <a:ext cx="9143999" cy="540790"/>
          </a:xfrm>
          <a:prstGeom prst="rect">
            <a:avLst/>
          </a:prstGeom>
          <a:solidFill>
            <a:schemeClr val="bg1"/>
          </a:solidFill>
          <a:ln w="9525">
            <a:noFill/>
            <a:round/>
            <a:headEnd/>
            <a:tailEnd/>
          </a:ln>
          <a:effectLst/>
        </p:spPr>
        <p:txBody>
          <a:bodyPr wrap="squar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900" b="1" dirty="0">
                <a:solidFill>
                  <a:schemeClr val="accent1"/>
                </a:solidFill>
                <a:cs typeface="Arial" charset="0"/>
              </a:rPr>
              <a:t>LIFETIME MEASUREMENT of 6.79 MeV in </a:t>
            </a:r>
            <a:r>
              <a:rPr lang="it-IT" sz="2900" b="1" baseline="30000" dirty="0">
                <a:solidFill>
                  <a:schemeClr val="accent1"/>
                </a:solidFill>
                <a:cs typeface="Arial" charset="0"/>
              </a:rPr>
              <a:t>15</a:t>
            </a:r>
            <a:r>
              <a:rPr lang="it-IT" sz="2900" b="1" dirty="0">
                <a:solidFill>
                  <a:schemeClr val="accent1"/>
                </a:solidFill>
                <a:cs typeface="Arial" charset="0"/>
              </a:rPr>
              <a:t>O  </a:t>
            </a:r>
          </a:p>
        </p:txBody>
      </p:sp>
      <p:sp>
        <p:nvSpPr>
          <p:cNvPr id="85003" name="Text Box 11"/>
          <p:cNvSpPr txBox="1">
            <a:spLocks noChangeArrowheads="1"/>
          </p:cNvSpPr>
          <p:nvPr/>
        </p:nvSpPr>
        <p:spPr bwMode="auto">
          <a:xfrm>
            <a:off x="179388" y="766763"/>
            <a:ext cx="8820150" cy="894733"/>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baseline="30000" dirty="0">
                <a:solidFill>
                  <a:srgbClr val="FF0000"/>
                </a:solidFill>
                <a:cs typeface="Arial" charset="0"/>
              </a:rPr>
              <a:t>14</a:t>
            </a:r>
            <a:r>
              <a:rPr lang="it-IT" sz="1800" dirty="0">
                <a:solidFill>
                  <a:srgbClr val="FF0000"/>
                </a:solidFill>
                <a:cs typeface="Arial" charset="0"/>
              </a:rPr>
              <a:t>N(</a:t>
            </a:r>
            <a:r>
              <a:rPr lang="it-IT" sz="1800" baseline="30000" dirty="0">
                <a:solidFill>
                  <a:srgbClr val="FF0000"/>
                </a:solidFill>
                <a:cs typeface="Arial" charset="0"/>
              </a:rPr>
              <a:t>2</a:t>
            </a:r>
            <a:r>
              <a:rPr lang="it-IT" sz="1800" dirty="0">
                <a:solidFill>
                  <a:srgbClr val="FF0000"/>
                </a:solidFill>
                <a:cs typeface="Arial" charset="0"/>
              </a:rPr>
              <a:t>H,n)</a:t>
            </a:r>
            <a:r>
              <a:rPr lang="it-IT" sz="1800" b="1" baseline="30000" dirty="0">
                <a:solidFill>
                  <a:srgbClr val="FF0000"/>
                </a:solidFill>
                <a:cs typeface="Arial" charset="0"/>
              </a:rPr>
              <a:t>15</a:t>
            </a:r>
            <a:r>
              <a:rPr lang="it-IT" sz="1800" b="1" dirty="0">
                <a:solidFill>
                  <a:srgbClr val="FF0000"/>
                </a:solidFill>
                <a:cs typeface="Arial" charset="0"/>
              </a:rPr>
              <a:t>O</a:t>
            </a:r>
            <a:r>
              <a:rPr lang="it-IT" sz="1800" dirty="0">
                <a:solidFill>
                  <a:srgbClr val="000000"/>
                </a:solidFill>
                <a:cs typeface="Arial" charset="0"/>
              </a:rPr>
              <a:t>  and </a:t>
            </a:r>
            <a:r>
              <a:rPr lang="it-IT" sz="1800" baseline="30000" dirty="0">
                <a:solidFill>
                  <a:srgbClr val="000000"/>
                </a:solidFill>
                <a:cs typeface="Arial" charset="0"/>
              </a:rPr>
              <a:t>14</a:t>
            </a:r>
            <a:r>
              <a:rPr lang="it-IT" sz="1800" dirty="0">
                <a:solidFill>
                  <a:srgbClr val="000000"/>
                </a:solidFill>
                <a:cs typeface="Arial" charset="0"/>
              </a:rPr>
              <a:t>N(</a:t>
            </a:r>
            <a:r>
              <a:rPr lang="it-IT" sz="1800" baseline="30000" dirty="0">
                <a:solidFill>
                  <a:srgbClr val="000000"/>
                </a:solidFill>
                <a:cs typeface="Arial" charset="0"/>
              </a:rPr>
              <a:t>2</a:t>
            </a:r>
            <a:r>
              <a:rPr lang="it-IT" sz="1800" dirty="0">
                <a:solidFill>
                  <a:srgbClr val="000000"/>
                </a:solidFill>
                <a:cs typeface="Arial" charset="0"/>
              </a:rPr>
              <a:t>H,p)</a:t>
            </a:r>
            <a:r>
              <a:rPr lang="it-IT" sz="1800" baseline="30000" dirty="0">
                <a:solidFill>
                  <a:srgbClr val="000000"/>
                </a:solidFill>
                <a:cs typeface="Arial" charset="0"/>
              </a:rPr>
              <a:t>15</a:t>
            </a:r>
            <a:r>
              <a:rPr lang="it-IT" sz="1800" dirty="0">
                <a:solidFill>
                  <a:srgbClr val="000000"/>
                </a:solidFill>
                <a:cs typeface="Arial" charset="0"/>
              </a:rPr>
              <a:t>N reactions @ 32 </a:t>
            </a:r>
            <a:r>
              <a:rPr lang="it-IT" sz="1800" dirty="0" smtClean="0">
                <a:solidFill>
                  <a:srgbClr val="000000"/>
                </a:solidFill>
                <a:cs typeface="Arial" charset="0"/>
              </a:rPr>
              <a:t>MeV</a:t>
            </a:r>
            <a:endParaRPr lang="it-IT" sz="1600" dirty="0">
              <a:solidFill>
                <a:srgbClr val="000000"/>
              </a:solidFill>
              <a:cs typeface="Arial"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b="1" dirty="0" err="1">
                <a:solidFill>
                  <a:srgbClr val="FF0000"/>
                </a:solidFill>
                <a:cs typeface="Arial" charset="0"/>
              </a:rPr>
              <a:t>Direct</a:t>
            </a:r>
            <a:r>
              <a:rPr lang="it-IT" sz="1800" b="1" dirty="0">
                <a:solidFill>
                  <a:srgbClr val="FF0000"/>
                </a:solidFill>
                <a:cs typeface="Arial" charset="0"/>
              </a:rPr>
              <a:t> </a:t>
            </a:r>
            <a:r>
              <a:rPr lang="it-IT" sz="1800" b="1" dirty="0" err="1">
                <a:solidFill>
                  <a:srgbClr val="FF0000"/>
                </a:solidFill>
                <a:cs typeface="Arial" charset="0"/>
              </a:rPr>
              <a:t>lifetime</a:t>
            </a:r>
            <a:r>
              <a:rPr lang="it-IT" sz="1800" b="1" dirty="0">
                <a:solidFill>
                  <a:srgbClr val="FF0000"/>
                </a:solidFill>
                <a:cs typeface="Arial" charset="0"/>
              </a:rPr>
              <a:t> </a:t>
            </a:r>
            <a:r>
              <a:rPr lang="it-IT" sz="1800" b="1" dirty="0" err="1">
                <a:solidFill>
                  <a:srgbClr val="FF0000"/>
                </a:solidFill>
                <a:cs typeface="Arial" charset="0"/>
              </a:rPr>
              <a:t>measurement</a:t>
            </a:r>
            <a:r>
              <a:rPr lang="it-IT" sz="1800" b="1" dirty="0">
                <a:solidFill>
                  <a:srgbClr val="FF0000"/>
                </a:solidFill>
                <a:cs typeface="Arial" charset="0"/>
              </a:rPr>
              <a:t> </a:t>
            </a:r>
            <a:r>
              <a:rPr lang="it-IT" sz="1600" dirty="0">
                <a:solidFill>
                  <a:srgbClr val="000000"/>
                </a:solidFill>
                <a:cs typeface="Arial" charset="0"/>
              </a:rPr>
              <a:t>with 4 </a:t>
            </a:r>
            <a:r>
              <a:rPr lang="it-IT" sz="1600" dirty="0" err="1">
                <a:solidFill>
                  <a:srgbClr val="000000"/>
                </a:solidFill>
                <a:cs typeface="Arial" charset="0"/>
              </a:rPr>
              <a:t>ATCs</a:t>
            </a:r>
            <a:r>
              <a:rPr lang="it-IT" sz="1600" dirty="0">
                <a:solidFill>
                  <a:srgbClr val="000000"/>
                </a:solidFill>
                <a:cs typeface="Arial" charset="0"/>
              </a:rPr>
              <a:t> at </a:t>
            </a:r>
            <a:r>
              <a:rPr lang="it-IT" sz="1600" dirty="0" err="1">
                <a:solidFill>
                  <a:srgbClr val="000000"/>
                </a:solidFill>
                <a:cs typeface="Arial" charset="0"/>
              </a:rPr>
              <a:t>backward</a:t>
            </a:r>
            <a:r>
              <a:rPr lang="it-IT" sz="1600" dirty="0">
                <a:solidFill>
                  <a:srgbClr val="000000"/>
                </a:solidFill>
                <a:cs typeface="Arial" charset="0"/>
              </a:rPr>
              <a:t> </a:t>
            </a:r>
            <a:endParaRPr lang="it-IT" sz="1600" dirty="0" smtClean="0">
              <a:solidFill>
                <a:srgbClr val="000000"/>
              </a:solidFill>
              <a:cs typeface="Arial"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600" dirty="0" err="1" smtClean="0">
                <a:solidFill>
                  <a:srgbClr val="000000"/>
                </a:solidFill>
                <a:cs typeface="Arial" charset="0"/>
              </a:rPr>
              <a:t>angles</a:t>
            </a:r>
            <a:r>
              <a:rPr lang="it-IT" sz="1600" dirty="0" smtClean="0">
                <a:solidFill>
                  <a:srgbClr val="000000"/>
                </a:solidFill>
                <a:cs typeface="Arial" charset="0"/>
              </a:rPr>
              <a:t> </a:t>
            </a:r>
            <a:r>
              <a:rPr lang="it-IT" sz="1600" dirty="0">
                <a:solidFill>
                  <a:srgbClr val="000000"/>
                </a:solidFill>
                <a:cs typeface="Arial" charset="0"/>
              </a:rPr>
              <a:t>(</a:t>
            </a:r>
            <a:r>
              <a:rPr lang="it-IT" sz="1600" dirty="0" err="1">
                <a:solidFill>
                  <a:srgbClr val="000000"/>
                </a:solidFill>
                <a:cs typeface="Arial" charset="0"/>
              </a:rPr>
              <a:t>close</a:t>
            </a:r>
            <a:r>
              <a:rPr lang="it-IT" sz="1600" dirty="0">
                <a:solidFill>
                  <a:srgbClr val="000000"/>
                </a:solidFill>
                <a:cs typeface="Arial" charset="0"/>
              </a:rPr>
              <a:t> to the </a:t>
            </a:r>
            <a:r>
              <a:rPr lang="it-IT" sz="1600" dirty="0" err="1">
                <a:solidFill>
                  <a:srgbClr val="000000"/>
                </a:solidFill>
                <a:cs typeface="Arial" charset="0"/>
              </a:rPr>
              <a:t>beam-line</a:t>
            </a:r>
            <a:r>
              <a:rPr lang="it-IT" sz="1600" dirty="0">
                <a:solidFill>
                  <a:srgbClr val="000000"/>
                </a:solidFill>
                <a:cs typeface="Arial" charset="0"/>
              </a:rPr>
              <a:t>)</a:t>
            </a:r>
          </a:p>
        </p:txBody>
      </p:sp>
      <p:sp>
        <p:nvSpPr>
          <p:cNvPr id="19" name="Text Box 2"/>
          <p:cNvSpPr txBox="1">
            <a:spLocks noChangeArrowheads="1"/>
          </p:cNvSpPr>
          <p:nvPr/>
        </p:nvSpPr>
        <p:spPr bwMode="auto">
          <a:xfrm>
            <a:off x="-36513" y="6516688"/>
            <a:ext cx="5599113" cy="368300"/>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dirty="0" smtClean="0">
                <a:solidFill>
                  <a:srgbClr val="000000"/>
                </a:solidFill>
                <a:ea typeface="ＭＳ Ｐゴシック" charset="0"/>
                <a:cs typeface="ＭＳ Ｐゴシック" charset="0"/>
              </a:rPr>
              <a:t>C. Michelagnoli et al., EPJ WoC, INPC 2013</a:t>
            </a:r>
            <a:endParaRPr lang="it-IT" sz="1800" dirty="0">
              <a:solidFill>
                <a:srgbClr val="000000"/>
              </a:solidFill>
              <a:ea typeface="ＭＳ Ｐゴシック" charset="0"/>
              <a:cs typeface="ＭＳ Ｐゴシック" charset="0"/>
            </a:endParaRPr>
          </a:p>
        </p:txBody>
      </p:sp>
      <p:pic>
        <p:nvPicPr>
          <p:cNvPr id="1804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76446"/>
            <a:ext cx="432758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986" name="Picture 2"/>
          <p:cNvPicPr>
            <a:picLocks noChangeAspect="1" noChangeArrowheads="1"/>
          </p:cNvPicPr>
          <p:nvPr/>
        </p:nvPicPr>
        <p:blipFill>
          <a:blip r:embed="rId4"/>
          <a:srcRect/>
          <a:stretch>
            <a:fillRect/>
          </a:stretch>
        </p:blipFill>
        <p:spPr bwMode="auto">
          <a:xfrm>
            <a:off x="5786446" y="500042"/>
            <a:ext cx="3214710" cy="6171557"/>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530" name="Picture 2"/>
          <p:cNvPicPr>
            <a:picLocks noChangeAspect="1" noChangeArrowheads="1"/>
          </p:cNvPicPr>
          <p:nvPr/>
        </p:nvPicPr>
        <p:blipFill>
          <a:blip r:embed="rId2"/>
          <a:srcRect/>
          <a:stretch>
            <a:fillRect/>
          </a:stretch>
        </p:blipFill>
        <p:spPr bwMode="auto">
          <a:xfrm>
            <a:off x="0" y="24"/>
            <a:ext cx="9144000" cy="6858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2097" name="Picture 1"/>
          <p:cNvPicPr>
            <a:picLocks noChangeAspect="1" noChangeArrowheads="1"/>
          </p:cNvPicPr>
          <p:nvPr/>
        </p:nvPicPr>
        <p:blipFill>
          <a:blip r:embed="rId2"/>
          <a:srcRect/>
          <a:stretch>
            <a:fillRect/>
          </a:stretch>
        </p:blipFill>
        <p:spPr bwMode="auto">
          <a:xfrm>
            <a:off x="0" y="14300"/>
            <a:ext cx="9124965" cy="6843724"/>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1554" name="Picture 2"/>
          <p:cNvPicPr>
            <a:picLocks noChangeAspect="1" noChangeArrowheads="1"/>
          </p:cNvPicPr>
          <p:nvPr/>
        </p:nvPicPr>
        <p:blipFill>
          <a:blip r:embed="rId2"/>
          <a:srcRect/>
          <a:stretch>
            <a:fillRect/>
          </a:stretch>
        </p:blipFill>
        <p:spPr bwMode="auto">
          <a:xfrm>
            <a:off x="0" y="24"/>
            <a:ext cx="9144000" cy="6858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phique 2"/>
          <p:cNvGraphicFramePr>
            <a:graphicFrameLocks/>
          </p:cNvGraphicFramePr>
          <p:nvPr>
            <p:extLst/>
          </p:nvPr>
        </p:nvGraphicFramePr>
        <p:xfrm>
          <a:off x="251520" y="966507"/>
          <a:ext cx="7756922" cy="5461223"/>
        </p:xfrm>
        <a:graphic>
          <a:graphicData uri="http://schemas.openxmlformats.org/drawingml/2006/chart">
            <c:chart xmlns:c="http://schemas.openxmlformats.org/drawingml/2006/chart" xmlns:r="http://schemas.openxmlformats.org/officeDocument/2006/relationships" r:id="rId2"/>
          </a:graphicData>
        </a:graphic>
      </p:graphicFrame>
      <p:sp>
        <p:nvSpPr>
          <p:cNvPr id="4" name="ZoneTexte 2"/>
          <p:cNvSpPr txBox="1"/>
          <p:nvPr/>
        </p:nvSpPr>
        <p:spPr>
          <a:xfrm>
            <a:off x="2555776" y="5238497"/>
            <a:ext cx="600677" cy="34278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fr-FR" sz="1600" b="1" dirty="0"/>
              <a:t>2015</a:t>
            </a:r>
          </a:p>
        </p:txBody>
      </p:sp>
      <p:sp>
        <p:nvSpPr>
          <p:cNvPr id="5" name="ZoneTexte 5"/>
          <p:cNvSpPr txBox="1"/>
          <p:nvPr/>
        </p:nvSpPr>
        <p:spPr>
          <a:xfrm>
            <a:off x="3156453" y="4220657"/>
            <a:ext cx="600677" cy="34278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fr-FR" sz="1600" b="1" dirty="0"/>
              <a:t>2016</a:t>
            </a:r>
          </a:p>
        </p:txBody>
      </p:sp>
      <p:sp>
        <p:nvSpPr>
          <p:cNvPr id="6" name="ZoneTexte 9"/>
          <p:cNvSpPr txBox="1"/>
          <p:nvPr/>
        </p:nvSpPr>
        <p:spPr>
          <a:xfrm>
            <a:off x="251520" y="618504"/>
            <a:ext cx="1941557" cy="4001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fr-FR" sz="2000" dirty="0"/>
              <a:t>Cumulative</a:t>
            </a:r>
            <a:r>
              <a:rPr lang="fr-FR" sz="2000" baseline="0" dirty="0"/>
              <a:t> [TB]</a:t>
            </a:r>
            <a:endParaRPr lang="fr-FR" sz="2000" dirty="0"/>
          </a:p>
        </p:txBody>
      </p:sp>
      <p:sp>
        <p:nvSpPr>
          <p:cNvPr id="7" name="ZoneTexte 10"/>
          <p:cNvSpPr txBox="1"/>
          <p:nvPr/>
        </p:nvSpPr>
        <p:spPr>
          <a:xfrm>
            <a:off x="1331640" y="5805860"/>
            <a:ext cx="600677" cy="34278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fr-FR" sz="1600" b="1" dirty="0"/>
              <a:t>2014</a:t>
            </a:r>
          </a:p>
        </p:txBody>
      </p:sp>
      <p:sp>
        <p:nvSpPr>
          <p:cNvPr id="8" name="ZoneTexte 14"/>
          <p:cNvSpPr txBox="1"/>
          <p:nvPr/>
        </p:nvSpPr>
        <p:spPr>
          <a:xfrm>
            <a:off x="4355976" y="3361824"/>
            <a:ext cx="600677" cy="34278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fr-FR" sz="1600" b="1" dirty="0"/>
              <a:t>2017</a:t>
            </a:r>
          </a:p>
        </p:txBody>
      </p:sp>
      <p:sp>
        <p:nvSpPr>
          <p:cNvPr id="9" name="ZoneTexte 15"/>
          <p:cNvSpPr txBox="1"/>
          <p:nvPr/>
        </p:nvSpPr>
        <p:spPr>
          <a:xfrm>
            <a:off x="5724128" y="3190431"/>
            <a:ext cx="870366" cy="34278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fr-FR" sz="1600" b="1" dirty="0"/>
              <a:t>2017 r3 </a:t>
            </a:r>
          </a:p>
        </p:txBody>
      </p:sp>
      <p:sp>
        <p:nvSpPr>
          <p:cNvPr id="10" name="Rectangle 9"/>
          <p:cNvSpPr/>
          <p:nvPr/>
        </p:nvSpPr>
        <p:spPr>
          <a:xfrm>
            <a:off x="1331640" y="6597352"/>
            <a:ext cx="1224136"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ZoneTexte 10"/>
          <p:cNvSpPr txBox="1"/>
          <p:nvPr/>
        </p:nvSpPr>
        <p:spPr>
          <a:xfrm>
            <a:off x="7164288" y="2132856"/>
            <a:ext cx="1823833" cy="369332"/>
          </a:xfrm>
          <a:prstGeom prst="rect">
            <a:avLst/>
          </a:prstGeom>
          <a:noFill/>
        </p:spPr>
        <p:txBody>
          <a:bodyPr wrap="none" rtlCol="0">
            <a:spAutoFit/>
          </a:bodyPr>
          <a:lstStyle/>
          <a:p>
            <a:r>
              <a:rPr lang="fr-FR" dirty="0" err="1" smtClean="0"/>
              <a:t>Without</a:t>
            </a:r>
            <a:r>
              <a:rPr lang="fr-FR" dirty="0" smtClean="0"/>
              <a:t> Traces…</a:t>
            </a:r>
            <a:endParaRPr lang="fr-FR" dirty="0"/>
          </a:p>
        </p:txBody>
      </p:sp>
      <p:pic>
        <p:nvPicPr>
          <p:cNvPr id="12" name="Picture 6" descr="logoAgata"/>
          <p:cNvPicPr>
            <a:picLocks noChangeAspect="1" noChangeArrowheads="1"/>
          </p:cNvPicPr>
          <p:nvPr/>
        </p:nvPicPr>
        <p:blipFill>
          <a:blip r:embed="rId3" cstate="print">
            <a:extLst>
              <a:ext uri="{28A0092B-C50C-407E-A947-70E740481C1C}">
                <a14:useLocalDpi xmlns:a14="http://schemas.microsoft.com/office/drawing/2010/main" val="0"/>
              </a:ext>
            </a:extLst>
          </a:blip>
          <a:srcRect l="9920" t="10983" r="11336" b="11676"/>
          <a:stretch>
            <a:fillRect/>
          </a:stretch>
        </p:blipFill>
        <p:spPr bwMode="auto">
          <a:xfrm>
            <a:off x="8248920" y="47090"/>
            <a:ext cx="720079" cy="953492"/>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29"/>
          <p:cNvSpPr txBox="1"/>
          <p:nvPr/>
        </p:nvSpPr>
        <p:spPr>
          <a:xfrm>
            <a:off x="192612" y="25460"/>
            <a:ext cx="7040582" cy="707886"/>
          </a:xfrm>
          <a:prstGeom prst="rect">
            <a:avLst/>
          </a:prstGeom>
          <a:noFill/>
        </p:spPr>
        <p:txBody>
          <a:bodyPr wrap="none" rtlCol="0">
            <a:spAutoFit/>
          </a:bodyPr>
          <a:lstStyle/>
          <a:p>
            <a:r>
              <a:rPr lang="en-US" sz="4000" dirty="0" smtClean="0">
                <a:solidFill>
                  <a:schemeClr val="accent1">
                    <a:lumMod val="75000"/>
                  </a:schemeClr>
                </a:solidFill>
                <a:latin typeface="Calibri" panose="020F0502020204030204" pitchFamily="34" charset="0"/>
                <a:cs typeface="Calibri" panose="020F0502020204030204" pitchFamily="34" charset="0"/>
              </a:rPr>
              <a:t>AGATA performance [2015-2018]</a:t>
            </a:r>
            <a:endParaRPr lang="en-US" sz="4000"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2952945"/>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
          <p:cNvGrpSpPr>
            <a:grpSpLocks/>
          </p:cNvGrpSpPr>
          <p:nvPr/>
        </p:nvGrpSpPr>
        <p:grpSpPr bwMode="auto">
          <a:xfrm>
            <a:off x="1142976" y="1304924"/>
            <a:ext cx="5873753" cy="2338390"/>
            <a:chOff x="2114" y="603"/>
            <a:chExt cx="3430" cy="1184"/>
          </a:xfrm>
        </p:grpSpPr>
        <p:pic>
          <p:nvPicPr>
            <p:cNvPr id="89090" name="Picture 2"/>
            <p:cNvPicPr>
              <a:picLocks noChangeAspect="1" noChangeArrowheads="1"/>
            </p:cNvPicPr>
            <p:nvPr/>
          </p:nvPicPr>
          <p:blipFill>
            <a:blip r:embed="rId3"/>
            <a:srcRect/>
            <a:stretch>
              <a:fillRect/>
            </a:stretch>
          </p:blipFill>
          <p:spPr bwMode="auto">
            <a:xfrm>
              <a:off x="2114" y="608"/>
              <a:ext cx="3430" cy="1179"/>
            </a:xfrm>
            <a:prstGeom prst="rect">
              <a:avLst/>
            </a:prstGeom>
            <a:noFill/>
            <a:ln w="9525">
              <a:noFill/>
              <a:round/>
              <a:headEnd/>
              <a:tailEnd/>
            </a:ln>
            <a:effectLst/>
          </p:spPr>
        </p:pic>
        <p:grpSp>
          <p:nvGrpSpPr>
            <p:cNvPr id="4" name="Group 3"/>
            <p:cNvGrpSpPr>
              <a:grpSpLocks/>
            </p:cNvGrpSpPr>
            <p:nvPr/>
          </p:nvGrpSpPr>
          <p:grpSpPr bwMode="auto">
            <a:xfrm>
              <a:off x="2924" y="603"/>
              <a:ext cx="381" cy="385"/>
              <a:chOff x="2924" y="603"/>
              <a:chExt cx="381" cy="385"/>
            </a:xfrm>
          </p:grpSpPr>
          <p:pic>
            <p:nvPicPr>
              <p:cNvPr id="89092" name="Picture 4"/>
              <p:cNvPicPr>
                <a:picLocks noChangeAspect="1" noChangeArrowheads="1"/>
              </p:cNvPicPr>
              <p:nvPr/>
            </p:nvPicPr>
            <p:blipFill>
              <a:blip r:embed="rId4"/>
              <a:srcRect/>
              <a:stretch>
                <a:fillRect/>
              </a:stretch>
            </p:blipFill>
            <p:spPr bwMode="auto">
              <a:xfrm>
                <a:off x="2967" y="647"/>
                <a:ext cx="338" cy="303"/>
              </a:xfrm>
              <a:prstGeom prst="rect">
                <a:avLst/>
              </a:prstGeom>
              <a:noFill/>
              <a:ln w="9525">
                <a:noFill/>
                <a:round/>
                <a:headEnd/>
                <a:tailEnd/>
              </a:ln>
              <a:effectLst/>
            </p:spPr>
          </p:pic>
          <p:sp>
            <p:nvSpPr>
              <p:cNvPr id="89093" name="Line 5"/>
              <p:cNvSpPr>
                <a:spLocks noChangeShapeType="1"/>
              </p:cNvSpPr>
              <p:nvPr/>
            </p:nvSpPr>
            <p:spPr bwMode="auto">
              <a:xfrm flipH="1">
                <a:off x="3047" y="603"/>
                <a:ext cx="199" cy="0"/>
              </a:xfrm>
              <a:prstGeom prst="line">
                <a:avLst/>
              </a:prstGeom>
              <a:noFill/>
              <a:ln w="19080">
                <a:solidFill>
                  <a:srgbClr val="000000"/>
                </a:solidFill>
                <a:round/>
                <a:headEnd type="triangle" w="med" len="med"/>
                <a:tailEnd type="triangle" w="med" len="med"/>
              </a:ln>
              <a:effectLst/>
            </p:spPr>
            <p:txBody>
              <a:bodyPr/>
              <a:lstStyle/>
              <a:p>
                <a:endParaRPr lang="en-US"/>
              </a:p>
            </p:txBody>
          </p:sp>
          <p:sp>
            <p:nvSpPr>
              <p:cNvPr id="89094" name="Line 6"/>
              <p:cNvSpPr>
                <a:spLocks noChangeShapeType="1"/>
              </p:cNvSpPr>
              <p:nvPr/>
            </p:nvSpPr>
            <p:spPr bwMode="auto">
              <a:xfrm flipV="1">
                <a:off x="2924" y="892"/>
                <a:ext cx="47" cy="97"/>
              </a:xfrm>
              <a:prstGeom prst="line">
                <a:avLst/>
              </a:prstGeom>
              <a:noFill/>
              <a:ln w="9360">
                <a:solidFill>
                  <a:srgbClr val="000000"/>
                </a:solidFill>
                <a:round/>
                <a:headEnd/>
                <a:tailEnd/>
              </a:ln>
              <a:effectLst/>
            </p:spPr>
            <p:txBody>
              <a:bodyPr/>
              <a:lstStyle/>
              <a:p>
                <a:endParaRPr lang="en-US"/>
              </a:p>
            </p:txBody>
          </p:sp>
        </p:grpSp>
        <p:grpSp>
          <p:nvGrpSpPr>
            <p:cNvPr id="5" name="Group 7"/>
            <p:cNvGrpSpPr>
              <a:grpSpLocks/>
            </p:cNvGrpSpPr>
            <p:nvPr/>
          </p:nvGrpSpPr>
          <p:grpSpPr bwMode="auto">
            <a:xfrm>
              <a:off x="4684" y="837"/>
              <a:ext cx="597" cy="395"/>
              <a:chOff x="4684" y="837"/>
              <a:chExt cx="597" cy="395"/>
            </a:xfrm>
          </p:grpSpPr>
          <p:grpSp>
            <p:nvGrpSpPr>
              <p:cNvPr id="6" name="Group 8"/>
              <p:cNvGrpSpPr>
                <a:grpSpLocks/>
              </p:cNvGrpSpPr>
              <p:nvPr/>
            </p:nvGrpSpPr>
            <p:grpSpPr bwMode="auto">
              <a:xfrm>
                <a:off x="4684" y="837"/>
                <a:ext cx="597" cy="395"/>
                <a:chOff x="4684" y="837"/>
                <a:chExt cx="597" cy="395"/>
              </a:xfrm>
            </p:grpSpPr>
            <p:pic>
              <p:nvPicPr>
                <p:cNvPr id="89097" name="Picture 9"/>
                <p:cNvPicPr>
                  <a:picLocks noChangeAspect="1" noChangeArrowheads="1"/>
                </p:cNvPicPr>
                <p:nvPr/>
              </p:nvPicPr>
              <p:blipFill>
                <a:blip r:embed="rId5"/>
                <a:srcRect/>
                <a:stretch>
                  <a:fillRect/>
                </a:stretch>
              </p:blipFill>
              <p:spPr bwMode="auto">
                <a:xfrm>
                  <a:off x="4877" y="837"/>
                  <a:ext cx="404" cy="367"/>
                </a:xfrm>
                <a:prstGeom prst="rect">
                  <a:avLst/>
                </a:prstGeom>
                <a:noFill/>
                <a:ln w="9525">
                  <a:noFill/>
                  <a:round/>
                  <a:headEnd/>
                  <a:tailEnd/>
                </a:ln>
                <a:effectLst/>
              </p:spPr>
            </p:pic>
            <p:sp>
              <p:nvSpPr>
                <p:cNvPr id="89098" name="Line 10"/>
                <p:cNvSpPr>
                  <a:spLocks noChangeShapeType="1"/>
                </p:cNvSpPr>
                <p:nvPr/>
              </p:nvSpPr>
              <p:spPr bwMode="auto">
                <a:xfrm flipV="1">
                  <a:off x="4684" y="1163"/>
                  <a:ext cx="166" cy="70"/>
                </a:xfrm>
                <a:prstGeom prst="line">
                  <a:avLst/>
                </a:prstGeom>
                <a:noFill/>
                <a:ln w="9360">
                  <a:solidFill>
                    <a:srgbClr val="000000"/>
                  </a:solidFill>
                  <a:round/>
                  <a:headEnd/>
                  <a:tailEnd/>
                </a:ln>
                <a:effectLst/>
              </p:spPr>
              <p:txBody>
                <a:bodyPr/>
                <a:lstStyle/>
                <a:p>
                  <a:endParaRPr lang="en-US"/>
                </a:p>
              </p:txBody>
            </p:sp>
          </p:grpSp>
          <p:sp>
            <p:nvSpPr>
              <p:cNvPr id="89099" name="Line 11"/>
              <p:cNvSpPr>
                <a:spLocks noChangeShapeType="1"/>
              </p:cNvSpPr>
              <p:nvPr/>
            </p:nvSpPr>
            <p:spPr bwMode="auto">
              <a:xfrm>
                <a:off x="5000" y="848"/>
                <a:ext cx="188" cy="0"/>
              </a:xfrm>
              <a:prstGeom prst="line">
                <a:avLst/>
              </a:prstGeom>
              <a:noFill/>
              <a:ln w="19080">
                <a:solidFill>
                  <a:srgbClr val="000000"/>
                </a:solidFill>
                <a:round/>
                <a:headEnd type="triangle" w="med" len="med"/>
                <a:tailEnd type="triangle" w="med" len="med"/>
              </a:ln>
              <a:effectLst/>
            </p:spPr>
            <p:txBody>
              <a:bodyPr/>
              <a:lstStyle/>
              <a:p>
                <a:endParaRPr lang="en-US"/>
              </a:p>
            </p:txBody>
          </p:sp>
        </p:grpSp>
        <p:grpSp>
          <p:nvGrpSpPr>
            <p:cNvPr id="7" name="Group 12"/>
            <p:cNvGrpSpPr>
              <a:grpSpLocks/>
            </p:cNvGrpSpPr>
            <p:nvPr/>
          </p:nvGrpSpPr>
          <p:grpSpPr bwMode="auto">
            <a:xfrm>
              <a:off x="3310" y="798"/>
              <a:ext cx="446" cy="371"/>
              <a:chOff x="3310" y="798"/>
              <a:chExt cx="446" cy="371"/>
            </a:xfrm>
          </p:grpSpPr>
          <p:grpSp>
            <p:nvGrpSpPr>
              <p:cNvPr id="8" name="Group 13"/>
              <p:cNvGrpSpPr>
                <a:grpSpLocks/>
              </p:cNvGrpSpPr>
              <p:nvPr/>
            </p:nvGrpSpPr>
            <p:grpSpPr bwMode="auto">
              <a:xfrm>
                <a:off x="3591" y="798"/>
                <a:ext cx="165" cy="202"/>
                <a:chOff x="3591" y="798"/>
                <a:chExt cx="165" cy="202"/>
              </a:xfrm>
            </p:grpSpPr>
            <p:pic>
              <p:nvPicPr>
                <p:cNvPr id="89102" name="Picture 14"/>
                <p:cNvPicPr>
                  <a:picLocks noChangeAspect="1" noChangeArrowheads="1"/>
                </p:cNvPicPr>
                <p:nvPr/>
              </p:nvPicPr>
              <p:blipFill>
                <a:blip r:embed="rId6"/>
                <a:srcRect/>
                <a:stretch>
                  <a:fillRect/>
                </a:stretch>
              </p:blipFill>
              <p:spPr bwMode="auto">
                <a:xfrm>
                  <a:off x="3591" y="832"/>
                  <a:ext cx="165" cy="168"/>
                </a:xfrm>
                <a:prstGeom prst="rect">
                  <a:avLst/>
                </a:prstGeom>
                <a:noFill/>
                <a:ln w="9525">
                  <a:noFill/>
                  <a:round/>
                  <a:headEnd/>
                  <a:tailEnd/>
                </a:ln>
                <a:effectLst/>
              </p:spPr>
            </p:pic>
            <p:sp>
              <p:nvSpPr>
                <p:cNvPr id="89103" name="Line 15"/>
                <p:cNvSpPr>
                  <a:spLocks noChangeShapeType="1"/>
                </p:cNvSpPr>
                <p:nvPr/>
              </p:nvSpPr>
              <p:spPr bwMode="auto">
                <a:xfrm>
                  <a:off x="3594" y="798"/>
                  <a:ext cx="156" cy="0"/>
                </a:xfrm>
                <a:prstGeom prst="line">
                  <a:avLst/>
                </a:prstGeom>
                <a:noFill/>
                <a:ln w="22320">
                  <a:solidFill>
                    <a:srgbClr val="000000"/>
                  </a:solidFill>
                  <a:round/>
                  <a:headEnd type="triangle" w="med" len="med"/>
                  <a:tailEnd type="triangle" w="med" len="med"/>
                </a:ln>
                <a:effectLst/>
              </p:spPr>
              <p:txBody>
                <a:bodyPr/>
                <a:lstStyle/>
                <a:p>
                  <a:endParaRPr lang="en-US"/>
                </a:p>
              </p:txBody>
            </p:sp>
          </p:grpSp>
          <p:sp>
            <p:nvSpPr>
              <p:cNvPr id="89104" name="Line 16"/>
              <p:cNvSpPr>
                <a:spLocks noChangeShapeType="1"/>
              </p:cNvSpPr>
              <p:nvPr/>
            </p:nvSpPr>
            <p:spPr bwMode="auto">
              <a:xfrm flipH="1">
                <a:off x="3309" y="995"/>
                <a:ext cx="282" cy="88"/>
              </a:xfrm>
              <a:prstGeom prst="line">
                <a:avLst/>
              </a:prstGeom>
              <a:noFill/>
              <a:ln w="9525">
                <a:noFill/>
                <a:round/>
                <a:headEnd/>
                <a:tailEnd/>
              </a:ln>
              <a:effectLst/>
            </p:spPr>
            <p:txBody>
              <a:bodyPr/>
              <a:lstStyle/>
              <a:p>
                <a:endParaRPr lang="en-US"/>
              </a:p>
            </p:txBody>
          </p:sp>
          <p:sp>
            <p:nvSpPr>
              <p:cNvPr id="89105" name="Line 17"/>
              <p:cNvSpPr>
                <a:spLocks noChangeShapeType="1"/>
              </p:cNvSpPr>
              <p:nvPr/>
            </p:nvSpPr>
            <p:spPr bwMode="auto">
              <a:xfrm flipH="1">
                <a:off x="3309" y="962"/>
                <a:ext cx="282" cy="207"/>
              </a:xfrm>
              <a:prstGeom prst="line">
                <a:avLst/>
              </a:prstGeom>
              <a:noFill/>
              <a:ln w="25560">
                <a:solidFill>
                  <a:srgbClr val="000000"/>
                </a:solidFill>
                <a:round/>
                <a:headEnd/>
                <a:tailEnd/>
              </a:ln>
              <a:effectLst/>
            </p:spPr>
            <p:txBody>
              <a:bodyPr/>
              <a:lstStyle/>
              <a:p>
                <a:endParaRPr lang="en-US"/>
              </a:p>
            </p:txBody>
          </p:sp>
        </p:grpSp>
      </p:grpSp>
      <p:sp>
        <p:nvSpPr>
          <p:cNvPr id="89106" name="Text Box 18"/>
          <p:cNvSpPr txBox="1">
            <a:spLocks noChangeArrowheads="1"/>
          </p:cNvSpPr>
          <p:nvPr/>
        </p:nvSpPr>
        <p:spPr bwMode="auto">
          <a:xfrm>
            <a:off x="2503475" y="3278189"/>
            <a:ext cx="1795463" cy="365125"/>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solidFill>
                  <a:srgbClr val="0033CC"/>
                </a:solidFill>
                <a:latin typeface="Calibri" charset="0"/>
                <a:ea typeface="ＭＳ Ｐゴシック" charset="0"/>
                <a:cs typeface="ＭＳ Ｐゴシック" charset="0"/>
              </a:rPr>
              <a:t>LOW ENERGY </a:t>
            </a:r>
          </a:p>
        </p:txBody>
      </p:sp>
      <p:sp>
        <p:nvSpPr>
          <p:cNvPr id="89107" name="Text Box 19"/>
          <p:cNvSpPr txBox="1">
            <a:spLocks noChangeArrowheads="1"/>
          </p:cNvSpPr>
          <p:nvPr/>
        </p:nvSpPr>
        <p:spPr bwMode="auto">
          <a:xfrm>
            <a:off x="4092563" y="3278189"/>
            <a:ext cx="1924050" cy="365125"/>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solidFill>
                  <a:srgbClr val="C00000"/>
                </a:solidFill>
                <a:latin typeface="Calibri" charset="0"/>
                <a:ea typeface="ＭＳ Ｐゴシック" charset="0"/>
                <a:cs typeface="ＭＳ Ｐゴシック" charset="0"/>
              </a:rPr>
              <a:t>HIGH  ENERGY </a:t>
            </a:r>
          </a:p>
        </p:txBody>
      </p:sp>
      <p:sp>
        <p:nvSpPr>
          <p:cNvPr id="89109" name="Text Box 21"/>
          <p:cNvSpPr txBox="1">
            <a:spLocks noChangeArrowheads="1"/>
          </p:cNvSpPr>
          <p:nvPr/>
        </p:nvSpPr>
        <p:spPr bwMode="auto">
          <a:xfrm>
            <a:off x="34925" y="708026"/>
            <a:ext cx="9180513" cy="363520"/>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a:solidFill>
                  <a:srgbClr val="0033CC"/>
                </a:solidFill>
                <a:ea typeface="ＭＳ Ｐゴシック" charset="0"/>
                <a:cs typeface="ＭＳ Ｐゴシック" charset="0"/>
              </a:rPr>
              <a:t>Nuclear Structure information </a:t>
            </a:r>
            <a:r>
              <a:rPr lang="en-US" sz="1600" b="1" dirty="0" smtClean="0">
                <a:solidFill>
                  <a:srgbClr val="0033CC"/>
                </a:solidFill>
                <a:ea typeface="ＭＳ Ｐゴシック" charset="0"/>
                <a:cs typeface="ＭＳ Ｐゴシック" charset="0"/>
              </a:rPr>
              <a:t>from </a:t>
            </a:r>
            <a:r>
              <a:rPr lang="en-US" sz="1600" b="1" dirty="0">
                <a:solidFill>
                  <a:srgbClr val="0033CC"/>
                </a:solidFill>
                <a:ea typeface="ＭＳ Ｐゴシック" charset="0"/>
                <a:cs typeface="ＭＳ Ｐゴシック" charset="0"/>
              </a:rPr>
              <a:t>l</a:t>
            </a:r>
            <a:r>
              <a:rPr lang="en-US" sz="1600" b="1" dirty="0" smtClean="0">
                <a:solidFill>
                  <a:srgbClr val="0033CC"/>
                </a:solidFill>
                <a:ea typeface="ＭＳ Ｐゴシック" charset="0"/>
                <a:cs typeface="ＭＳ Ｐゴシック" charset="0"/>
              </a:rPr>
              <a:t>ow </a:t>
            </a:r>
            <a:r>
              <a:rPr lang="en-US" sz="1600" b="1" dirty="0">
                <a:solidFill>
                  <a:srgbClr val="0033CC"/>
                </a:solidFill>
                <a:ea typeface="ＭＳ Ｐゴシック" charset="0"/>
                <a:cs typeface="ＭＳ Ｐゴシック" charset="0"/>
              </a:rPr>
              <a:t>e</a:t>
            </a:r>
            <a:r>
              <a:rPr lang="en-US" sz="1600" b="1" dirty="0" smtClean="0">
                <a:solidFill>
                  <a:srgbClr val="0033CC"/>
                </a:solidFill>
                <a:ea typeface="ＭＳ Ｐゴシック" charset="0"/>
                <a:cs typeface="ＭＳ Ｐゴシック" charset="0"/>
              </a:rPr>
              <a:t>nergy </a:t>
            </a:r>
            <a:r>
              <a:rPr lang="en-US" sz="1600" b="1" dirty="0">
                <a:solidFill>
                  <a:srgbClr val="0033CC"/>
                </a:solidFill>
                <a:ea typeface="ＭＳ Ｐゴシック" charset="0"/>
                <a:cs typeface="ＭＳ Ｐゴシック" charset="0"/>
              </a:rPr>
              <a:t>part of the </a:t>
            </a:r>
            <a:r>
              <a:rPr lang="en-US" sz="1600" b="1" dirty="0" smtClean="0">
                <a:solidFill>
                  <a:srgbClr val="0033CC"/>
                </a:solidFill>
                <a:ea typeface="ＭＳ Ｐゴシック" charset="0"/>
                <a:cs typeface="ＭＳ Ｐゴシック" charset="0"/>
              </a:rPr>
              <a:t>electric </a:t>
            </a:r>
            <a:r>
              <a:rPr lang="en-US" sz="1600" b="1" dirty="0">
                <a:solidFill>
                  <a:srgbClr val="0033CC"/>
                </a:solidFill>
                <a:ea typeface="ＭＳ Ｐゴシック" charset="0"/>
                <a:cs typeface="ＭＳ Ｐゴシック" charset="0"/>
              </a:rPr>
              <a:t>d</a:t>
            </a:r>
            <a:r>
              <a:rPr lang="en-US" sz="1600" b="1" dirty="0" smtClean="0">
                <a:solidFill>
                  <a:srgbClr val="0033CC"/>
                </a:solidFill>
                <a:ea typeface="ＭＳ Ｐゴシック" charset="0"/>
                <a:cs typeface="ＭＳ Ｐゴシック" charset="0"/>
              </a:rPr>
              <a:t>ipole </a:t>
            </a:r>
            <a:r>
              <a:rPr lang="en-US" sz="1600" b="1" dirty="0">
                <a:solidFill>
                  <a:srgbClr val="0033CC"/>
                </a:solidFill>
                <a:ea typeface="ＭＳ Ｐゴシック" charset="0"/>
                <a:cs typeface="ＭＳ Ｐゴシック" charset="0"/>
              </a:rPr>
              <a:t>response  </a:t>
            </a:r>
          </a:p>
        </p:txBody>
      </p:sp>
      <p:sp>
        <p:nvSpPr>
          <p:cNvPr id="89110" name="Text Box 22"/>
          <p:cNvSpPr txBox="1">
            <a:spLocks noChangeArrowheads="1"/>
          </p:cNvSpPr>
          <p:nvPr/>
        </p:nvSpPr>
        <p:spPr bwMode="auto">
          <a:xfrm>
            <a:off x="0" y="0"/>
            <a:ext cx="9107487" cy="404813"/>
          </a:xfrm>
          <a:prstGeom prst="rect">
            <a:avLst/>
          </a:prstGeom>
          <a:solidFill>
            <a:schemeClr val="bg1"/>
          </a:solidFill>
          <a:ln w="54000">
            <a:noFill/>
            <a:round/>
            <a:headEnd/>
            <a:tailEnd/>
          </a:ln>
          <a:effectLst/>
        </p:spPr>
        <p:txBody>
          <a:bodyPr lIns="90000" tIns="45000" rIns="90000" bIns="45000"/>
          <a:lstStyle/>
          <a:p>
            <a:pPr algn="ctr">
              <a:spcBef>
                <a:spcPts val="363"/>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900" b="1" dirty="0" smtClean="0">
                <a:solidFill>
                  <a:schemeClr val="accent1"/>
                </a:solidFill>
                <a:latin typeface="Calibri" charset="0"/>
                <a:ea typeface="Verdana" pitchFamily="48" charset="0"/>
                <a:cs typeface="Verdana" pitchFamily="48" charset="0"/>
              </a:rPr>
              <a:t>Low lying E1 strength &amp; Pygmy dipole </a:t>
            </a:r>
            <a:r>
              <a:rPr lang="en-US" sz="2900" b="1" dirty="0" err="1" smtClean="0">
                <a:solidFill>
                  <a:schemeClr val="accent1"/>
                </a:solidFill>
                <a:latin typeface="Calibri" charset="0"/>
                <a:ea typeface="Verdana" pitchFamily="48" charset="0"/>
                <a:cs typeface="Verdana" pitchFamily="48" charset="0"/>
              </a:rPr>
              <a:t>resonace</a:t>
            </a:r>
            <a:endParaRPr lang="en-US" sz="2900" b="1" dirty="0">
              <a:solidFill>
                <a:schemeClr val="accent1"/>
              </a:solidFill>
              <a:latin typeface="Calibri" charset="0"/>
              <a:ea typeface="Verdana" pitchFamily="48" charset="0"/>
              <a:cs typeface="Verdana" pitchFamily="48" charset="0"/>
            </a:endParaRPr>
          </a:p>
        </p:txBody>
      </p:sp>
      <p:sp>
        <p:nvSpPr>
          <p:cNvPr id="89111" name="Text Box 23"/>
          <p:cNvSpPr txBox="1">
            <a:spLocks noChangeArrowheads="1"/>
          </p:cNvSpPr>
          <p:nvPr/>
        </p:nvSpPr>
        <p:spPr bwMode="auto">
          <a:xfrm>
            <a:off x="3643306" y="1214422"/>
            <a:ext cx="3086100" cy="365125"/>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solidFill>
                  <a:srgbClr val="0033CC"/>
                </a:solidFill>
                <a:latin typeface="Calibri" charset="0"/>
                <a:ea typeface="ＭＳ Ｐゴシック" charset="0"/>
                <a:cs typeface="ＭＳ Ｐゴシック" charset="0"/>
              </a:rPr>
              <a:t>Pygmy Dipole Resonance</a:t>
            </a:r>
          </a:p>
        </p:txBody>
      </p:sp>
      <p:sp>
        <p:nvSpPr>
          <p:cNvPr id="89112" name="Text Box 24"/>
          <p:cNvSpPr txBox="1">
            <a:spLocks noChangeArrowheads="1"/>
          </p:cNvSpPr>
          <p:nvPr/>
        </p:nvSpPr>
        <p:spPr bwMode="auto">
          <a:xfrm>
            <a:off x="5932517" y="2492371"/>
            <a:ext cx="2925763" cy="365125"/>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solidFill>
                  <a:srgbClr val="712D1C"/>
                </a:solidFill>
                <a:latin typeface="Calibri" charset="0"/>
                <a:ea typeface="ＭＳ Ｐゴシック" charset="0"/>
                <a:cs typeface="ＭＳ Ｐゴシック" charset="0"/>
              </a:rPr>
              <a:t>Giant Dipole Resonance</a:t>
            </a:r>
          </a:p>
        </p:txBody>
      </p:sp>
      <p:pic>
        <p:nvPicPr>
          <p:cNvPr id="89113" name="Picture 25"/>
          <p:cNvPicPr>
            <a:picLocks noChangeAspect="1" noChangeArrowheads="1"/>
          </p:cNvPicPr>
          <p:nvPr/>
        </p:nvPicPr>
        <p:blipFill>
          <a:blip r:embed="rId7"/>
          <a:srcRect l="38892" r="1047" b="3055"/>
          <a:stretch>
            <a:fillRect/>
          </a:stretch>
        </p:blipFill>
        <p:spPr bwMode="auto">
          <a:xfrm>
            <a:off x="161182" y="4264049"/>
            <a:ext cx="2048618" cy="2490787"/>
          </a:xfrm>
          <a:prstGeom prst="rect">
            <a:avLst/>
          </a:prstGeom>
          <a:noFill/>
          <a:ln w="9525">
            <a:noFill/>
            <a:round/>
            <a:headEnd/>
            <a:tailEnd/>
          </a:ln>
          <a:effectLst/>
        </p:spPr>
      </p:pic>
      <p:sp>
        <p:nvSpPr>
          <p:cNvPr id="89114" name="Text Box 26"/>
          <p:cNvSpPr txBox="1">
            <a:spLocks noChangeArrowheads="1"/>
          </p:cNvSpPr>
          <p:nvPr/>
        </p:nvSpPr>
        <p:spPr bwMode="auto">
          <a:xfrm>
            <a:off x="0" y="3802632"/>
            <a:ext cx="9144000" cy="365125"/>
          </a:xfrm>
          <a:prstGeom prst="rect">
            <a:avLst/>
          </a:prstGeom>
          <a:solidFill>
            <a:schemeClr val="bg1"/>
          </a:solidFill>
          <a:ln w="9525">
            <a:noFill/>
            <a:round/>
            <a:headEnd/>
            <a:tailEnd/>
          </a:ln>
          <a:effectLst/>
        </p:spPr>
        <p:txBody>
          <a:bodyPr lIns="90000" tIns="45000" rIns="90000" bIns="45000"/>
          <a:lstStyle/>
          <a:p>
            <a:pPr>
              <a:spcBef>
                <a:spcPts val="363"/>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900" b="1" dirty="0">
                <a:solidFill>
                  <a:schemeClr val="accent1"/>
                </a:solidFill>
                <a:latin typeface="Calibri" charset="0"/>
                <a:ea typeface="Verdana" pitchFamily="48" charset="0"/>
                <a:cs typeface="Verdana" pitchFamily="48" charset="0"/>
              </a:rPr>
              <a:t>Inelastic scattering of </a:t>
            </a:r>
            <a:r>
              <a:rPr lang="en-US" sz="1900" b="1" baseline="30000" dirty="0">
                <a:solidFill>
                  <a:schemeClr val="accent1"/>
                </a:solidFill>
                <a:latin typeface="Calibri" charset="0"/>
                <a:ea typeface="Verdana" pitchFamily="48" charset="0"/>
                <a:cs typeface="Verdana" pitchFamily="48" charset="0"/>
              </a:rPr>
              <a:t>17</a:t>
            </a:r>
            <a:r>
              <a:rPr lang="en-US" sz="1900" b="1" dirty="0">
                <a:solidFill>
                  <a:schemeClr val="accent1"/>
                </a:solidFill>
                <a:latin typeface="Calibri" charset="0"/>
                <a:ea typeface="Verdana" pitchFamily="48" charset="0"/>
                <a:cs typeface="Verdana" pitchFamily="48" charset="0"/>
              </a:rPr>
              <a:t>O @ 20 </a:t>
            </a:r>
            <a:r>
              <a:rPr lang="en-US" sz="1900" b="1" dirty="0" err="1">
                <a:solidFill>
                  <a:schemeClr val="accent1"/>
                </a:solidFill>
                <a:latin typeface="Calibri" charset="0"/>
                <a:ea typeface="Verdana" pitchFamily="48" charset="0"/>
                <a:cs typeface="Verdana" pitchFamily="48" charset="0"/>
              </a:rPr>
              <a:t>MeV</a:t>
            </a:r>
            <a:r>
              <a:rPr lang="en-US" sz="1900" b="1" dirty="0">
                <a:solidFill>
                  <a:schemeClr val="accent1"/>
                </a:solidFill>
                <a:latin typeface="Calibri" charset="0"/>
                <a:ea typeface="Verdana" pitchFamily="48" charset="0"/>
                <a:cs typeface="Verdana" pitchFamily="48" charset="0"/>
              </a:rPr>
              <a:t>/u on different targets  + </a:t>
            </a:r>
            <a:r>
              <a:rPr lang="en-US" sz="1900" b="1" dirty="0">
                <a:solidFill>
                  <a:schemeClr val="accent1"/>
                </a:solidFill>
                <a:latin typeface="Symbol" charset="2"/>
                <a:ea typeface="Verdana" pitchFamily="48" charset="0"/>
                <a:cs typeface="Verdana" pitchFamily="48" charset="0"/>
              </a:rPr>
              <a:t></a:t>
            </a:r>
            <a:r>
              <a:rPr lang="en-US" sz="1900" b="1" dirty="0">
                <a:solidFill>
                  <a:schemeClr val="accent1"/>
                </a:solidFill>
                <a:latin typeface="Calibri" charset="0"/>
                <a:ea typeface="Verdana" pitchFamily="48" charset="0"/>
                <a:cs typeface="Verdana" pitchFamily="48" charset="0"/>
              </a:rPr>
              <a:t>-rays in coincidence</a:t>
            </a:r>
          </a:p>
        </p:txBody>
      </p:sp>
      <p:sp>
        <p:nvSpPr>
          <p:cNvPr id="89117" name="Text Box 29"/>
          <p:cNvSpPr txBox="1">
            <a:spLocks noChangeArrowheads="1"/>
          </p:cNvSpPr>
          <p:nvPr/>
        </p:nvSpPr>
        <p:spPr bwMode="auto">
          <a:xfrm>
            <a:off x="2351088" y="4468836"/>
            <a:ext cx="3744912" cy="2317750"/>
          </a:xfrm>
          <a:prstGeom prst="rect">
            <a:avLst/>
          </a:prstGeom>
          <a:solidFill>
            <a:srgbClr val="00B8FF">
              <a:alpha val="14000"/>
            </a:srgbClr>
          </a:solidFill>
          <a:ln w="9525">
            <a:noFill/>
            <a:round/>
            <a:headEnd/>
            <a:tailEnd/>
          </a:ln>
          <a:effectLst/>
        </p:spPr>
        <p:txBody>
          <a:bodyPr lIns="90000" tIns="45000" rIns="90000" bIns="45000"/>
          <a:lstStyle/>
          <a:p>
            <a:pPr marL="285750" indent="-276225">
              <a:buClrTx/>
              <a:buFontTx/>
              <a:buNone/>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pPr>
            <a:r>
              <a:rPr lang="en-US" sz="2000" b="1" u="sng" dirty="0">
                <a:solidFill>
                  <a:srgbClr val="0033CC"/>
                </a:solidFill>
                <a:latin typeface="Calibri" charset="0"/>
                <a:ea typeface="ＭＳ Ｐゴシック" charset="0"/>
                <a:cs typeface="ＭＳ Ｐゴシック" charset="0"/>
              </a:rPr>
              <a:t>TWO EXPERIMENTS PERFORMED:</a:t>
            </a:r>
          </a:p>
          <a:p>
            <a:pPr marL="285750" indent="-276225">
              <a:buFont typeface="Wingdings" pitchFamily="2" charset="2"/>
              <a:buChar char="q"/>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pPr>
            <a:r>
              <a:rPr lang="en-US" sz="1600" dirty="0">
                <a:solidFill>
                  <a:srgbClr val="0033CC"/>
                </a:solidFill>
                <a:latin typeface="Calibri" charset="0"/>
                <a:ea typeface="ＭＳ Ｐゴシック" charset="0"/>
                <a:cs typeface="ＭＳ Ｐゴシック" charset="0"/>
              </a:rPr>
              <a:t>Studied Nuclei: </a:t>
            </a:r>
            <a:r>
              <a:rPr lang="en-US" sz="1600" b="1" dirty="0">
                <a:solidFill>
                  <a:srgbClr val="0033CC"/>
                </a:solidFill>
                <a:latin typeface="Calibri" charset="0"/>
                <a:ea typeface="ＭＳ Ｐゴシック" charset="0"/>
                <a:cs typeface="ＭＳ Ｐゴシック" charset="0"/>
              </a:rPr>
              <a:t>208Pb 90Zr</a:t>
            </a:r>
            <a:r>
              <a:rPr lang="en-US" sz="1600" dirty="0">
                <a:solidFill>
                  <a:srgbClr val="0033CC"/>
                </a:solidFill>
                <a:latin typeface="Calibri" charset="0"/>
                <a:ea typeface="ＭＳ Ｐゴシック" charset="0"/>
                <a:cs typeface="ＭＳ Ｐゴシック" charset="0"/>
              </a:rPr>
              <a:t> </a:t>
            </a:r>
          </a:p>
          <a:p>
            <a:pPr marL="285750" indent="-276225">
              <a:buClrTx/>
              <a:buFontTx/>
              <a:buNone/>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pPr>
            <a:r>
              <a:rPr lang="en-US" sz="1600" dirty="0">
                <a:solidFill>
                  <a:srgbClr val="0033CC"/>
                </a:solidFill>
                <a:latin typeface="Calibri" charset="0"/>
                <a:ea typeface="ＭＳ Ｐゴシック" charset="0"/>
                <a:cs typeface="ＭＳ Ｐゴシック" charset="0"/>
              </a:rPr>
              <a:t>R. </a:t>
            </a:r>
            <a:r>
              <a:rPr lang="en-US" sz="1600" dirty="0" err="1">
                <a:solidFill>
                  <a:srgbClr val="0033CC"/>
                </a:solidFill>
                <a:latin typeface="Calibri" charset="0"/>
                <a:ea typeface="ＭＳ Ｐゴシック" charset="0"/>
                <a:cs typeface="ＭＳ Ｐゴシック" charset="0"/>
              </a:rPr>
              <a:t>Nicolini</a:t>
            </a:r>
            <a:r>
              <a:rPr lang="en-US" sz="1600" dirty="0">
                <a:solidFill>
                  <a:srgbClr val="0033CC"/>
                </a:solidFill>
                <a:latin typeface="Calibri" charset="0"/>
                <a:ea typeface="ＭＳ Ｐゴシック" charset="0"/>
                <a:cs typeface="ＭＳ Ｐゴシック" charset="0"/>
              </a:rPr>
              <a:t>  (</a:t>
            </a:r>
            <a:r>
              <a:rPr lang="en-US" sz="1600" dirty="0" err="1">
                <a:solidFill>
                  <a:srgbClr val="0033CC"/>
                </a:solidFill>
                <a:latin typeface="Calibri" charset="0"/>
                <a:ea typeface="ＭＳ Ｐゴシック" charset="0"/>
                <a:cs typeface="ＭＳ Ｐゴシック" charset="0"/>
              </a:rPr>
              <a:t>Università</a:t>
            </a:r>
            <a:r>
              <a:rPr lang="en-US" sz="1600" dirty="0">
                <a:solidFill>
                  <a:srgbClr val="0033CC"/>
                </a:solidFill>
                <a:latin typeface="Calibri" charset="0"/>
                <a:ea typeface="ＭＳ Ｐゴシック" charset="0"/>
                <a:cs typeface="ＭＳ Ｐゴシック" charset="0"/>
              </a:rPr>
              <a:t> </a:t>
            </a:r>
            <a:r>
              <a:rPr lang="en-US" sz="1600" dirty="0" err="1">
                <a:solidFill>
                  <a:srgbClr val="0033CC"/>
                </a:solidFill>
                <a:latin typeface="Calibri" charset="0"/>
                <a:ea typeface="ＭＳ Ｐゴシック" charset="0"/>
                <a:cs typeface="ＭＳ Ｐゴシック" charset="0"/>
              </a:rPr>
              <a:t>di</a:t>
            </a:r>
            <a:r>
              <a:rPr lang="en-US" sz="1600" dirty="0">
                <a:solidFill>
                  <a:srgbClr val="0033CC"/>
                </a:solidFill>
                <a:latin typeface="Calibri" charset="0"/>
                <a:ea typeface="ＭＳ Ｐゴシック" charset="0"/>
                <a:cs typeface="ＭＳ Ｐゴシック" charset="0"/>
              </a:rPr>
              <a:t> Milano /INFN)</a:t>
            </a:r>
          </a:p>
          <a:p>
            <a:pPr marL="285750" indent="-276225">
              <a:buClrTx/>
              <a:buFontTx/>
              <a:buNone/>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pPr>
            <a:r>
              <a:rPr lang="en-US" sz="1600" dirty="0" err="1" smtClean="0">
                <a:solidFill>
                  <a:srgbClr val="0033CC"/>
                </a:solidFill>
                <a:latin typeface="Calibri" charset="0"/>
                <a:ea typeface="ＭＳ Ｐゴシック" charset="0"/>
                <a:cs typeface="ＭＳ Ｐゴシック" charset="0"/>
              </a:rPr>
              <a:t>D.Mengoni</a:t>
            </a:r>
            <a:r>
              <a:rPr lang="en-US" sz="1600" dirty="0" smtClean="0">
                <a:solidFill>
                  <a:srgbClr val="0033CC"/>
                </a:solidFill>
                <a:latin typeface="Calibri" charset="0"/>
                <a:ea typeface="ＭＳ Ｐゴシック" charset="0"/>
                <a:cs typeface="ＭＳ Ｐゴシック" charset="0"/>
              </a:rPr>
              <a:t> (</a:t>
            </a:r>
            <a:r>
              <a:rPr lang="en-US" sz="1600" dirty="0" err="1" smtClean="0">
                <a:solidFill>
                  <a:srgbClr val="0033CC"/>
                </a:solidFill>
                <a:latin typeface="Calibri" charset="0"/>
                <a:ea typeface="ＭＳ Ｐゴシック" charset="0"/>
                <a:cs typeface="ＭＳ Ｐゴシック" charset="0"/>
              </a:rPr>
              <a:t>Università</a:t>
            </a:r>
            <a:r>
              <a:rPr lang="en-US" sz="1600" dirty="0" smtClean="0">
                <a:solidFill>
                  <a:srgbClr val="0033CC"/>
                </a:solidFill>
                <a:latin typeface="Calibri" charset="0"/>
                <a:ea typeface="ＭＳ Ｐゴシック" charset="0"/>
                <a:cs typeface="ＭＳ Ｐゴシック" charset="0"/>
              </a:rPr>
              <a:t> </a:t>
            </a:r>
            <a:r>
              <a:rPr lang="en-US" sz="1600" dirty="0" err="1" smtClean="0">
                <a:solidFill>
                  <a:srgbClr val="0033CC"/>
                </a:solidFill>
                <a:latin typeface="Calibri" charset="0"/>
                <a:ea typeface="ＭＳ Ｐゴシック" charset="0"/>
                <a:cs typeface="ＭＳ Ｐゴシック" charset="0"/>
              </a:rPr>
              <a:t>di</a:t>
            </a:r>
            <a:r>
              <a:rPr lang="en-US" sz="1600" dirty="0" smtClean="0">
                <a:solidFill>
                  <a:srgbClr val="0033CC"/>
                </a:solidFill>
                <a:latin typeface="Calibri" charset="0"/>
                <a:ea typeface="ＭＳ Ｐゴシック" charset="0"/>
                <a:cs typeface="ＭＳ Ｐゴシック" charset="0"/>
              </a:rPr>
              <a:t> </a:t>
            </a:r>
            <a:r>
              <a:rPr lang="en-US" sz="1600" dirty="0" err="1" smtClean="0">
                <a:solidFill>
                  <a:srgbClr val="0033CC"/>
                </a:solidFill>
                <a:latin typeface="Calibri" charset="0"/>
                <a:ea typeface="ＭＳ Ｐゴシック" charset="0"/>
                <a:cs typeface="ＭＳ Ｐゴシック" charset="0"/>
              </a:rPr>
              <a:t>Padova</a:t>
            </a:r>
            <a:r>
              <a:rPr lang="en-US" sz="1600" dirty="0" smtClean="0">
                <a:solidFill>
                  <a:srgbClr val="0033CC"/>
                </a:solidFill>
                <a:latin typeface="Calibri" charset="0"/>
                <a:ea typeface="ＭＳ Ｐゴシック" charset="0"/>
                <a:cs typeface="ＭＳ Ｐゴシック" charset="0"/>
              </a:rPr>
              <a:t>/INFN)</a:t>
            </a:r>
            <a:endParaRPr lang="en-US" sz="1600" dirty="0">
              <a:solidFill>
                <a:srgbClr val="0033CC"/>
              </a:solidFill>
              <a:latin typeface="Calibri" charset="0"/>
              <a:ea typeface="ＭＳ Ｐゴシック" charset="0"/>
              <a:cs typeface="ＭＳ Ｐゴシック" charset="0"/>
            </a:endParaRPr>
          </a:p>
          <a:p>
            <a:pPr marL="285750" indent="-276225">
              <a:buFont typeface="Arial" charset="0"/>
              <a:buChar char="•"/>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pPr>
            <a:endParaRPr lang="en-US" sz="1600" dirty="0" smtClean="0">
              <a:solidFill>
                <a:srgbClr val="0033CC"/>
              </a:solidFill>
              <a:latin typeface="Calibri" charset="0"/>
              <a:ea typeface="ＭＳ Ｐゴシック" charset="0"/>
              <a:cs typeface="ＭＳ Ｐゴシック" charset="0"/>
            </a:endParaRPr>
          </a:p>
          <a:p>
            <a:pPr marL="285750" indent="-276225">
              <a:buFont typeface="Wingdings" pitchFamily="2" charset="2"/>
              <a:buChar char="q"/>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pPr>
            <a:r>
              <a:rPr lang="en-US" sz="1600" dirty="0" smtClean="0">
                <a:solidFill>
                  <a:srgbClr val="0033CC"/>
                </a:solidFill>
                <a:latin typeface="Calibri" charset="0"/>
                <a:ea typeface="ＭＳ Ｐゴシック" charset="0"/>
                <a:cs typeface="ＭＳ Ｐゴシック" charset="0"/>
              </a:rPr>
              <a:t>Studied </a:t>
            </a:r>
            <a:r>
              <a:rPr lang="en-US" sz="1600" dirty="0">
                <a:solidFill>
                  <a:srgbClr val="0033CC"/>
                </a:solidFill>
                <a:latin typeface="Calibri" charset="0"/>
                <a:ea typeface="ＭＳ Ｐゴシック" charset="0"/>
                <a:cs typeface="ＭＳ Ｐゴシック" charset="0"/>
              </a:rPr>
              <a:t>nuclei: </a:t>
            </a:r>
            <a:r>
              <a:rPr lang="en-US" sz="1600" b="1" dirty="0">
                <a:solidFill>
                  <a:srgbClr val="0033CC"/>
                </a:solidFill>
                <a:latin typeface="Calibri" charset="0"/>
                <a:ea typeface="ＭＳ Ｐゴシック" charset="0"/>
                <a:cs typeface="ＭＳ Ｐゴシック" charset="0"/>
              </a:rPr>
              <a:t>208Pb, 124Sn,140Ce</a:t>
            </a:r>
          </a:p>
          <a:p>
            <a:pPr marL="285750" indent="-276225">
              <a:buClrTx/>
              <a:buFontTx/>
              <a:buNone/>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pPr>
            <a:r>
              <a:rPr lang="en-US" sz="1600" dirty="0">
                <a:solidFill>
                  <a:srgbClr val="0033CC"/>
                </a:solidFill>
                <a:latin typeface="Calibri" charset="0"/>
                <a:ea typeface="ＭＳ Ｐゴシック" charset="0"/>
                <a:cs typeface="ＭＳ Ｐゴシック" charset="0"/>
              </a:rPr>
              <a:t>M. </a:t>
            </a:r>
            <a:r>
              <a:rPr lang="en-US" sz="1600" dirty="0" err="1">
                <a:solidFill>
                  <a:srgbClr val="0033CC"/>
                </a:solidFill>
                <a:latin typeface="Calibri" charset="0"/>
                <a:ea typeface="ＭＳ Ｐゴシック" charset="0"/>
                <a:cs typeface="ＭＳ Ｐゴシック" charset="0"/>
              </a:rPr>
              <a:t>Kmiecik</a:t>
            </a:r>
            <a:r>
              <a:rPr lang="en-US" sz="1600" dirty="0">
                <a:solidFill>
                  <a:srgbClr val="0033CC"/>
                </a:solidFill>
                <a:latin typeface="Calibri" charset="0"/>
                <a:ea typeface="ＭＳ Ｐゴシック" charset="0"/>
                <a:cs typeface="ＭＳ Ｐゴシック" charset="0"/>
              </a:rPr>
              <a:t> (IFJ PAN </a:t>
            </a:r>
            <a:r>
              <a:rPr lang="en-US" sz="1600" dirty="0" err="1">
                <a:solidFill>
                  <a:srgbClr val="0033CC"/>
                </a:solidFill>
                <a:latin typeface="Calibri" charset="0"/>
                <a:ea typeface="ＭＳ Ｐゴシック" charset="0"/>
                <a:cs typeface="ＭＳ Ｐゴシック" charset="0"/>
              </a:rPr>
              <a:t>Kraków</a:t>
            </a:r>
            <a:r>
              <a:rPr lang="en-US" sz="1600" dirty="0">
                <a:solidFill>
                  <a:srgbClr val="0033CC"/>
                </a:solidFill>
                <a:latin typeface="Calibri" charset="0"/>
                <a:ea typeface="ＭＳ Ｐゴシック" charset="0"/>
                <a:cs typeface="ＭＳ Ｐゴシック" charset="0"/>
              </a:rPr>
              <a:t>) ,  </a:t>
            </a:r>
          </a:p>
          <a:p>
            <a:pPr marL="285750" indent="-276225">
              <a:buClrTx/>
              <a:buFontTx/>
              <a:buNone/>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pPr>
            <a:r>
              <a:rPr lang="en-US" sz="1600" dirty="0">
                <a:solidFill>
                  <a:srgbClr val="0033CC"/>
                </a:solidFill>
                <a:latin typeface="Calibri" charset="0"/>
                <a:ea typeface="ＭＳ Ｐゴシック" charset="0"/>
                <a:cs typeface="ＭＳ Ｐゴシック" charset="0"/>
              </a:rPr>
              <a:t>F. </a:t>
            </a:r>
            <a:r>
              <a:rPr lang="en-US" sz="1600" dirty="0" err="1">
                <a:solidFill>
                  <a:srgbClr val="0033CC"/>
                </a:solidFill>
                <a:latin typeface="Calibri" charset="0"/>
                <a:ea typeface="ＭＳ Ｐゴシック" charset="0"/>
                <a:cs typeface="ＭＳ Ｐゴシック" charset="0"/>
              </a:rPr>
              <a:t>Crespi</a:t>
            </a:r>
            <a:r>
              <a:rPr lang="en-US" sz="1600" dirty="0">
                <a:solidFill>
                  <a:srgbClr val="0033CC"/>
                </a:solidFill>
                <a:latin typeface="Calibri" charset="0"/>
                <a:ea typeface="ＭＳ Ｐゴシック" charset="0"/>
                <a:cs typeface="ＭＳ Ｐゴシック" charset="0"/>
              </a:rPr>
              <a:t> (Univ. </a:t>
            </a:r>
            <a:r>
              <a:rPr lang="en-US" sz="1600" dirty="0" err="1">
                <a:solidFill>
                  <a:srgbClr val="0033CC"/>
                </a:solidFill>
                <a:latin typeface="Calibri" charset="0"/>
                <a:ea typeface="ＭＳ Ｐゴシック" charset="0"/>
                <a:cs typeface="ＭＳ Ｐゴシック" charset="0"/>
              </a:rPr>
              <a:t>di</a:t>
            </a:r>
            <a:r>
              <a:rPr lang="en-US" sz="1600" dirty="0">
                <a:solidFill>
                  <a:srgbClr val="0033CC"/>
                </a:solidFill>
                <a:latin typeface="Calibri" charset="0"/>
                <a:ea typeface="ＭＳ Ｐゴシック" charset="0"/>
                <a:cs typeface="ＭＳ Ｐゴシック" charset="0"/>
              </a:rPr>
              <a:t> Milano/INFN)</a:t>
            </a:r>
          </a:p>
          <a:p>
            <a:pPr marL="285750" indent="-276225">
              <a:buClrTx/>
              <a:buFontTx/>
              <a:buNone/>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pPr>
            <a:endParaRPr lang="en-US" sz="1600" dirty="0">
              <a:solidFill>
                <a:srgbClr val="0033CC"/>
              </a:solidFill>
              <a:latin typeface="Calibri" charset="0"/>
              <a:ea typeface="ＭＳ Ｐゴシック" charset="0"/>
              <a:cs typeface="ＭＳ Ｐゴシック" charset="0"/>
            </a:endParaRPr>
          </a:p>
        </p:txBody>
      </p:sp>
      <p:sp>
        <p:nvSpPr>
          <p:cNvPr id="35" name="Text Box 14"/>
          <p:cNvSpPr txBox="1">
            <a:spLocks noChangeArrowheads="1"/>
          </p:cNvSpPr>
          <p:nvPr/>
        </p:nvSpPr>
        <p:spPr bwMode="auto">
          <a:xfrm>
            <a:off x="0" y="4295145"/>
            <a:ext cx="1447800" cy="402291"/>
          </a:xfrm>
          <a:prstGeom prst="rect">
            <a:avLst/>
          </a:prstGeom>
          <a:solidFill>
            <a:schemeClr val="bg1"/>
          </a:solidFill>
          <a:ln w="28575">
            <a:solidFill>
              <a:schemeClr val="bg1"/>
            </a:solidFill>
            <a:round/>
            <a:headEnd/>
            <a:tailEnd/>
          </a:ln>
          <a:effectLst>
            <a:outerShdw dist="38184" dir="8100000" algn="ctr" rotWithShape="0">
              <a:srgbClr val="808080">
                <a:alpha val="40033"/>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000" b="1" dirty="0" smtClean="0">
                <a:solidFill>
                  <a:schemeClr val="accent1"/>
                </a:solidFill>
                <a:ea typeface="ＭＳ Ｐゴシック" charset="0"/>
                <a:cs typeface="ＭＳ Ｐゴシック" charset="0"/>
              </a:rPr>
              <a:t>HECTOR+</a:t>
            </a:r>
            <a:endParaRPr lang="it-IT" sz="2000" b="1" dirty="0">
              <a:solidFill>
                <a:schemeClr val="accent1"/>
              </a:solidFill>
              <a:ea typeface="ＭＳ Ｐゴシック" charset="0"/>
              <a:cs typeface="ＭＳ Ｐゴシック" charset="0"/>
            </a:endParaRPr>
          </a:p>
        </p:txBody>
      </p:sp>
      <p:sp>
        <p:nvSpPr>
          <p:cNvPr id="36" name="Text Box 28"/>
          <p:cNvSpPr txBox="1">
            <a:spLocks noChangeArrowheads="1"/>
          </p:cNvSpPr>
          <p:nvPr/>
        </p:nvSpPr>
        <p:spPr bwMode="auto">
          <a:xfrm>
            <a:off x="7848600" y="195942"/>
            <a:ext cx="1524000" cy="279180"/>
          </a:xfrm>
          <a:prstGeom prst="rect">
            <a:avLst/>
          </a:prstGeom>
          <a:noFill/>
          <a:ln w="9360">
            <a:noFill/>
            <a:miter lim="800000"/>
            <a:headEnd/>
            <a:tailEnd/>
          </a:ln>
          <a:effectLst>
            <a:outerShdw dist="74769" dir="938535" algn="ctr" rotWithShape="0">
              <a:srgbClr val="808080">
                <a:alpha val="38034"/>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200" cap="all" dirty="0" smtClean="0">
                <a:latin typeface="Times New Roman" pitchFamily="16" charset="0"/>
                <a:ea typeface="ＭＳ Ｐゴシック" charset="0"/>
                <a:cs typeface="ＭＳ Ｐゴシック" charset="0"/>
              </a:rPr>
              <a:t>High E. </a:t>
            </a:r>
            <a:endParaRPr lang="it-IT" sz="1200" cap="all" dirty="0">
              <a:latin typeface="Times New Roman" pitchFamily="16" charset="0"/>
              <a:ea typeface="ＭＳ Ｐゴシック" charset="0"/>
              <a:cs typeface="ＭＳ Ｐゴシック" charset="0"/>
            </a:endParaRPr>
          </a:p>
        </p:txBody>
      </p:sp>
      <p:pic>
        <p:nvPicPr>
          <p:cNvPr id="38"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8800" y="4426897"/>
            <a:ext cx="3493244" cy="2251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0" y="20638"/>
            <a:ext cx="9144000" cy="528637"/>
          </a:xfrm>
          <a:prstGeom prst="rect">
            <a:avLst/>
          </a:prstGeom>
          <a:solidFill>
            <a:schemeClr val="bg1"/>
          </a:solidFill>
          <a:ln w="54000">
            <a:noFill/>
            <a:round/>
            <a:headEnd/>
            <a:tailEnd/>
          </a:ln>
          <a:effectLst/>
        </p:spPr>
        <p:txBody>
          <a:bodyPr lIns="90000" tIns="45000" rIns="90000" bIns="45000"/>
          <a:lstStyle/>
          <a:p>
            <a:pPr algn="ctr">
              <a:spcBef>
                <a:spcPts val="363"/>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900" b="1" dirty="0" smtClean="0">
                <a:solidFill>
                  <a:schemeClr val="accent1"/>
                </a:solidFill>
                <a:latin typeface="Calibri" charset="0"/>
                <a:ea typeface="Verdana" pitchFamily="48" charset="0"/>
                <a:cs typeface="Verdana" pitchFamily="48" charset="0"/>
              </a:rPr>
              <a:t>Pygmy dipole states in </a:t>
            </a:r>
            <a:r>
              <a:rPr lang="en-US" sz="2900" b="1" baseline="30000" dirty="0" smtClean="0">
                <a:solidFill>
                  <a:schemeClr val="accent1"/>
                </a:solidFill>
                <a:latin typeface="Calibri" charset="0"/>
                <a:ea typeface="Verdana" pitchFamily="48" charset="0"/>
                <a:cs typeface="Verdana" pitchFamily="48" charset="0"/>
              </a:rPr>
              <a:t>208</a:t>
            </a:r>
            <a:r>
              <a:rPr lang="en-US" sz="2900" b="1" dirty="0" smtClean="0">
                <a:solidFill>
                  <a:schemeClr val="accent1"/>
                </a:solidFill>
                <a:latin typeface="Calibri" charset="0"/>
                <a:ea typeface="Verdana" pitchFamily="48" charset="0"/>
                <a:cs typeface="Verdana" pitchFamily="48" charset="0"/>
              </a:rPr>
              <a:t>Pb</a:t>
            </a:r>
            <a:endParaRPr lang="en-US" sz="2900" b="1" dirty="0">
              <a:solidFill>
                <a:schemeClr val="accent1"/>
              </a:solidFill>
              <a:latin typeface="Calibri" charset="0"/>
              <a:ea typeface="Verdana" pitchFamily="48" charset="0"/>
              <a:cs typeface="Verdana" pitchFamily="48" charset="0"/>
            </a:endParaRPr>
          </a:p>
        </p:txBody>
      </p:sp>
      <p:pic>
        <p:nvPicPr>
          <p:cNvPr id="90115" name="Picture 3"/>
          <p:cNvPicPr>
            <a:picLocks noChangeAspect="1" noChangeArrowheads="1"/>
          </p:cNvPicPr>
          <p:nvPr/>
        </p:nvPicPr>
        <p:blipFill>
          <a:blip r:embed="rId3"/>
          <a:srcRect/>
          <a:stretch>
            <a:fillRect/>
          </a:stretch>
        </p:blipFill>
        <p:spPr bwMode="auto">
          <a:xfrm>
            <a:off x="6096000" y="628650"/>
            <a:ext cx="3155950" cy="6153150"/>
          </a:xfrm>
          <a:prstGeom prst="rect">
            <a:avLst/>
          </a:prstGeom>
          <a:noFill/>
          <a:ln w="9525">
            <a:noFill/>
            <a:round/>
            <a:headEnd/>
            <a:tailEnd/>
          </a:ln>
          <a:effectLst/>
        </p:spPr>
      </p:pic>
      <p:sp>
        <p:nvSpPr>
          <p:cNvPr id="90116" name="Text Box 4"/>
          <p:cNvSpPr txBox="1">
            <a:spLocks noChangeArrowheads="1"/>
          </p:cNvSpPr>
          <p:nvPr/>
        </p:nvSpPr>
        <p:spPr bwMode="auto">
          <a:xfrm>
            <a:off x="7274817" y="4857760"/>
            <a:ext cx="1726339" cy="455613"/>
          </a:xfrm>
          <a:prstGeom prst="rect">
            <a:avLst/>
          </a:prstGeom>
          <a:solidFill>
            <a:schemeClr val="bg1"/>
          </a:solid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baseline="30000" dirty="0">
                <a:solidFill>
                  <a:srgbClr val="002060"/>
                </a:solidFill>
                <a:latin typeface="Calibri" charset="0"/>
                <a:ea typeface="ＭＳ Ｐゴシック" charset="0"/>
                <a:cs typeface="ＭＳ Ｐゴシック" charset="0"/>
              </a:rPr>
              <a:t>208</a:t>
            </a:r>
            <a:r>
              <a:rPr lang="en-US" b="1" dirty="0">
                <a:solidFill>
                  <a:srgbClr val="002060"/>
                </a:solidFill>
                <a:latin typeface="Calibri" charset="0"/>
                <a:ea typeface="ＭＳ Ｐゴシック" charset="0"/>
                <a:cs typeface="ＭＳ Ｐゴシック" charset="0"/>
              </a:rPr>
              <a:t>Pb(</a:t>
            </a:r>
            <a:r>
              <a:rPr lang="en-US" b="1" baseline="30000" dirty="0">
                <a:solidFill>
                  <a:srgbClr val="002060"/>
                </a:solidFill>
                <a:latin typeface="Calibri" charset="0"/>
                <a:ea typeface="ＭＳ Ｐゴシック" charset="0"/>
                <a:cs typeface="ＭＳ Ｐゴシック" charset="0"/>
              </a:rPr>
              <a:t>17</a:t>
            </a:r>
            <a:r>
              <a:rPr lang="en-US" b="1" dirty="0">
                <a:solidFill>
                  <a:srgbClr val="002060"/>
                </a:solidFill>
                <a:latin typeface="Calibri" charset="0"/>
                <a:ea typeface="ＭＳ Ｐゴシック" charset="0"/>
                <a:cs typeface="ＭＳ Ｐゴシック" charset="0"/>
              </a:rPr>
              <a:t>O,</a:t>
            </a:r>
            <a:r>
              <a:rPr lang="en-US" b="1" baseline="30000" dirty="0">
                <a:solidFill>
                  <a:srgbClr val="002060"/>
                </a:solidFill>
                <a:latin typeface="Calibri" charset="0"/>
                <a:ea typeface="ＭＳ Ｐゴシック" charset="0"/>
                <a:cs typeface="ＭＳ Ｐゴシック" charset="0"/>
              </a:rPr>
              <a:t>17</a:t>
            </a:r>
            <a:r>
              <a:rPr lang="en-US" b="1" dirty="0">
                <a:solidFill>
                  <a:srgbClr val="002060"/>
                </a:solidFill>
                <a:latin typeface="Calibri" charset="0"/>
                <a:ea typeface="ＭＳ Ｐゴシック" charset="0"/>
                <a:cs typeface="ＭＳ Ｐゴシック" charset="0"/>
              </a:rPr>
              <a:t>O’γ) </a:t>
            </a:r>
          </a:p>
        </p:txBody>
      </p:sp>
      <p:sp>
        <p:nvSpPr>
          <p:cNvPr id="90117" name="Text Box 5"/>
          <p:cNvSpPr txBox="1">
            <a:spLocks noChangeArrowheads="1"/>
          </p:cNvSpPr>
          <p:nvPr/>
        </p:nvSpPr>
        <p:spPr bwMode="auto">
          <a:xfrm>
            <a:off x="7563742" y="2928934"/>
            <a:ext cx="1223100" cy="317499"/>
          </a:xfrm>
          <a:prstGeom prst="rect">
            <a:avLst/>
          </a:prstGeom>
          <a:solidFill>
            <a:schemeClr val="bg1"/>
          </a:solid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baseline="30000" dirty="0">
                <a:solidFill>
                  <a:srgbClr val="FF0000"/>
                </a:solidFill>
                <a:latin typeface="Calibri" charset="0"/>
                <a:ea typeface="ＭＳ Ｐゴシック" charset="0"/>
                <a:cs typeface="ＭＳ Ｐゴシック" charset="0"/>
              </a:rPr>
              <a:t>208</a:t>
            </a:r>
            <a:r>
              <a:rPr lang="en-US" b="1" dirty="0">
                <a:solidFill>
                  <a:srgbClr val="FF0000"/>
                </a:solidFill>
                <a:latin typeface="Calibri" charset="0"/>
                <a:ea typeface="ＭＳ Ｐゴシック" charset="0"/>
                <a:cs typeface="ＭＳ Ｐゴシック" charset="0"/>
              </a:rPr>
              <a:t>Pb(p, p’) </a:t>
            </a:r>
          </a:p>
        </p:txBody>
      </p:sp>
      <p:sp>
        <p:nvSpPr>
          <p:cNvPr id="90118" name="Text Box 6"/>
          <p:cNvSpPr txBox="1">
            <a:spLocks noChangeArrowheads="1"/>
          </p:cNvSpPr>
          <p:nvPr/>
        </p:nvSpPr>
        <p:spPr bwMode="auto">
          <a:xfrm>
            <a:off x="7500958" y="1000108"/>
            <a:ext cx="1413601" cy="357190"/>
          </a:xfrm>
          <a:prstGeom prst="rect">
            <a:avLst/>
          </a:prstGeom>
          <a:solidFill>
            <a:schemeClr val="bg1"/>
          </a:solid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baseline="30000" dirty="0">
                <a:solidFill>
                  <a:srgbClr val="00B050"/>
                </a:solidFill>
                <a:latin typeface="Calibri" charset="0"/>
                <a:ea typeface="ＭＳ Ｐゴシック" charset="0"/>
                <a:cs typeface="ＭＳ Ｐゴシック" charset="0"/>
              </a:rPr>
              <a:t>208</a:t>
            </a:r>
            <a:r>
              <a:rPr lang="en-US" b="1" dirty="0">
                <a:solidFill>
                  <a:srgbClr val="00B050"/>
                </a:solidFill>
                <a:latin typeface="Calibri" charset="0"/>
                <a:ea typeface="ＭＳ Ｐゴシック" charset="0"/>
                <a:cs typeface="ＭＳ Ｐゴシック" charset="0"/>
              </a:rPr>
              <a:t>Pb(γ, γ’ ) </a:t>
            </a:r>
          </a:p>
        </p:txBody>
      </p:sp>
      <p:sp>
        <p:nvSpPr>
          <p:cNvPr id="90124" name="Text Box 12"/>
          <p:cNvSpPr txBox="1">
            <a:spLocks noChangeArrowheads="1"/>
          </p:cNvSpPr>
          <p:nvPr/>
        </p:nvSpPr>
        <p:spPr bwMode="auto">
          <a:xfrm>
            <a:off x="60325" y="3505200"/>
            <a:ext cx="5807075" cy="912813"/>
          </a:xfrm>
          <a:prstGeom prst="rect">
            <a:avLst/>
          </a:prstGeom>
          <a:noFill/>
          <a:ln w="9525">
            <a:noFill/>
            <a:round/>
            <a:headEnd/>
            <a:tailEnd/>
          </a:ln>
          <a:effectLst/>
        </p:spPr>
        <p:txBody>
          <a:bodyPr lIns="90000" tIns="45000" rIns="90000" bIns="45000"/>
          <a:lstStyle/>
          <a:p>
            <a:pPr algn="just">
              <a:spcBef>
                <a:spcPts val="363"/>
              </a:spcBef>
              <a:buClrTx/>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smtClean="0">
                <a:solidFill>
                  <a:srgbClr val="000000"/>
                </a:solidFill>
                <a:latin typeface="Arial" pitchFamily="34" charset="0"/>
                <a:ea typeface="ＭＳ Ｐゴシック" charset="0"/>
                <a:cs typeface="Arial" pitchFamily="34" charset="0"/>
              </a:rPr>
              <a:t> </a:t>
            </a:r>
            <a:r>
              <a:rPr lang="en-US" sz="2000" dirty="0" smtClean="0">
                <a:solidFill>
                  <a:srgbClr val="000000"/>
                </a:solidFill>
                <a:latin typeface="Arial" pitchFamily="34" charset="0"/>
                <a:ea typeface="ＭＳ Ｐゴシック" charset="0"/>
                <a:cs typeface="Arial" pitchFamily="34" charset="0"/>
              </a:rPr>
              <a:t>High resolution measurement</a:t>
            </a:r>
            <a:endParaRPr lang="en-US" sz="2000" dirty="0">
              <a:solidFill>
                <a:srgbClr val="000000"/>
              </a:solidFill>
              <a:latin typeface="Arial" pitchFamily="34" charset="0"/>
              <a:ea typeface="ＭＳ Ｐゴシック" charset="0"/>
              <a:cs typeface="Arial" pitchFamily="34" charset="0"/>
            </a:endParaRPr>
          </a:p>
        </p:txBody>
      </p:sp>
      <p:pic>
        <p:nvPicPr>
          <p:cNvPr id="90126" name="Picture 14"/>
          <p:cNvPicPr>
            <a:picLocks noChangeAspect="1" noChangeArrowheads="1"/>
          </p:cNvPicPr>
          <p:nvPr/>
        </p:nvPicPr>
        <p:blipFill>
          <a:blip r:embed="rId4"/>
          <a:srcRect/>
          <a:stretch>
            <a:fillRect/>
          </a:stretch>
        </p:blipFill>
        <p:spPr bwMode="auto">
          <a:xfrm>
            <a:off x="228600" y="4341814"/>
            <a:ext cx="2665458" cy="2187574"/>
          </a:xfrm>
          <a:prstGeom prst="rect">
            <a:avLst/>
          </a:prstGeom>
          <a:noFill/>
          <a:ln w="9525">
            <a:noFill/>
            <a:round/>
            <a:headEnd/>
            <a:tailEnd/>
          </a:ln>
          <a:effectLst/>
        </p:spPr>
      </p:pic>
      <p:pic>
        <p:nvPicPr>
          <p:cNvPr id="90128" name="Picture 16"/>
          <p:cNvPicPr>
            <a:picLocks noChangeAspect="1" noChangeArrowheads="1"/>
          </p:cNvPicPr>
          <p:nvPr/>
        </p:nvPicPr>
        <p:blipFill>
          <a:blip r:embed="rId5"/>
          <a:srcRect t="5136" r="8984"/>
          <a:stretch>
            <a:fillRect/>
          </a:stretch>
        </p:blipFill>
        <p:spPr bwMode="auto">
          <a:xfrm>
            <a:off x="2819400" y="4302969"/>
            <a:ext cx="3025774" cy="2289076"/>
          </a:xfrm>
          <a:prstGeom prst="rect">
            <a:avLst/>
          </a:prstGeom>
          <a:noFill/>
          <a:ln w="9525">
            <a:noFill/>
            <a:round/>
            <a:headEnd/>
            <a:tailEnd/>
          </a:ln>
          <a:effectLst/>
        </p:spPr>
      </p:pic>
      <p:sp>
        <p:nvSpPr>
          <p:cNvPr id="90129" name="Text Box 17"/>
          <p:cNvSpPr txBox="1">
            <a:spLocks noChangeArrowheads="1"/>
          </p:cNvSpPr>
          <p:nvPr/>
        </p:nvSpPr>
        <p:spPr bwMode="auto">
          <a:xfrm>
            <a:off x="6044499" y="2673350"/>
            <a:ext cx="3608388" cy="273050"/>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b="1" dirty="0">
                <a:solidFill>
                  <a:srgbClr val="FF0000"/>
                </a:solidFill>
                <a:latin typeface="Calibri" charset="0"/>
                <a:ea typeface="ＭＳ Ｐゴシック" charset="0"/>
                <a:cs typeface="ＭＳ Ｐゴシック" charset="0"/>
              </a:rPr>
              <a:t>A. </a:t>
            </a:r>
            <a:r>
              <a:rPr lang="en-US" sz="1200" b="1" dirty="0" err="1">
                <a:solidFill>
                  <a:srgbClr val="FF0000"/>
                </a:solidFill>
                <a:latin typeface="Calibri" charset="0"/>
                <a:ea typeface="ＭＳ Ｐゴシック" charset="0"/>
                <a:cs typeface="ＭＳ Ｐゴシック" charset="0"/>
              </a:rPr>
              <a:t>Tamii</a:t>
            </a:r>
            <a:r>
              <a:rPr lang="en-US" sz="1200" b="1" dirty="0">
                <a:solidFill>
                  <a:srgbClr val="FF0000"/>
                </a:solidFill>
                <a:latin typeface="Calibri" charset="0"/>
                <a:ea typeface="ＭＳ Ｐゴシック" charset="0"/>
                <a:cs typeface="ＭＳ Ｐゴシック" charset="0"/>
              </a:rPr>
              <a:t> </a:t>
            </a:r>
            <a:r>
              <a:rPr lang="en-US" sz="1200" b="1" i="1" dirty="0">
                <a:solidFill>
                  <a:srgbClr val="FF0000"/>
                </a:solidFill>
                <a:latin typeface="Calibri" charset="0"/>
                <a:ea typeface="ＭＳ Ｐゴシック" charset="0"/>
                <a:cs typeface="ＭＳ Ｐゴシック" charset="0"/>
              </a:rPr>
              <a:t>et al., PRL 107, 062502 (2011)</a:t>
            </a:r>
            <a:r>
              <a:rPr lang="en-US" sz="1200" b="1" dirty="0">
                <a:solidFill>
                  <a:srgbClr val="FF0000"/>
                </a:solidFill>
                <a:latin typeface="Calibri" charset="0"/>
                <a:ea typeface="ＭＳ Ｐゴシック" charset="0"/>
                <a:cs typeface="ＭＳ Ｐゴシック" charset="0"/>
              </a:rPr>
              <a:t> </a:t>
            </a:r>
          </a:p>
        </p:txBody>
      </p:sp>
      <p:sp>
        <p:nvSpPr>
          <p:cNvPr id="90130" name="Text Box 18"/>
          <p:cNvSpPr txBox="1">
            <a:spLocks noChangeArrowheads="1"/>
          </p:cNvSpPr>
          <p:nvPr/>
        </p:nvSpPr>
        <p:spPr bwMode="auto">
          <a:xfrm>
            <a:off x="6143636" y="4572008"/>
            <a:ext cx="1511300" cy="273050"/>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solidFill>
                  <a:srgbClr val="0033CC"/>
                </a:solidFill>
                <a:latin typeface="Calibri" charset="0"/>
                <a:ea typeface="ＭＳ Ｐゴシック" charset="0"/>
                <a:cs typeface="ＭＳ Ｐゴシック" charset="0"/>
              </a:rPr>
              <a:t>This </a:t>
            </a:r>
            <a:r>
              <a:rPr lang="en-US" sz="1200" dirty="0" err="1">
                <a:solidFill>
                  <a:srgbClr val="0033CC"/>
                </a:solidFill>
                <a:latin typeface="Calibri" charset="0"/>
                <a:ea typeface="ＭＳ Ｐゴシック" charset="0"/>
                <a:cs typeface="ＭＳ Ｐゴシック" charset="0"/>
              </a:rPr>
              <a:t>expoeriment</a:t>
            </a:r>
            <a:endParaRPr lang="en-US" sz="1200" dirty="0">
              <a:solidFill>
                <a:srgbClr val="0033CC"/>
              </a:solidFill>
              <a:latin typeface="Calibri" charset="0"/>
              <a:ea typeface="ＭＳ Ｐゴシック" charset="0"/>
              <a:cs typeface="ＭＳ Ｐゴシック" charset="0"/>
            </a:endParaRPr>
          </a:p>
        </p:txBody>
      </p:sp>
      <p:pic>
        <p:nvPicPr>
          <p:cNvPr id="25" name="Picture 1"/>
          <p:cNvPicPr>
            <a:picLocks noChangeAspect="1" noChangeArrowheads="1"/>
          </p:cNvPicPr>
          <p:nvPr/>
        </p:nvPicPr>
        <p:blipFill>
          <a:blip r:embed="rId6"/>
          <a:srcRect/>
          <a:stretch>
            <a:fillRect/>
          </a:stretch>
        </p:blipFill>
        <p:spPr bwMode="auto">
          <a:xfrm>
            <a:off x="141381" y="714356"/>
            <a:ext cx="2754219" cy="2527300"/>
          </a:xfrm>
          <a:prstGeom prst="rect">
            <a:avLst/>
          </a:prstGeom>
          <a:noFill/>
          <a:ln w="9525">
            <a:noFill/>
            <a:round/>
            <a:headEnd/>
            <a:tailEnd/>
          </a:ln>
          <a:effectLst/>
        </p:spPr>
      </p:pic>
      <p:pic>
        <p:nvPicPr>
          <p:cNvPr id="26" name="Picture 1"/>
          <p:cNvPicPr>
            <a:picLocks noChangeAspect="1" noChangeArrowheads="1"/>
          </p:cNvPicPr>
          <p:nvPr/>
        </p:nvPicPr>
        <p:blipFill>
          <a:blip r:embed="rId7"/>
          <a:srcRect/>
          <a:stretch>
            <a:fillRect/>
          </a:stretch>
        </p:blipFill>
        <p:spPr bwMode="auto">
          <a:xfrm>
            <a:off x="3085205" y="642918"/>
            <a:ext cx="2812356" cy="2667001"/>
          </a:xfrm>
          <a:prstGeom prst="rect">
            <a:avLst/>
          </a:prstGeom>
          <a:noFill/>
          <a:ln w="9525">
            <a:noFill/>
            <a:round/>
            <a:headEnd/>
            <a:tailEnd/>
          </a:ln>
          <a:effectLst/>
        </p:spPr>
      </p:pic>
      <p:sp>
        <p:nvSpPr>
          <p:cNvPr id="28" name="Freeform 27"/>
          <p:cNvSpPr/>
          <p:nvPr/>
        </p:nvSpPr>
        <p:spPr bwMode="auto">
          <a:xfrm>
            <a:off x="2010410" y="1648460"/>
            <a:ext cx="737870" cy="523240"/>
          </a:xfrm>
          <a:custGeom>
            <a:avLst/>
            <a:gdLst>
              <a:gd name="connsiteX0" fmla="*/ 694690 w 737870"/>
              <a:gd name="connsiteY0" fmla="*/ 454660 h 523240"/>
              <a:gd name="connsiteX1" fmla="*/ 397510 w 737870"/>
              <a:gd name="connsiteY1" fmla="*/ 309880 h 523240"/>
              <a:gd name="connsiteX2" fmla="*/ 107950 w 737870"/>
              <a:gd name="connsiteY2" fmla="*/ 73660 h 523240"/>
              <a:gd name="connsiteX3" fmla="*/ 54610 w 737870"/>
              <a:gd name="connsiteY3" fmla="*/ 12700 h 523240"/>
              <a:gd name="connsiteX4" fmla="*/ 24130 w 737870"/>
              <a:gd name="connsiteY4" fmla="*/ 35560 h 523240"/>
              <a:gd name="connsiteX5" fmla="*/ 199390 w 737870"/>
              <a:gd name="connsiteY5" fmla="*/ 226060 h 523240"/>
              <a:gd name="connsiteX6" fmla="*/ 458470 w 737870"/>
              <a:gd name="connsiteY6" fmla="*/ 401320 h 523240"/>
              <a:gd name="connsiteX7" fmla="*/ 656590 w 737870"/>
              <a:gd name="connsiteY7" fmla="*/ 508000 h 523240"/>
              <a:gd name="connsiteX8" fmla="*/ 694690 w 737870"/>
              <a:gd name="connsiteY8" fmla="*/ 454660 h 52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870" h="523240">
                <a:moveTo>
                  <a:pt x="694690" y="454660"/>
                </a:moveTo>
                <a:cubicBezTo>
                  <a:pt x="651510" y="421640"/>
                  <a:pt x="495300" y="373380"/>
                  <a:pt x="397510" y="309880"/>
                </a:cubicBezTo>
                <a:cubicBezTo>
                  <a:pt x="299720" y="246380"/>
                  <a:pt x="165100" y="123190"/>
                  <a:pt x="107950" y="73660"/>
                </a:cubicBezTo>
                <a:cubicBezTo>
                  <a:pt x="50800" y="24130"/>
                  <a:pt x="68580" y="19050"/>
                  <a:pt x="54610" y="12700"/>
                </a:cubicBezTo>
                <a:cubicBezTo>
                  <a:pt x="40640" y="6350"/>
                  <a:pt x="0" y="0"/>
                  <a:pt x="24130" y="35560"/>
                </a:cubicBezTo>
                <a:cubicBezTo>
                  <a:pt x="48260" y="71120"/>
                  <a:pt x="127000" y="165100"/>
                  <a:pt x="199390" y="226060"/>
                </a:cubicBezTo>
                <a:cubicBezTo>
                  <a:pt x="271780" y="287020"/>
                  <a:pt x="382270" y="354330"/>
                  <a:pt x="458470" y="401320"/>
                </a:cubicBezTo>
                <a:cubicBezTo>
                  <a:pt x="534670" y="448310"/>
                  <a:pt x="617220" y="492760"/>
                  <a:pt x="656590" y="508000"/>
                </a:cubicBezTo>
                <a:cubicBezTo>
                  <a:pt x="695960" y="523240"/>
                  <a:pt x="737870" y="487680"/>
                  <a:pt x="694690" y="454660"/>
                </a:cubicBezTo>
                <a:close/>
              </a:path>
            </a:pathLst>
          </a:cu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
        <p:nvSpPr>
          <p:cNvPr id="2" name="Rectangle 1"/>
          <p:cNvSpPr/>
          <p:nvPr/>
        </p:nvSpPr>
        <p:spPr>
          <a:xfrm>
            <a:off x="19050" y="6514355"/>
            <a:ext cx="9124950" cy="343645"/>
          </a:xfrm>
          <a:prstGeom prst="rect">
            <a:avLst/>
          </a:prstGeom>
          <a:solidFill>
            <a:schemeClr val="bg1"/>
          </a:solidFill>
          <a:ln w="9525">
            <a:noFill/>
            <a:round/>
            <a:headEnd/>
            <a:tailEnd/>
          </a:ln>
          <a:effectLst/>
        </p:spPr>
        <p:txBody>
          <a:bodyPr lIns="90000" tIns="45000" rIns="90000" bIns="45000"/>
          <a:lstStyle/>
          <a:p>
            <a:pPr algn="ctr">
              <a:spcBef>
                <a:spcPts val="363"/>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900" dirty="0" smtClean="0">
                <a:latin typeface="Calibri" charset="0"/>
                <a:ea typeface="Verdana" pitchFamily="48" charset="0"/>
                <a:cs typeface="Verdana" pitchFamily="48" charset="0"/>
              </a:rPr>
              <a:t>Different </a:t>
            </a:r>
            <a:r>
              <a:rPr lang="en-US" sz="1900" dirty="0">
                <a:latin typeface="Calibri" charset="0"/>
                <a:ea typeface="Verdana" pitchFamily="48" charset="0"/>
                <a:cs typeface="Verdana" pitchFamily="48" charset="0"/>
              </a:rPr>
              <a:t>states are </a:t>
            </a:r>
            <a:r>
              <a:rPr lang="en-US" sz="1900" dirty="0" smtClean="0">
                <a:latin typeface="Calibri" charset="0"/>
                <a:ea typeface="Verdana" pitchFamily="48" charset="0"/>
                <a:cs typeface="Verdana" pitchFamily="48" charset="0"/>
              </a:rPr>
              <a:t>selectively populated </a:t>
            </a:r>
            <a:r>
              <a:rPr lang="en-US" sz="1900" dirty="0">
                <a:latin typeface="Calibri" charset="0"/>
                <a:ea typeface="Verdana" pitchFamily="48" charset="0"/>
                <a:cs typeface="Verdana" pitchFamily="48" charset="0"/>
              </a:rPr>
              <a:t>in the </a:t>
            </a:r>
            <a:r>
              <a:rPr lang="en-US" sz="1900" dirty="0" err="1">
                <a:latin typeface="Calibri" charset="0"/>
                <a:ea typeface="Verdana" pitchFamily="48" charset="0"/>
                <a:cs typeface="Verdana" pitchFamily="48" charset="0"/>
              </a:rPr>
              <a:t>isoscalar</a:t>
            </a:r>
            <a:r>
              <a:rPr lang="en-US" sz="1900" dirty="0">
                <a:latin typeface="Calibri" charset="0"/>
                <a:ea typeface="Verdana" pitchFamily="48" charset="0"/>
                <a:cs typeface="Verdana" pitchFamily="48" charset="0"/>
              </a:rPr>
              <a:t> and </a:t>
            </a:r>
            <a:r>
              <a:rPr lang="en-US" sz="1900" dirty="0" err="1">
                <a:latin typeface="Calibri" charset="0"/>
                <a:ea typeface="Verdana" pitchFamily="48" charset="0"/>
                <a:cs typeface="Verdana" pitchFamily="48" charset="0"/>
              </a:rPr>
              <a:t>isovector</a:t>
            </a:r>
            <a:r>
              <a:rPr lang="en-US" sz="1900" dirty="0">
                <a:latin typeface="Calibri" charset="0"/>
                <a:ea typeface="Verdana" pitchFamily="48" charset="0"/>
                <a:cs typeface="Verdana" pitchFamily="48" charset="0"/>
              </a:rPr>
              <a:t> part of the </a:t>
            </a:r>
            <a:r>
              <a:rPr lang="en-US" sz="1900" dirty="0" smtClean="0">
                <a:latin typeface="Calibri" charset="0"/>
                <a:ea typeface="Verdana" pitchFamily="48" charset="0"/>
                <a:cs typeface="Verdana" pitchFamily="48" charset="0"/>
              </a:rPr>
              <a:t>GDR</a:t>
            </a:r>
            <a:endParaRPr lang="en-US" sz="1900" dirty="0">
              <a:latin typeface="Calibri" charset="0"/>
              <a:ea typeface="Verdana" pitchFamily="48" charset="0"/>
              <a:cs typeface="Verdana" pitchFamily="48" charset="0"/>
            </a:endParaRPr>
          </a:p>
        </p:txBody>
      </p:sp>
      <p:pic>
        <p:nvPicPr>
          <p:cNvPr id="792578" name="Picture 2"/>
          <p:cNvPicPr>
            <a:picLocks noChangeAspect="1" noChangeArrowheads="1"/>
          </p:cNvPicPr>
          <p:nvPr/>
        </p:nvPicPr>
        <p:blipFill>
          <a:blip r:embed="rId8"/>
          <a:srcRect/>
          <a:stretch>
            <a:fillRect/>
          </a:stretch>
        </p:blipFill>
        <p:spPr bwMode="auto">
          <a:xfrm>
            <a:off x="142844" y="3357562"/>
            <a:ext cx="5715040" cy="3254089"/>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8"/>
          <p:cNvSpPr txBox="1"/>
          <p:nvPr/>
        </p:nvSpPr>
        <p:spPr>
          <a:xfrm>
            <a:off x="1071538" y="785794"/>
            <a:ext cx="7729867" cy="584775"/>
          </a:xfrm>
          <a:prstGeom prst="rect">
            <a:avLst/>
          </a:prstGeom>
          <a:noFill/>
        </p:spPr>
        <p:txBody>
          <a:bodyPr wrap="square" rtlCol="0">
            <a:spAutoFit/>
          </a:bodyPr>
          <a:lstStyle/>
          <a:p>
            <a:r>
              <a:rPr lang="it-IT" sz="1600" dirty="0" err="1" smtClean="0">
                <a:solidFill>
                  <a:schemeClr val="tx1"/>
                </a:solidFill>
              </a:rPr>
              <a:t>Differential</a:t>
            </a:r>
            <a:r>
              <a:rPr lang="it-IT" sz="1600" dirty="0" smtClean="0">
                <a:solidFill>
                  <a:schemeClr val="tx1"/>
                </a:solidFill>
              </a:rPr>
              <a:t> cross </a:t>
            </a:r>
            <a:r>
              <a:rPr lang="it-IT" sz="1600" dirty="0" err="1" smtClean="0">
                <a:solidFill>
                  <a:schemeClr val="tx1"/>
                </a:solidFill>
              </a:rPr>
              <a:t>sections</a:t>
            </a:r>
            <a:r>
              <a:rPr lang="it-IT" sz="1600" dirty="0" smtClean="0"/>
              <a:t> </a:t>
            </a:r>
            <a:r>
              <a:rPr lang="it-IT" sz="1600" dirty="0" smtClean="0">
                <a:solidFill>
                  <a:schemeClr val="tx1"/>
                </a:solidFill>
              </a:rPr>
              <a:t>for excitation of the 1</a:t>
            </a:r>
            <a:r>
              <a:rPr lang="it-IT" sz="1600" baseline="30000" dirty="0" smtClean="0">
                <a:solidFill>
                  <a:schemeClr val="tx1"/>
                </a:solidFill>
              </a:rPr>
              <a:t>- </a:t>
            </a:r>
            <a:r>
              <a:rPr lang="it-IT" sz="1600" dirty="0" smtClean="0">
                <a:solidFill>
                  <a:schemeClr val="tx1"/>
                </a:solidFill>
              </a:rPr>
              <a:t> @ 4.842 MeV and @ 5.512 MeV</a:t>
            </a:r>
          </a:p>
          <a:p>
            <a:r>
              <a:rPr lang="en-US" sz="1600" dirty="0" smtClean="0"/>
              <a:t>DWBA calculations with microscopic form factor for </a:t>
            </a:r>
            <a:r>
              <a:rPr lang="en-US" sz="1600" dirty="0" err="1" smtClean="0"/>
              <a:t>isoscalar</a:t>
            </a:r>
            <a:r>
              <a:rPr lang="en-US" sz="1600" dirty="0" smtClean="0"/>
              <a:t> E1 excitation</a:t>
            </a:r>
            <a:endParaRPr lang="en-US" sz="1600" dirty="0">
              <a:solidFill>
                <a:schemeClr val="tx1"/>
              </a:solidFill>
            </a:endParaRPr>
          </a:p>
        </p:txBody>
      </p:sp>
      <p:sp>
        <p:nvSpPr>
          <p:cNvPr id="6" name="Rectangle 5"/>
          <p:cNvSpPr/>
          <p:nvPr/>
        </p:nvSpPr>
        <p:spPr>
          <a:xfrm>
            <a:off x="76200" y="1071546"/>
            <a:ext cx="8995406" cy="307777"/>
          </a:xfrm>
          <a:prstGeom prst="rect">
            <a:avLst/>
          </a:prstGeom>
        </p:spPr>
        <p:txBody>
          <a:bodyPr wrap="square">
            <a:spAutoFit/>
          </a:bodyPr>
          <a:lstStyle/>
          <a:p>
            <a:r>
              <a:rPr lang="en-US" sz="1400" dirty="0" smtClean="0">
                <a:latin typeface="AdvOT483a8203"/>
              </a:rPr>
              <a:t>        </a:t>
            </a:r>
            <a:endParaRPr lang="it-IT" sz="1400" dirty="0">
              <a:solidFill>
                <a:schemeClr val="tx1"/>
              </a:solidFill>
            </a:endParaRPr>
          </a:p>
        </p:txBody>
      </p:sp>
      <p:sp>
        <p:nvSpPr>
          <p:cNvPr id="8" name="Segnaposto testo 5"/>
          <p:cNvSpPr txBox="1">
            <a:spLocks/>
          </p:cNvSpPr>
          <p:nvPr/>
        </p:nvSpPr>
        <p:spPr>
          <a:xfrm>
            <a:off x="244928" y="654697"/>
            <a:ext cx="754254" cy="420893"/>
          </a:xfrm>
          <a:prstGeom prst="rect">
            <a:avLst/>
          </a:prstGeom>
          <a:solidFill>
            <a:schemeClr val="bg1"/>
          </a:solidFill>
          <a:ln w="53975">
            <a:noFill/>
          </a:ln>
        </p:spPr>
        <p:txBody>
          <a:bodyPr/>
          <a:lstStyle/>
          <a:p>
            <a:pPr indent="12700" algn="ctr">
              <a:spcBef>
                <a:spcPct val="2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1" baseline="30000" dirty="0" smtClean="0">
                <a:solidFill>
                  <a:schemeClr val="accent1"/>
                </a:solidFill>
                <a:ea typeface="Verdana" pitchFamily="34" charset="0"/>
                <a:cs typeface="Verdana" pitchFamily="34" charset="0"/>
              </a:rPr>
              <a:t>208</a:t>
            </a:r>
            <a:r>
              <a:rPr lang="en-US" sz="2000" b="1" dirty="0" smtClean="0">
                <a:solidFill>
                  <a:schemeClr val="accent1"/>
                </a:solidFill>
                <a:ea typeface="Verdana" pitchFamily="34" charset="0"/>
                <a:cs typeface="Verdana" pitchFamily="34" charset="0"/>
              </a:rPr>
              <a:t>Pb</a:t>
            </a:r>
            <a:endParaRPr lang="en-US" sz="2000" b="1" dirty="0">
              <a:solidFill>
                <a:schemeClr val="accent1"/>
              </a:solidFill>
              <a:ea typeface="Verdana" pitchFamily="34" charset="0"/>
              <a:cs typeface="Verdana" pitchFamily="34" charset="0"/>
            </a:endParaRPr>
          </a:p>
        </p:txBody>
      </p:sp>
      <p:sp>
        <p:nvSpPr>
          <p:cNvPr id="24" name="Text Box 2"/>
          <p:cNvSpPr txBox="1">
            <a:spLocks noChangeArrowheads="1"/>
          </p:cNvSpPr>
          <p:nvPr/>
        </p:nvSpPr>
        <p:spPr bwMode="auto">
          <a:xfrm>
            <a:off x="32" y="142852"/>
            <a:ext cx="9144000" cy="528637"/>
          </a:xfrm>
          <a:prstGeom prst="rect">
            <a:avLst/>
          </a:prstGeom>
          <a:solidFill>
            <a:schemeClr val="bg1"/>
          </a:solidFill>
          <a:ln w="54000">
            <a:noFill/>
            <a:round/>
            <a:headEnd/>
            <a:tailEnd/>
          </a:ln>
          <a:effectLst/>
        </p:spPr>
        <p:txBody>
          <a:bodyPr lIns="90000" tIns="45000" rIns="90000" bIns="45000"/>
          <a:lstStyle/>
          <a:p>
            <a:pPr algn="ctr">
              <a:spcBef>
                <a:spcPts val="3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900" b="1" dirty="0" smtClean="0">
                <a:solidFill>
                  <a:schemeClr val="accent1"/>
                </a:solidFill>
                <a:latin typeface="Calibri" charset="0"/>
                <a:ea typeface="Verdana" pitchFamily="48" charset="0"/>
                <a:cs typeface="Verdana" pitchFamily="48" charset="0"/>
              </a:rPr>
              <a:t>Pygmy dipole states in </a:t>
            </a:r>
            <a:r>
              <a:rPr lang="en-US" sz="2900" b="1" baseline="30000" dirty="0" smtClean="0">
                <a:solidFill>
                  <a:schemeClr val="accent1"/>
                </a:solidFill>
                <a:latin typeface="Calibri" charset="0"/>
                <a:ea typeface="Verdana" pitchFamily="48" charset="0"/>
                <a:cs typeface="Verdana" pitchFamily="48" charset="0"/>
              </a:rPr>
              <a:t>208</a:t>
            </a:r>
            <a:r>
              <a:rPr lang="en-US" sz="2900" b="1" dirty="0" smtClean="0">
                <a:solidFill>
                  <a:schemeClr val="accent1"/>
                </a:solidFill>
                <a:latin typeface="Calibri" charset="0"/>
                <a:ea typeface="Verdana" pitchFamily="48" charset="0"/>
                <a:cs typeface="Verdana" pitchFamily="48" charset="0"/>
              </a:rPr>
              <a:t>Pb</a:t>
            </a:r>
          </a:p>
          <a:p>
            <a:pPr algn="ctr">
              <a:spcBef>
                <a:spcPts val="363"/>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900" b="1" dirty="0">
              <a:solidFill>
                <a:schemeClr val="accent1"/>
              </a:solidFill>
              <a:latin typeface="Calibri" charset="0"/>
              <a:ea typeface="Verdana" pitchFamily="48" charset="0"/>
              <a:cs typeface="Verdana" pitchFamily="48" charset="0"/>
            </a:endParaRPr>
          </a:p>
        </p:txBody>
      </p:sp>
      <p:pic>
        <p:nvPicPr>
          <p:cNvPr id="793602" name="Picture 2"/>
          <p:cNvPicPr>
            <a:picLocks noChangeAspect="1" noChangeArrowheads="1"/>
          </p:cNvPicPr>
          <p:nvPr/>
        </p:nvPicPr>
        <p:blipFill>
          <a:blip r:embed="rId3"/>
          <a:srcRect/>
          <a:stretch>
            <a:fillRect/>
          </a:stretch>
        </p:blipFill>
        <p:spPr bwMode="auto">
          <a:xfrm>
            <a:off x="142844" y="1357298"/>
            <a:ext cx="4768914" cy="3838585"/>
          </a:xfrm>
          <a:prstGeom prst="rect">
            <a:avLst/>
          </a:prstGeom>
          <a:noFill/>
          <a:ln w="9525">
            <a:noFill/>
            <a:miter lim="800000"/>
            <a:headEnd/>
            <a:tailEnd/>
          </a:ln>
          <a:effectLst/>
        </p:spPr>
      </p:pic>
      <p:pic>
        <p:nvPicPr>
          <p:cNvPr id="794626" name="Picture 2"/>
          <p:cNvPicPr>
            <a:picLocks noChangeAspect="1" noChangeArrowheads="1"/>
          </p:cNvPicPr>
          <p:nvPr/>
        </p:nvPicPr>
        <p:blipFill>
          <a:blip r:embed="rId4"/>
          <a:srcRect/>
          <a:stretch>
            <a:fillRect/>
          </a:stretch>
        </p:blipFill>
        <p:spPr bwMode="auto">
          <a:xfrm>
            <a:off x="4929190" y="1357298"/>
            <a:ext cx="3814963" cy="5214950"/>
          </a:xfrm>
          <a:prstGeom prst="rect">
            <a:avLst/>
          </a:prstGeom>
          <a:noFill/>
          <a:ln w="9525">
            <a:noFill/>
            <a:miter lim="800000"/>
            <a:headEnd/>
            <a:tailEnd/>
          </a:ln>
          <a:effectLst/>
        </p:spPr>
      </p:pic>
      <p:sp>
        <p:nvSpPr>
          <p:cNvPr id="13" name="TextBox 12"/>
          <p:cNvSpPr txBox="1"/>
          <p:nvPr/>
        </p:nvSpPr>
        <p:spPr>
          <a:xfrm>
            <a:off x="214282" y="5500702"/>
            <a:ext cx="5286412" cy="738664"/>
          </a:xfrm>
          <a:prstGeom prst="rect">
            <a:avLst/>
          </a:prstGeom>
          <a:noFill/>
          <a:ln>
            <a:solidFill>
              <a:schemeClr val="accent1">
                <a:shade val="50000"/>
              </a:schemeClr>
            </a:solidFill>
          </a:ln>
        </p:spPr>
        <p:txBody>
          <a:bodyPr wrap="square" rtlCol="0">
            <a:spAutoFit/>
          </a:bodyPr>
          <a:lstStyle/>
          <a:p>
            <a:r>
              <a:rPr lang="it-IT" sz="1400" dirty="0" smtClean="0">
                <a:solidFill>
                  <a:schemeClr val="tx1"/>
                </a:solidFill>
              </a:rPr>
              <a:t>F. Crespi, A. Bracco et al., </a:t>
            </a:r>
            <a:r>
              <a:rPr lang="it-IT" sz="1400" dirty="0">
                <a:solidFill>
                  <a:schemeClr val="tx1"/>
                </a:solidFill>
              </a:rPr>
              <a:t>Phys. </a:t>
            </a:r>
            <a:r>
              <a:rPr lang="it-IT" sz="1400" dirty="0" smtClean="0">
                <a:solidFill>
                  <a:schemeClr val="tx1"/>
                </a:solidFill>
              </a:rPr>
              <a:t>Rev. Lett</a:t>
            </a:r>
            <a:r>
              <a:rPr lang="it-IT" sz="1400" dirty="0">
                <a:solidFill>
                  <a:schemeClr val="tx1"/>
                </a:solidFill>
              </a:rPr>
              <a:t>. </a:t>
            </a:r>
            <a:r>
              <a:rPr lang="it-IT" sz="1400" b="1" dirty="0" smtClean="0">
                <a:solidFill>
                  <a:schemeClr val="tx1"/>
                </a:solidFill>
              </a:rPr>
              <a:t>113</a:t>
            </a:r>
            <a:r>
              <a:rPr lang="it-IT" sz="1400" dirty="0" smtClean="0">
                <a:solidFill>
                  <a:schemeClr val="tx1"/>
                </a:solidFill>
              </a:rPr>
              <a:t>,012501</a:t>
            </a:r>
            <a:r>
              <a:rPr lang="it-IT" sz="1400" dirty="0">
                <a:solidFill>
                  <a:schemeClr val="tx1"/>
                </a:solidFill>
              </a:rPr>
              <a:t> </a:t>
            </a:r>
            <a:r>
              <a:rPr lang="it-IT" sz="1400" dirty="0" smtClean="0">
                <a:solidFill>
                  <a:schemeClr val="tx1"/>
                </a:solidFill>
              </a:rPr>
              <a:t>(2014)</a:t>
            </a:r>
          </a:p>
          <a:p>
            <a:r>
              <a:rPr lang="it-IT" sz="1400" dirty="0" err="1" smtClean="0"/>
              <a:t>see</a:t>
            </a:r>
            <a:r>
              <a:rPr lang="it-IT" sz="1400" dirty="0" smtClean="0"/>
              <a:t> </a:t>
            </a:r>
            <a:r>
              <a:rPr lang="it-IT" sz="1400" dirty="0" err="1" smtClean="0"/>
              <a:t>also</a:t>
            </a:r>
            <a:r>
              <a:rPr lang="it-IT" sz="1400" dirty="0" smtClean="0"/>
              <a:t> AGATA </a:t>
            </a:r>
            <a:r>
              <a:rPr lang="it-IT" sz="1400" dirty="0" err="1" smtClean="0"/>
              <a:t>results</a:t>
            </a:r>
            <a:r>
              <a:rPr lang="it-IT" sz="1400" dirty="0" smtClean="0"/>
              <a:t> on </a:t>
            </a:r>
            <a:r>
              <a:rPr lang="it-IT" sz="1400" baseline="30000" dirty="0" smtClean="0"/>
              <a:t>124</a:t>
            </a:r>
            <a:r>
              <a:rPr lang="it-IT" sz="1400" dirty="0" smtClean="0"/>
              <a:t>Sn</a:t>
            </a:r>
          </a:p>
          <a:p>
            <a:r>
              <a:rPr lang="it-IT" sz="1400" dirty="0" smtClean="0"/>
              <a:t>L. </a:t>
            </a:r>
            <a:r>
              <a:rPr lang="it-IT" sz="1400" dirty="0" err="1" smtClean="0"/>
              <a:t>Pellegri</a:t>
            </a:r>
            <a:r>
              <a:rPr lang="it-IT" sz="1400" dirty="0" smtClean="0"/>
              <a:t>, A. Bracco </a:t>
            </a:r>
            <a:r>
              <a:rPr lang="it-IT" sz="1400" dirty="0" err="1" smtClean="0"/>
              <a:t>et</a:t>
            </a:r>
            <a:r>
              <a:rPr lang="it-IT" sz="1400" dirty="0" smtClean="0"/>
              <a:t> al. </a:t>
            </a:r>
            <a:r>
              <a:rPr lang="it-IT" sz="1400" dirty="0" err="1" smtClean="0"/>
              <a:t>Phys</a:t>
            </a:r>
            <a:r>
              <a:rPr lang="it-IT" sz="1400" dirty="0" smtClean="0"/>
              <a:t>. Lett. B 738 (2014)  519-523</a:t>
            </a:r>
          </a:p>
        </p:txBody>
      </p:sp>
      <p:sp>
        <p:nvSpPr>
          <p:cNvPr id="18" name="TextBox 27"/>
          <p:cNvSpPr txBox="1"/>
          <p:nvPr/>
        </p:nvSpPr>
        <p:spPr>
          <a:xfrm>
            <a:off x="4929158" y="6550223"/>
            <a:ext cx="4214842" cy="307777"/>
          </a:xfrm>
          <a:prstGeom prst="rect">
            <a:avLst/>
          </a:prstGeom>
          <a:noFill/>
        </p:spPr>
        <p:txBody>
          <a:bodyPr wrap="square" rtlCol="0">
            <a:spAutoFit/>
          </a:bodyPr>
          <a:lstStyle/>
          <a:p>
            <a:r>
              <a:rPr lang="it-IT" sz="1400" dirty="0" err="1" smtClean="0">
                <a:solidFill>
                  <a:schemeClr val="tx1"/>
                </a:solidFill>
              </a:rPr>
              <a:t>Theory</a:t>
            </a:r>
            <a:r>
              <a:rPr lang="it-IT" sz="1400" dirty="0" smtClean="0">
                <a:solidFill>
                  <a:schemeClr val="tx1"/>
                </a:solidFill>
              </a:rPr>
              <a:t>:</a:t>
            </a:r>
            <a:r>
              <a:rPr lang="it-IT" sz="1400" dirty="0" smtClean="0"/>
              <a:t> </a:t>
            </a:r>
            <a:r>
              <a:rPr lang="it-IT" sz="1400" dirty="0" smtClean="0">
                <a:solidFill>
                  <a:schemeClr val="tx1"/>
                </a:solidFill>
              </a:rPr>
              <a:t>E. Lanza et al., </a:t>
            </a:r>
            <a:r>
              <a:rPr lang="it-IT" sz="1400" dirty="0" err="1" smtClean="0">
                <a:solidFill>
                  <a:schemeClr val="tx1"/>
                </a:solidFill>
              </a:rPr>
              <a:t>Phys.Rev</a:t>
            </a:r>
            <a:r>
              <a:rPr lang="it-IT" sz="1400" dirty="0" smtClean="0">
                <a:solidFill>
                  <a:schemeClr val="tx1"/>
                </a:solidFill>
              </a:rPr>
              <a:t>. C 84 (2011) 064602</a:t>
            </a:r>
          </a:p>
        </p:txBody>
      </p:sp>
    </p:spTree>
    <p:extLst>
      <p:ext uri="{BB962C8B-B14F-4D97-AF65-F5344CB8AC3E}">
        <p14:creationId xmlns:p14="http://schemas.microsoft.com/office/powerpoint/2010/main" val="21130878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5720" y="1"/>
            <a:ext cx="8496300" cy="836712"/>
          </a:xfrm>
        </p:spPr>
        <p:txBody>
          <a:bodyPr/>
          <a:lstStyle/>
          <a:p>
            <a:pPr eaLnBrk="1" hangingPunct="1"/>
            <a:r>
              <a:rPr lang="en-US" sz="2800" b="1" dirty="0" smtClean="0">
                <a:latin typeface="Calibri" pitchFamily="34" charset="0"/>
              </a:rPr>
              <a:t>Scientific results: physics papers from LNL, GSI, GANIL </a:t>
            </a:r>
          </a:p>
        </p:txBody>
      </p:sp>
      <p:sp>
        <p:nvSpPr>
          <p:cNvPr id="12" name="Text Box 7"/>
          <p:cNvSpPr txBox="1">
            <a:spLocks noChangeArrowheads="1"/>
          </p:cNvSpPr>
          <p:nvPr/>
        </p:nvSpPr>
        <p:spPr bwMode="auto">
          <a:xfrm>
            <a:off x="501100" y="689009"/>
            <a:ext cx="7023228" cy="6268383"/>
          </a:xfrm>
          <a:prstGeom prst="rect">
            <a:avLst/>
          </a:prstGeom>
          <a:noFill/>
          <a:ln w="9525">
            <a:noFill/>
            <a:miter lim="800000"/>
            <a:headEnd/>
            <a:tailEnd/>
          </a:ln>
        </p:spPr>
        <p:txBody>
          <a:bodyPr wrap="square">
            <a:spAutoFit/>
          </a:bodyPr>
          <a:lstStyle/>
          <a:p>
            <a:r>
              <a:rPr lang="it-IT" sz="1400" dirty="0" err="1">
                <a:solidFill>
                  <a:srgbClr val="002060"/>
                </a:solidFill>
              </a:rPr>
              <a:t>Pseudospin</a:t>
            </a:r>
            <a:r>
              <a:rPr lang="it-IT" sz="1400" dirty="0">
                <a:solidFill>
                  <a:srgbClr val="002060"/>
                </a:solidFill>
              </a:rPr>
              <a:t> </a:t>
            </a:r>
            <a:r>
              <a:rPr lang="it-IT" sz="1400" dirty="0" err="1">
                <a:solidFill>
                  <a:srgbClr val="002060"/>
                </a:solidFill>
              </a:rPr>
              <a:t>Symmetry</a:t>
            </a:r>
            <a:r>
              <a:rPr lang="it-IT" sz="1400" dirty="0">
                <a:solidFill>
                  <a:srgbClr val="002060"/>
                </a:solidFill>
              </a:rPr>
              <a:t> and </a:t>
            </a:r>
            <a:r>
              <a:rPr lang="it-IT" sz="1400" dirty="0" err="1">
                <a:solidFill>
                  <a:srgbClr val="002060"/>
                </a:solidFill>
              </a:rPr>
              <a:t>Microscopic</a:t>
            </a:r>
            <a:r>
              <a:rPr lang="it-IT" sz="1400" dirty="0">
                <a:solidFill>
                  <a:srgbClr val="002060"/>
                </a:solidFill>
              </a:rPr>
              <a:t> </a:t>
            </a:r>
            <a:r>
              <a:rPr lang="it-IT" sz="1400" dirty="0" err="1">
                <a:solidFill>
                  <a:srgbClr val="002060"/>
                </a:solidFill>
              </a:rPr>
              <a:t>Origin</a:t>
            </a:r>
            <a:r>
              <a:rPr lang="it-IT" sz="1400" dirty="0">
                <a:solidFill>
                  <a:srgbClr val="002060"/>
                </a:solidFill>
              </a:rPr>
              <a:t> of </a:t>
            </a:r>
            <a:r>
              <a:rPr lang="it-IT" sz="1400" dirty="0" err="1">
                <a:solidFill>
                  <a:srgbClr val="002060"/>
                </a:solidFill>
              </a:rPr>
              <a:t>Shape</a:t>
            </a:r>
            <a:r>
              <a:rPr lang="it-IT" sz="1400" dirty="0">
                <a:solidFill>
                  <a:srgbClr val="002060"/>
                </a:solidFill>
              </a:rPr>
              <a:t> </a:t>
            </a:r>
            <a:r>
              <a:rPr lang="it-IT" sz="1400" dirty="0" err="1">
                <a:solidFill>
                  <a:srgbClr val="002060"/>
                </a:solidFill>
              </a:rPr>
              <a:t>Coexistence</a:t>
            </a:r>
            <a:r>
              <a:rPr lang="it-IT" sz="1400" dirty="0">
                <a:solidFill>
                  <a:srgbClr val="002060"/>
                </a:solidFill>
              </a:rPr>
              <a:t> in the </a:t>
            </a:r>
            <a:r>
              <a:rPr lang="it-IT" sz="1400" baseline="30000" dirty="0">
                <a:solidFill>
                  <a:srgbClr val="002060"/>
                </a:solidFill>
              </a:rPr>
              <a:t>78</a:t>
            </a:r>
            <a:r>
              <a:rPr lang="it-IT" sz="1400" dirty="0">
                <a:solidFill>
                  <a:srgbClr val="002060"/>
                </a:solidFill>
              </a:rPr>
              <a:t>Ni </a:t>
            </a:r>
            <a:r>
              <a:rPr lang="it-IT" sz="1400" dirty="0" err="1">
                <a:solidFill>
                  <a:srgbClr val="002060"/>
                </a:solidFill>
              </a:rPr>
              <a:t>Region</a:t>
            </a:r>
            <a:r>
              <a:rPr lang="it-IT" sz="1400" dirty="0">
                <a:solidFill>
                  <a:srgbClr val="002060"/>
                </a:solidFill>
              </a:rPr>
              <a:t>: </a:t>
            </a:r>
            <a:endParaRPr lang="it-IT" sz="1400" dirty="0" smtClean="0">
              <a:solidFill>
                <a:srgbClr val="002060"/>
              </a:solidFill>
            </a:endParaRPr>
          </a:p>
          <a:p>
            <a:r>
              <a:rPr lang="it-IT" sz="1400" dirty="0" smtClean="0">
                <a:solidFill>
                  <a:srgbClr val="002060"/>
                </a:solidFill>
              </a:rPr>
              <a:t>a </a:t>
            </a:r>
            <a:r>
              <a:rPr lang="it-IT" sz="1400" dirty="0" err="1">
                <a:solidFill>
                  <a:srgbClr val="002060"/>
                </a:solidFill>
              </a:rPr>
              <a:t>Hint</a:t>
            </a:r>
            <a:r>
              <a:rPr lang="it-IT" sz="1400" dirty="0">
                <a:solidFill>
                  <a:srgbClr val="002060"/>
                </a:solidFill>
              </a:rPr>
              <a:t> from </a:t>
            </a:r>
            <a:r>
              <a:rPr lang="it-IT" sz="1400" dirty="0" err="1">
                <a:solidFill>
                  <a:srgbClr val="002060"/>
                </a:solidFill>
              </a:rPr>
              <a:t>Lifetime</a:t>
            </a:r>
            <a:r>
              <a:rPr lang="it-IT" sz="1400" dirty="0">
                <a:solidFill>
                  <a:srgbClr val="002060"/>
                </a:solidFill>
              </a:rPr>
              <a:t> </a:t>
            </a:r>
            <a:r>
              <a:rPr lang="it-IT" sz="1400" dirty="0" err="1">
                <a:solidFill>
                  <a:srgbClr val="002060"/>
                </a:solidFill>
              </a:rPr>
              <a:t>Measurements</a:t>
            </a:r>
            <a:endParaRPr lang="de-DE" sz="1400" dirty="0">
              <a:solidFill>
                <a:srgbClr val="002060"/>
              </a:solidFill>
            </a:endParaRPr>
          </a:p>
          <a:p>
            <a:r>
              <a:rPr lang="it-IT" sz="1400" dirty="0">
                <a:solidFill>
                  <a:srgbClr val="002060"/>
                </a:solidFill>
              </a:rPr>
              <a:t>C. </a:t>
            </a:r>
            <a:r>
              <a:rPr lang="it-IT" sz="1400" dirty="0" err="1">
                <a:solidFill>
                  <a:srgbClr val="002060"/>
                </a:solidFill>
              </a:rPr>
              <a:t>Delafosse</a:t>
            </a:r>
            <a:r>
              <a:rPr lang="it-IT" sz="1400" dirty="0">
                <a:solidFill>
                  <a:srgbClr val="002060"/>
                </a:solidFill>
              </a:rPr>
              <a:t>, </a:t>
            </a:r>
            <a:r>
              <a:rPr lang="it-IT" sz="1400" dirty="0" smtClean="0">
                <a:solidFill>
                  <a:srgbClr val="002060"/>
                </a:solidFill>
              </a:rPr>
              <a:t>et al.;</a:t>
            </a:r>
          </a:p>
          <a:p>
            <a:r>
              <a:rPr lang="it-IT" sz="1400" dirty="0" err="1" smtClean="0">
                <a:solidFill>
                  <a:srgbClr val="002060"/>
                </a:solidFill>
              </a:rPr>
              <a:t>Phys</a:t>
            </a:r>
            <a:r>
              <a:rPr lang="it-IT" sz="1400" dirty="0">
                <a:solidFill>
                  <a:srgbClr val="002060"/>
                </a:solidFill>
              </a:rPr>
              <a:t>. </a:t>
            </a:r>
            <a:r>
              <a:rPr lang="en-US" sz="1400" dirty="0">
                <a:solidFill>
                  <a:srgbClr val="002060"/>
                </a:solidFill>
              </a:rPr>
              <a:t>Rev. Lett. 121, 192502 (2018)</a:t>
            </a:r>
            <a:endParaRPr lang="de-DE" sz="1400" dirty="0">
              <a:solidFill>
                <a:srgbClr val="002060"/>
              </a:solidFill>
            </a:endParaRPr>
          </a:p>
          <a:p>
            <a:endParaRPr lang="en-US" sz="1400" baseline="30000" dirty="0" smtClean="0">
              <a:solidFill>
                <a:srgbClr val="002060"/>
              </a:solidFill>
            </a:endParaRPr>
          </a:p>
          <a:p>
            <a:r>
              <a:rPr lang="en-US" sz="1400" baseline="30000" dirty="0" smtClean="0">
                <a:solidFill>
                  <a:schemeClr val="tx2"/>
                </a:solidFill>
              </a:rPr>
              <a:t>96</a:t>
            </a:r>
            <a:r>
              <a:rPr lang="en-US" sz="1400" dirty="0" smtClean="0">
                <a:solidFill>
                  <a:schemeClr val="tx2"/>
                </a:solidFill>
              </a:rPr>
              <a:t>Kr</a:t>
            </a:r>
            <a:r>
              <a:rPr lang="en-US" sz="1400" baseline="-25000" dirty="0" smtClean="0">
                <a:solidFill>
                  <a:schemeClr val="tx2"/>
                </a:solidFill>
              </a:rPr>
              <a:t>60</a:t>
            </a:r>
            <a:r>
              <a:rPr lang="en-US" sz="1400" dirty="0" smtClean="0">
                <a:solidFill>
                  <a:schemeClr val="tx2"/>
                </a:solidFill>
              </a:rPr>
              <a:t>–Low-Z boundary </a:t>
            </a:r>
            <a:r>
              <a:rPr lang="en-US" sz="1400" dirty="0">
                <a:solidFill>
                  <a:schemeClr val="tx2"/>
                </a:solidFill>
              </a:rPr>
              <a:t>of </a:t>
            </a:r>
            <a:r>
              <a:rPr lang="en-US" sz="1400" dirty="0" smtClean="0">
                <a:solidFill>
                  <a:schemeClr val="tx2"/>
                </a:solidFill>
              </a:rPr>
              <a:t>the island </a:t>
            </a:r>
            <a:r>
              <a:rPr lang="en-US" sz="1400" dirty="0">
                <a:solidFill>
                  <a:schemeClr val="tx2"/>
                </a:solidFill>
              </a:rPr>
              <a:t>of deformation at N=60</a:t>
            </a:r>
          </a:p>
          <a:p>
            <a:r>
              <a:rPr lang="de-DE" sz="1400" dirty="0">
                <a:solidFill>
                  <a:schemeClr val="tx2"/>
                </a:solidFill>
              </a:rPr>
              <a:t>J. </a:t>
            </a:r>
            <a:r>
              <a:rPr lang="de-DE" sz="1400" dirty="0" err="1">
                <a:solidFill>
                  <a:schemeClr val="tx2"/>
                </a:solidFill>
              </a:rPr>
              <a:t>Dudouet</a:t>
            </a:r>
            <a:r>
              <a:rPr lang="de-DE" sz="1400" dirty="0" smtClean="0">
                <a:solidFill>
                  <a:schemeClr val="tx2"/>
                </a:solidFill>
              </a:rPr>
              <a:t>, et al.;</a:t>
            </a:r>
            <a:endParaRPr lang="en-US" sz="1400" dirty="0" smtClean="0">
              <a:solidFill>
                <a:schemeClr val="tx2"/>
              </a:solidFill>
              <a:cs typeface="Microsoft Sans Serif" pitchFamily="34" charset="0"/>
            </a:endParaRPr>
          </a:p>
          <a:p>
            <a:r>
              <a:rPr lang="en-US" sz="1400" dirty="0" smtClean="0">
                <a:solidFill>
                  <a:schemeClr val="tx2"/>
                </a:solidFill>
                <a:cs typeface="Microsoft Sans Serif" pitchFamily="34" charset="0"/>
              </a:rPr>
              <a:t>Phys</a:t>
            </a:r>
            <a:r>
              <a:rPr lang="en-US" sz="1400" dirty="0">
                <a:solidFill>
                  <a:schemeClr val="tx2"/>
                </a:solidFill>
                <a:cs typeface="Microsoft Sans Serif" pitchFamily="34" charset="0"/>
              </a:rPr>
              <a:t>. Rev. Lett. 118, 162501 (2017) </a:t>
            </a:r>
            <a:endParaRPr lang="en-US" sz="1400" dirty="0" smtClean="0">
              <a:solidFill>
                <a:schemeClr val="tx2"/>
              </a:solidFill>
              <a:cs typeface="Microsoft Sans Serif" pitchFamily="34" charset="0"/>
            </a:endParaRPr>
          </a:p>
          <a:p>
            <a:endParaRPr lang="en-US" sz="1400" dirty="0">
              <a:solidFill>
                <a:schemeClr val="tx2"/>
              </a:solidFill>
              <a:cs typeface="Microsoft Sans Serif" pitchFamily="34" charset="0"/>
            </a:endParaRPr>
          </a:p>
          <a:p>
            <a:r>
              <a:rPr lang="en-US" sz="1400" dirty="0">
                <a:solidFill>
                  <a:schemeClr val="tx2"/>
                </a:solidFill>
                <a:cs typeface="Microsoft Sans Serif" pitchFamily="34" charset="0"/>
              </a:rPr>
              <a:t>Role of the Δ Resonance in the Population of a </a:t>
            </a:r>
            <a:r>
              <a:rPr lang="en-US" sz="1400" dirty="0" smtClean="0">
                <a:solidFill>
                  <a:schemeClr val="tx2"/>
                </a:solidFill>
                <a:cs typeface="Microsoft Sans Serif" pitchFamily="34" charset="0"/>
              </a:rPr>
              <a:t>Four-Nucleon State in </a:t>
            </a:r>
            <a:r>
              <a:rPr lang="en-US" sz="1400" dirty="0">
                <a:solidFill>
                  <a:schemeClr val="tx2"/>
                </a:solidFill>
                <a:cs typeface="Microsoft Sans Serif" pitchFamily="34" charset="0"/>
              </a:rPr>
              <a:t>the </a:t>
            </a:r>
            <a:r>
              <a:rPr lang="en-US" sz="1400" baseline="30000" dirty="0" smtClean="0">
                <a:solidFill>
                  <a:schemeClr val="tx2"/>
                </a:solidFill>
                <a:cs typeface="Microsoft Sans Serif" pitchFamily="34" charset="0"/>
              </a:rPr>
              <a:t>56</a:t>
            </a:r>
            <a:r>
              <a:rPr lang="en-US" sz="1400" dirty="0" smtClean="0">
                <a:solidFill>
                  <a:schemeClr val="tx2"/>
                </a:solidFill>
                <a:cs typeface="Microsoft Sans Serif" pitchFamily="34" charset="0"/>
              </a:rPr>
              <a:t>Fe → </a:t>
            </a:r>
            <a:r>
              <a:rPr lang="en-US" sz="1400" baseline="30000" dirty="0" smtClean="0">
                <a:solidFill>
                  <a:schemeClr val="tx2"/>
                </a:solidFill>
                <a:cs typeface="Microsoft Sans Serif" pitchFamily="34" charset="0"/>
              </a:rPr>
              <a:t>54</a:t>
            </a:r>
            <a:r>
              <a:rPr lang="en-US" sz="1400" dirty="0" smtClean="0">
                <a:solidFill>
                  <a:schemeClr val="tx2"/>
                </a:solidFill>
                <a:cs typeface="Microsoft Sans Serif" pitchFamily="34" charset="0"/>
              </a:rPr>
              <a:t>Fe </a:t>
            </a:r>
            <a:r>
              <a:rPr lang="en-US" sz="1400" dirty="0">
                <a:solidFill>
                  <a:schemeClr val="tx2"/>
                </a:solidFill>
                <a:cs typeface="Microsoft Sans Serif" pitchFamily="34" charset="0"/>
              </a:rPr>
              <a:t>Reaction at </a:t>
            </a:r>
            <a:r>
              <a:rPr lang="en-US" sz="1400" dirty="0" smtClean="0">
                <a:solidFill>
                  <a:schemeClr val="tx2"/>
                </a:solidFill>
                <a:cs typeface="Microsoft Sans Serif" pitchFamily="34" charset="0"/>
              </a:rPr>
              <a:t>Relativistic </a:t>
            </a:r>
            <a:r>
              <a:rPr lang="en-US" sz="1400" dirty="0">
                <a:solidFill>
                  <a:schemeClr val="tx2"/>
                </a:solidFill>
                <a:cs typeface="Microsoft Sans Serif" pitchFamily="34" charset="0"/>
              </a:rPr>
              <a:t>Energies</a:t>
            </a:r>
          </a:p>
          <a:p>
            <a:r>
              <a:rPr lang="en-US" sz="1400" dirty="0" err="1">
                <a:solidFill>
                  <a:schemeClr val="tx2"/>
                </a:solidFill>
                <a:cs typeface="Microsoft Sans Serif" pitchFamily="34" charset="0"/>
              </a:rPr>
              <a:t>Zs</a:t>
            </a:r>
            <a:r>
              <a:rPr lang="en-US" sz="1400" dirty="0">
                <a:solidFill>
                  <a:schemeClr val="tx2"/>
                </a:solidFill>
                <a:cs typeface="Microsoft Sans Serif" pitchFamily="34" charset="0"/>
              </a:rPr>
              <a:t>. </a:t>
            </a:r>
            <a:r>
              <a:rPr lang="en-US" sz="1400" dirty="0" err="1">
                <a:solidFill>
                  <a:schemeClr val="tx2"/>
                </a:solidFill>
                <a:cs typeface="Microsoft Sans Serif" pitchFamily="34" charset="0"/>
              </a:rPr>
              <a:t>Podolyák</a:t>
            </a:r>
            <a:r>
              <a:rPr lang="en-US" sz="1400" dirty="0" smtClean="0">
                <a:solidFill>
                  <a:schemeClr val="tx2"/>
                </a:solidFill>
                <a:cs typeface="Microsoft Sans Serif" pitchFamily="34" charset="0"/>
              </a:rPr>
              <a:t>, </a:t>
            </a:r>
            <a:r>
              <a:rPr lang="de-DE" sz="1400" dirty="0">
                <a:solidFill>
                  <a:schemeClr val="tx2"/>
                </a:solidFill>
              </a:rPr>
              <a:t>et al.;</a:t>
            </a:r>
            <a:endParaRPr lang="en-US" sz="1400" dirty="0">
              <a:solidFill>
                <a:schemeClr val="tx2"/>
              </a:solidFill>
              <a:cs typeface="Microsoft Sans Serif" pitchFamily="34" charset="0"/>
            </a:endParaRPr>
          </a:p>
          <a:p>
            <a:r>
              <a:rPr lang="en-US" sz="1400" dirty="0">
                <a:solidFill>
                  <a:schemeClr val="tx2"/>
                </a:solidFill>
                <a:cs typeface="Microsoft Sans Serif" pitchFamily="34" charset="0"/>
              </a:rPr>
              <a:t>Phys. Rev. Lett. 117, </a:t>
            </a:r>
            <a:r>
              <a:rPr lang="en-US" sz="1400" dirty="0" smtClean="0">
                <a:solidFill>
                  <a:schemeClr val="tx2"/>
                </a:solidFill>
                <a:cs typeface="Microsoft Sans Serif" pitchFamily="34" charset="0"/>
              </a:rPr>
              <a:t>222302 (2016)</a:t>
            </a:r>
          </a:p>
          <a:p>
            <a:endParaRPr lang="en-US" sz="1400" dirty="0" smtClean="0">
              <a:solidFill>
                <a:schemeClr val="tx2"/>
              </a:solidFill>
              <a:cs typeface="Microsoft Sans Serif" pitchFamily="34" charset="0"/>
            </a:endParaRPr>
          </a:p>
          <a:p>
            <a:r>
              <a:rPr lang="en-US" sz="1400" dirty="0" err="1">
                <a:solidFill>
                  <a:schemeClr val="tx2"/>
                </a:solidFill>
                <a:cs typeface="Microsoft Sans Serif" pitchFamily="34" charset="0"/>
              </a:rPr>
              <a:t>Superdeformed</a:t>
            </a:r>
            <a:r>
              <a:rPr lang="en-US" sz="1400" dirty="0">
                <a:solidFill>
                  <a:schemeClr val="tx2"/>
                </a:solidFill>
                <a:cs typeface="Microsoft Sans Serif" pitchFamily="34" charset="0"/>
              </a:rPr>
              <a:t> and </a:t>
            </a:r>
            <a:r>
              <a:rPr lang="en-US" sz="1400" dirty="0" err="1">
                <a:solidFill>
                  <a:schemeClr val="tx2"/>
                </a:solidFill>
                <a:cs typeface="Microsoft Sans Serif" pitchFamily="34" charset="0"/>
              </a:rPr>
              <a:t>Triaxial</a:t>
            </a:r>
            <a:r>
              <a:rPr lang="en-US" sz="1400" dirty="0">
                <a:solidFill>
                  <a:schemeClr val="tx2"/>
                </a:solidFill>
                <a:cs typeface="Microsoft Sans Serif" pitchFamily="34" charset="0"/>
              </a:rPr>
              <a:t> States in </a:t>
            </a:r>
            <a:r>
              <a:rPr lang="en-US" sz="1400" baseline="30000" dirty="0">
                <a:solidFill>
                  <a:schemeClr val="tx2"/>
                </a:solidFill>
                <a:cs typeface="Microsoft Sans Serif" pitchFamily="34" charset="0"/>
              </a:rPr>
              <a:t>42</a:t>
            </a:r>
            <a:r>
              <a:rPr lang="en-US" sz="1400" dirty="0">
                <a:solidFill>
                  <a:schemeClr val="tx2"/>
                </a:solidFill>
                <a:cs typeface="Microsoft Sans Serif" pitchFamily="34" charset="0"/>
              </a:rPr>
              <a:t>Ca</a:t>
            </a:r>
          </a:p>
          <a:p>
            <a:r>
              <a:rPr lang="en-US" sz="1400" dirty="0">
                <a:solidFill>
                  <a:schemeClr val="tx2"/>
                </a:solidFill>
                <a:cs typeface="Microsoft Sans Serif" pitchFamily="34" charset="0"/>
              </a:rPr>
              <a:t>K. </a:t>
            </a:r>
            <a:r>
              <a:rPr lang="en-US" sz="1400" dirty="0" err="1">
                <a:solidFill>
                  <a:schemeClr val="tx2"/>
                </a:solidFill>
                <a:cs typeface="Microsoft Sans Serif" pitchFamily="34" charset="0"/>
              </a:rPr>
              <a:t>Hadyńska</a:t>
            </a:r>
            <a:r>
              <a:rPr lang="en-US" sz="1400" dirty="0">
                <a:solidFill>
                  <a:schemeClr val="tx2"/>
                </a:solidFill>
                <a:cs typeface="Microsoft Sans Serif" pitchFamily="34" charset="0"/>
              </a:rPr>
              <a:t>, et al.,</a:t>
            </a:r>
          </a:p>
          <a:p>
            <a:r>
              <a:rPr lang="en-US" sz="1400" dirty="0">
                <a:solidFill>
                  <a:schemeClr val="tx2"/>
                </a:solidFill>
                <a:cs typeface="Microsoft Sans Serif" pitchFamily="34" charset="0"/>
              </a:rPr>
              <a:t>Phys. Rev. Lett.117, 062501 (2016)</a:t>
            </a:r>
          </a:p>
          <a:p>
            <a:endParaRPr lang="en-US" sz="1400" dirty="0" smtClean="0">
              <a:solidFill>
                <a:schemeClr val="tx2"/>
              </a:solidFill>
              <a:cs typeface="Microsoft Sans Serif" pitchFamily="34" charset="0"/>
            </a:endParaRPr>
          </a:p>
          <a:p>
            <a:r>
              <a:rPr lang="de-DE" sz="1400" dirty="0" err="1">
                <a:solidFill>
                  <a:schemeClr val="tx2"/>
                </a:solidFill>
              </a:rPr>
              <a:t>Isospin</a:t>
            </a:r>
            <a:r>
              <a:rPr lang="de-DE" sz="1400" dirty="0">
                <a:solidFill>
                  <a:schemeClr val="tx2"/>
                </a:solidFill>
              </a:rPr>
              <a:t> </a:t>
            </a:r>
            <a:r>
              <a:rPr lang="de-DE" sz="1400" dirty="0" err="1">
                <a:solidFill>
                  <a:schemeClr val="tx2"/>
                </a:solidFill>
              </a:rPr>
              <a:t>mixing</a:t>
            </a:r>
            <a:r>
              <a:rPr lang="de-DE" sz="1400" dirty="0">
                <a:solidFill>
                  <a:schemeClr val="tx2"/>
                </a:solidFill>
              </a:rPr>
              <a:t> in </a:t>
            </a:r>
            <a:r>
              <a:rPr lang="de-DE" sz="1400" baseline="30000" dirty="0">
                <a:solidFill>
                  <a:schemeClr val="tx2"/>
                </a:solidFill>
              </a:rPr>
              <a:t>80</a:t>
            </a:r>
            <a:r>
              <a:rPr lang="de-DE" sz="1400" dirty="0">
                <a:solidFill>
                  <a:schemeClr val="tx2"/>
                </a:solidFill>
              </a:rPr>
              <a:t>Zr: </a:t>
            </a:r>
            <a:r>
              <a:rPr lang="de-DE" sz="1400" dirty="0" err="1">
                <a:solidFill>
                  <a:schemeClr val="tx2"/>
                </a:solidFill>
              </a:rPr>
              <a:t>from</a:t>
            </a:r>
            <a:r>
              <a:rPr lang="de-DE" sz="1400" dirty="0">
                <a:solidFill>
                  <a:schemeClr val="tx2"/>
                </a:solidFill>
              </a:rPr>
              <a:t> finite </a:t>
            </a:r>
            <a:r>
              <a:rPr lang="de-DE" sz="1400" dirty="0" err="1">
                <a:solidFill>
                  <a:schemeClr val="tx2"/>
                </a:solidFill>
              </a:rPr>
              <a:t>to</a:t>
            </a:r>
            <a:r>
              <a:rPr lang="de-DE" sz="1400" dirty="0">
                <a:solidFill>
                  <a:schemeClr val="tx2"/>
                </a:solidFill>
              </a:rPr>
              <a:t> </a:t>
            </a:r>
            <a:r>
              <a:rPr lang="de-DE" sz="1400" dirty="0" err="1">
                <a:solidFill>
                  <a:schemeClr val="tx2"/>
                </a:solidFill>
              </a:rPr>
              <a:t>zero</a:t>
            </a:r>
            <a:r>
              <a:rPr lang="de-DE" sz="1400" dirty="0">
                <a:solidFill>
                  <a:schemeClr val="tx2"/>
                </a:solidFill>
              </a:rPr>
              <a:t> </a:t>
            </a:r>
            <a:r>
              <a:rPr lang="de-DE" sz="1400" dirty="0" err="1">
                <a:solidFill>
                  <a:schemeClr val="tx2"/>
                </a:solidFill>
              </a:rPr>
              <a:t>temperature</a:t>
            </a:r>
            <a:endParaRPr lang="de-DE" sz="1400" dirty="0">
              <a:solidFill>
                <a:schemeClr val="tx2"/>
              </a:solidFill>
            </a:endParaRPr>
          </a:p>
          <a:p>
            <a:r>
              <a:rPr lang="de-DE" sz="1400" dirty="0">
                <a:solidFill>
                  <a:schemeClr val="tx2"/>
                </a:solidFill>
              </a:rPr>
              <a:t>S. </a:t>
            </a:r>
            <a:r>
              <a:rPr lang="de-DE" sz="1400" dirty="0" err="1">
                <a:solidFill>
                  <a:schemeClr val="tx2"/>
                </a:solidFill>
              </a:rPr>
              <a:t>Ceruti</a:t>
            </a:r>
            <a:r>
              <a:rPr lang="de-DE" sz="1400" dirty="0">
                <a:solidFill>
                  <a:schemeClr val="tx2"/>
                </a:solidFill>
              </a:rPr>
              <a:t>, </a:t>
            </a:r>
            <a:r>
              <a:rPr lang="nb-NO" sz="1400" dirty="0">
                <a:solidFill>
                  <a:schemeClr val="tx2"/>
                </a:solidFill>
                <a:cs typeface="Microsoft Sans Serif" pitchFamily="34" charset="0"/>
              </a:rPr>
              <a:t>et al.;</a:t>
            </a:r>
          </a:p>
          <a:p>
            <a:r>
              <a:rPr lang="nb-NO" sz="1400" dirty="0">
                <a:solidFill>
                  <a:schemeClr val="tx2"/>
                </a:solidFill>
                <a:cs typeface="Microsoft Sans Serif" pitchFamily="34" charset="0"/>
              </a:rPr>
              <a:t>Phys. Rev. Lett.</a:t>
            </a:r>
            <a:r>
              <a:rPr lang="en-US" sz="1400" dirty="0">
                <a:solidFill>
                  <a:schemeClr val="tx2"/>
                </a:solidFill>
                <a:cs typeface="Microsoft Sans Serif" pitchFamily="34" charset="0"/>
              </a:rPr>
              <a:t> 115, 222502 (2015)</a:t>
            </a:r>
            <a:endParaRPr lang="de-DE" sz="1400" dirty="0">
              <a:solidFill>
                <a:schemeClr val="tx2"/>
              </a:solidFill>
            </a:endParaRPr>
          </a:p>
          <a:p>
            <a:endParaRPr lang="en-US" sz="1400" dirty="0">
              <a:solidFill>
                <a:schemeClr val="tx2"/>
              </a:solidFill>
              <a:cs typeface="Microsoft Sans Serif" pitchFamily="34" charset="0"/>
            </a:endParaRPr>
          </a:p>
          <a:p>
            <a:r>
              <a:rPr lang="en-US" sz="1400" dirty="0">
                <a:solidFill>
                  <a:schemeClr val="tx2"/>
                </a:solidFill>
                <a:cs typeface="Microsoft Sans Serif" pitchFamily="34" charset="0"/>
              </a:rPr>
              <a:t>Isospin character of </a:t>
            </a:r>
            <a:r>
              <a:rPr lang="en-US" sz="1400" dirty="0" smtClean="0">
                <a:solidFill>
                  <a:schemeClr val="tx2"/>
                </a:solidFill>
                <a:cs typeface="Microsoft Sans Serif" pitchFamily="34" charset="0"/>
              </a:rPr>
              <a:t>low-lying </a:t>
            </a:r>
            <a:r>
              <a:rPr lang="en-US" sz="1400" dirty="0">
                <a:solidFill>
                  <a:schemeClr val="tx2"/>
                </a:solidFill>
                <a:cs typeface="Microsoft Sans Serif" pitchFamily="34" charset="0"/>
              </a:rPr>
              <a:t>pygmy dipole states in </a:t>
            </a:r>
            <a:r>
              <a:rPr lang="en-US" sz="1400" baseline="30000" dirty="0" smtClean="0">
                <a:solidFill>
                  <a:schemeClr val="tx2"/>
                </a:solidFill>
                <a:cs typeface="Microsoft Sans Serif" pitchFamily="34" charset="0"/>
              </a:rPr>
              <a:t>208</a:t>
            </a:r>
            <a:r>
              <a:rPr lang="en-US" sz="1400" dirty="0" smtClean="0">
                <a:solidFill>
                  <a:schemeClr val="tx2"/>
                </a:solidFill>
                <a:cs typeface="Microsoft Sans Serif" pitchFamily="34" charset="0"/>
              </a:rPr>
              <a:t>Pb </a:t>
            </a:r>
            <a:r>
              <a:rPr lang="en-US" sz="1400" dirty="0">
                <a:solidFill>
                  <a:schemeClr val="tx2"/>
                </a:solidFill>
                <a:cs typeface="Microsoft Sans Serif" pitchFamily="34" charset="0"/>
              </a:rPr>
              <a:t>via inelastic scattering of </a:t>
            </a:r>
            <a:r>
              <a:rPr lang="en-US" sz="1400" baseline="30000" dirty="0" smtClean="0">
                <a:solidFill>
                  <a:schemeClr val="tx2"/>
                </a:solidFill>
                <a:cs typeface="Microsoft Sans Serif" pitchFamily="34" charset="0"/>
              </a:rPr>
              <a:t>17</a:t>
            </a:r>
            <a:r>
              <a:rPr lang="en-US" sz="1400" dirty="0" smtClean="0">
                <a:solidFill>
                  <a:schemeClr val="tx2"/>
                </a:solidFill>
                <a:cs typeface="Microsoft Sans Serif" pitchFamily="34" charset="0"/>
              </a:rPr>
              <a:t>O </a:t>
            </a:r>
            <a:r>
              <a:rPr lang="en-US" sz="1400" dirty="0">
                <a:solidFill>
                  <a:schemeClr val="tx2"/>
                </a:solidFill>
                <a:cs typeface="Microsoft Sans Serif" pitchFamily="34" charset="0"/>
              </a:rPr>
              <a:t>ions</a:t>
            </a:r>
          </a:p>
          <a:p>
            <a:r>
              <a:rPr lang="en-US" sz="1400" dirty="0" smtClean="0">
                <a:solidFill>
                  <a:schemeClr val="tx2"/>
                </a:solidFill>
                <a:cs typeface="Microsoft Sans Serif" pitchFamily="34" charset="0"/>
              </a:rPr>
              <a:t>F.C.L. </a:t>
            </a:r>
            <a:r>
              <a:rPr lang="en-US" sz="1400" dirty="0" err="1" smtClean="0">
                <a:solidFill>
                  <a:schemeClr val="tx2"/>
                </a:solidFill>
                <a:cs typeface="Microsoft Sans Serif" pitchFamily="34" charset="0"/>
              </a:rPr>
              <a:t>Crespi</a:t>
            </a:r>
            <a:r>
              <a:rPr lang="en-US" sz="1400" dirty="0" smtClean="0">
                <a:solidFill>
                  <a:schemeClr val="tx2"/>
                </a:solidFill>
                <a:cs typeface="Microsoft Sans Serif" pitchFamily="34" charset="0"/>
              </a:rPr>
              <a:t>, </a:t>
            </a:r>
            <a:r>
              <a:rPr lang="nb-NO" sz="1400" dirty="0">
                <a:solidFill>
                  <a:schemeClr val="tx2"/>
                </a:solidFill>
                <a:cs typeface="Microsoft Sans Serif" pitchFamily="34" charset="0"/>
              </a:rPr>
              <a:t>et al.;</a:t>
            </a:r>
          </a:p>
          <a:p>
            <a:r>
              <a:rPr lang="nb-NO" sz="1400" dirty="0">
                <a:solidFill>
                  <a:schemeClr val="tx2"/>
                </a:solidFill>
                <a:cs typeface="Microsoft Sans Serif" pitchFamily="34" charset="0"/>
              </a:rPr>
              <a:t>Phys. Rev. </a:t>
            </a:r>
            <a:r>
              <a:rPr lang="nb-NO" sz="1400" dirty="0" smtClean="0">
                <a:solidFill>
                  <a:schemeClr val="tx2"/>
                </a:solidFill>
                <a:cs typeface="Microsoft Sans Serif" pitchFamily="34" charset="0"/>
              </a:rPr>
              <a:t>Lett.</a:t>
            </a:r>
            <a:r>
              <a:rPr lang="en-US" sz="1400" dirty="0">
                <a:solidFill>
                  <a:schemeClr val="tx2"/>
                </a:solidFill>
                <a:cs typeface="Microsoft Sans Serif" pitchFamily="34" charset="0"/>
              </a:rPr>
              <a:t> </a:t>
            </a:r>
            <a:r>
              <a:rPr lang="de-DE" sz="1400" dirty="0" smtClean="0">
                <a:solidFill>
                  <a:schemeClr val="tx2"/>
                </a:solidFill>
              </a:rPr>
              <a:t>113</a:t>
            </a:r>
            <a:r>
              <a:rPr lang="de-DE" sz="1400" dirty="0">
                <a:solidFill>
                  <a:schemeClr val="tx2"/>
                </a:solidFill>
              </a:rPr>
              <a:t>, </a:t>
            </a:r>
            <a:r>
              <a:rPr lang="de-DE" sz="1400" dirty="0" smtClean="0">
                <a:solidFill>
                  <a:schemeClr val="tx2"/>
                </a:solidFill>
              </a:rPr>
              <a:t>012501 (2014)</a:t>
            </a:r>
            <a:endParaRPr lang="de-DE" sz="1400" dirty="0">
              <a:solidFill>
                <a:schemeClr val="tx2"/>
              </a:solidFill>
            </a:endParaRPr>
          </a:p>
          <a:p>
            <a:endParaRPr lang="en-US" sz="1400" dirty="0" smtClean="0">
              <a:solidFill>
                <a:schemeClr val="tx2"/>
              </a:solidFill>
              <a:cs typeface="Microsoft Sans Serif" pitchFamily="34" charset="0"/>
            </a:endParaRPr>
          </a:p>
          <a:p>
            <a:r>
              <a:rPr lang="en-US" sz="1400" dirty="0" smtClean="0">
                <a:solidFill>
                  <a:schemeClr val="tx2"/>
                </a:solidFill>
                <a:cs typeface="Microsoft Sans Serif" pitchFamily="34" charset="0"/>
              </a:rPr>
              <a:t>Pygmy </a:t>
            </a:r>
            <a:r>
              <a:rPr lang="en-US" sz="1400" dirty="0">
                <a:solidFill>
                  <a:schemeClr val="tx2"/>
                </a:solidFill>
                <a:cs typeface="Microsoft Sans Serif" pitchFamily="34" charset="0"/>
              </a:rPr>
              <a:t>Dipole Resonance in </a:t>
            </a:r>
            <a:r>
              <a:rPr lang="en-US" sz="1400" baseline="30000" dirty="0" smtClean="0">
                <a:solidFill>
                  <a:schemeClr val="tx2"/>
                </a:solidFill>
                <a:cs typeface="Microsoft Sans Serif" pitchFamily="34" charset="0"/>
              </a:rPr>
              <a:t>124</a:t>
            </a:r>
            <a:r>
              <a:rPr lang="en-US" sz="1400" dirty="0" smtClean="0">
                <a:solidFill>
                  <a:schemeClr val="tx2"/>
                </a:solidFill>
                <a:cs typeface="Microsoft Sans Serif" pitchFamily="34" charset="0"/>
              </a:rPr>
              <a:t>Sn populated </a:t>
            </a:r>
            <a:r>
              <a:rPr lang="en-US" sz="1400" dirty="0">
                <a:solidFill>
                  <a:schemeClr val="tx2"/>
                </a:solidFill>
                <a:cs typeface="Microsoft Sans Serif" pitchFamily="34" charset="0"/>
              </a:rPr>
              <a:t>by inelastic scattering of </a:t>
            </a:r>
            <a:r>
              <a:rPr lang="en-US" sz="1400" dirty="0" smtClean="0">
                <a:solidFill>
                  <a:schemeClr val="tx2"/>
                </a:solidFill>
                <a:cs typeface="Microsoft Sans Serif" pitchFamily="34" charset="0"/>
              </a:rPr>
              <a:t> </a:t>
            </a:r>
            <a:r>
              <a:rPr lang="en-US" sz="1400" baseline="30000" dirty="0" smtClean="0">
                <a:solidFill>
                  <a:schemeClr val="tx2"/>
                </a:solidFill>
                <a:cs typeface="Microsoft Sans Serif" pitchFamily="34" charset="0"/>
              </a:rPr>
              <a:t>17</a:t>
            </a:r>
            <a:r>
              <a:rPr lang="en-US" sz="1400" dirty="0" smtClean="0">
                <a:solidFill>
                  <a:schemeClr val="tx2"/>
                </a:solidFill>
                <a:cs typeface="Microsoft Sans Serif" pitchFamily="34" charset="0"/>
              </a:rPr>
              <a:t>O</a:t>
            </a:r>
            <a:endParaRPr lang="en-US" sz="1400" dirty="0">
              <a:solidFill>
                <a:schemeClr val="tx2"/>
              </a:solidFill>
              <a:cs typeface="Microsoft Sans Serif" pitchFamily="34" charset="0"/>
            </a:endParaRPr>
          </a:p>
          <a:p>
            <a:r>
              <a:rPr lang="en-US" sz="1400" dirty="0" smtClean="0">
                <a:solidFill>
                  <a:schemeClr val="tx2"/>
                </a:solidFill>
                <a:cs typeface="Microsoft Sans Serif" pitchFamily="34" charset="0"/>
              </a:rPr>
              <a:t>L</a:t>
            </a:r>
            <a:r>
              <a:rPr lang="en-US" sz="1400" dirty="0">
                <a:solidFill>
                  <a:schemeClr val="tx2"/>
                </a:solidFill>
                <a:cs typeface="Microsoft Sans Serif" pitchFamily="34" charset="0"/>
              </a:rPr>
              <a:t>. </a:t>
            </a:r>
            <a:r>
              <a:rPr lang="en-US" sz="1400" dirty="0" err="1" smtClean="0">
                <a:solidFill>
                  <a:schemeClr val="tx2"/>
                </a:solidFill>
                <a:cs typeface="Microsoft Sans Serif" pitchFamily="34" charset="0"/>
              </a:rPr>
              <a:t>Pellegri</a:t>
            </a:r>
            <a:r>
              <a:rPr lang="en-US" sz="1400" dirty="0" smtClean="0">
                <a:solidFill>
                  <a:schemeClr val="tx2"/>
                </a:solidFill>
                <a:cs typeface="Microsoft Sans Serif" pitchFamily="34" charset="0"/>
              </a:rPr>
              <a:t>, </a:t>
            </a:r>
            <a:r>
              <a:rPr lang="nb-NO" sz="1400" dirty="0">
                <a:solidFill>
                  <a:schemeClr val="tx2"/>
                </a:solidFill>
                <a:cs typeface="Microsoft Sans Serif" pitchFamily="34" charset="0"/>
              </a:rPr>
              <a:t>et al.;</a:t>
            </a:r>
          </a:p>
          <a:p>
            <a:r>
              <a:rPr lang="nb-NO" sz="1400" dirty="0" smtClean="0">
                <a:solidFill>
                  <a:schemeClr val="tx2"/>
                </a:solidFill>
                <a:cs typeface="Microsoft Sans Serif" pitchFamily="34" charset="0"/>
              </a:rPr>
              <a:t>Phys. Lett. B</a:t>
            </a:r>
            <a:r>
              <a:rPr lang="en-US" sz="1400" dirty="0">
                <a:solidFill>
                  <a:schemeClr val="tx2"/>
                </a:solidFill>
                <a:cs typeface="Microsoft Sans Serif" pitchFamily="34" charset="0"/>
              </a:rPr>
              <a:t> </a:t>
            </a:r>
            <a:r>
              <a:rPr lang="en-US" sz="1400" dirty="0" smtClean="0">
                <a:solidFill>
                  <a:schemeClr val="tx2"/>
                </a:solidFill>
                <a:cs typeface="Microsoft Sans Serif" pitchFamily="34" charset="0"/>
              </a:rPr>
              <a:t>738 (2014</a:t>
            </a:r>
            <a:r>
              <a:rPr lang="en-US" sz="1400" dirty="0">
                <a:solidFill>
                  <a:schemeClr val="tx2"/>
                </a:solidFill>
                <a:cs typeface="Microsoft Sans Serif" pitchFamily="34" charset="0"/>
              </a:rPr>
              <a:t>) </a:t>
            </a:r>
            <a:r>
              <a:rPr lang="en-US" sz="1400" dirty="0" smtClean="0">
                <a:solidFill>
                  <a:schemeClr val="tx2"/>
                </a:solidFill>
                <a:cs typeface="Microsoft Sans Serif" pitchFamily="34" charset="0"/>
              </a:rPr>
              <a:t>519</a:t>
            </a:r>
            <a:endParaRPr lang="en-US" sz="1400" dirty="0">
              <a:solidFill>
                <a:schemeClr val="tx2"/>
              </a:solidFill>
              <a:cs typeface="Microsoft Sans Serif" pitchFamily="34" charset="0"/>
            </a:endParaRPr>
          </a:p>
        </p:txBody>
      </p:sp>
      <p:sp>
        <p:nvSpPr>
          <p:cNvPr id="5" name="Text Box 7"/>
          <p:cNvSpPr txBox="1">
            <a:spLocks noChangeArrowheads="1"/>
          </p:cNvSpPr>
          <p:nvPr/>
        </p:nvSpPr>
        <p:spPr bwMode="auto">
          <a:xfrm>
            <a:off x="4860032" y="3068960"/>
            <a:ext cx="4032448" cy="1569660"/>
          </a:xfrm>
          <a:prstGeom prst="rect">
            <a:avLst/>
          </a:prstGeom>
          <a:solidFill>
            <a:srgbClr val="CCECFF"/>
          </a:solidFill>
          <a:ln w="9525">
            <a:noFill/>
            <a:miter lim="800000"/>
            <a:headEnd/>
            <a:tailEnd/>
          </a:ln>
        </p:spPr>
        <p:txBody>
          <a:bodyPr wrap="square">
            <a:spAutoFit/>
          </a:bodyPr>
          <a:lstStyle/>
          <a:p>
            <a:pPr marL="285750" indent="-285750">
              <a:buFont typeface="Arial" panose="020B0604020202020204" pitchFamily="34" charset="0"/>
              <a:buChar char="•"/>
            </a:pPr>
            <a:r>
              <a:rPr lang="en-US" sz="1600" dirty="0" smtClean="0">
                <a:solidFill>
                  <a:srgbClr val="002060"/>
                </a:solidFill>
                <a:latin typeface="Microsoft Sans Serif" pitchFamily="34" charset="0"/>
                <a:cs typeface="Microsoft Sans Serif" pitchFamily="34" charset="0"/>
              </a:rPr>
              <a:t>AGATA publications from experiments</a:t>
            </a:r>
          </a:p>
          <a:p>
            <a:pPr marL="285750" indent="-285750">
              <a:buFont typeface="Arial" panose="020B0604020202020204" pitchFamily="34" charset="0"/>
              <a:buChar char="•"/>
            </a:pPr>
            <a:r>
              <a:rPr lang="en-US" sz="1600" dirty="0" smtClean="0">
                <a:solidFill>
                  <a:srgbClr val="002060"/>
                </a:solidFill>
                <a:latin typeface="Microsoft Sans Serif" pitchFamily="34" charset="0"/>
                <a:cs typeface="Microsoft Sans Serif" pitchFamily="34" charset="0"/>
              </a:rPr>
              <a:t>Period 2011 </a:t>
            </a:r>
            <a:r>
              <a:rPr lang="en-US" sz="1600" dirty="0">
                <a:solidFill>
                  <a:srgbClr val="002060"/>
                </a:solidFill>
                <a:latin typeface="Microsoft Sans Serif" pitchFamily="34" charset="0"/>
                <a:cs typeface="Microsoft Sans Serif" pitchFamily="34" charset="0"/>
              </a:rPr>
              <a:t>- </a:t>
            </a:r>
            <a:r>
              <a:rPr lang="en-US" sz="1600" dirty="0" smtClean="0">
                <a:solidFill>
                  <a:srgbClr val="002060"/>
                </a:solidFill>
                <a:latin typeface="Microsoft Sans Serif" pitchFamily="34" charset="0"/>
                <a:cs typeface="Microsoft Sans Serif" pitchFamily="34" charset="0"/>
              </a:rPr>
              <a:t>2019</a:t>
            </a:r>
            <a:endParaRPr lang="en-US" sz="1600" dirty="0">
              <a:solidFill>
                <a:srgbClr val="002060"/>
              </a:solidFill>
              <a:latin typeface="Microsoft Sans Serif" pitchFamily="34" charset="0"/>
              <a:cs typeface="Microsoft Sans Serif" pitchFamily="34" charset="0"/>
            </a:endParaRPr>
          </a:p>
          <a:p>
            <a:pPr marL="285750" indent="-285750">
              <a:buFont typeface="Arial" panose="020B0604020202020204" pitchFamily="34" charset="0"/>
              <a:buChar char="•"/>
            </a:pPr>
            <a:r>
              <a:rPr lang="en-US" sz="1600" dirty="0" smtClean="0">
                <a:solidFill>
                  <a:srgbClr val="002060"/>
                </a:solidFill>
                <a:latin typeface="Microsoft Sans Serif" pitchFamily="34" charset="0"/>
                <a:cs typeface="Microsoft Sans Serif" pitchFamily="34" charset="0"/>
              </a:rPr>
              <a:t>&gt; 45 publications in peer reviewed journals (no proceedings)</a:t>
            </a:r>
          </a:p>
          <a:p>
            <a:endParaRPr lang="en-US" sz="1600" dirty="0">
              <a:solidFill>
                <a:srgbClr val="002060"/>
              </a:solidFill>
              <a:latin typeface="Microsoft Sans Serif" pitchFamily="34" charset="0"/>
              <a:cs typeface="Microsoft Sans Serif" pitchFamily="34" charset="0"/>
            </a:endParaRPr>
          </a:p>
          <a:p>
            <a:r>
              <a:rPr lang="en-US" sz="1600" dirty="0">
                <a:solidFill>
                  <a:srgbClr val="002060"/>
                </a:solidFill>
                <a:latin typeface="Microsoft Sans Serif" pitchFamily="34" charset="0"/>
                <a:cs typeface="Microsoft Sans Serif" pitchFamily="34" charset="0"/>
              </a:rPr>
              <a:t>https://www.agata.org/  </a:t>
            </a:r>
            <a:endParaRPr lang="en-US" sz="1600" dirty="0" smtClean="0">
              <a:solidFill>
                <a:srgbClr val="002060"/>
              </a:solidFill>
              <a:latin typeface="Microsoft Sans Serif" pitchFamily="34" charset="0"/>
              <a:cs typeface="Microsoft Sans Serif" pitchFamily="34" charset="0"/>
            </a:endParaRPr>
          </a:p>
        </p:txBody>
      </p:sp>
    </p:spTree>
    <p:extLst>
      <p:ext uri="{BB962C8B-B14F-4D97-AF65-F5344CB8AC3E}">
        <p14:creationId xmlns:p14="http://schemas.microsoft.com/office/powerpoint/2010/main" val="6352621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JYU sisältö pohjat">
  <a:themeElements>
    <a:clrScheme name="JYU">
      <a:dk1>
        <a:sysClr val="windowText" lastClr="000000"/>
      </a:dk1>
      <a:lt1>
        <a:sysClr val="window" lastClr="FFFFFF"/>
      </a:lt1>
      <a:dk2>
        <a:srgbClr val="002957"/>
      </a:dk2>
      <a:lt2>
        <a:srgbClr val="C7C9C8"/>
      </a:lt2>
      <a:accent1>
        <a:srgbClr val="F1563F"/>
      </a:accent1>
      <a:accent2>
        <a:srgbClr val="002957"/>
      </a:accent2>
      <a:accent3>
        <a:srgbClr val="C29A5B"/>
      </a:accent3>
      <a:accent4>
        <a:srgbClr val="C7C9C8"/>
      </a:accent4>
      <a:accent5>
        <a:srgbClr val="EEEFEE"/>
      </a:accent5>
      <a:accent6>
        <a:srgbClr val="1A3C68"/>
      </a:accent6>
      <a:hlink>
        <a:srgbClr val="F1563F"/>
      </a:hlink>
      <a:folHlink>
        <a:srgbClr val="CD1619"/>
      </a:folHlink>
    </a:clrScheme>
    <a:fontScheme name="Elementit">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Custom Design">
  <a:themeElements>
    <a:clrScheme name="6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6_Custom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20000"/>
            <a:lumOff val="80000"/>
          </a:schemeClr>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Custom Design">
  <a:themeElements>
    <a:clrScheme name="6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6_Custom Design">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Custom Design">
  <a:themeElements>
    <a:clrScheme name="6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6_Custom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5055</Words>
  <Application>Microsoft Office PowerPoint</Application>
  <PresentationFormat>Bildschirmpräsentation (4:3)</PresentationFormat>
  <Paragraphs>972</Paragraphs>
  <Slides>82</Slides>
  <Notes>24</Notes>
  <HiddenSlides>0</HiddenSlides>
  <MMClips>0</MMClips>
  <ScaleCrop>false</ScaleCrop>
  <HeadingPairs>
    <vt:vector size="8" baseType="variant">
      <vt:variant>
        <vt:lpstr>Verwendete Schriftarten</vt:lpstr>
      </vt:variant>
      <vt:variant>
        <vt:i4>31</vt:i4>
      </vt:variant>
      <vt:variant>
        <vt:lpstr>Design</vt:lpstr>
      </vt:variant>
      <vt:variant>
        <vt:i4>11</vt:i4>
      </vt:variant>
      <vt:variant>
        <vt:lpstr>Eingebettete OLE-Server</vt:lpstr>
      </vt:variant>
      <vt:variant>
        <vt:i4>0</vt:i4>
      </vt:variant>
      <vt:variant>
        <vt:lpstr>Folientitel</vt:lpstr>
      </vt:variant>
      <vt:variant>
        <vt:i4>82</vt:i4>
      </vt:variant>
    </vt:vector>
  </HeadingPairs>
  <TitlesOfParts>
    <vt:vector size="124" baseType="lpstr">
      <vt:lpstr>ＭＳ Ｐゴシック</vt:lpstr>
      <vt:lpstr>ＭＳ Ｐゴシック</vt:lpstr>
      <vt:lpstr>AdvOT483a8203</vt:lpstr>
      <vt:lpstr>Arial</vt:lpstr>
      <vt:lpstr>Arial Rounded MT Bold</vt:lpstr>
      <vt:lpstr>Calibri</vt:lpstr>
      <vt:lpstr>Cambria</vt:lpstr>
      <vt:lpstr>Candara</vt:lpstr>
      <vt:lpstr>CMBX10</vt:lpstr>
      <vt:lpstr>Copperplate</vt:lpstr>
      <vt:lpstr>DejaVu Sans</vt:lpstr>
      <vt:lpstr>Droid Sans Fallback</vt:lpstr>
      <vt:lpstr>Garamond</vt:lpstr>
      <vt:lpstr>Helvetica</vt:lpstr>
      <vt:lpstr>LMRoman10-Regular</vt:lpstr>
      <vt:lpstr>LMRoman7-Regular</vt:lpstr>
      <vt:lpstr>Lucida Sans</vt:lpstr>
      <vt:lpstr>Microsoft Sans Serif</vt:lpstr>
      <vt:lpstr>MS Mincho</vt:lpstr>
      <vt:lpstr>msmincho</vt:lpstr>
      <vt:lpstr>Palatino Linotype</vt:lpstr>
      <vt:lpstr>StarSymbol</vt:lpstr>
      <vt:lpstr>Symbol</vt:lpstr>
      <vt:lpstr>Tahoma</vt:lpstr>
      <vt:lpstr>Times</vt:lpstr>
      <vt:lpstr>Times New Roman</vt:lpstr>
      <vt:lpstr>Ubuntu</vt:lpstr>
      <vt:lpstr>UDHVPT+CMR10</vt:lpstr>
      <vt:lpstr>Verdana</vt:lpstr>
      <vt:lpstr>Wingdings</vt:lpstr>
      <vt:lpstr>ZDHBWE+CMTI10</vt:lpstr>
      <vt:lpstr>Office Theme</vt:lpstr>
      <vt:lpstr>6_Custom Design</vt:lpstr>
      <vt:lpstr>Custom Design</vt:lpstr>
      <vt:lpstr>8_Default Design</vt:lpstr>
      <vt:lpstr>7_Custom Design</vt:lpstr>
      <vt:lpstr>8_Custom Design</vt:lpstr>
      <vt:lpstr>1_Office Theme</vt:lpstr>
      <vt:lpstr>1_Custom Design</vt:lpstr>
      <vt:lpstr>2_Blank Presentation</vt:lpstr>
      <vt:lpstr>9_Default Design</vt:lpstr>
      <vt:lpstr>JYU sisältö pohjat</vt:lpstr>
      <vt:lpstr>PowerPoint-Präsentation</vt:lpstr>
      <vt:lpstr>The AGATA 4p promise Unprecedented detection sensitivity</vt:lpstr>
      <vt:lpstr> From the Demonstrator to AGATA 1p</vt:lpstr>
      <vt:lpstr>PowerPoint-Präsentation</vt:lpstr>
      <vt:lpstr>AGATA scientific results: technical publications </vt:lpstr>
      <vt:lpstr>PowerPoint-Präsentation</vt:lpstr>
      <vt:lpstr>PowerPoint-Präsentation</vt:lpstr>
      <vt:lpstr>PowerPoint-Präsentation</vt:lpstr>
      <vt:lpstr>Scientific results: physics papers from LNL, GSI, GANIL </vt:lpstr>
      <vt:lpstr>Scientific results: latest papers  </vt:lpstr>
      <vt:lpstr>Scientific results: submitted papers </vt:lpstr>
      <vt:lpstr>NuPECC Long Range Plan 2017</vt:lpstr>
      <vt:lpstr>AGATA physics case</vt:lpstr>
      <vt:lpstr>AGATA physics case</vt:lpstr>
      <vt:lpstr>AGATA physics case</vt:lpstr>
      <vt:lpstr>AGATA physics case</vt:lpstr>
      <vt:lpstr>AGATA physics case</vt:lpstr>
      <vt:lpstr>Future host labs beyond 2020 </vt:lpstr>
      <vt:lpstr>GANIL the actual host lab</vt:lpstr>
      <vt:lpstr>SPES a future host lab beyond 2020 </vt:lpstr>
      <vt:lpstr>FAIR a future host lab beyond 2025  </vt:lpstr>
      <vt:lpstr>PowerPoint-Präsentation</vt:lpstr>
      <vt:lpstr>HIE-ISOLDE a future host lab beyond 2020  </vt:lpstr>
      <vt:lpstr>JYFL Accelerator Laboratory</vt:lpstr>
      <vt:lpstr>Future host labs beyond 2020 </vt:lpstr>
      <vt:lpstr>AGATA@LNL for stable beams </vt:lpstr>
      <vt:lpstr>AGATA@LNL </vt:lpstr>
      <vt:lpstr>AGATA@LNL </vt:lpstr>
      <vt:lpstr>PowerPoint-Präsentation</vt:lpstr>
      <vt:lpstr>Memorandum of Understanding</vt:lpstr>
      <vt:lpstr>Advanced GAmma Tracking Array </vt:lpstr>
      <vt:lpstr>AGATA 4π (Advanced GAmma Tracking Array)</vt:lpstr>
      <vt:lpstr>PowerPoint-Präsentation</vt:lpstr>
      <vt:lpstr>Summary</vt:lpstr>
      <vt:lpstr>PowerPoint-Präsentation</vt:lpstr>
      <vt:lpstr>GANIL a future host lab beyond 2020 </vt:lpstr>
      <vt:lpstr>SPES a future host lab beyond 2020 </vt:lpstr>
      <vt:lpstr>HIE-ISOLDE a future host lab beyond 2020 </vt:lpstr>
      <vt:lpstr>PowerPoint-Präsentation</vt:lpstr>
      <vt:lpstr>JUROGAM3 at MARA</vt:lpstr>
      <vt:lpstr>In-beam spectroscopy at JYFL</vt:lpstr>
      <vt:lpstr>Back up slides</vt:lpstr>
      <vt:lpstr>Ingredients of Gamma–Ray Tracking</vt:lpstr>
      <vt:lpstr>PowerPoint-Präsentation</vt:lpstr>
      <vt:lpstr>PowerPoint-Präsentation</vt:lpstr>
      <vt:lpstr>Position resolution &amp; Doppler effects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Summary &amp; Outlook</vt:lpstr>
      <vt:lpstr>Acknowledgements</vt:lpstr>
      <vt:lpstr>Back up slides</vt:lpstr>
      <vt:lpstr>Available AGATA Detectors </vt:lpstr>
      <vt:lpstr>Detectors </vt:lpstr>
      <vt:lpstr>PowerPoint-Präsentation</vt:lpstr>
      <vt:lpstr>PowerPoint-Präsentation</vt:lpstr>
      <vt:lpstr>Energy resolution &amp; Cross talk</vt:lpstr>
      <vt:lpstr>Pulse shape analysis two examples</vt:lpstr>
      <vt:lpstr>Pulse Shape Analysis concept</vt:lpstr>
      <vt:lpstr>AGATA position resolution</vt:lpstr>
      <vt:lpstr>PowerPoint-Präsentation</vt:lpstr>
      <vt:lpstr>PowerPoint-Präsentation</vt:lpstr>
      <vt:lpstr>PreSPEC-AGATA Setup @ GSI</vt:lpstr>
      <vt:lpstr>Coulomb Excitation of 80Kr</vt:lpstr>
      <vt:lpstr>Location of Gamma Emission</vt:lpstr>
      <vt:lpstr>Improved lifetime measurements</vt:lpstr>
      <vt:lpstr>Acknowledgements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Reiter</dc:creator>
  <cp:lastModifiedBy>Peter Reiter</cp:lastModifiedBy>
  <cp:revision>535</cp:revision>
  <dcterms:created xsi:type="dcterms:W3CDTF">2011-07-20T06:03:10Z</dcterms:created>
  <dcterms:modified xsi:type="dcterms:W3CDTF">2019-06-26T15:05:15Z</dcterms:modified>
</cp:coreProperties>
</file>