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607" r:id="rId2"/>
    <p:sldId id="699" r:id="rId3"/>
    <p:sldId id="735" r:id="rId4"/>
    <p:sldId id="826" r:id="rId5"/>
    <p:sldId id="652" r:id="rId6"/>
    <p:sldId id="774" r:id="rId7"/>
    <p:sldId id="801" r:id="rId8"/>
    <p:sldId id="772" r:id="rId9"/>
    <p:sldId id="831" r:id="rId10"/>
    <p:sldId id="813" r:id="rId11"/>
    <p:sldId id="760" r:id="rId12"/>
    <p:sldId id="767" r:id="rId13"/>
    <p:sldId id="776" r:id="rId14"/>
    <p:sldId id="832" r:id="rId15"/>
    <p:sldId id="817" r:id="rId16"/>
    <p:sldId id="819" r:id="rId17"/>
    <p:sldId id="818" r:id="rId18"/>
    <p:sldId id="820" r:id="rId19"/>
    <p:sldId id="812" r:id="rId20"/>
    <p:sldId id="829" r:id="rId21"/>
    <p:sldId id="830" r:id="rId22"/>
    <p:sldId id="771" r:id="rId23"/>
    <p:sldId id="745" r:id="rId24"/>
    <p:sldId id="795" r:id="rId25"/>
    <p:sldId id="827" r:id="rId26"/>
    <p:sldId id="800" r:id="rId27"/>
    <p:sldId id="406" r:id="rId28"/>
    <p:sldId id="375" r:id="rId29"/>
    <p:sldId id="744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FFAD"/>
    <a:srgbClr val="FFFB73"/>
    <a:srgbClr val="0432FF"/>
    <a:srgbClr val="F5FF5C"/>
    <a:srgbClr val="3CAC15"/>
    <a:srgbClr val="B3EEE8"/>
    <a:srgbClr val="000000"/>
    <a:srgbClr val="D9D9D9"/>
    <a:srgbClr val="F36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25"/>
    <p:restoredTop sz="93714"/>
  </p:normalViewPr>
  <p:slideViewPr>
    <p:cSldViewPr snapToGrid="0" snapToObjects="1">
      <p:cViewPr varScale="1">
        <p:scale>
          <a:sx n="83" d="100"/>
          <a:sy n="83" d="100"/>
        </p:scale>
        <p:origin x="21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6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16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rPr lang="it-IT"/>
              <a:t>25/06/19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rPr lang="it-IT"/>
              <a:t>25/06/19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3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352800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6600" y="6227762"/>
            <a:ext cx="3352800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/>
              <a:t>Orsay, France, June 25th, 2019</a:t>
            </a:r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r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0.tiff"/><Relationship Id="rId5" Type="http://schemas.openxmlformats.org/officeDocument/2006/relationships/image" Target="../media/image78.wmf"/><Relationship Id="rId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hyperlink" Target="http://www.ift.uni.wroc.pl/~karp44/talks/yakovl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tiff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5.emf"/><Relationship Id="rId10" Type="http://schemas.openxmlformats.org/officeDocument/2006/relationships/image" Target="../media/image1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tif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wmf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84" y="145061"/>
            <a:ext cx="8881527" cy="2060258"/>
          </a:xfrm>
          <a:ln w="57150" cmpd="sng"/>
        </p:spPr>
        <p:txBody>
          <a:bodyPr>
            <a:normAutofit/>
          </a:bodyPr>
          <a:lstStyle/>
          <a:p>
            <a:r>
              <a:rPr lang="it-IT" b="1" dirty="0" err="1"/>
              <a:t>Nuclear</a:t>
            </a:r>
            <a:r>
              <a:rPr lang="it-IT" b="1" dirty="0"/>
              <a:t> Energy </a:t>
            </a:r>
            <a:r>
              <a:rPr lang="it-IT" b="1" dirty="0" err="1"/>
              <a:t>Density</a:t>
            </a:r>
            <a:r>
              <a:rPr lang="it-IT" b="1" dirty="0"/>
              <a:t> </a:t>
            </a:r>
            <a:r>
              <a:rPr lang="it-IT" b="1" dirty="0" err="1"/>
              <a:t>Functionals</a:t>
            </a:r>
            <a:r>
              <a:rPr lang="it-IT" b="1" dirty="0"/>
              <a:t> </a:t>
            </a:r>
            <a:r>
              <a:rPr lang="it-IT" b="1" dirty="0" err="1"/>
              <a:t>focused</a:t>
            </a:r>
            <a:r>
              <a:rPr lang="it-IT" b="1" dirty="0"/>
              <a:t> on spin-</a:t>
            </a:r>
            <a:r>
              <a:rPr lang="it-IT" b="1" dirty="0" err="1"/>
              <a:t>isospin</a:t>
            </a:r>
            <a:r>
              <a:rPr lang="it-IT" b="1" dirty="0"/>
              <a:t> </a:t>
            </a:r>
            <a:r>
              <a:rPr lang="it-IT" b="1" dirty="0" err="1"/>
              <a:t>excitations</a:t>
            </a:r>
            <a:r>
              <a:rPr lang="it-IT" b="1" dirty="0"/>
              <a:t> and the </a:t>
            </a:r>
            <a:r>
              <a:rPr lang="it-IT" b="1" dirty="0" err="1"/>
              <a:t>nuclear</a:t>
            </a:r>
            <a:r>
              <a:rPr lang="it-IT" b="1" dirty="0"/>
              <a:t> </a:t>
            </a:r>
            <a:r>
              <a:rPr lang="it-IT" b="1" dirty="0" err="1"/>
              <a:t>equation</a:t>
            </a:r>
            <a:r>
              <a:rPr lang="it-IT" b="1" dirty="0"/>
              <a:t> of state</a:t>
            </a:r>
            <a:endParaRPr lang="en-GB" sz="3200" b="1" dirty="0">
              <a:latin typeface="Book Antiqua"/>
              <a:cs typeface="Book Antiqu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/>
              <a:t>1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57705" y="2910249"/>
            <a:ext cx="3759193" cy="64633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latin typeface="Book Antiqua"/>
                <a:cs typeface="Book Antiqua"/>
              </a:rPr>
              <a:t>Gianluca </a:t>
            </a:r>
            <a:r>
              <a:rPr lang="en-GB" sz="3600" dirty="0" err="1">
                <a:solidFill>
                  <a:srgbClr val="FF0000"/>
                </a:solidFill>
                <a:latin typeface="Book Antiqua"/>
                <a:cs typeface="Book Antiqua"/>
              </a:rPr>
              <a:t>Colò</a:t>
            </a:r>
            <a:endParaRPr lang="en-GB" sz="3600">
              <a:solidFill>
                <a:srgbClr val="FF0000"/>
              </a:solidFill>
              <a:latin typeface="Book Antiqua"/>
              <a:cs typeface="Book Antiqu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86239" cy="518583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DD3B7-723C-2C44-9F87-00198F525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84" y="2353844"/>
            <a:ext cx="4406900" cy="2286000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02017D1E-B888-C64A-88EA-0D89D7765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6056" y="4503558"/>
            <a:ext cx="62124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algn="just"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Collaborators:</a:t>
            </a:r>
          </a:p>
          <a:p>
            <a:pPr marL="0" indent="0" algn="just"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X. Roca-</a:t>
            </a:r>
            <a:r>
              <a:rPr lang="en-US" sz="2000" dirty="0" err="1">
                <a:solidFill>
                  <a:srgbClr val="0000FF"/>
                </a:solidFill>
                <a:latin typeface="Arial" charset="0"/>
                <a:cs typeface="Arial" charset="0"/>
              </a:rPr>
              <a:t>Maza</a:t>
            </a: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, S. Shen (Univ. of Milano and INFN, Italy)</a:t>
            </a:r>
          </a:p>
          <a:p>
            <a:pPr marL="0" indent="0" algn="just"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Y. </a:t>
            </a:r>
            <a:r>
              <a:rPr lang="en-US" sz="2000" dirty="0" err="1">
                <a:solidFill>
                  <a:srgbClr val="0000FF"/>
                </a:solidFill>
                <a:latin typeface="Arial" charset="0"/>
                <a:cs typeface="Arial" charset="0"/>
              </a:rPr>
              <a:t>Niu</a:t>
            </a: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 (Lanzhou University, China)</a:t>
            </a:r>
          </a:p>
          <a:p>
            <a:pPr marL="0" indent="0" algn="just" eaLnBrk="1" hangingPunct="1">
              <a:defRPr/>
            </a:pPr>
            <a:r>
              <a:rPr lang="en-US" sz="2000" dirty="0">
                <a:solidFill>
                  <a:srgbClr val="0000FF"/>
                </a:solidFill>
                <a:latin typeface="Arial" charset="0"/>
                <a:cs typeface="Arial" charset="0"/>
              </a:rPr>
              <a:t>H. Sagawa (University of Aizu and RIKEN, Japan)</a:t>
            </a:r>
          </a:p>
          <a:p>
            <a:pPr algn="just" eaLnBrk="1" hangingPunct="1">
              <a:buFont typeface="Arial" charset="0"/>
              <a:buChar char="•"/>
              <a:defRPr/>
            </a:pPr>
            <a:endParaRPr lang="en-US" sz="2000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17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AFB0-67E7-ED44-BCAA-D0812A96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2281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Isobaric Analog State and the neutron skin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22F7D-65B0-1147-8BAD-49DBF84E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3C1DD-9AF0-1743-BF80-1566D38C4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BB6AD-992C-E247-B9F2-BAB7C2202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10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35E409-B488-5F47-A32F-8944834D7582}"/>
              </a:ext>
            </a:extLst>
          </p:cNvPr>
          <p:cNvGrpSpPr/>
          <p:nvPr/>
        </p:nvGrpSpPr>
        <p:grpSpPr>
          <a:xfrm>
            <a:off x="29323" y="1126338"/>
            <a:ext cx="5796521" cy="4429083"/>
            <a:chOff x="110972" y="1194205"/>
            <a:chExt cx="5796521" cy="44290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8925C1-DF78-BA46-883F-459E9FD626B1}"/>
                </a:ext>
              </a:extLst>
            </p:cNvPr>
            <p:cNvGrpSpPr/>
            <p:nvPr/>
          </p:nvGrpSpPr>
          <p:grpSpPr>
            <a:xfrm>
              <a:off x="110972" y="1449793"/>
              <a:ext cx="5796521" cy="4173495"/>
              <a:chOff x="110972" y="1449793"/>
              <a:chExt cx="5796521" cy="417349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9611E02-E4D7-6046-9099-183469A1DF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972" y="1449793"/>
                <a:ext cx="5796521" cy="417349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F1CB35C-0205-2448-BA30-44630AC24EB7}"/>
                  </a:ext>
                </a:extLst>
              </p:cNvPr>
              <p:cNvSpPr txBox="1"/>
              <p:nvPr/>
            </p:nvSpPr>
            <p:spPr>
              <a:xfrm>
                <a:off x="1270664" y="1959425"/>
                <a:ext cx="1068780" cy="523220"/>
              </a:xfrm>
              <a:prstGeom prst="rect">
                <a:avLst/>
              </a:prstGeom>
              <a:solidFill>
                <a:srgbClr val="EC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FF0000"/>
                    </a:solidFill>
                  </a:rPr>
                  <a:t>Results from RPA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0DD13D-995E-3048-8918-90CAAB771130}"/>
                </a:ext>
              </a:extLst>
            </p:cNvPr>
            <p:cNvSpPr txBox="1"/>
            <p:nvPr/>
          </p:nvSpPr>
          <p:spPr>
            <a:xfrm>
              <a:off x="1073485" y="1194205"/>
              <a:ext cx="1463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aseline="30000" dirty="0">
                  <a:solidFill>
                    <a:srgbClr val="FF0000"/>
                  </a:solidFill>
                </a:rPr>
                <a:t>208</a:t>
              </a:r>
              <a:r>
                <a:rPr lang="en-GB" sz="3200" dirty="0">
                  <a:solidFill>
                    <a:srgbClr val="FF0000"/>
                  </a:solidFill>
                </a:rPr>
                <a:t>Pb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4413DBA-F5BA-354F-A865-29E4627A0A1F}"/>
              </a:ext>
            </a:extLst>
          </p:cNvPr>
          <p:cNvSpPr txBox="1"/>
          <p:nvPr/>
        </p:nvSpPr>
        <p:spPr>
          <a:xfrm>
            <a:off x="91990" y="121735"/>
            <a:ext cx="8983362" cy="1015663"/>
          </a:xfrm>
          <a:prstGeom prst="rect">
            <a:avLst/>
          </a:prstGeom>
          <a:solidFill>
            <a:srgbClr val="B6EEE1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Why is the IAS energy so well correlated with the neutron skin ?</a:t>
            </a:r>
          </a:p>
          <a:p>
            <a:endParaRPr lang="en-GB" sz="2000" dirty="0"/>
          </a:p>
          <a:p>
            <a:r>
              <a:rPr lang="en-GB" sz="2000" dirty="0"/>
              <a:t>Why all results from EDFs are inconsistent with a “realistic” value of the skin 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B0EAD1-E23D-6243-A797-C1455788917D}"/>
              </a:ext>
            </a:extLst>
          </p:cNvPr>
          <p:cNvGrpSpPr/>
          <p:nvPr/>
        </p:nvGrpSpPr>
        <p:grpSpPr>
          <a:xfrm>
            <a:off x="5825844" y="1459116"/>
            <a:ext cx="3077284" cy="3494921"/>
            <a:chOff x="5985583" y="2541419"/>
            <a:chExt cx="3077284" cy="34949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BFB003-5084-FB49-B159-46F8E7712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55777" y="2991107"/>
              <a:ext cx="2755900" cy="698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CC7845D-C785-4840-B879-12A81074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77465" y="4562926"/>
              <a:ext cx="2755900" cy="4699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8EEA47F-B7A6-624A-9E2E-E4F12107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77465" y="5680740"/>
              <a:ext cx="2819400" cy="3556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2F6020-4DDE-974D-AD58-904FC10596D6}"/>
                </a:ext>
              </a:extLst>
            </p:cNvPr>
            <p:cNvSpPr txBox="1"/>
            <p:nvPr/>
          </p:nvSpPr>
          <p:spPr>
            <a:xfrm>
              <a:off x="5985583" y="2541419"/>
              <a:ext cx="3077284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/>
                <a:t>PREx</a:t>
              </a:r>
              <a:endParaRPr lang="en-GB" b="1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b="1" dirty="0"/>
                <a:t>Elastic p-scattering</a:t>
              </a:r>
            </a:p>
            <a:p>
              <a:endParaRPr lang="en-GB" dirty="0"/>
            </a:p>
            <a:p>
              <a:endParaRPr lang="en-GB" dirty="0"/>
            </a:p>
            <a:p>
              <a:endParaRPr lang="en-GB" dirty="0"/>
            </a:p>
            <a:p>
              <a:r>
                <a:rPr lang="en-GB" b="1" dirty="0"/>
                <a:t>Dipole polarizability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A284EA-A639-7047-87D6-F9DF4E9AFC7B}"/>
              </a:ext>
            </a:extLst>
          </p:cNvPr>
          <p:cNvGrpSpPr/>
          <p:nvPr/>
        </p:nvGrpSpPr>
        <p:grpSpPr>
          <a:xfrm>
            <a:off x="91990" y="5432239"/>
            <a:ext cx="8792912" cy="735420"/>
            <a:chOff x="91990" y="5432239"/>
            <a:chExt cx="8792912" cy="73542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44C7B3-C0EA-5644-B1AB-CE230A39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600" y="5432239"/>
              <a:ext cx="4338302" cy="7354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B6B749-E629-E74E-801D-02D56A55927A}"/>
                </a:ext>
              </a:extLst>
            </p:cNvPr>
            <p:cNvSpPr txBox="1"/>
            <p:nvPr/>
          </p:nvSpPr>
          <p:spPr>
            <a:xfrm>
              <a:off x="91990" y="5471756"/>
              <a:ext cx="4454610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Acting with </a:t>
              </a:r>
              <a:r>
                <a:rPr lang="en-GB" i="1" dirty="0"/>
                <a:t>T</a:t>
              </a:r>
              <a:r>
                <a:rPr lang="en-GB" sz="2800" i="1" baseline="-25000" dirty="0"/>
                <a:t>- </a:t>
              </a:r>
              <a:r>
                <a:rPr lang="en-GB" dirty="0"/>
                <a:t>on a g.s. with uniform neutron and proton distributions: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40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12912-935F-5F4B-84A7-C5AF2B1A9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302F7-2E5E-6D43-98C0-290E7D7BE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362" y="6183312"/>
            <a:ext cx="4188941" cy="684212"/>
          </a:xfrm>
        </p:spPr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4795-35E8-9841-9E87-9AC4227FC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11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0D46B-BE2E-BB43-AAE6-70BB988F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169"/>
            <a:ext cx="5837802" cy="2802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97AC61-589F-1C4A-804C-94BF6972D513}"/>
              </a:ext>
            </a:extLst>
          </p:cNvPr>
          <p:cNvSpPr txBox="1"/>
          <p:nvPr/>
        </p:nvSpPr>
        <p:spPr>
          <a:xfrm>
            <a:off x="457200" y="2743193"/>
            <a:ext cx="8143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Except the last one, these effects are basically model-independent.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E86EA3-ECEA-7E47-9EC3-422A7F292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714" y="1027351"/>
            <a:ext cx="2711263" cy="11893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418042-04B3-A448-8F26-9CF43614C6E2}"/>
              </a:ext>
            </a:extLst>
          </p:cNvPr>
          <p:cNvSpPr txBox="1"/>
          <p:nvPr/>
        </p:nvSpPr>
        <p:spPr>
          <a:xfrm>
            <a:off x="457199" y="3419286"/>
            <a:ext cx="834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0432FF"/>
                </a:solidFill>
              </a:rPr>
              <a:t>There exist CSB/CIB effects of strong origin. </a:t>
            </a:r>
            <a:r>
              <a:rPr lang="en-GB" dirty="0">
                <a:solidFill>
                  <a:srgbClr val="0432FF"/>
                </a:solidFill>
              </a:rPr>
              <a:t>We call them </a:t>
            </a:r>
            <a:r>
              <a:rPr lang="en-GB" b="1" dirty="0">
                <a:solidFill>
                  <a:srgbClr val="0432FF"/>
                </a:solidFill>
              </a:rPr>
              <a:t>ISB</a:t>
            </a:r>
            <a:r>
              <a:rPr lang="en-GB" dirty="0">
                <a:solidFill>
                  <a:srgbClr val="0432FF"/>
                </a:solidFill>
              </a:rPr>
              <a:t>, generically.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7F066D-599A-D743-AB82-E415BED05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392" y="3961656"/>
            <a:ext cx="6862717" cy="637991"/>
          </a:xfrm>
          <a:prstGeom prst="rect">
            <a:avLst/>
          </a:prstGeom>
        </p:spPr>
      </p:pic>
      <p:sp>
        <p:nvSpPr>
          <p:cNvPr id="17" name="Text Box 35">
            <a:extLst>
              <a:ext uri="{FF2B5EF4-FFF2-40B4-BE49-F238E27FC236}">
                <a16:creationId xmlns:a16="http://schemas.microsoft.com/office/drawing/2014/main" id="{E077E3A1-6F94-DF49-BBB6-2F9BDA14F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392" y="4772685"/>
            <a:ext cx="2305050" cy="833438"/>
          </a:xfrm>
          <a:prstGeom prst="rect">
            <a:avLst/>
          </a:prstGeom>
          <a:solidFill>
            <a:srgbClr val="ECFF0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200" dirty="0">
                <a:solidFill>
                  <a:srgbClr val="7030A0"/>
                </a:solidFill>
              </a:rPr>
              <a:t> </a:t>
            </a:r>
            <a:r>
              <a:rPr lang="en-GB" altLang="it-IT" sz="1200" dirty="0">
                <a:solidFill>
                  <a:srgbClr val="7030A0"/>
                </a:solidFill>
              </a:rPr>
              <a:t>np</a:t>
            </a:r>
            <a:r>
              <a:rPr lang="it-IT" altLang="it-IT" sz="1200" dirty="0">
                <a:solidFill>
                  <a:srgbClr val="7030A0"/>
                </a:solidFill>
              </a:rPr>
              <a:t> mass </a:t>
            </a:r>
            <a:r>
              <a:rPr lang="it-IT" altLang="it-IT" sz="1200" dirty="0" err="1">
                <a:solidFill>
                  <a:srgbClr val="7030A0"/>
                </a:solidFill>
              </a:rPr>
              <a:t>difference</a:t>
            </a:r>
            <a:r>
              <a:rPr lang="it-IT" altLang="it-IT" sz="1200" dirty="0">
                <a:solidFill>
                  <a:srgbClr val="7030A0"/>
                </a:solidFill>
              </a:rPr>
              <a:t>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200" dirty="0">
                <a:solidFill>
                  <a:srgbClr val="7030A0"/>
                </a:solidFill>
              </a:rPr>
              <a:t> </a:t>
            </a:r>
            <a:r>
              <a:rPr lang="el-GR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it-IT" altLang="it-IT" sz="12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it-IT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>
                <a:solidFill>
                  <a:srgbClr val="7030A0"/>
                </a:solidFill>
              </a:rPr>
              <a:t>mixing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it-IT" sz="1200" dirty="0">
                <a:solidFill>
                  <a:srgbClr val="7030A0"/>
                </a:solidFill>
              </a:rPr>
              <a:t> </a:t>
            </a:r>
            <a:r>
              <a:rPr lang="el-GR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it-IT" altLang="it-IT" sz="1200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t-IT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it-IT" altLang="it-IT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200" dirty="0">
                <a:solidFill>
                  <a:srgbClr val="7030A0"/>
                </a:solidFill>
              </a:rPr>
              <a:t>mixing 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51F77D2-9FD5-EE49-BE3A-EE952039D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0143" y="4772382"/>
            <a:ext cx="3699966" cy="461665"/>
          </a:xfrm>
          <a:prstGeom prst="rect">
            <a:avLst/>
          </a:prstGeom>
          <a:solidFill>
            <a:srgbClr val="ECFF00"/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altLang="it-IT" sz="1200" dirty="0" err="1">
                <a:solidFill>
                  <a:srgbClr val="7030A0"/>
                </a:solidFill>
              </a:rPr>
              <a:t>Main</a:t>
            </a:r>
            <a:r>
              <a:rPr lang="it-IT" altLang="it-IT" sz="1200" dirty="0">
                <a:solidFill>
                  <a:srgbClr val="7030A0"/>
                </a:solidFill>
              </a:rPr>
              <a:t> </a:t>
            </a:r>
            <a:r>
              <a:rPr lang="it-IT" altLang="it-IT" sz="1200" dirty="0" err="1">
                <a:solidFill>
                  <a:srgbClr val="7030A0"/>
                </a:solidFill>
              </a:rPr>
              <a:t>sources</a:t>
            </a:r>
            <a:r>
              <a:rPr lang="it-IT" altLang="it-IT" sz="1200" dirty="0">
                <a:solidFill>
                  <a:srgbClr val="7030A0"/>
                </a:solidFill>
              </a:rPr>
              <a:t> are the </a:t>
            </a:r>
            <a:r>
              <a:rPr lang="it-IT" altLang="it-IT" sz="1200" dirty="0" err="1">
                <a:solidFill>
                  <a:srgbClr val="7030A0"/>
                </a:solidFill>
              </a:rPr>
              <a:t>meson</a:t>
            </a:r>
            <a:r>
              <a:rPr lang="it-IT" altLang="it-IT" sz="1200" dirty="0">
                <a:solidFill>
                  <a:srgbClr val="7030A0"/>
                </a:solidFill>
              </a:rPr>
              <a:t> mass </a:t>
            </a:r>
            <a:r>
              <a:rPr lang="it-IT" altLang="it-IT" sz="1200" dirty="0" err="1">
                <a:solidFill>
                  <a:srgbClr val="7030A0"/>
                </a:solidFill>
              </a:rPr>
              <a:t>differences</a:t>
            </a:r>
            <a:r>
              <a:rPr lang="it-IT" altLang="it-IT" sz="1200" dirty="0">
                <a:solidFill>
                  <a:srgbClr val="7030A0"/>
                </a:solidFill>
              </a:rPr>
              <a:t>. </a:t>
            </a:r>
            <a:r>
              <a:rPr lang="it-IT" altLang="it-IT" sz="1200" dirty="0" err="1">
                <a:solidFill>
                  <a:srgbClr val="7030A0"/>
                </a:solidFill>
              </a:rPr>
              <a:t>There</a:t>
            </a:r>
            <a:r>
              <a:rPr lang="it-IT" altLang="it-IT" sz="1200" dirty="0">
                <a:solidFill>
                  <a:srgbClr val="7030A0"/>
                </a:solidFill>
              </a:rPr>
              <a:t> are more </a:t>
            </a:r>
            <a:r>
              <a:rPr lang="it-IT" altLang="it-IT" sz="1200" dirty="0" err="1">
                <a:solidFill>
                  <a:srgbClr val="7030A0"/>
                </a:solidFill>
              </a:rPr>
              <a:t>complicated</a:t>
            </a:r>
            <a:r>
              <a:rPr lang="it-IT" altLang="it-IT" sz="1200" dirty="0">
                <a:solidFill>
                  <a:srgbClr val="7030A0"/>
                </a:solidFill>
              </a:rPr>
              <a:t> </a:t>
            </a:r>
            <a:r>
              <a:rPr lang="it-IT" altLang="it-IT" sz="1200" dirty="0" err="1">
                <a:solidFill>
                  <a:srgbClr val="7030A0"/>
                </a:solidFill>
              </a:rPr>
              <a:t>effects</a:t>
            </a:r>
            <a:r>
              <a:rPr lang="it-IT" altLang="it-IT" sz="12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93A1F8-8CD2-BA47-9546-6D02CF6B8CB9}"/>
              </a:ext>
            </a:extLst>
          </p:cNvPr>
          <p:cNvSpPr txBox="1"/>
          <p:nvPr/>
        </p:nvSpPr>
        <p:spPr>
          <a:xfrm>
            <a:off x="4260143" y="5489912"/>
            <a:ext cx="4541833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There exist few microscopic calculations and some phenomenological forms.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72AC77-CCCE-2945-A4C0-16C72F080254}"/>
              </a:ext>
            </a:extLst>
          </p:cNvPr>
          <p:cNvCxnSpPr/>
          <p:nvPr/>
        </p:nvCxnSpPr>
        <p:spPr>
          <a:xfrm>
            <a:off x="135698" y="3283527"/>
            <a:ext cx="8551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3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228DB-361B-6743-8CF9-9EADA5FD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In-medium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C190F-72B9-4749-89B4-F11247B51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37F4-0B1A-614C-9450-CE7EBF72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6996" y="6183312"/>
            <a:ext cx="4209803" cy="684212"/>
          </a:xfrm>
        </p:spPr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A232A-E199-AE4E-BAFD-54E411B64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12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92667-0534-CB48-BE6B-F83AFF127F58}"/>
              </a:ext>
            </a:extLst>
          </p:cNvPr>
          <p:cNvSpPr txBox="1"/>
          <p:nvPr/>
        </p:nvSpPr>
        <p:spPr>
          <a:xfrm>
            <a:off x="457200" y="1297459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/>
              <a:t>One should try to fit effective interactions starting from </a:t>
            </a:r>
            <a:r>
              <a:rPr lang="en-GB" b="1" i="1" dirty="0"/>
              <a:t>ab initio </a:t>
            </a:r>
            <a:r>
              <a:rPr lang="en-GB" b="1" dirty="0"/>
              <a:t>results, whenever possible.</a:t>
            </a:r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8CFB3-35BC-084F-BC5B-392BA1E87A9F}"/>
              </a:ext>
            </a:extLst>
          </p:cNvPr>
          <p:cNvSpPr txBox="1"/>
          <p:nvPr/>
        </p:nvSpPr>
        <p:spPr>
          <a:xfrm>
            <a:off x="457200" y="4764090"/>
            <a:ext cx="4752109" cy="1200329"/>
          </a:xfrm>
          <a:prstGeom prst="rect">
            <a:avLst/>
          </a:prstGeom>
          <a:solidFill>
            <a:srgbClr val="B6EEE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We have adopted a simple strategy: we have chosen a simple two-parameter CSB/CIB effective force.</a:t>
            </a:r>
          </a:p>
          <a:p>
            <a:pPr algn="just"/>
            <a:r>
              <a:rPr lang="en-GB" b="1" dirty="0">
                <a:solidFill>
                  <a:srgbClr val="FF0000"/>
                </a:solidFill>
              </a:rPr>
              <a:t>We have tried to fit it to the BHF results.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E74260-7B62-E841-BB8F-EEDFCA074312}"/>
              </a:ext>
            </a:extLst>
          </p:cNvPr>
          <p:cNvGrpSpPr/>
          <p:nvPr/>
        </p:nvGrpSpPr>
        <p:grpSpPr>
          <a:xfrm>
            <a:off x="4091050" y="2075769"/>
            <a:ext cx="4595750" cy="2318104"/>
            <a:chOff x="4091050" y="2182644"/>
            <a:chExt cx="4595750" cy="231810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BEFCE8-7CAC-4F4C-8A18-79E12D7B0BDF}"/>
                </a:ext>
              </a:extLst>
            </p:cNvPr>
            <p:cNvSpPr txBox="1"/>
            <p:nvPr/>
          </p:nvSpPr>
          <p:spPr>
            <a:xfrm>
              <a:off x="4091050" y="2182644"/>
              <a:ext cx="45957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Dots: calculations of the CSB/CIB (or ISB) contribution to the </a:t>
              </a:r>
              <a:r>
                <a:rPr lang="en-GB" b="1" dirty="0">
                  <a:solidFill>
                    <a:srgbClr val="0432FF"/>
                  </a:solidFill>
                </a:rPr>
                <a:t>energy per particle in symmetric nuclear matter</a:t>
              </a:r>
              <a:r>
                <a:rPr lang="en-GB" dirty="0">
                  <a:solidFill>
                    <a:srgbClr val="0432FF"/>
                  </a:solidFill>
                </a:rPr>
                <a:t>.</a:t>
              </a:r>
            </a:p>
            <a:p>
              <a:pPr algn="just"/>
              <a:endParaRPr lang="en-GB" dirty="0">
                <a:solidFill>
                  <a:srgbClr val="0432FF"/>
                </a:solidFill>
              </a:endParaRPr>
            </a:p>
            <a:p>
              <a:pPr algn="just"/>
              <a:r>
                <a:rPr lang="en-GB" b="1" dirty="0" err="1">
                  <a:solidFill>
                    <a:srgbClr val="0432FF"/>
                  </a:solidFill>
                </a:rPr>
                <a:t>Brueckner-Hartree-Fock</a:t>
              </a:r>
              <a:r>
                <a:rPr lang="en-GB" dirty="0">
                  <a:solidFill>
                    <a:srgbClr val="0432FF"/>
                  </a:solidFill>
                </a:rPr>
                <a:t> calculation using Argonne-v18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455236-CD92-B044-8E24-0C4EB5B7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6392" y="4037610"/>
              <a:ext cx="3746249" cy="33548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39FF04-A899-A447-9432-DF3DE30953E1}"/>
                </a:ext>
              </a:extLst>
            </p:cNvPr>
            <p:cNvSpPr/>
            <p:nvPr/>
          </p:nvSpPr>
          <p:spPr>
            <a:xfrm>
              <a:off x="4091050" y="3936970"/>
              <a:ext cx="4007921" cy="563778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FD7B9A3E-E596-6F42-B2A1-E27797CEFFA0}"/>
              </a:ext>
            </a:extLst>
          </p:cNvPr>
          <p:cNvSpPr txBox="1">
            <a:spLocks/>
          </p:cNvSpPr>
          <p:nvPr/>
        </p:nvSpPr>
        <p:spPr>
          <a:xfrm>
            <a:off x="5456596" y="5002039"/>
            <a:ext cx="2250601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SAMi-ISB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616921-0E17-BC40-89E1-1EA733717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0" y="1987756"/>
            <a:ext cx="3820549" cy="248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A7BE2-1C66-3743-A391-312CC2DA2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7F161-8393-0F46-82B8-65765F81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2996" y="6183312"/>
            <a:ext cx="4189614" cy="684212"/>
          </a:xfrm>
        </p:spPr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4A42B-7A1B-E045-A867-1DD9BFB61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13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C0FE40-EA8B-AA41-97A1-1FC28C0C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" y="1934688"/>
            <a:ext cx="4365462" cy="3043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E8C73B-888D-CE47-80CD-30DFB4611A11}"/>
              </a:ext>
            </a:extLst>
          </p:cNvPr>
          <p:cNvSpPr txBox="1"/>
          <p:nvPr/>
        </p:nvSpPr>
        <p:spPr>
          <a:xfrm>
            <a:off x="91990" y="208234"/>
            <a:ext cx="8983362" cy="1323439"/>
          </a:xfrm>
          <a:prstGeom prst="rect">
            <a:avLst/>
          </a:prstGeom>
          <a:solidFill>
            <a:srgbClr val="B6EEE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 err="1"/>
              <a:t>SAMi</a:t>
            </a:r>
            <a:r>
              <a:rPr lang="en-GB" sz="2000" b="1" dirty="0"/>
              <a:t>-ISB predicts a correct value for the E(IAS) with a reasonable value for the skin.</a:t>
            </a:r>
          </a:p>
          <a:p>
            <a:endParaRPr lang="en-GB" sz="2000" dirty="0"/>
          </a:p>
          <a:p>
            <a:r>
              <a:rPr lang="en-GB" sz="2000" b="1" dirty="0"/>
              <a:t>It also improves the reproduction of E(IAS) for the Sn isotopes.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F0436-4490-3A40-A0AE-715F86D3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04" y="2174806"/>
            <a:ext cx="4281923" cy="2803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F83C80-D27D-0946-A9D0-EB34F0885718}"/>
              </a:ext>
            </a:extLst>
          </p:cNvPr>
          <p:cNvSpPr txBox="1"/>
          <p:nvPr/>
        </p:nvSpPr>
        <p:spPr>
          <a:xfrm>
            <a:off x="91989" y="5104727"/>
            <a:ext cx="8916537" cy="830997"/>
          </a:xfrm>
          <a:prstGeom prst="rect">
            <a:avLst/>
          </a:prstGeom>
          <a:noFill/>
          <a:ln>
            <a:solidFill>
              <a:srgbClr val="2698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X. Roca-</a:t>
            </a:r>
            <a:r>
              <a:rPr lang="en-GB" sz="24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Maza</a:t>
            </a:r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, GC, and H. Sagawa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Phys. Rev. Lett 120, 202501 (2018)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669DBE7-C6D6-2140-BC13-A65E7D6AB3C8}"/>
              </a:ext>
            </a:extLst>
          </p:cNvPr>
          <p:cNvCxnSpPr>
            <a:cxnSpLocks/>
          </p:cNvCxnSpPr>
          <p:nvPr/>
        </p:nvCxnSpPr>
        <p:spPr>
          <a:xfrm>
            <a:off x="1205345" y="2549228"/>
            <a:ext cx="2715491" cy="124691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54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BF5B-4F0B-3A49-A76C-74C882054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 views of CSB/CIB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53ED1-E0FC-594F-855F-514BF55C5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5712F-C6CE-D04F-A798-C8304498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46E5F-AD84-BF4C-B769-E4A25056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14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9C905-5B47-1941-98C8-F6694AC51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2" y="1701165"/>
            <a:ext cx="4089400" cy="3953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48F231-ED5B-1748-8ECA-1E7E582C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42998"/>
            <a:ext cx="4436451" cy="229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8CE924-9A45-FB4B-9427-AE4F9899C536}"/>
              </a:ext>
            </a:extLst>
          </p:cNvPr>
          <p:cNvSpPr txBox="1"/>
          <p:nvPr/>
        </p:nvSpPr>
        <p:spPr>
          <a:xfrm>
            <a:off x="457201" y="5654252"/>
            <a:ext cx="392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P.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Bączyk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lang="en-US" i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PLB 184, 178 (2018) 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117698B-3BAE-4D46-A07A-D7FB6771F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483" y="1701165"/>
            <a:ext cx="2689225" cy="316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C098C-C91C-9845-87BD-283C2D21C397}"/>
              </a:ext>
            </a:extLst>
          </p:cNvPr>
          <p:cNvSpPr txBox="1"/>
          <p:nvPr/>
        </p:nvSpPr>
        <p:spPr>
          <a:xfrm>
            <a:off x="5143144" y="5284920"/>
            <a:ext cx="354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M. Bentley and S.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Lenzi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Prog. Part.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Nucl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 Phys. 59, 497 (2007)</a:t>
            </a:r>
          </a:p>
        </p:txBody>
      </p:sp>
    </p:spTree>
    <p:extLst>
      <p:ext uri="{BB962C8B-B14F-4D97-AF65-F5344CB8AC3E}">
        <p14:creationId xmlns:p14="http://schemas.microsoft.com/office/powerpoint/2010/main" val="3258278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7998-61C2-BB41-BA7A-BA25156CA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724429"/>
          </a:xfrm>
        </p:spPr>
        <p:txBody>
          <a:bodyPr/>
          <a:lstStyle/>
          <a:p>
            <a:r>
              <a:rPr lang="en-GB" dirty="0"/>
              <a:t>Neutron drops from </a:t>
            </a:r>
            <a:r>
              <a:rPr lang="en-GB" i="1" dirty="0"/>
              <a:t>ab initio</a:t>
            </a:r>
            <a:r>
              <a:rPr lang="en-GB" dirty="0"/>
              <a:t>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41C1B-07AD-0C4D-A0AD-FAA8D20E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8CB6-3DFB-C24C-90F6-5EA491DB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6AA4AD-0F9E-8949-984E-8B5C4306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15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8B8B73-7984-034B-9A78-95BBD4883FB1}"/>
              </a:ext>
            </a:extLst>
          </p:cNvPr>
          <p:cNvGrpSpPr/>
          <p:nvPr/>
        </p:nvGrpSpPr>
        <p:grpSpPr>
          <a:xfrm>
            <a:off x="259492" y="1358057"/>
            <a:ext cx="2407793" cy="1588697"/>
            <a:chOff x="6502290" y="1318437"/>
            <a:chExt cx="2407793" cy="158869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D225D4-9583-C84E-8F03-9729FB69D23E}"/>
                </a:ext>
              </a:extLst>
            </p:cNvPr>
            <p:cNvGrpSpPr/>
            <p:nvPr/>
          </p:nvGrpSpPr>
          <p:grpSpPr>
            <a:xfrm>
              <a:off x="7061343" y="1477029"/>
              <a:ext cx="1294821" cy="1233830"/>
              <a:chOff x="7061343" y="1477029"/>
              <a:chExt cx="1294821" cy="1233830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AAF44664-E58F-5B4A-8C1E-6ECDCB8839D2}"/>
                  </a:ext>
                </a:extLst>
              </p:cNvPr>
              <p:cNvGrpSpPr/>
              <p:nvPr/>
            </p:nvGrpSpPr>
            <p:grpSpPr>
              <a:xfrm>
                <a:off x="7163068" y="1588468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B80FA1F7-9193-C644-8F6A-EB2AFC014DCC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FC1B0F96-42C1-874C-BCA4-88F1493DAF7C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5B46A3D0-9155-654A-9C12-AA4AABF9B285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F76F00E1-0919-FA48-9383-F369E2214269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B1384D9-4935-6E41-8FCB-9358C0F645FB}"/>
                  </a:ext>
                </a:extLst>
              </p:cNvPr>
              <p:cNvGrpSpPr/>
              <p:nvPr/>
            </p:nvGrpSpPr>
            <p:grpSpPr>
              <a:xfrm>
                <a:off x="7442468" y="1867868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385CFC8-EA6E-654D-8936-9447E49E18D9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0FE9DED3-3E12-EF40-8126-3F20A7A048C7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6584A9E7-9239-8D49-BC1B-4881C2473FAB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E65F51CB-1DFA-6E41-9F96-1DBEB62CCD7F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C520055-3926-EB44-BA4F-0F8241AAE64C}"/>
                  </a:ext>
                </a:extLst>
              </p:cNvPr>
              <p:cNvGrpSpPr/>
              <p:nvPr/>
            </p:nvGrpSpPr>
            <p:grpSpPr>
              <a:xfrm>
                <a:off x="7536924" y="1477029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8B26D2A-0A0A-AA45-952E-A6CB4E751956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EFFF7ACC-8E55-694D-910F-423D466AF762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C26265BE-9463-0A4D-AF78-EA4ABCB8ACD6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A41AE70-BF91-0545-BDC5-623917F8712E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0AE7A0F-2D24-BB4C-B8C3-B3D1493E9EED}"/>
                  </a:ext>
                </a:extLst>
              </p:cNvPr>
              <p:cNvGrpSpPr/>
              <p:nvPr/>
            </p:nvGrpSpPr>
            <p:grpSpPr>
              <a:xfrm>
                <a:off x="7951728" y="1711764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526D237-1EB1-324F-B80E-0FF7478BC469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8069DAE-5D41-BE4E-9587-F1B7DEA2C11F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B7591F41-C8BF-9645-B65B-B1A646F44597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8E87FEC-1BA0-E545-9A6D-D207A9D0CE34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6C2BFC0-4A5C-1043-B4BA-36BF191AB479}"/>
                  </a:ext>
                </a:extLst>
              </p:cNvPr>
              <p:cNvGrpSpPr/>
              <p:nvPr/>
            </p:nvGrpSpPr>
            <p:grpSpPr>
              <a:xfrm>
                <a:off x="7061343" y="1910283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FF9675BB-96F5-4541-BC95-962B0AB389AE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A00AD83B-BAFE-3A40-87C6-0A73718EDFE0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43" name="Oval 42">
                    <a:extLst>
                      <a:ext uri="{FF2B5EF4-FFF2-40B4-BE49-F238E27FC236}">
                        <a16:creationId xmlns:a16="http://schemas.microsoft.com/office/drawing/2014/main" id="{A4083859-011D-6D41-92DE-79068DC241A9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9B985753-44A8-A348-896F-C9AF425F7C1C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0E3774C-3D88-2B4C-8E76-CDE167098EF3}"/>
                  </a:ext>
                </a:extLst>
              </p:cNvPr>
              <p:cNvGrpSpPr/>
              <p:nvPr/>
            </p:nvGrpSpPr>
            <p:grpSpPr>
              <a:xfrm>
                <a:off x="7463545" y="1999865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71D86D8E-2932-1246-8E64-18DA46F8B9EE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8B32FC6A-6689-804D-98E3-84FB56B5802A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4742DEA4-8C9C-6047-B4E3-D37FEB78F16B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43784F6-D378-2248-9CFB-2307A700E6E7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D2D537D-E218-6E41-889C-B1C5EC1F5DF4}"/>
                  </a:ext>
                </a:extLst>
              </p:cNvPr>
              <p:cNvGrpSpPr/>
              <p:nvPr/>
            </p:nvGrpSpPr>
            <p:grpSpPr>
              <a:xfrm>
                <a:off x="7715581" y="2049824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82E35FB3-12B4-4947-8606-E3CE2A447615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34" name="Oval 33">
                    <a:extLst>
                      <a:ext uri="{FF2B5EF4-FFF2-40B4-BE49-F238E27FC236}">
                        <a16:creationId xmlns:a16="http://schemas.microsoft.com/office/drawing/2014/main" id="{0C342C50-FFCF-0E4C-A1EA-DCB85F73FCBE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8F9334B2-FAE0-834A-BC7A-5BC246A1C2A4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D4F8DB48-EAFF-5544-99E6-340C0B2E7C62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6FBDEC-2E82-A742-BCC9-6D1D66ADAE15}"/>
                  </a:ext>
                </a:extLst>
              </p:cNvPr>
              <p:cNvGrpSpPr/>
              <p:nvPr/>
            </p:nvGrpSpPr>
            <p:grpSpPr>
              <a:xfrm>
                <a:off x="7300010" y="2250117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439838A-7765-5C45-9969-A7A16DE2C958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42C545E1-0C5E-6A4E-87A3-B03F13002C79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1D16386E-A78B-2740-AA53-9FDFB887F2EB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E280CDFD-5EA0-CA40-B317-9FE003A20B24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DE15B1F-3C98-024E-B505-65685D6EAA56}"/>
                  </a:ext>
                </a:extLst>
              </p:cNvPr>
              <p:cNvGrpSpPr/>
              <p:nvPr/>
            </p:nvGrpSpPr>
            <p:grpSpPr>
              <a:xfrm>
                <a:off x="7580240" y="1760148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59BB71A2-A3A5-FA42-9AD1-3233EB368FAF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AAEB3085-4920-4C47-868E-56D143D1A43F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1D3B7B77-EA73-F347-87FF-65105EE9B657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0AFD8E8C-E3A7-1942-A4C5-C176B4B79F6D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653E9D-12A4-5F44-A5DC-3B3867389D09}"/>
                  </a:ext>
                </a:extLst>
              </p:cNvPr>
              <p:cNvGrpSpPr/>
              <p:nvPr/>
            </p:nvGrpSpPr>
            <p:grpSpPr>
              <a:xfrm>
                <a:off x="7583807" y="2279997"/>
                <a:ext cx="404436" cy="430862"/>
                <a:chOff x="8961051" y="1683566"/>
                <a:chExt cx="544212" cy="596326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25931C9-E563-974B-A42B-A552299F79AB}"/>
                    </a:ext>
                  </a:extLst>
                </p:cNvPr>
                <p:cNvGrpSpPr/>
                <p:nvPr/>
              </p:nvGrpSpPr>
              <p:grpSpPr>
                <a:xfrm>
                  <a:off x="8961051" y="1683566"/>
                  <a:ext cx="537351" cy="556961"/>
                  <a:chOff x="8751139" y="1295417"/>
                  <a:chExt cx="537351" cy="556961"/>
                </a:xfrm>
              </p:grpSpPr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2AAAEFA1-CF0A-FB4F-B4A9-5F94ABEE6E51}"/>
                      </a:ext>
                    </a:extLst>
                  </p:cNvPr>
                  <p:cNvSpPr/>
                  <p:nvPr/>
                </p:nvSpPr>
                <p:spPr>
                  <a:xfrm>
                    <a:off x="8764517" y="1334782"/>
                    <a:ext cx="523973" cy="517596"/>
                  </a:xfrm>
                  <a:prstGeom prst="ellipse">
                    <a:avLst/>
                  </a:prstGeom>
                  <a:solidFill>
                    <a:srgbClr val="3565D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23" name="Oval 22">
                    <a:extLst>
                      <a:ext uri="{FF2B5EF4-FFF2-40B4-BE49-F238E27FC236}">
                        <a16:creationId xmlns:a16="http://schemas.microsoft.com/office/drawing/2014/main" id="{FCE2E965-1535-8648-A5B1-792D8B9ABE09}"/>
                      </a:ext>
                    </a:extLst>
                  </p:cNvPr>
                  <p:cNvSpPr/>
                  <p:nvPr/>
                </p:nvSpPr>
                <p:spPr>
                  <a:xfrm>
                    <a:off x="8751139" y="1295417"/>
                    <a:ext cx="339650" cy="344923"/>
                  </a:xfrm>
                  <a:prstGeom prst="ellipse">
                    <a:avLst/>
                  </a:prstGeom>
                  <a:effectLst>
                    <a:softEdge rad="88900"/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4F95E1B-3148-D142-9C5B-3D2BFAA826CD}"/>
                    </a:ext>
                  </a:extLst>
                </p:cNvPr>
                <p:cNvSpPr/>
                <p:nvPr/>
              </p:nvSpPr>
              <p:spPr>
                <a:xfrm>
                  <a:off x="9165613" y="1934969"/>
                  <a:ext cx="339650" cy="344923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effectLst>
                  <a:softEdge rad="88900"/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6BEE601-D663-0048-A326-2905AE05CF7B}"/>
                </a:ext>
              </a:extLst>
            </p:cNvPr>
            <p:cNvSpPr/>
            <p:nvPr/>
          </p:nvSpPr>
          <p:spPr>
            <a:xfrm>
              <a:off x="6502290" y="1318437"/>
              <a:ext cx="2407793" cy="1588697"/>
            </a:xfrm>
            <a:custGeom>
              <a:avLst/>
              <a:gdLst>
                <a:gd name="connsiteX0" fmla="*/ 0 w 2317898"/>
                <a:gd name="connsiteY0" fmla="*/ 0 h 1371634"/>
                <a:gd name="connsiteX1" fmla="*/ 1158949 w 2317898"/>
                <a:gd name="connsiteY1" fmla="*/ 1371600 h 1371634"/>
                <a:gd name="connsiteX2" fmla="*/ 2317898 w 2317898"/>
                <a:gd name="connsiteY2" fmla="*/ 42530 h 1371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7898" h="1371634">
                  <a:moveTo>
                    <a:pt x="0" y="0"/>
                  </a:moveTo>
                  <a:cubicBezTo>
                    <a:pt x="386316" y="682256"/>
                    <a:pt x="772633" y="1364512"/>
                    <a:pt x="1158949" y="1371600"/>
                  </a:cubicBezTo>
                  <a:cubicBezTo>
                    <a:pt x="1545265" y="1378688"/>
                    <a:pt x="2176131" y="288851"/>
                    <a:pt x="2317898" y="4253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70F845E-6FB0-7144-BC61-86F6467BB418}"/>
              </a:ext>
            </a:extLst>
          </p:cNvPr>
          <p:cNvSpPr txBox="1"/>
          <p:nvPr/>
        </p:nvSpPr>
        <p:spPr>
          <a:xfrm>
            <a:off x="2909251" y="971558"/>
            <a:ext cx="5950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Neutrons confined in a HO potential are simple systems that can be studied using </a:t>
            </a:r>
            <a:r>
              <a:rPr lang="en-GB" i="1" dirty="0"/>
              <a:t>ab initio </a:t>
            </a:r>
            <a:r>
              <a:rPr lang="en-GB" dirty="0"/>
              <a:t>approaches.</a:t>
            </a:r>
          </a:p>
          <a:p>
            <a:pPr algn="just"/>
            <a:endParaRPr lang="en-GB" dirty="0"/>
          </a:p>
          <a:p>
            <a:pPr algn="just"/>
            <a:r>
              <a:rPr lang="en-GB" b="1" dirty="0">
                <a:solidFill>
                  <a:srgbClr val="FF0000"/>
                </a:solidFill>
              </a:rPr>
              <a:t>Good to pin down information on spin-orbit splitting</a:t>
            </a:r>
            <a:r>
              <a:rPr lang="en-GB" dirty="0">
                <a:solidFill>
                  <a:srgbClr val="FF0000"/>
                </a:solidFill>
              </a:rPr>
              <a:t> and constrain the EDFs accordingly.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F2199EC2-43F0-C443-A46B-A94EF9A3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0" y="3343657"/>
            <a:ext cx="4000555" cy="262697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97707F4-AB35-E34C-9B55-8484162A837A}"/>
              </a:ext>
            </a:extLst>
          </p:cNvPr>
          <p:cNvSpPr txBox="1"/>
          <p:nvPr/>
        </p:nvSpPr>
        <p:spPr>
          <a:xfrm>
            <a:off x="2973885" y="2412822"/>
            <a:ext cx="2949408" cy="307777"/>
          </a:xfrm>
          <a:prstGeom prst="rect">
            <a:avLst/>
          </a:prstGeom>
          <a:solidFill>
            <a:srgbClr val="B3EEE8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B.S. </a:t>
            </a:r>
            <a:r>
              <a:rPr lang="it-IT" sz="1400" dirty="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Pudliner</a:t>
            </a:r>
            <a:r>
              <a:rPr lang="it-IT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it-IT" sz="1400" i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 al.</a:t>
            </a:r>
            <a:r>
              <a:rPr lang="it-IT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PRL 76, 2416 (1996)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73E7D9C-EA0C-0A43-A1C4-96AC50BDD7A3}"/>
              </a:ext>
            </a:extLst>
          </p:cNvPr>
          <p:cNvGrpSpPr/>
          <p:nvPr/>
        </p:nvGrpSpPr>
        <p:grpSpPr>
          <a:xfrm>
            <a:off x="3893459" y="2961303"/>
            <a:ext cx="5128923" cy="3244132"/>
            <a:chOff x="3879604" y="3266106"/>
            <a:chExt cx="5128923" cy="324413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06AF11D-F5E3-4E48-88ED-A66C2515F408}"/>
                </a:ext>
              </a:extLst>
            </p:cNvPr>
            <p:cNvSpPr txBox="1"/>
            <p:nvPr/>
          </p:nvSpPr>
          <p:spPr>
            <a:xfrm>
              <a:off x="3929449" y="3266106"/>
              <a:ext cx="4930346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/>
                <a:t>We have used Relativistic-</a:t>
              </a:r>
              <a:r>
                <a:rPr lang="en-GB" dirty="0" err="1"/>
                <a:t>Brückner</a:t>
              </a:r>
              <a:r>
                <a:rPr lang="en-GB" dirty="0"/>
                <a:t>-</a:t>
              </a:r>
              <a:r>
                <a:rPr lang="en-GB" dirty="0" err="1"/>
                <a:t>Hartree-Fock</a:t>
              </a:r>
              <a:r>
                <a:rPr lang="en-GB" dirty="0"/>
                <a:t> (RBHF) as a guideline for our fits:</a:t>
              </a:r>
            </a:p>
            <a:p>
              <a:pPr algn="just"/>
              <a:endParaRPr lang="en-GB" dirty="0"/>
            </a:p>
            <a:p>
              <a:pPr algn="just"/>
              <a:endParaRPr lang="en-GB" dirty="0"/>
            </a:p>
            <a:p>
              <a:pPr algn="just"/>
              <a:endParaRPr lang="en-GB" dirty="0"/>
            </a:p>
            <a:p>
              <a:pPr algn="just"/>
              <a:endParaRPr lang="en-GB" dirty="0"/>
            </a:p>
            <a:p>
              <a:pPr algn="just"/>
              <a:endParaRPr lang="en-GB" dirty="0"/>
            </a:p>
            <a:p>
              <a:pPr algn="just"/>
              <a:endParaRPr lang="en-GB" dirty="0"/>
            </a:p>
            <a:p>
              <a:pPr algn="just"/>
              <a:r>
                <a:rPr lang="en-GB" dirty="0"/>
                <a:t>Quantum Monte Carlo (QMC) calculations with AV8’+different 3-body forces are available.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AED70DD-0A94-EE47-B501-F996C0A51830}"/>
                </a:ext>
              </a:extLst>
            </p:cNvPr>
            <p:cNvSpPr txBox="1"/>
            <p:nvPr/>
          </p:nvSpPr>
          <p:spPr>
            <a:xfrm>
              <a:off x="6039869" y="5136439"/>
              <a:ext cx="2968657" cy="307777"/>
            </a:xfrm>
            <a:prstGeom prst="rect">
              <a:avLst/>
            </a:prstGeom>
            <a:solidFill>
              <a:srgbClr val="B3EEE8"/>
            </a:solidFill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S. </a:t>
              </a:r>
              <a:r>
                <a:rPr lang="it-IT" sz="14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Shen</a:t>
              </a: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it-IT" sz="14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al.</a:t>
              </a: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PLB 778, 344 (2018)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289411D-84CC-D44C-8C86-E68A35F56073}"/>
                </a:ext>
              </a:extLst>
            </p:cNvPr>
            <p:cNvSpPr txBox="1"/>
            <p:nvPr/>
          </p:nvSpPr>
          <p:spPr>
            <a:xfrm>
              <a:off x="6039870" y="6202461"/>
              <a:ext cx="2968657" cy="307777"/>
            </a:xfrm>
            <a:prstGeom prst="rect">
              <a:avLst/>
            </a:prstGeom>
            <a:solidFill>
              <a:srgbClr val="B3EEE8"/>
            </a:solidFill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S. </a:t>
              </a:r>
              <a:r>
                <a:rPr lang="it-IT" sz="14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Gandolfi</a:t>
              </a: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</a:t>
              </a:r>
              <a:r>
                <a:rPr lang="it-IT" sz="1400" i="1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et al.</a:t>
              </a:r>
              <a:r>
                <a:rPr lang="it-IT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PRL 106, 012501 (2011)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595542E-73E7-E945-B7BA-FB0730A6801A}"/>
                </a:ext>
              </a:extLst>
            </p:cNvPr>
            <p:cNvGrpSpPr/>
            <p:nvPr/>
          </p:nvGrpSpPr>
          <p:grpSpPr>
            <a:xfrm>
              <a:off x="3879604" y="4125612"/>
              <a:ext cx="5128240" cy="949482"/>
              <a:chOff x="1645515" y="5015116"/>
              <a:chExt cx="5128240" cy="949482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D9E7419-29F1-9C4A-AA98-4172E9A9742A}"/>
                  </a:ext>
                </a:extLst>
              </p:cNvPr>
              <p:cNvSpPr/>
              <p:nvPr/>
            </p:nvSpPr>
            <p:spPr>
              <a:xfrm>
                <a:off x="1645515" y="5054340"/>
                <a:ext cx="1001486" cy="83312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D6C34DE-21FA-F043-9795-4DCDC1DC1D88}"/>
                  </a:ext>
                </a:extLst>
              </p:cNvPr>
              <p:cNvSpPr/>
              <p:nvPr/>
            </p:nvSpPr>
            <p:spPr>
              <a:xfrm>
                <a:off x="5740060" y="5015116"/>
                <a:ext cx="1033695" cy="911671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BFAC96F-B543-6D43-A2C2-0ED780264A0C}"/>
                  </a:ext>
                </a:extLst>
              </p:cNvPr>
              <p:cNvGrpSpPr/>
              <p:nvPr/>
            </p:nvGrpSpPr>
            <p:grpSpPr>
              <a:xfrm>
                <a:off x="1769913" y="5015116"/>
                <a:ext cx="4879444" cy="949482"/>
                <a:chOff x="556138" y="4802189"/>
                <a:chExt cx="6139302" cy="1068271"/>
              </a:xfrm>
            </p:grpSpPr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E138C976-41D7-754C-B838-33CCCB7AAE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6138" y="4802189"/>
                  <a:ext cx="6139302" cy="1068271"/>
                </a:xfrm>
                <a:prstGeom prst="rect">
                  <a:avLst/>
                </a:prstGeom>
              </p:spPr>
            </p:pic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400B4A0C-C36B-BF4F-8AA2-45960051E2CD}"/>
                    </a:ext>
                  </a:extLst>
                </p:cNvPr>
                <p:cNvSpPr/>
                <p:nvPr/>
              </p:nvSpPr>
              <p:spPr>
                <a:xfrm>
                  <a:off x="5897880" y="4846320"/>
                  <a:ext cx="486137" cy="3819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7856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7B0F8-85E2-EF49-84BF-CA909300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New functional SAMi-T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4B142-35E3-4E45-85B5-9EAB6D4C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9AE81-C448-B644-83D8-766E9915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0D890-5722-EC41-B945-EFD3D4AD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16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DA711-31AB-4049-9D57-B024EA1565D1}"/>
              </a:ext>
            </a:extLst>
          </p:cNvPr>
          <p:cNvSpPr txBox="1"/>
          <p:nvPr/>
        </p:nvSpPr>
        <p:spPr>
          <a:xfrm>
            <a:off x="457201" y="1413055"/>
            <a:ext cx="4411362" cy="4524315"/>
          </a:xfrm>
          <a:prstGeom prst="rect">
            <a:avLst/>
          </a:prstGeom>
          <a:noFill/>
          <a:ln w="28575">
            <a:solidFill>
              <a:srgbClr val="3CAC15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0432FF"/>
                </a:solidFill>
              </a:rPr>
              <a:t>Fit of: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Binding energies and charge radii (</a:t>
            </a:r>
            <a:r>
              <a:rPr lang="en-GB" baseline="30000" dirty="0">
                <a:solidFill>
                  <a:srgbClr val="0432FF"/>
                </a:solidFill>
              </a:rPr>
              <a:t>40</a:t>
            </a:r>
            <a:r>
              <a:rPr lang="en-GB" dirty="0">
                <a:solidFill>
                  <a:srgbClr val="0432FF"/>
                </a:solidFill>
              </a:rPr>
              <a:t>Ca, </a:t>
            </a:r>
            <a:r>
              <a:rPr lang="en-GB" baseline="30000" dirty="0">
                <a:solidFill>
                  <a:srgbClr val="0432FF"/>
                </a:solidFill>
              </a:rPr>
              <a:t>48</a:t>
            </a:r>
            <a:r>
              <a:rPr lang="en-GB" dirty="0">
                <a:solidFill>
                  <a:srgbClr val="0432FF"/>
                </a:solidFill>
              </a:rPr>
              <a:t>Ca, </a:t>
            </a:r>
            <a:r>
              <a:rPr lang="en-GB" baseline="30000" dirty="0">
                <a:solidFill>
                  <a:srgbClr val="0432FF"/>
                </a:solidFill>
              </a:rPr>
              <a:t>90</a:t>
            </a:r>
            <a:r>
              <a:rPr lang="en-GB" dirty="0">
                <a:solidFill>
                  <a:srgbClr val="0432FF"/>
                </a:solidFill>
              </a:rPr>
              <a:t>Zr, </a:t>
            </a:r>
            <a:r>
              <a:rPr lang="en-GB" baseline="30000" dirty="0">
                <a:solidFill>
                  <a:srgbClr val="0432FF"/>
                </a:solidFill>
              </a:rPr>
              <a:t>132</a:t>
            </a:r>
            <a:r>
              <a:rPr lang="en-GB" dirty="0">
                <a:solidFill>
                  <a:srgbClr val="0432FF"/>
                </a:solidFill>
              </a:rPr>
              <a:t>Sn, </a:t>
            </a:r>
            <a:r>
              <a:rPr lang="en-GB" baseline="30000" dirty="0">
                <a:solidFill>
                  <a:srgbClr val="0432FF"/>
                </a:solidFill>
              </a:rPr>
              <a:t>208</a:t>
            </a:r>
            <a:r>
              <a:rPr lang="en-GB" dirty="0">
                <a:solidFill>
                  <a:srgbClr val="0432FF"/>
                </a:solidFill>
              </a:rPr>
              <a:t>Pb).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Spin-orbit splitting of proton 1</a:t>
            </a:r>
            <a:r>
              <a:rPr lang="en-GB" i="1" dirty="0">
                <a:solidFill>
                  <a:srgbClr val="0432FF"/>
                </a:solidFill>
              </a:rPr>
              <a:t>d</a:t>
            </a:r>
            <a:r>
              <a:rPr lang="en-GB" dirty="0">
                <a:solidFill>
                  <a:srgbClr val="0432FF"/>
                </a:solidFill>
              </a:rPr>
              <a:t> (</a:t>
            </a:r>
            <a:r>
              <a:rPr lang="en-GB" baseline="30000" dirty="0">
                <a:solidFill>
                  <a:srgbClr val="0432FF"/>
                </a:solidFill>
              </a:rPr>
              <a:t>40</a:t>
            </a:r>
            <a:r>
              <a:rPr lang="en-GB" dirty="0">
                <a:solidFill>
                  <a:srgbClr val="0432FF"/>
                </a:solidFill>
              </a:rPr>
              <a:t>C), 1</a:t>
            </a:r>
            <a:r>
              <a:rPr lang="en-GB" i="1" dirty="0">
                <a:solidFill>
                  <a:srgbClr val="0432FF"/>
                </a:solidFill>
              </a:rPr>
              <a:t>g </a:t>
            </a:r>
            <a:r>
              <a:rPr lang="en-GB" dirty="0">
                <a:solidFill>
                  <a:srgbClr val="0432FF"/>
                </a:solidFill>
              </a:rPr>
              <a:t>(</a:t>
            </a:r>
            <a:r>
              <a:rPr lang="en-GB" baseline="30000" dirty="0">
                <a:solidFill>
                  <a:srgbClr val="0432FF"/>
                </a:solidFill>
              </a:rPr>
              <a:t>90</a:t>
            </a:r>
            <a:r>
              <a:rPr lang="en-GB" dirty="0">
                <a:solidFill>
                  <a:srgbClr val="0432FF"/>
                </a:solidFill>
              </a:rPr>
              <a:t>Zr) and 2</a:t>
            </a:r>
            <a:r>
              <a:rPr lang="en-GB" i="1" dirty="0">
                <a:solidFill>
                  <a:srgbClr val="0432FF"/>
                </a:solidFill>
              </a:rPr>
              <a:t>f</a:t>
            </a:r>
            <a:r>
              <a:rPr lang="en-GB" dirty="0">
                <a:solidFill>
                  <a:srgbClr val="0432FF"/>
                </a:solidFill>
              </a:rPr>
              <a:t> (</a:t>
            </a:r>
            <a:r>
              <a:rPr lang="en-GB" baseline="30000" dirty="0">
                <a:solidFill>
                  <a:srgbClr val="0432FF"/>
                </a:solidFill>
              </a:rPr>
              <a:t>208</a:t>
            </a:r>
            <a:r>
              <a:rPr lang="en-GB" dirty="0">
                <a:solidFill>
                  <a:srgbClr val="0432FF"/>
                </a:solidFill>
              </a:rPr>
              <a:t>Pb) orbits.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Trends of spin-orbit </a:t>
            </a:r>
            <a:r>
              <a:rPr lang="en-GB" dirty="0" err="1">
                <a:solidFill>
                  <a:srgbClr val="0432FF"/>
                </a:solidFill>
              </a:rPr>
              <a:t>splittings</a:t>
            </a:r>
            <a:r>
              <a:rPr lang="en-GB" dirty="0">
                <a:solidFill>
                  <a:srgbClr val="0432FF"/>
                </a:solidFill>
              </a:rPr>
              <a:t> in </a:t>
            </a:r>
            <a:r>
              <a:rPr lang="en-GB" dirty="0">
                <a:solidFill>
                  <a:srgbClr val="FF0000"/>
                </a:solidFill>
              </a:rPr>
              <a:t>neutron drops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Total energy of </a:t>
            </a:r>
            <a:r>
              <a:rPr lang="en-GB" dirty="0">
                <a:solidFill>
                  <a:srgbClr val="FF0000"/>
                </a:solidFill>
              </a:rPr>
              <a:t>neutron drops</a:t>
            </a: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We also keep control of</a:t>
            </a:r>
          </a:p>
          <a:p>
            <a:pPr algn="just"/>
            <a:r>
              <a:rPr lang="en-GB" dirty="0">
                <a:solidFill>
                  <a:srgbClr val="0432FF"/>
                </a:solidFill>
              </a:rPr>
              <a:t>     G</a:t>
            </a:r>
            <a:r>
              <a:rPr lang="en-GB" baseline="-25000" dirty="0">
                <a:solidFill>
                  <a:srgbClr val="0432FF"/>
                </a:solidFill>
              </a:rPr>
              <a:t>0</a:t>
            </a:r>
            <a:r>
              <a:rPr lang="en-GB" sz="2000" dirty="0">
                <a:solidFill>
                  <a:srgbClr val="0432FF"/>
                </a:solidFill>
              </a:rPr>
              <a:t>’</a:t>
            </a:r>
            <a:r>
              <a:rPr lang="en-GB" dirty="0">
                <a:solidFill>
                  <a:srgbClr val="0432FF"/>
                </a:solidFill>
              </a:rPr>
              <a:t> &gt; G</a:t>
            </a:r>
            <a:r>
              <a:rPr lang="en-GB" baseline="-25000" dirty="0">
                <a:solidFill>
                  <a:srgbClr val="0432FF"/>
                </a:solidFill>
              </a:rPr>
              <a:t>0</a:t>
            </a:r>
            <a:r>
              <a:rPr lang="en-GB" dirty="0">
                <a:solidFill>
                  <a:srgbClr val="0432FF"/>
                </a:solidFill>
              </a:rPr>
              <a:t> &gt; 0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0AF25-8855-364B-B6E9-D073E76A98C0}"/>
              </a:ext>
            </a:extLst>
          </p:cNvPr>
          <p:cNvSpPr txBox="1"/>
          <p:nvPr/>
        </p:nvSpPr>
        <p:spPr>
          <a:xfrm>
            <a:off x="2082792" y="5662434"/>
            <a:ext cx="5816607" cy="369332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S. Shen, GC, X. Roca-</a:t>
            </a:r>
            <a:r>
              <a:rPr lang="en-GB" dirty="0" err="1">
                <a:solidFill>
                  <a:srgbClr val="FF0000"/>
                </a:solidFill>
              </a:rPr>
              <a:t>Maza</a:t>
            </a:r>
            <a:r>
              <a:rPr lang="en-GB" dirty="0">
                <a:solidFill>
                  <a:srgbClr val="FF0000"/>
                </a:solidFill>
              </a:rPr>
              <a:t>, PRC 99, 034322 (2019)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8D8F72-0586-C74F-A5B1-190EB4C2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54" y="1178777"/>
            <a:ext cx="3948545" cy="2734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4713CB-7645-A340-9430-9AEF6E2F3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066" y="4109696"/>
            <a:ext cx="1568734" cy="13567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43CAE-F71E-B041-B05B-1235695BEBD6}"/>
              </a:ext>
            </a:extLst>
          </p:cNvPr>
          <p:cNvSpPr txBox="1"/>
          <p:nvPr/>
        </p:nvSpPr>
        <p:spPr>
          <a:xfrm>
            <a:off x="5297048" y="3763943"/>
            <a:ext cx="1392533" cy="1200329"/>
          </a:xfrm>
          <a:prstGeom prst="rect">
            <a:avLst/>
          </a:prstGeom>
          <a:solidFill>
            <a:srgbClr val="F5FF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Symmetric matter</a:t>
            </a:r>
          </a:p>
          <a:p>
            <a:pPr algn="ctr"/>
            <a:r>
              <a:rPr lang="en-GB" b="1" dirty="0">
                <a:solidFill>
                  <a:srgbClr val="FF0000"/>
                </a:solidFill>
              </a:rPr>
              <a:t>Neutron matter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35F7F8-9C58-ED46-8A5D-59EA943D5AA9}"/>
              </a:ext>
            </a:extLst>
          </p:cNvPr>
          <p:cNvSpPr/>
          <p:nvPr/>
        </p:nvSpPr>
        <p:spPr>
          <a:xfrm>
            <a:off x="7010401" y="5003363"/>
            <a:ext cx="1620982" cy="502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4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F2D23-70CF-B244-A6B5-2EA779C2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527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Gamow-Teller and spin-dipole resonances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9F742-1777-6345-BCD1-2593D6D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E74AB-33B8-4C4B-9EAF-6B02A9DA0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D02CE-FE98-244D-B18E-6FE4600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17</a:t>
            </a:fld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5A01D-80AF-7146-BE0C-68C3029E1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2250"/>
            <a:ext cx="3430732" cy="4660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3CD9D6-FFFE-F14B-A143-AFB72FD4C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327" y="862433"/>
            <a:ext cx="4140200" cy="3151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D6C1C1-5D29-854E-8E74-88A2AEDA6EDA}"/>
              </a:ext>
            </a:extLst>
          </p:cNvPr>
          <p:cNvSpPr txBox="1"/>
          <p:nvPr/>
        </p:nvSpPr>
        <p:spPr>
          <a:xfrm>
            <a:off x="4815685" y="5054454"/>
            <a:ext cx="1646382" cy="923330"/>
          </a:xfrm>
          <a:prstGeom prst="rect">
            <a:avLst/>
          </a:prstGeom>
          <a:solidFill>
            <a:srgbClr val="F5FF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Spin-dipole resonance (SD)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C3EDED-16C3-8840-B15A-AD7A9390A799}"/>
              </a:ext>
            </a:extLst>
          </p:cNvPr>
          <p:cNvGrpSpPr/>
          <p:nvPr/>
        </p:nvGrpSpPr>
        <p:grpSpPr>
          <a:xfrm>
            <a:off x="7643820" y="4287838"/>
            <a:ext cx="1219200" cy="2068512"/>
            <a:chOff x="7242031" y="4287838"/>
            <a:chExt cx="1219200" cy="2068512"/>
          </a:xfrm>
        </p:grpSpPr>
        <p:sp>
          <p:nvSpPr>
            <p:cNvPr id="11" name="Rectangle 35">
              <a:extLst>
                <a:ext uri="{FF2B5EF4-FFF2-40B4-BE49-F238E27FC236}">
                  <a16:creationId xmlns:a16="http://schemas.microsoft.com/office/drawing/2014/main" id="{415A3BC7-77DB-1E44-BA92-E0EDC2DC5E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242031" y="5253038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12" name="Rectangle 36">
              <a:extLst>
                <a:ext uri="{FF2B5EF4-FFF2-40B4-BE49-F238E27FC236}">
                  <a16:creationId xmlns:a16="http://schemas.microsoft.com/office/drawing/2014/main" id="{88EB3B28-9EB7-FF44-B614-57EBC5213AF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51631" y="4764088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13" name="Text Box 37">
              <a:extLst>
                <a:ext uri="{FF2B5EF4-FFF2-40B4-BE49-F238E27FC236}">
                  <a16:creationId xmlns:a16="http://schemas.microsoft.com/office/drawing/2014/main" id="{82FD60D5-5F53-764D-A922-3C7A21A7BD4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7445231" y="5957888"/>
              <a:ext cx="204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Z</a:t>
              </a:r>
            </a:p>
          </p:txBody>
        </p:sp>
        <p:sp>
          <p:nvSpPr>
            <p:cNvPr id="14" name="Text Box 38">
              <a:extLst>
                <a:ext uri="{FF2B5EF4-FFF2-40B4-BE49-F238E27FC236}">
                  <a16:creationId xmlns:a16="http://schemas.microsoft.com/office/drawing/2014/main" id="{0ABA0DC5-1A00-4C4D-A852-4EFBFB19C3F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054831" y="5959475"/>
              <a:ext cx="2524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N</a:t>
              </a:r>
            </a:p>
          </p:txBody>
        </p:sp>
        <p:grpSp>
          <p:nvGrpSpPr>
            <p:cNvPr id="15" name="Group 39">
              <a:extLst>
                <a:ext uri="{FF2B5EF4-FFF2-40B4-BE49-F238E27FC236}">
                  <a16:creationId xmlns:a16="http://schemas.microsoft.com/office/drawing/2014/main" id="{606E242A-63DF-7046-9980-A02E3B58D12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953231" y="5360988"/>
              <a:ext cx="406400" cy="109537"/>
              <a:chOff x="1872" y="2592"/>
              <a:chExt cx="384" cy="96"/>
            </a:xfrm>
          </p:grpSpPr>
          <p:sp>
            <p:nvSpPr>
              <p:cNvPr id="28" name="Line 40">
                <a:extLst>
                  <a:ext uri="{FF2B5EF4-FFF2-40B4-BE49-F238E27FC236}">
                    <a16:creationId xmlns:a16="http://schemas.microsoft.com/office/drawing/2014/main" id="{D6E7DA01-6439-844C-A9B4-C3E013522A6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Oval 41">
                <a:extLst>
                  <a:ext uri="{FF2B5EF4-FFF2-40B4-BE49-F238E27FC236}">
                    <a16:creationId xmlns:a16="http://schemas.microsoft.com/office/drawing/2014/main" id="{AA489172-F857-EF40-87F9-3F26F8898B9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16" name="Group 42">
              <a:extLst>
                <a:ext uri="{FF2B5EF4-FFF2-40B4-BE49-F238E27FC236}">
                  <a16:creationId xmlns:a16="http://schemas.microsoft.com/office/drawing/2014/main" id="{B59F452E-FD09-4140-85AA-CE4B274574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05531" y="4287838"/>
              <a:ext cx="406400" cy="107950"/>
              <a:chOff x="1296" y="2256"/>
              <a:chExt cx="384" cy="96"/>
            </a:xfrm>
          </p:grpSpPr>
          <p:sp>
            <p:nvSpPr>
              <p:cNvPr id="26" name="Line 43">
                <a:extLst>
                  <a:ext uri="{FF2B5EF4-FFF2-40B4-BE49-F238E27FC236}">
                    <a16:creationId xmlns:a16="http://schemas.microsoft.com/office/drawing/2014/main" id="{B2996213-C784-F64B-ACC7-616A0B60BAF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Oval 44">
                <a:extLst>
                  <a:ext uri="{FF2B5EF4-FFF2-40B4-BE49-F238E27FC236}">
                    <a16:creationId xmlns:a16="http://schemas.microsoft.com/office/drawing/2014/main" id="{B56A8B4E-0EA1-9C4F-8E6E-F9C89C4518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21" name="Group 42">
              <a:extLst>
                <a:ext uri="{FF2B5EF4-FFF2-40B4-BE49-F238E27FC236}">
                  <a16:creationId xmlns:a16="http://schemas.microsoft.com/office/drawing/2014/main" id="{A8596B0F-1980-1147-B0B1-D9614B3826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11881" y="4992688"/>
              <a:ext cx="406400" cy="109537"/>
              <a:chOff x="1296" y="2256"/>
              <a:chExt cx="384" cy="96"/>
            </a:xfrm>
          </p:grpSpPr>
          <p:sp>
            <p:nvSpPr>
              <p:cNvPr id="24" name="Line 43">
                <a:extLst>
                  <a:ext uri="{FF2B5EF4-FFF2-40B4-BE49-F238E27FC236}">
                    <a16:creationId xmlns:a16="http://schemas.microsoft.com/office/drawing/2014/main" id="{C009FCFE-E0AF-2344-A7A1-2D2188106EC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Oval 44">
                <a:extLst>
                  <a:ext uri="{FF2B5EF4-FFF2-40B4-BE49-F238E27FC236}">
                    <a16:creationId xmlns:a16="http://schemas.microsoft.com/office/drawing/2014/main" id="{D9CEE3B2-C0E9-D546-B968-EC2E8C4DBAF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sp>
          <p:nvSpPr>
            <p:cNvPr id="23" name="Line 45">
              <a:extLst>
                <a:ext uri="{FF2B5EF4-FFF2-40B4-BE49-F238E27FC236}">
                  <a16:creationId xmlns:a16="http://schemas.microsoft.com/office/drawing/2014/main" id="{D4D23FDE-E476-8247-97E6-02D1E6066E9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7702405" y="5129053"/>
              <a:ext cx="230073" cy="330316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0" name="Group 42">
              <a:extLst>
                <a:ext uri="{FF2B5EF4-FFF2-40B4-BE49-F238E27FC236}">
                  <a16:creationId xmlns:a16="http://schemas.microsoft.com/office/drawing/2014/main" id="{82365560-5C70-0545-AE28-0ACDB49DDE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305526" y="4592633"/>
              <a:ext cx="406400" cy="107950"/>
              <a:chOff x="1296" y="2256"/>
              <a:chExt cx="384" cy="96"/>
            </a:xfrm>
          </p:grpSpPr>
          <p:sp>
            <p:nvSpPr>
              <p:cNvPr id="31" name="Line 43">
                <a:extLst>
                  <a:ext uri="{FF2B5EF4-FFF2-40B4-BE49-F238E27FC236}">
                    <a16:creationId xmlns:a16="http://schemas.microsoft.com/office/drawing/2014/main" id="{594C5B9D-8657-C041-B9F6-15D3DE7C371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Oval 44">
                <a:extLst>
                  <a:ext uri="{FF2B5EF4-FFF2-40B4-BE49-F238E27FC236}">
                    <a16:creationId xmlns:a16="http://schemas.microsoft.com/office/drawing/2014/main" id="{95867ECE-B935-3744-9B12-0E89D05A65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272C8B-62DD-674E-8F93-B0A812CD5AAD}"/>
              </a:ext>
            </a:extLst>
          </p:cNvPr>
          <p:cNvGrpSpPr/>
          <p:nvPr/>
        </p:nvGrpSpPr>
        <p:grpSpPr>
          <a:xfrm>
            <a:off x="4822521" y="4350468"/>
            <a:ext cx="2620883" cy="470984"/>
            <a:chOff x="5022937" y="4350468"/>
            <a:chExt cx="2620883" cy="4709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88EB89-7DEF-DD4E-B393-AA7A63D89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14921" y="4466644"/>
              <a:ext cx="2344066" cy="29217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1F201-6AB3-144A-91F3-1B300CE6D535}"/>
                </a:ext>
              </a:extLst>
            </p:cNvPr>
            <p:cNvSpPr/>
            <p:nvPr/>
          </p:nvSpPr>
          <p:spPr>
            <a:xfrm>
              <a:off x="5022937" y="4350468"/>
              <a:ext cx="2620883" cy="4709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691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52AC-E094-1647-99EE-58143546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508"/>
            <a:ext cx="8229600" cy="724429"/>
          </a:xfrm>
        </p:spPr>
        <p:txBody>
          <a:bodyPr/>
          <a:lstStyle/>
          <a:p>
            <a:r>
              <a:rPr lang="en-GB" dirty="0"/>
              <a:t>Spin polarized neutron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7DEBD-65E0-5B4C-B417-2CAB40C97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15AB-47A6-E345-8FC7-F2DCE5B5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D63E-0160-F448-BE30-5E5D7FA03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18</a:t>
            </a:fld>
            <a:endParaRPr lang="it-I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390CA8-0E05-B64D-904C-8CD70FC9B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59" y="1286664"/>
            <a:ext cx="2453243" cy="1828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1E4C1-B169-384E-8855-CF30A15E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846" y="1286664"/>
            <a:ext cx="2429681" cy="1817281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A75F7AC-AFCF-E04E-B235-AB69593B0F74}"/>
              </a:ext>
            </a:extLst>
          </p:cNvPr>
          <p:cNvGrpSpPr/>
          <p:nvPr/>
        </p:nvGrpSpPr>
        <p:grpSpPr>
          <a:xfrm>
            <a:off x="516794" y="1324605"/>
            <a:ext cx="892284" cy="1763569"/>
            <a:chOff x="6352990" y="595694"/>
            <a:chExt cx="892284" cy="1763569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1D40947-205D-F14F-BE16-C5E81ACB6733}"/>
                </a:ext>
              </a:extLst>
            </p:cNvPr>
            <p:cNvCxnSpPr>
              <a:cxnSpLocks/>
            </p:cNvCxnSpPr>
            <p:nvPr/>
          </p:nvCxnSpPr>
          <p:spPr>
            <a:xfrm rot="158401">
              <a:off x="6375383" y="595694"/>
              <a:ext cx="0" cy="1739153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10D2397-B010-BC4F-B10C-E61FA8E38203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6352990" y="2341329"/>
              <a:ext cx="869573" cy="17934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DC0D7D1-77B9-4F40-B63A-7AA5634E4741}"/>
                </a:ext>
              </a:extLst>
            </p:cNvPr>
            <p:cNvCxnSpPr>
              <a:cxnSpLocks/>
            </p:cNvCxnSpPr>
            <p:nvPr/>
          </p:nvCxnSpPr>
          <p:spPr>
            <a:xfrm rot="158401">
              <a:off x="7245274" y="608885"/>
              <a:ext cx="0" cy="1739153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66BEDF1-001A-1F46-972F-C0B2C0B597CD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6366247" y="1242604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87B2B5-616E-C048-8F71-A4437FE3D40A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6357712" y="1655012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1FA8BF3-940D-4048-8DE9-AE65A8F458AC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6371813" y="2039657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A25AF5-3955-9A4B-AADC-0BE1E775DE19}"/>
                </a:ext>
              </a:extLst>
            </p:cNvPr>
            <p:cNvGrpSpPr/>
            <p:nvPr/>
          </p:nvGrpSpPr>
          <p:grpSpPr>
            <a:xfrm>
              <a:off x="6488239" y="1921382"/>
              <a:ext cx="619556" cy="260961"/>
              <a:chOff x="6486560" y="2625363"/>
              <a:chExt cx="619556" cy="26096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8A664C6-AC27-0244-B632-676C8DFEC4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486560" y="2634324"/>
                <a:ext cx="252000" cy="252000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94856F5-C8FB-954D-A699-4E3A22913F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4116" y="2625363"/>
                <a:ext cx="252000" cy="252000"/>
              </a:xfrm>
              <a:prstGeom prst="ellipse">
                <a:avLst/>
              </a:prstGeom>
              <a:solidFill>
                <a:srgbClr val="0432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B7CBE79-4399-5E49-8136-0256F8891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64763" y="1517981"/>
              <a:ext cx="252000" cy="252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79FE0AD-94DD-6A41-BC1C-9A5418142810}"/>
              </a:ext>
            </a:extLst>
          </p:cNvPr>
          <p:cNvGrpSpPr/>
          <p:nvPr/>
        </p:nvGrpSpPr>
        <p:grpSpPr>
          <a:xfrm>
            <a:off x="5448259" y="1310492"/>
            <a:ext cx="892284" cy="1763569"/>
            <a:chOff x="1671740" y="4176861"/>
            <a:chExt cx="892284" cy="1763569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0B335693-9861-C44C-84F9-7571CC615546}"/>
                </a:ext>
              </a:extLst>
            </p:cNvPr>
            <p:cNvCxnSpPr>
              <a:cxnSpLocks/>
            </p:cNvCxnSpPr>
            <p:nvPr/>
          </p:nvCxnSpPr>
          <p:spPr>
            <a:xfrm rot="158401">
              <a:off x="1694133" y="4176861"/>
              <a:ext cx="0" cy="1739153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3178546-B11D-EA44-9294-4705B3BEA357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1671740" y="5922496"/>
              <a:ext cx="869573" cy="17934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F0C4454-2AF8-2D45-AFBC-D96681B3F0E8}"/>
                </a:ext>
              </a:extLst>
            </p:cNvPr>
            <p:cNvCxnSpPr>
              <a:cxnSpLocks/>
            </p:cNvCxnSpPr>
            <p:nvPr/>
          </p:nvCxnSpPr>
          <p:spPr>
            <a:xfrm rot="158401">
              <a:off x="2564024" y="4190052"/>
              <a:ext cx="0" cy="1739153"/>
            </a:xfrm>
            <a:prstGeom prst="line">
              <a:avLst/>
            </a:prstGeom>
            <a:ln w="28575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55814053-98C6-2344-BE1E-48C63F6DF528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1684997" y="4823771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53D253-E9A2-F747-AE19-E82E89C74696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1676462" y="5236179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B212C42C-61BE-664A-B43B-8BF41F816CD8}"/>
                </a:ext>
              </a:extLst>
            </p:cNvPr>
            <p:cNvCxnSpPr>
              <a:cxnSpLocks/>
            </p:cNvCxnSpPr>
            <p:nvPr/>
          </p:nvCxnSpPr>
          <p:spPr>
            <a:xfrm rot="158401" flipV="1">
              <a:off x="1690563" y="5620824"/>
              <a:ext cx="869573" cy="17934"/>
            </a:xfrm>
            <a:prstGeom prst="line">
              <a:avLst/>
            </a:prstGeom>
            <a:ln w="12700">
              <a:solidFill>
                <a:schemeClr val="tx1"/>
              </a:solidFill>
            </a:ln>
            <a:scene3d>
              <a:camera prst="orthographicFront">
                <a:rot lat="0" lon="0" rev="120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18F3F61-0409-C046-81AB-C5F400F728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89074" y="5475655"/>
              <a:ext cx="252000" cy="252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53B5066-B91E-DB4D-9535-80CD124809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56630" y="5466694"/>
              <a:ext cx="252000" cy="252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AD01B8B-9728-7E4F-BD39-D606B274A7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45999" y="5095355"/>
              <a:ext cx="252000" cy="252000"/>
            </a:xfrm>
            <a:prstGeom prst="ellipse">
              <a:avLst/>
            </a:prstGeom>
            <a:solidFill>
              <a:srgbClr val="0432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Up Arrow 64">
              <a:extLst>
                <a:ext uri="{FF2B5EF4-FFF2-40B4-BE49-F238E27FC236}">
                  <a16:creationId xmlns:a16="http://schemas.microsoft.com/office/drawing/2014/main" id="{DA487320-0186-9D4F-B7B2-2D851CF6C93F}"/>
                </a:ext>
              </a:extLst>
            </p:cNvPr>
            <p:cNvSpPr/>
            <p:nvPr/>
          </p:nvSpPr>
          <p:spPr>
            <a:xfrm>
              <a:off x="2167903" y="5290622"/>
              <a:ext cx="222641" cy="498379"/>
            </a:xfrm>
            <a:prstGeom prst="up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Up Arrow 65">
              <a:extLst>
                <a:ext uri="{FF2B5EF4-FFF2-40B4-BE49-F238E27FC236}">
                  <a16:creationId xmlns:a16="http://schemas.microsoft.com/office/drawing/2014/main" id="{37E9A18C-AC33-AE4C-816C-570800B69526}"/>
                </a:ext>
              </a:extLst>
            </p:cNvPr>
            <p:cNvSpPr/>
            <p:nvPr/>
          </p:nvSpPr>
          <p:spPr>
            <a:xfrm>
              <a:off x="2157117" y="4727259"/>
              <a:ext cx="222641" cy="498379"/>
            </a:xfrm>
            <a:prstGeom prst="up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Up Arrow 66">
              <a:extLst>
                <a:ext uri="{FF2B5EF4-FFF2-40B4-BE49-F238E27FC236}">
                  <a16:creationId xmlns:a16="http://schemas.microsoft.com/office/drawing/2014/main" id="{80E21913-6CF9-3543-BC19-69E703C39851}"/>
                </a:ext>
              </a:extLst>
            </p:cNvPr>
            <p:cNvSpPr/>
            <p:nvPr/>
          </p:nvSpPr>
          <p:spPr>
            <a:xfrm>
              <a:off x="1819945" y="5304228"/>
              <a:ext cx="222641" cy="498379"/>
            </a:xfrm>
            <a:prstGeom prst="upArrow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1116DC3-FB58-8648-A4B3-658C423C4533}"/>
              </a:ext>
            </a:extLst>
          </p:cNvPr>
          <p:cNvGrpSpPr/>
          <p:nvPr/>
        </p:nvGrpSpPr>
        <p:grpSpPr>
          <a:xfrm>
            <a:off x="652043" y="3451994"/>
            <a:ext cx="7577563" cy="2724543"/>
            <a:chOff x="652043" y="3451994"/>
            <a:chExt cx="7577563" cy="2724543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12A0219-CCB6-9C4B-A21C-99D68569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1999" y="3451994"/>
              <a:ext cx="3657607" cy="2724543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468629DF-54D5-3E46-9A15-6F967D65FFC1}"/>
                </a:ext>
              </a:extLst>
            </p:cNvPr>
            <p:cNvSpPr txBox="1"/>
            <p:nvPr/>
          </p:nvSpPr>
          <p:spPr>
            <a:xfrm>
              <a:off x="652043" y="4262157"/>
              <a:ext cx="4155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Plot of 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BEC223D-57A1-4E40-A45A-C04B4A8BA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043" y="4766956"/>
              <a:ext cx="3397827" cy="6118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93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1E51-94AA-4E4F-83BB-8F23AC4E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62" y="113997"/>
            <a:ext cx="8625016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Merging of neutron star AND the nuclear EoS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F80EF-9C41-8348-AEAC-96C11059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3F41B-2A93-0248-A5A0-79CB4322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93004-4E03-034E-8769-FC16AFFC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19</a:t>
            </a:fld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1AEAF-B7D3-184B-B68B-170391477CB6}"/>
              </a:ext>
            </a:extLst>
          </p:cNvPr>
          <p:cNvSpPr txBox="1"/>
          <p:nvPr/>
        </p:nvSpPr>
        <p:spPr>
          <a:xfrm>
            <a:off x="431800" y="942390"/>
            <a:ext cx="530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2015: first observation of Gravitational Waves (GW), awarded with Nobel prize in 2017.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432FF"/>
                </a:solidFill>
              </a:rPr>
              <a:t>17/8/2017 ”multi-messenger” observation of NS merging (GW, GRB, X-rays...).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DF601D-A0EA-8D42-8356-E4F650643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09" y="1019705"/>
            <a:ext cx="2616200" cy="863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A30F0-468F-E14D-83D2-970E58022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47" y="2434278"/>
            <a:ext cx="4191000" cy="2357438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04E952B-1C88-E84A-9E99-1EE6FAE41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4609" y="2086300"/>
            <a:ext cx="3832080" cy="307777"/>
          </a:xfrm>
          <a:prstGeom prst="rect">
            <a:avLst/>
          </a:prstGeom>
          <a:solidFill>
            <a:srgbClr val="A8FFAD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/>
            <a:r>
              <a:rPr lang="en-GB" altLang="it-IT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B.P. Abbott et al., Astrophysical J. Lett. 848:L12 (2017)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257E41-6853-7440-994E-2AD4C1E54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47" y="5046189"/>
            <a:ext cx="4191000" cy="927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17A6FBA-2C86-CC42-A168-FDA8EB8C950C}"/>
              </a:ext>
            </a:extLst>
          </p:cNvPr>
          <p:cNvGrpSpPr/>
          <p:nvPr/>
        </p:nvGrpSpPr>
        <p:grpSpPr>
          <a:xfrm>
            <a:off x="5147660" y="2731711"/>
            <a:ext cx="3773918" cy="2090158"/>
            <a:chOff x="5234609" y="2919434"/>
            <a:chExt cx="3773918" cy="209015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6312F45-5D66-7240-8B16-55123039C250}"/>
                </a:ext>
              </a:extLst>
            </p:cNvPr>
            <p:cNvSpPr txBox="1"/>
            <p:nvPr/>
          </p:nvSpPr>
          <p:spPr>
            <a:xfrm>
              <a:off x="5234609" y="2919434"/>
              <a:ext cx="3773918" cy="1323439"/>
            </a:xfrm>
            <a:prstGeom prst="rect">
              <a:avLst/>
            </a:prstGeom>
            <a:solidFill>
              <a:srgbClr val="A8FFA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In simulations </a:t>
              </a:r>
              <a:r>
                <a:rPr lang="en-GB" sz="2000" b="1" u="sng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tidal effects</a:t>
              </a:r>
              <a:r>
                <a:rPr lang="en-GB" sz="2000" b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are relevant. A more compact star is harder to distort. But this depends on S!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964D0FF-0680-8847-B153-77134F2E9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6522" y="4363867"/>
              <a:ext cx="1890091" cy="645725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C51F2C6-871F-C449-8823-4058F43CC364}"/>
              </a:ext>
            </a:extLst>
          </p:cNvPr>
          <p:cNvSpPr txBox="1"/>
          <p:nvPr/>
        </p:nvSpPr>
        <p:spPr>
          <a:xfrm>
            <a:off x="5147660" y="5110499"/>
            <a:ext cx="3773918" cy="1015663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Nuclear experiments on isovector observables are relevant for the physics of GWs</a:t>
            </a:r>
          </a:p>
        </p:txBody>
      </p:sp>
    </p:spTree>
    <p:extLst>
      <p:ext uri="{BB962C8B-B14F-4D97-AF65-F5344CB8AC3E}">
        <p14:creationId xmlns:p14="http://schemas.microsoft.com/office/powerpoint/2010/main" val="202858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5" y="108307"/>
            <a:ext cx="8229600" cy="724429"/>
          </a:xfrm>
        </p:spPr>
        <p:txBody>
          <a:bodyPr>
            <a:normAutofit/>
          </a:bodyPr>
          <a:lstStyle/>
          <a:p>
            <a:r>
              <a:rPr lang="en-US"/>
              <a:t>(Nuclear) Density Functional Theory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42026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</a:t>
            </a:fld>
            <a:endParaRPr lang="uk-UA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2828064"/>
            <a:ext cx="8229600" cy="8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endParaRPr lang="en-GB" sz="2400">
              <a:solidFill>
                <a:srgbClr val="0432FF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15F52E-C3D4-7B4E-9068-6C4873808657}"/>
              </a:ext>
            </a:extLst>
          </p:cNvPr>
          <p:cNvGrpSpPr/>
          <p:nvPr/>
        </p:nvGrpSpPr>
        <p:grpSpPr>
          <a:xfrm>
            <a:off x="457200" y="953686"/>
            <a:ext cx="8402595" cy="1823298"/>
            <a:chOff x="457200" y="1101970"/>
            <a:chExt cx="8402595" cy="1823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101970"/>
              <a:ext cx="2544970" cy="848323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885677" y="2012606"/>
              <a:ext cx="2376507" cy="523220"/>
              <a:chOff x="6361042" y="2989647"/>
              <a:chExt cx="2560510" cy="51530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361042" y="2989647"/>
                <a:ext cx="2560510" cy="51530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Energy density = </a:t>
                </a:r>
              </a:p>
              <a:p>
                <a:r>
                  <a:rPr lang="en-GB" sz="1400" dirty="0"/>
                  <a:t>E is a functional called </a:t>
                </a:r>
                <a:r>
                  <a:rPr lang="en-GB" sz="1400" b="1" dirty="0"/>
                  <a:t>EDF</a:t>
                </a: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27617" y="3029079"/>
                <a:ext cx="158852" cy="211804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FAF6BC-72A2-9740-A8E0-F4CB29F85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1336497"/>
              <a:ext cx="4021819" cy="37926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8F2902-439E-AD45-B8ED-7C853AF872A1}"/>
                </a:ext>
              </a:extLst>
            </p:cNvPr>
            <p:cNvSpPr txBox="1"/>
            <p:nvPr/>
          </p:nvSpPr>
          <p:spPr>
            <a:xfrm>
              <a:off x="3990109" y="1848050"/>
              <a:ext cx="48696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 dirty="0">
                  <a:solidFill>
                    <a:srgbClr val="FF0000"/>
                  </a:solidFill>
                  <a:cs typeface="Arial"/>
                </a:rPr>
                <a:t>The </a:t>
              </a:r>
              <a:r>
                <a:rPr lang="en-US" sz="1600" b="1" dirty="0">
                  <a:solidFill>
                    <a:srgbClr val="FF0000"/>
                  </a:solidFill>
                  <a:cs typeface="Arial"/>
                </a:rPr>
                <a:t>exact</a:t>
              </a:r>
              <a:r>
                <a:rPr lang="en-US" sz="1600" dirty="0">
                  <a:solidFill>
                    <a:srgbClr val="FF0000"/>
                  </a:solidFill>
                  <a:cs typeface="Arial"/>
                </a:rPr>
                <a:t> functional has a minimum at the exact ground-state density, where it assumes the exact E as a value. Oscillations around this point can be studied.</a:t>
              </a:r>
              <a:endParaRPr lang="en-GB" sz="16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FADA99C-FA27-CA48-8EF2-DDA8F1EDCF31}"/>
              </a:ext>
            </a:extLst>
          </p:cNvPr>
          <p:cNvSpPr txBox="1"/>
          <p:nvPr/>
        </p:nvSpPr>
        <p:spPr>
          <a:xfrm>
            <a:off x="368295" y="3754496"/>
            <a:ext cx="84915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Mechanism for saturation.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Flexibility to account for the rich nuclear phenomenology.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432FF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432FF"/>
                </a:solidFill>
              </a:rPr>
              <a:t>Suitable for extensive computational efforts.</a:t>
            </a:r>
          </a:p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72474E-E79D-C24B-A2FF-A197C5910F82}"/>
              </a:ext>
            </a:extLst>
          </p:cNvPr>
          <p:cNvSpPr txBox="1"/>
          <p:nvPr/>
        </p:nvSpPr>
        <p:spPr>
          <a:xfrm>
            <a:off x="368295" y="2839301"/>
            <a:ext cx="8491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3CAC15"/>
                </a:solidFill>
              </a:rPr>
              <a:t>Existence guaranteed by the Hohenberg-Kohn theorem (1964). Universality: valid for any system of fermions.</a:t>
            </a:r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CD3E4B-6D26-524B-B77E-8B2A6DB664DC}"/>
              </a:ext>
            </a:extLst>
          </p:cNvPr>
          <p:cNvGrpSpPr/>
          <p:nvPr/>
        </p:nvGrpSpPr>
        <p:grpSpPr>
          <a:xfrm>
            <a:off x="5004487" y="5402596"/>
            <a:ext cx="4139513" cy="1492476"/>
            <a:chOff x="5004487" y="5402596"/>
            <a:chExt cx="4139513" cy="149247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7F80FD-371E-4B44-9C8C-5812D5ACA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8745" y="5402596"/>
              <a:ext cx="1075255" cy="1455404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F155AB-AD84-7A42-B91E-285431BF1F17}"/>
                </a:ext>
              </a:extLst>
            </p:cNvPr>
            <p:cNvSpPr/>
            <p:nvPr/>
          </p:nvSpPr>
          <p:spPr>
            <a:xfrm>
              <a:off x="5004487" y="5986125"/>
              <a:ext cx="2928786" cy="584775"/>
            </a:xfrm>
            <a:prstGeom prst="rect">
              <a:avLst/>
            </a:prstGeom>
            <a:solidFill>
              <a:srgbClr val="B3EEE8"/>
            </a:solidFill>
            <a:ln>
              <a:solidFill>
                <a:srgbClr val="0432FF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GB" sz="1600" dirty="0">
                  <a:solidFill>
                    <a:srgbClr val="0000FF"/>
                  </a:solidFill>
                  <a:cs typeface="Arial"/>
                </a:rPr>
                <a:t>“DFT is an exactification of </a:t>
              </a:r>
              <a:r>
                <a:rPr lang="en-GB" sz="1600" dirty="0" err="1">
                  <a:solidFill>
                    <a:srgbClr val="0000FF"/>
                  </a:solidFill>
                  <a:cs typeface="Arial"/>
                </a:rPr>
                <a:t>Hartree-Fock</a:t>
              </a:r>
              <a:r>
                <a:rPr lang="en-GB" sz="1600" dirty="0">
                  <a:solidFill>
                    <a:srgbClr val="0000FF"/>
                  </a:solidFill>
                  <a:cs typeface="Arial"/>
                </a:rPr>
                <a:t>”  (W. Kohn).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4245E3-CD65-9445-9424-3579B60B6706}"/>
                </a:ext>
              </a:extLst>
            </p:cNvPr>
            <p:cNvSpPr txBox="1"/>
            <p:nvPr/>
          </p:nvSpPr>
          <p:spPr>
            <a:xfrm>
              <a:off x="6993924" y="6618073"/>
              <a:ext cx="11504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From M. </a:t>
              </a:r>
              <a:r>
                <a:rPr lang="en-GB" sz="1200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Pössel</a:t>
              </a:r>
              <a:endParaRPr lang="en-GB" sz="1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6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0F96F-9AA8-F34A-A2CF-8A3CF5A2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7B265-6C78-D74C-824B-9A4B9A05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8C71-37B6-DA49-B0B4-9F57C7A6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20</a:t>
            </a:fld>
            <a:endParaRPr lang="it-IT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6E262B-3456-FF4D-838B-3BFED5E06D23}"/>
              </a:ext>
            </a:extLst>
          </p:cNvPr>
          <p:cNvGrpSpPr/>
          <p:nvPr/>
        </p:nvGrpSpPr>
        <p:grpSpPr>
          <a:xfrm>
            <a:off x="0" y="511530"/>
            <a:ext cx="4855537" cy="5343381"/>
            <a:chOff x="0" y="511530"/>
            <a:chExt cx="4855537" cy="53433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98EF85-18A2-B949-BF5F-52455BC6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82781"/>
              <a:ext cx="4855537" cy="32073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CCACB60-A1C7-9D44-8CAC-D8FC100C99F4}"/>
                </a:ext>
              </a:extLst>
            </p:cNvPr>
            <p:cNvSpPr txBox="1"/>
            <p:nvPr/>
          </p:nvSpPr>
          <p:spPr>
            <a:xfrm>
              <a:off x="265304" y="4134805"/>
              <a:ext cx="43249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Masses and radii of neutron stars can be derived by integrating the TOV (Tolman-Oppenheimer-</a:t>
              </a:r>
              <a:r>
                <a:rPr lang="en-GB" dirty="0" err="1">
                  <a:solidFill>
                    <a:srgbClr val="0432FF"/>
                  </a:solidFill>
                </a:rPr>
                <a:t>Volkoff</a:t>
              </a:r>
              <a:r>
                <a:rPr lang="en-GB" dirty="0">
                  <a:solidFill>
                    <a:srgbClr val="0432FF"/>
                  </a:solidFill>
                </a:rPr>
                <a:t>) equation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A5FA2E-A919-7C4A-A760-82EF32B22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303" y="5369742"/>
              <a:ext cx="4324927" cy="48516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03CBED-0049-B348-A882-0B1C79604740}"/>
                </a:ext>
              </a:extLst>
            </p:cNvPr>
            <p:cNvSpPr txBox="1"/>
            <p:nvPr/>
          </p:nvSpPr>
          <p:spPr>
            <a:xfrm>
              <a:off x="2664448" y="511530"/>
              <a:ext cx="1925782" cy="646331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Mass vs. radius</a:t>
              </a:r>
            </a:p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(neutron star)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94B746-77A8-7146-8422-9F55AB3F9EFD}"/>
              </a:ext>
            </a:extLst>
          </p:cNvPr>
          <p:cNvGrpSpPr/>
          <p:nvPr/>
        </p:nvGrpSpPr>
        <p:grpSpPr>
          <a:xfrm>
            <a:off x="5084227" y="299154"/>
            <a:ext cx="3924300" cy="5580557"/>
            <a:chOff x="5084227" y="299154"/>
            <a:chExt cx="3924300" cy="55805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E8E1526-F799-1348-B649-EF3BB882D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84227" y="678843"/>
              <a:ext cx="3924300" cy="34152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D0FBF9-7484-284E-A579-8990F21DAE79}"/>
                </a:ext>
              </a:extLst>
            </p:cNvPr>
            <p:cNvSpPr txBox="1"/>
            <p:nvPr/>
          </p:nvSpPr>
          <p:spPr>
            <a:xfrm>
              <a:off x="5677445" y="299154"/>
              <a:ext cx="3043625" cy="369332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</a:rPr>
                <a:t>Tidal polarizability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0765CE-3CD7-694C-8AAA-4918CCF17829}"/>
                </a:ext>
              </a:extLst>
            </p:cNvPr>
            <p:cNvSpPr txBox="1"/>
            <p:nvPr/>
          </p:nvSpPr>
          <p:spPr>
            <a:xfrm>
              <a:off x="5405340" y="4134805"/>
              <a:ext cx="3603187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0432FF"/>
                  </a:solidFill>
                </a:rPr>
                <a:t>Tidal polarizabilities </a:t>
              </a:r>
              <a:r>
                <a:rPr lang="en-GB" sz="2000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Ʌ</a:t>
              </a:r>
              <a:r>
                <a:rPr lang="en-GB" baseline="-25000" dirty="0">
                  <a:solidFill>
                    <a:srgbClr val="0432FF"/>
                  </a:solidFill>
                </a:rPr>
                <a:t>1</a:t>
              </a:r>
              <a:r>
                <a:rPr lang="en-GB" dirty="0">
                  <a:solidFill>
                    <a:srgbClr val="0432FF"/>
                  </a:solidFill>
                </a:rPr>
                <a:t> and </a:t>
              </a:r>
              <a:r>
                <a:rPr lang="en-GB" dirty="0">
                  <a:solidFill>
                    <a:srgbClr val="0432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Ʌ</a:t>
              </a:r>
              <a:r>
                <a:rPr lang="en-GB" baseline="-25000" dirty="0">
                  <a:solidFill>
                    <a:srgbClr val="0432FF"/>
                  </a:solidFill>
                </a:rPr>
                <a:t>2</a:t>
              </a:r>
              <a:r>
                <a:rPr lang="en-GB" dirty="0">
                  <a:solidFill>
                    <a:srgbClr val="0432FF"/>
                  </a:solidFill>
                </a:rPr>
                <a:t> associated with the high-mass and low-mass components of the binary system GW170817.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98B49C-107D-214C-9A3E-0A1DAC941EC3}"/>
                </a:ext>
              </a:extLst>
            </p:cNvPr>
            <p:cNvSpPr txBox="1"/>
            <p:nvPr/>
          </p:nvSpPr>
          <p:spPr>
            <a:xfrm>
              <a:off x="5237018" y="5510379"/>
              <a:ext cx="3771509" cy="369332"/>
            </a:xfrm>
            <a:prstGeom prst="rect">
              <a:avLst/>
            </a:prstGeom>
            <a:solidFill>
              <a:srgbClr val="A8FFAD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J. </a:t>
              </a:r>
              <a:r>
                <a:rPr lang="en-GB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Piekarewicz</a:t>
              </a:r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, arXiv:1812.04438 [</a:t>
              </a:r>
              <a:r>
                <a:rPr lang="en-GB" dirty="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nucl-th</a:t>
              </a:r>
              <a:r>
                <a:rPr lang="en-GB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]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255F9B4-7E13-1C4B-93B4-099D5BCB19E4}"/>
              </a:ext>
            </a:extLst>
          </p:cNvPr>
          <p:cNvSpPr/>
          <p:nvPr/>
        </p:nvSpPr>
        <p:spPr>
          <a:xfrm>
            <a:off x="6012873" y="3089563"/>
            <a:ext cx="249382" cy="24938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6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ED6E-6B7A-1F47-BCE4-EABDCDDC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 and open 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9C35F1-816A-A244-818A-F3E76846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7A0AC-0496-064B-B668-EB71F27E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35769-3A0D-EB41-9EF0-85558867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21</a:t>
            </a:fld>
            <a:endParaRPr lang="it-IT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00CCE4-30E4-8541-82CB-00E1F5504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1202267"/>
            <a:ext cx="8229600" cy="4834995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GB" sz="2400" dirty="0">
                <a:solidFill>
                  <a:srgbClr val="0432FF"/>
                </a:solidFill>
              </a:rPr>
              <a:t>Energy Density Functionals </a:t>
            </a:r>
            <a:r>
              <a:rPr lang="en-GB" sz="2400" dirty="0">
                <a:solidFill>
                  <a:srgbClr val="0432FF"/>
                </a:solidFill>
                <a:sym typeface="Wingdings" pitchFamily="2" charset="2"/>
              </a:rPr>
              <a:t>(EDFs) are becoming </a:t>
            </a:r>
            <a:r>
              <a:rPr lang="en-GB" sz="2400" b="1" dirty="0">
                <a:solidFill>
                  <a:srgbClr val="0432FF"/>
                </a:solidFill>
                <a:sym typeface="Wingdings" pitchFamily="2" charset="2"/>
              </a:rPr>
              <a:t>increasingly sophisticated</a:t>
            </a:r>
            <a:r>
              <a:rPr lang="en-GB" sz="2400" dirty="0">
                <a:solidFill>
                  <a:srgbClr val="0432FF"/>
                </a:solidFill>
                <a:sym typeface="Wingdings" pitchFamily="2" charset="2"/>
              </a:rPr>
              <a:t> and capable of dealing with different phenomenology.</a:t>
            </a: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algn="just"/>
            <a:r>
              <a:rPr lang="en-GB" sz="2400" dirty="0">
                <a:solidFill>
                  <a:srgbClr val="0432FF"/>
                </a:solidFill>
              </a:rPr>
              <a:t>Too “specialized” functionals? </a:t>
            </a:r>
            <a:r>
              <a:rPr lang="en-GB" sz="2400" b="1" dirty="0">
                <a:solidFill>
                  <a:srgbClr val="0432FF"/>
                </a:solidFill>
              </a:rPr>
              <a:t>One should have a broad view, including spin and isospin channels.</a:t>
            </a:r>
          </a:p>
          <a:p>
            <a:pPr algn="just"/>
            <a:endParaRPr lang="en-GB" sz="2400" b="1" dirty="0">
              <a:solidFill>
                <a:srgbClr val="0432FF"/>
              </a:solidFill>
            </a:endParaRPr>
          </a:p>
          <a:p>
            <a:pPr algn="just"/>
            <a:r>
              <a:rPr lang="en-GB" sz="2400" dirty="0">
                <a:solidFill>
                  <a:srgbClr val="0432FF"/>
                </a:solidFill>
              </a:rPr>
              <a:t>In fact, there are </a:t>
            </a:r>
            <a:r>
              <a:rPr lang="en-GB" sz="2400" b="1" dirty="0">
                <a:solidFill>
                  <a:srgbClr val="0432FF"/>
                </a:solidFill>
              </a:rPr>
              <a:t>strong connections between various properties </a:t>
            </a:r>
            <a:r>
              <a:rPr lang="en-GB" sz="2400" dirty="0">
                <a:solidFill>
                  <a:srgbClr val="0432FF"/>
                </a:solidFill>
              </a:rPr>
              <a:t>(IAS and symmetry energy, spin excitations and polarized matter </a:t>
            </a:r>
            <a:r>
              <a:rPr lang="en-GB" sz="2400" i="1" dirty="0">
                <a:solidFill>
                  <a:srgbClr val="0432FF"/>
                </a:solidFill>
              </a:rPr>
              <a:t>viz.</a:t>
            </a:r>
            <a:r>
              <a:rPr lang="en-GB" sz="2400" dirty="0">
                <a:solidFill>
                  <a:srgbClr val="0432FF"/>
                </a:solidFill>
              </a:rPr>
              <a:t> neutron stars). </a:t>
            </a: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algn="just"/>
            <a:r>
              <a:rPr lang="en-GB" sz="2400" dirty="0">
                <a:solidFill>
                  <a:srgbClr val="0432FF"/>
                </a:solidFill>
              </a:rPr>
              <a:t>The proliferation of parameter sets is an issue. </a:t>
            </a:r>
            <a:r>
              <a:rPr lang="en-GB" sz="2400" b="1" dirty="0">
                <a:solidFill>
                  <a:srgbClr val="0432FF"/>
                </a:solidFill>
              </a:rPr>
              <a:t>More constraints from </a:t>
            </a:r>
            <a:r>
              <a:rPr lang="en-GB" sz="2400" b="1" i="1" dirty="0">
                <a:solidFill>
                  <a:srgbClr val="0432FF"/>
                </a:solidFill>
              </a:rPr>
              <a:t>ab initio</a:t>
            </a:r>
            <a:r>
              <a:rPr lang="en-GB" sz="2400" b="1" dirty="0">
                <a:solidFill>
                  <a:srgbClr val="0432FF"/>
                </a:solidFill>
              </a:rPr>
              <a:t>.</a:t>
            </a: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algn="just"/>
            <a:r>
              <a:rPr lang="en-GB" sz="2400" dirty="0">
                <a:solidFill>
                  <a:srgbClr val="0432FF"/>
                </a:solidFill>
              </a:rPr>
              <a:t>Neutron stars: what is the </a:t>
            </a:r>
            <a:r>
              <a:rPr lang="en-GB" sz="2400" b="1" dirty="0">
                <a:solidFill>
                  <a:srgbClr val="0432FF"/>
                </a:solidFill>
              </a:rPr>
              <a:t>highest density</a:t>
            </a:r>
            <a:r>
              <a:rPr lang="en-GB" sz="2400" dirty="0">
                <a:solidFill>
                  <a:srgbClr val="0432FF"/>
                </a:solidFill>
              </a:rPr>
              <a:t> at which we can extrapolate EDFs?</a:t>
            </a: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algn="just"/>
            <a:endParaRPr lang="en-GB" sz="24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endParaRPr lang="en-GB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50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6C64-F082-DA48-A2EB-DCCCFA4F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2593768"/>
            <a:ext cx="8229600" cy="72442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GB" sz="4800" b="1">
                <a:latin typeface="Book Antiqua" panose="02040602050305030304" pitchFamily="18" charset="0"/>
              </a:rPr>
              <a:t>Thank you!</a:t>
            </a:r>
            <a:r>
              <a:rPr lang="en-GB" sz="3200" b="1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AC96-C98E-8445-AAC7-97080074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F79-9319-0542-A76D-1A920647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9BBC-5224-BB45-BA8B-159DB17A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5271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06C64-F082-DA48-A2EB-DCCCFA4F693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Autofit/>
          </a:bodyPr>
          <a:lstStyle/>
          <a:p>
            <a:r>
              <a:rPr lang="en-GB" sz="4400" b="1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0AC96-C98E-8445-AAC7-97080074F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B3F79-9319-0542-A76D-1A9206470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621007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29BBC-5224-BB45-BA8B-159DB17A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0299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38B64-B68D-9C46-BCE5-E17D3D76F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71"/>
            <a:ext cx="4415667" cy="2890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174"/>
            <a:ext cx="8229600" cy="686329"/>
          </a:xfrm>
        </p:spPr>
        <p:txBody>
          <a:bodyPr/>
          <a:lstStyle/>
          <a:p>
            <a:r>
              <a:rPr lang="en-GB"/>
              <a:t>Masses and radii of atomic nuclei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24</a:t>
            </a:fld>
            <a:endParaRPr lang="uk-U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55C88-149A-FE45-B613-FA6B2B51F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771741"/>
            <a:ext cx="3826934" cy="338554"/>
          </a:xfrm>
          <a:prstGeom prst="rect">
            <a:avLst/>
          </a:prstGeom>
          <a:solidFill>
            <a:srgbClr val="A8FF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X. Roca-</a:t>
            </a:r>
            <a:r>
              <a:rPr lang="en-US" altLang="it-IT" sz="160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Maza</a:t>
            </a:r>
            <a:r>
              <a:rPr lang="en-US" altLang="it-IT" sz="16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en-US" altLang="it-IT" sz="1600" err="1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N.Paar</a:t>
            </a:r>
            <a:r>
              <a:rPr lang="en-US" altLang="it-IT" sz="16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, PPNP 101, 96 (2018)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18ACEB5-5174-3E4C-833D-37209EE24A56}"/>
              </a:ext>
            </a:extLst>
          </p:cNvPr>
          <p:cNvGrpSpPr/>
          <p:nvPr/>
        </p:nvGrpSpPr>
        <p:grpSpPr>
          <a:xfrm>
            <a:off x="4270637" y="1476052"/>
            <a:ext cx="3448373" cy="1350467"/>
            <a:chOff x="4995333" y="2101843"/>
            <a:chExt cx="4013194" cy="159551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3FC0AF-0C54-E147-B1F2-081AC57B5C5D}"/>
                </a:ext>
              </a:extLst>
            </p:cNvPr>
            <p:cNvGrpSpPr/>
            <p:nvPr/>
          </p:nvGrpSpPr>
          <p:grpSpPr>
            <a:xfrm>
              <a:off x="5102087" y="2101843"/>
              <a:ext cx="3720180" cy="1595513"/>
              <a:chOff x="5613400" y="2059975"/>
              <a:chExt cx="1820327" cy="6096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AD7D1C4-17B2-6649-BA7E-DD9912F6DE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3400" y="2083561"/>
                <a:ext cx="1397000" cy="5715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F54869B-03B2-A64A-9817-A1ACA3DC93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2727" y="2059975"/>
                <a:ext cx="381000" cy="609600"/>
              </a:xfrm>
              <a:prstGeom prst="rect">
                <a:avLst/>
              </a:prstGeom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526259-80E3-F24C-AC97-7BD54776F532}"/>
                </a:ext>
              </a:extLst>
            </p:cNvPr>
            <p:cNvSpPr/>
            <p:nvPr/>
          </p:nvSpPr>
          <p:spPr>
            <a:xfrm>
              <a:off x="4995333" y="2101843"/>
              <a:ext cx="4013194" cy="159551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E980C29-F25A-2F4E-A310-BFDA4D42D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467" y="4232105"/>
            <a:ext cx="4546600" cy="152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CC300-162E-C247-B50B-57AB8E72A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607" y="3533493"/>
            <a:ext cx="1448543" cy="25004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59131A-0CD1-0D48-8E87-2AA7CFB549BE}"/>
              </a:ext>
            </a:extLst>
          </p:cNvPr>
          <p:cNvSpPr txBox="1"/>
          <p:nvPr/>
        </p:nvSpPr>
        <p:spPr>
          <a:xfrm>
            <a:off x="6349346" y="3129261"/>
            <a:ext cx="2557221" cy="923330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>
                <a:solidFill>
                  <a:srgbClr val="0432FF"/>
                </a:solidFill>
              </a:rPr>
              <a:t>Masses: typical errors ≈ MeV. “Arches” show up.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D6B564-07A3-8D4C-97E2-5D633D56102A}"/>
              </a:ext>
            </a:extLst>
          </p:cNvPr>
          <p:cNvSpPr txBox="1"/>
          <p:nvPr/>
        </p:nvSpPr>
        <p:spPr>
          <a:xfrm>
            <a:off x="6353600" y="4439178"/>
            <a:ext cx="2557221" cy="1477328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>
                <a:solidFill>
                  <a:srgbClr val="0432FF"/>
                </a:solidFill>
              </a:rPr>
              <a:t>For radii the pictures is more blurred. In some cases, signatures of the limits of the model appear.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BE854D-13B0-5646-BDA6-CE85C6C18C05}"/>
              </a:ext>
            </a:extLst>
          </p:cNvPr>
          <p:cNvSpPr txBox="1"/>
          <p:nvPr/>
        </p:nvSpPr>
        <p:spPr>
          <a:xfrm>
            <a:off x="4246366" y="5926170"/>
            <a:ext cx="1312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From M. Bender</a:t>
            </a:r>
          </a:p>
        </p:txBody>
      </p:sp>
    </p:spTree>
    <p:extLst>
      <p:ext uri="{BB962C8B-B14F-4D97-AF65-F5344CB8AC3E}">
        <p14:creationId xmlns:p14="http://schemas.microsoft.com/office/powerpoint/2010/main" val="4017858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A4A8C-7A1B-7346-92C0-7E3299DC4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Nuclear collective vibrations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11990-4AC7-2443-8619-D4CF3F0DA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0401-09B9-D142-87A5-C774A193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763A1-3242-E54C-AE31-2E21159CF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25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CF91A82-673D-8946-8828-19083B30C98D}"/>
              </a:ext>
            </a:extLst>
          </p:cNvPr>
          <p:cNvGrpSpPr/>
          <p:nvPr/>
        </p:nvGrpSpPr>
        <p:grpSpPr>
          <a:xfrm>
            <a:off x="63819" y="1212855"/>
            <a:ext cx="8969522" cy="4213646"/>
            <a:chOff x="63819" y="1796475"/>
            <a:chExt cx="8969522" cy="4213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81F175-54C3-894B-B04F-C6E602DEFD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14" y="1796475"/>
              <a:ext cx="5969823" cy="421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08F9E7C0-78FB-2242-A383-A139AFBAA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328" y="2158155"/>
              <a:ext cx="2767013" cy="357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69D742-4CEB-E94B-9682-DEE69B0154E2}"/>
                </a:ext>
              </a:extLst>
            </p:cNvPr>
            <p:cNvSpPr txBox="1"/>
            <p:nvPr/>
          </p:nvSpPr>
          <p:spPr>
            <a:xfrm>
              <a:off x="63819" y="5374276"/>
              <a:ext cx="10722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Figure by M. </a:t>
              </a:r>
              <a:r>
                <a:rPr lang="en-US" sz="1600" dirty="0" err="1">
                  <a:solidFill>
                    <a:srgbClr val="FF0000"/>
                  </a:solidFill>
                  <a:latin typeface="Arial Narrow" panose="020B0604020202020204" pitchFamily="34" charset="0"/>
                  <a:ea typeface="Arial Narrow" charset="0"/>
                  <a:cs typeface="Arial Narrow" panose="020B0604020202020204" pitchFamily="34" charset="0"/>
                </a:rPr>
                <a:t>Harakeh</a:t>
              </a:r>
              <a:endParaRPr lang="en-US" sz="1600" dirty="0">
                <a:solidFill>
                  <a:srgbClr val="FF0000"/>
                </a:solidFill>
                <a:latin typeface="Arial Narrow" panose="020B0604020202020204" pitchFamily="34" charset="0"/>
                <a:ea typeface="Arial Narrow" charset="0"/>
                <a:cs typeface="Arial Narrow" panose="020B0604020202020204" pitchFamily="34" charset="0"/>
              </a:endParaRPr>
            </a:p>
          </p:txBody>
        </p:sp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DF00E2D-660B-E24D-B390-6E7376A9168F}"/>
              </a:ext>
            </a:extLst>
          </p:cNvPr>
          <p:cNvSpPr/>
          <p:nvPr/>
        </p:nvSpPr>
        <p:spPr>
          <a:xfrm>
            <a:off x="2424545" y="4807528"/>
            <a:ext cx="3117273" cy="646683"/>
          </a:xfrm>
          <a:prstGeom prst="roundRect">
            <a:avLst/>
          </a:prstGeom>
          <a:noFill/>
          <a:ln w="38100">
            <a:solidFill>
              <a:srgbClr val="3CAC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418DF-3805-D14E-A0D6-F50498F67E98}"/>
              </a:ext>
            </a:extLst>
          </p:cNvPr>
          <p:cNvSpPr txBox="1"/>
          <p:nvPr/>
        </p:nvSpPr>
        <p:spPr>
          <a:xfrm>
            <a:off x="4602781" y="5640289"/>
            <a:ext cx="4084019" cy="1200329"/>
          </a:xfrm>
          <a:prstGeom prst="rect">
            <a:avLst/>
          </a:prstGeom>
          <a:solidFill>
            <a:srgbClr val="B3EEE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FF0000"/>
                </a:solidFill>
              </a:rPr>
              <a:t>One motivation to study these states is to get access to </a:t>
            </a:r>
            <a:r>
              <a:rPr lang="en-GB" b="1" dirty="0">
                <a:solidFill>
                  <a:srgbClr val="FF0000"/>
                </a:solidFill>
              </a:rPr>
              <a:t>general properties </a:t>
            </a:r>
            <a:r>
              <a:rPr lang="en-GB" dirty="0">
                <a:solidFill>
                  <a:srgbClr val="FF0000"/>
                </a:solidFill>
              </a:rPr>
              <a:t>like the </a:t>
            </a:r>
            <a:r>
              <a:rPr lang="en-GB" b="1" dirty="0">
                <a:solidFill>
                  <a:srgbClr val="FF0000"/>
                </a:solidFill>
              </a:rPr>
              <a:t>Equation of State of nuclear matter. </a:t>
            </a:r>
          </a:p>
        </p:txBody>
      </p:sp>
    </p:spTree>
    <p:extLst>
      <p:ext uri="{BB962C8B-B14F-4D97-AF65-F5344CB8AC3E}">
        <p14:creationId xmlns:p14="http://schemas.microsoft.com/office/powerpoint/2010/main" val="974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FA27-AE2C-EB48-8BAD-74B2063B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78"/>
            <a:ext cx="8229600" cy="724429"/>
          </a:xfrm>
        </p:spPr>
        <p:txBody>
          <a:bodyPr/>
          <a:lstStyle/>
          <a:p>
            <a:r>
              <a:rPr lang="en-GB"/>
              <a:t>The equation of state of nuclear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6282A-6FC8-0243-B78D-95CF42184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FF978A-890B-8B42-AB8C-01D0E979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94EF1-38DE-2B48-A706-ADEAE20B6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26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FE8980-1EF7-B840-9719-51B5F8E75F02}"/>
              </a:ext>
            </a:extLst>
          </p:cNvPr>
          <p:cNvSpPr txBox="1"/>
          <p:nvPr/>
        </p:nvSpPr>
        <p:spPr>
          <a:xfrm>
            <a:off x="293688" y="1077913"/>
            <a:ext cx="861218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eaLnBrk="1" hangingPunct="1">
              <a:buFont typeface="Arial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Nuclear matter is an idealized </a:t>
            </a:r>
            <a:r>
              <a:rPr lang="en-GB" sz="200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UNIFORM system of neutrons and protons having constant density</a:t>
            </a:r>
            <a:r>
              <a:rPr lang="en-GB" sz="20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. (The Coulomb interaction among protons must be taken out).</a:t>
            </a:r>
          </a:p>
          <a:p>
            <a:pPr algn="just" eaLnBrk="1" hangingPunct="1">
              <a:defRPr/>
            </a:pPr>
            <a:endParaRPr lang="en-GB" sz="200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 algn="just" eaLnBrk="1" hangingPunct="1">
              <a:buFont typeface="Arial"/>
              <a:buChar char="•"/>
              <a:defRPr/>
            </a:pPr>
            <a:r>
              <a:rPr lang="en-GB" sz="200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It is analogous to the uniform electron gas for condensed matter physicists.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B4AA0-2B00-5947-9AE3-F5DD03415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3413125"/>
            <a:ext cx="30988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242321-60AE-BE48-AD05-FF0818D88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7487" y="3129618"/>
            <a:ext cx="2463800" cy="830262"/>
          </a:xfrm>
          <a:prstGeom prst="rect">
            <a:avLst/>
          </a:prstGeom>
          <a:solidFill>
            <a:srgbClr val="A5FF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0000"/>
                </a:solidFill>
                <a:latin typeface="Arial" panose="020B0604020202020204" pitchFamily="34" charset="0"/>
              </a:rPr>
              <a:t>WE STICK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2400">
                <a:solidFill>
                  <a:srgbClr val="FF0000"/>
                </a:solidFill>
                <a:latin typeface="Arial" panose="020B0604020202020204" pitchFamily="34" charset="0"/>
              </a:rPr>
              <a:t>T = 0 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E18CED-478B-5949-AC80-9A21BACC0146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124855"/>
            <a:ext cx="3352800" cy="835025"/>
            <a:chOff x="5723596" y="3413125"/>
            <a:chExt cx="3352883" cy="835304"/>
          </a:xfrm>
        </p:grpSpPr>
        <p:pic>
          <p:nvPicPr>
            <p:cNvPr id="11" name="Picture 3" descr="latex-image-1.pdf">
              <a:extLst>
                <a:ext uri="{FF2B5EF4-FFF2-40B4-BE49-F238E27FC236}">
                  <a16:creationId xmlns:a16="http://schemas.microsoft.com/office/drawing/2014/main" id="{7200CA69-5ED9-194B-B64C-9F06EA350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947" y="3467696"/>
              <a:ext cx="3148796" cy="719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4AC2C5-6AB9-4F46-A491-F9E4FE5B1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3596" y="3413125"/>
              <a:ext cx="3352883" cy="83530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GB" altLang="it-IT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260151F0-24AF-6F42-88C4-0CFE29792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216737"/>
            <a:ext cx="57340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60F948C1-E825-574B-BCEC-735A4E22A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348" y="5250180"/>
            <a:ext cx="50424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it-IT" sz="2000">
                <a:solidFill>
                  <a:srgbClr val="0000FF"/>
                </a:solidFill>
                <a:latin typeface="Arial" panose="020B0604020202020204" pitchFamily="34" charset="0"/>
              </a:rPr>
              <a:t>We call </a:t>
            </a:r>
            <a:r>
              <a:rPr lang="en-GB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E/A the </a:t>
            </a:r>
            <a:r>
              <a:rPr lang="en-GB" altLang="en-GB" sz="2000" b="1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en-GB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equation of state</a:t>
            </a:r>
            <a:r>
              <a:rPr lang="en-GB" altLang="en-GB" sz="2000" b="1">
                <a:solidFill>
                  <a:srgbClr val="FF0000"/>
                </a:solidFill>
                <a:latin typeface="Arial" panose="020B0604020202020204" pitchFamily="34" charset="0"/>
              </a:rPr>
              <a:t>”</a:t>
            </a:r>
            <a:r>
              <a:rPr lang="en-GB" altLang="it-IT" sz="2000" b="1">
                <a:solidFill>
                  <a:srgbClr val="FF0000"/>
                </a:solidFill>
                <a:latin typeface="Arial" panose="020B0604020202020204" pitchFamily="34" charset="0"/>
              </a:rPr>
              <a:t> of nuclear matter.</a:t>
            </a:r>
          </a:p>
        </p:txBody>
      </p:sp>
    </p:spTree>
    <p:extLst>
      <p:ext uri="{BB962C8B-B14F-4D97-AF65-F5344CB8AC3E}">
        <p14:creationId xmlns:p14="http://schemas.microsoft.com/office/powerpoint/2010/main" val="885451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Isovector</a:t>
            </a:r>
            <a:r>
              <a:rPr lang="en-US"/>
              <a:t> collective vibrations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27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087438"/>
            <a:ext cx="8229600" cy="4619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srgbClr val="0000FF"/>
                </a:solidFill>
                <a:latin typeface="Arial"/>
                <a:ea typeface="+mn-ea"/>
                <a:cs typeface="Arial"/>
              </a:rPr>
              <a:t>Neutrons and protons oscillate in opposition of phase.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4031"/>
            <a:ext cx="3509432" cy="915504"/>
          </a:xfrm>
          <a:prstGeom prst="rect">
            <a:avLst/>
          </a:prstGeom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/>
          </p:nvPr>
        </p:nvGraphicFramePr>
        <p:xfrm>
          <a:off x="384175" y="2960688"/>
          <a:ext cx="4676775" cy="276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35" name="Documento Imaging" r:id="rId4" imgW="3657600" imgH="1828800" progId="Imaging.Document">
                  <p:embed/>
                </p:oleObj>
              </mc:Choice>
              <mc:Fallback>
                <p:oleObj name="Documento Imaging" r:id="rId4" imgW="3657600" imgH="1828800" progId="Imaging.Document">
                  <p:embed/>
                  <p:pic>
                    <p:nvPicPr>
                      <p:cNvPr id="1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960688"/>
                        <a:ext cx="4676775" cy="276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46837" y="1704031"/>
            <a:ext cx="3661690" cy="3170099"/>
          </a:xfrm>
          <a:prstGeom prst="rect">
            <a:avLst/>
          </a:prstGeom>
          <a:solidFill>
            <a:schemeClr val="bg1"/>
          </a:solidFill>
          <a:ln w="25400">
            <a:solidFill>
              <a:srgbClr val="9BBB59"/>
            </a:solidFill>
            <a:miter lim="800000"/>
            <a:headEnd/>
            <a:tailEnd/>
          </a:ln>
          <a:effectLst>
            <a:outerShdw blurRad="50800" dist="38100" dir="18900000" algn="bl" rotWithShape="0">
              <a:srgbClr val="000000">
                <a:alpha val="39999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n-US" altLang="en-US" sz="2000" b="1">
                <a:solidFill>
                  <a:srgbClr val="0000FF"/>
                </a:solidFill>
                <a:latin typeface="Arial" charset="0"/>
              </a:rPr>
              <a:t>Promising observables to extract the properties of the </a:t>
            </a: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symmetry energy</a:t>
            </a:r>
            <a:r>
              <a:rPr lang="en-US" altLang="en-US" sz="2000" b="1">
                <a:solidFill>
                  <a:srgbClr val="0000FF"/>
                </a:solidFill>
                <a:latin typeface="Arial" charset="0"/>
              </a:rPr>
              <a:t> – as well as the </a:t>
            </a:r>
            <a:r>
              <a:rPr lang="en-US" altLang="en-US" sz="2000" b="1">
                <a:solidFill>
                  <a:srgbClr val="FF0000"/>
                </a:solidFill>
                <a:latin typeface="Arial" charset="0"/>
              </a:rPr>
              <a:t>neutron skin</a:t>
            </a:r>
            <a:r>
              <a:rPr lang="en-US" altLang="en-US" sz="2000" b="1">
                <a:solidFill>
                  <a:srgbClr val="0000FF"/>
                </a:solidFill>
                <a:latin typeface="Arial" charset="0"/>
              </a:rPr>
              <a:t>.</a:t>
            </a:r>
          </a:p>
          <a:p>
            <a:pPr algn="just" eaLnBrk="1" hangingPunct="1"/>
            <a:endParaRPr lang="en-US" altLang="en-US" sz="2000">
              <a:solidFill>
                <a:srgbClr val="0000FF"/>
              </a:solidFill>
              <a:latin typeface="Arial" charset="0"/>
            </a:endParaRPr>
          </a:p>
          <a:p>
            <a:pPr algn="just" eaLnBrk="1" hangingPunct="1"/>
            <a:r>
              <a:rPr lang="en-US" altLang="en-US" sz="2000" u="sng">
                <a:solidFill>
                  <a:srgbClr val="0000FF"/>
                </a:solidFill>
                <a:latin typeface="Arial" charset="0"/>
              </a:rPr>
              <a:t>Problems:</a:t>
            </a:r>
          </a:p>
          <a:p>
            <a:pPr algn="just" eaLnBrk="1" hangingPunct="1"/>
            <a:r>
              <a:rPr lang="en-US" altLang="en-US" sz="2000">
                <a:solidFill>
                  <a:srgbClr val="0000FF"/>
                </a:solidFill>
                <a:latin typeface="Arial" charset="0"/>
              </a:rPr>
              <a:t>the nucleus is not a homogeneous system, it has a shell structure, and there is </a:t>
            </a:r>
            <a:r>
              <a:rPr lang="en-US" altLang="en-US" sz="2000" err="1">
                <a:solidFill>
                  <a:srgbClr val="0000FF"/>
                </a:solidFill>
                <a:latin typeface="Arial" charset="0"/>
              </a:rPr>
              <a:t>isoscalar</a:t>
            </a:r>
            <a:r>
              <a:rPr lang="en-US" altLang="en-US" sz="2000">
                <a:solidFill>
                  <a:srgbClr val="0000FF"/>
                </a:solidFill>
                <a:latin typeface="Arial" charset="0"/>
              </a:rPr>
              <a:t>/</a:t>
            </a:r>
            <a:r>
              <a:rPr lang="en-US" altLang="en-US" sz="2000" err="1">
                <a:solidFill>
                  <a:srgbClr val="0000FF"/>
                </a:solidFill>
                <a:latin typeface="Arial" charset="0"/>
              </a:rPr>
              <a:t>isovector</a:t>
            </a:r>
            <a:r>
              <a:rPr lang="en-US" altLang="en-US" sz="2000">
                <a:solidFill>
                  <a:srgbClr val="0000FF"/>
                </a:solidFill>
                <a:latin typeface="Arial" charset="0"/>
              </a:rPr>
              <a:t> mixing.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22074DE-74D9-4B46-A1ED-6015BEFB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2622" y="6183312"/>
            <a:ext cx="4174177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EB49B26-EB23-D543-A184-160E87F59891}"/>
              </a:ext>
            </a:extLst>
          </p:cNvPr>
          <p:cNvGrpSpPr/>
          <p:nvPr/>
        </p:nvGrpSpPr>
        <p:grpSpPr>
          <a:xfrm>
            <a:off x="5060950" y="4887985"/>
            <a:ext cx="3487305" cy="1993394"/>
            <a:chOff x="5322659" y="5079653"/>
            <a:chExt cx="3285465" cy="17878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58FA454-1710-0E48-9BB3-47F0F1C220F5}"/>
                </a:ext>
              </a:extLst>
            </p:cNvPr>
            <p:cNvGrpSpPr/>
            <p:nvPr/>
          </p:nvGrpSpPr>
          <p:grpSpPr>
            <a:xfrm>
              <a:off x="5322659" y="5079653"/>
              <a:ext cx="2554102" cy="1787871"/>
              <a:chOff x="5322659" y="5079653"/>
              <a:chExt cx="2554102" cy="178787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A233DF9-2009-4048-B7B6-D10CAF91A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22659" y="5079653"/>
                <a:ext cx="2554102" cy="1787871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D2B06E-714D-CA4B-80B9-D36A7EA5C93C}"/>
                  </a:ext>
                </a:extLst>
              </p:cNvPr>
              <p:cNvSpPr txBox="1"/>
              <p:nvPr/>
            </p:nvSpPr>
            <p:spPr>
              <a:xfrm>
                <a:off x="5467576" y="5079653"/>
                <a:ext cx="69924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/>
                  <a:t>𝝆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FD60A0-F86A-A642-BE73-9CBB279F3383}"/>
                </a:ext>
              </a:extLst>
            </p:cNvPr>
            <p:cNvSpPr txBox="1"/>
            <p:nvPr/>
          </p:nvSpPr>
          <p:spPr>
            <a:xfrm>
              <a:off x="7668816" y="6207600"/>
              <a:ext cx="9393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0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/>
              <a:t>28</a:t>
            </a:fld>
            <a:endParaRPr lang="uk-UA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682DCC-386C-6544-BA8D-5108C081DCC8}"/>
              </a:ext>
            </a:extLst>
          </p:cNvPr>
          <p:cNvGrpSpPr/>
          <p:nvPr/>
        </p:nvGrpSpPr>
        <p:grpSpPr>
          <a:xfrm>
            <a:off x="-55356" y="128964"/>
            <a:ext cx="4581319" cy="5957947"/>
            <a:chOff x="-55356" y="1150233"/>
            <a:chExt cx="4581319" cy="5957947"/>
          </a:xfrm>
        </p:grpSpPr>
        <p:sp>
          <p:nvSpPr>
            <p:cNvPr id="20" name="TextBox 24"/>
            <p:cNvSpPr txBox="1">
              <a:spLocks noChangeArrowheads="1"/>
            </p:cNvSpPr>
            <p:nvPr/>
          </p:nvSpPr>
          <p:spPr bwMode="auto">
            <a:xfrm>
              <a:off x="1735138" y="3797300"/>
              <a:ext cx="27908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600" dirty="0">
                  <a:latin typeface="Arial" charset="0"/>
                  <a:cs typeface="Arial" charset="0"/>
                </a:rPr>
                <a:t>EoS PARAMETER B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96E7F53-C77E-204E-BD0D-EA4DCBD403FA}"/>
                </a:ext>
              </a:extLst>
            </p:cNvPr>
            <p:cNvGrpSpPr/>
            <p:nvPr/>
          </p:nvGrpSpPr>
          <p:grpSpPr>
            <a:xfrm>
              <a:off x="-55356" y="1150233"/>
              <a:ext cx="3722688" cy="5957947"/>
              <a:chOff x="-55356" y="1185863"/>
              <a:chExt cx="3722688" cy="595794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-55356" y="1185863"/>
                <a:ext cx="3722688" cy="2606675"/>
                <a:chOff x="130175" y="1185863"/>
                <a:chExt cx="3722688" cy="2606675"/>
              </a:xfrm>
            </p:grpSpPr>
            <p:sp>
              <p:nvSpPr>
                <p:cNvPr id="7" name="TextBox 12"/>
                <p:cNvSpPr txBox="1">
                  <a:spLocks noChangeArrowheads="1"/>
                </p:cNvSpPr>
                <p:nvPr/>
              </p:nvSpPr>
              <p:spPr bwMode="auto">
                <a:xfrm>
                  <a:off x="130175" y="1185863"/>
                  <a:ext cx="3044825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600">
                      <a:latin typeface="Arial" charset="0"/>
                      <a:cs typeface="Arial" charset="0"/>
                    </a:rPr>
                    <a:t>MEASURABLE QUANTITY A</a:t>
                  </a:r>
                </a:p>
              </p:txBody>
            </p:sp>
            <p:cxnSp>
              <p:nvCxnSpPr>
                <p:cNvPr id="8" name="Straight Arrow Connector 7"/>
                <p:cNvCxnSpPr/>
                <p:nvPr/>
              </p:nvCxnSpPr>
              <p:spPr>
                <a:xfrm flipV="1">
                  <a:off x="900113" y="1517650"/>
                  <a:ext cx="0" cy="225742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/>
                <p:cNvCxnSpPr/>
                <p:nvPr/>
              </p:nvCxnSpPr>
              <p:spPr>
                <a:xfrm flipV="1">
                  <a:off x="900113" y="3775075"/>
                  <a:ext cx="2716212" cy="174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/>
                <p:cNvCxnSpPr/>
                <p:nvPr/>
              </p:nvCxnSpPr>
              <p:spPr>
                <a:xfrm>
                  <a:off x="900113" y="2465388"/>
                  <a:ext cx="1724025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V="1">
                  <a:off x="1106488" y="1524000"/>
                  <a:ext cx="2746375" cy="2127250"/>
                </a:xfrm>
                <a:prstGeom prst="line">
                  <a:avLst/>
                </a:prstGeom>
                <a:ln w="28575" cmpd="sng">
                  <a:solidFill>
                    <a:srgbClr val="0000F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1106488" y="1781175"/>
                  <a:ext cx="2420937" cy="1720850"/>
                  <a:chOff x="1106488" y="1781175"/>
                  <a:chExt cx="2420937" cy="1720850"/>
                </a:xfrm>
              </p:grpSpPr>
              <p:sp>
                <p:nvSpPr>
                  <p:cNvPr id="13" name="Diamond 12"/>
                  <p:cNvSpPr>
                    <a:spLocks noChangeAspect="1"/>
                  </p:cNvSpPr>
                  <p:nvPr/>
                </p:nvSpPr>
                <p:spPr>
                  <a:xfrm>
                    <a:off x="1760538" y="3065463"/>
                    <a:ext cx="203200" cy="219075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Diamond 13"/>
                  <p:cNvSpPr>
                    <a:spLocks noChangeAspect="1"/>
                  </p:cNvSpPr>
                  <p:nvPr/>
                </p:nvSpPr>
                <p:spPr>
                  <a:xfrm>
                    <a:off x="1912938" y="2547938"/>
                    <a:ext cx="203200" cy="217487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5" name="Diamond 14"/>
                  <p:cNvSpPr>
                    <a:spLocks noChangeAspect="1"/>
                  </p:cNvSpPr>
                  <p:nvPr/>
                </p:nvSpPr>
                <p:spPr>
                  <a:xfrm>
                    <a:off x="2427288" y="2554288"/>
                    <a:ext cx="204787" cy="217487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" name="Diamond 15"/>
                  <p:cNvSpPr>
                    <a:spLocks noChangeAspect="1"/>
                  </p:cNvSpPr>
                  <p:nvPr/>
                </p:nvSpPr>
                <p:spPr>
                  <a:xfrm>
                    <a:off x="3324225" y="1781175"/>
                    <a:ext cx="203200" cy="217488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7" name="Diamond 16"/>
                  <p:cNvSpPr>
                    <a:spLocks noChangeAspect="1"/>
                  </p:cNvSpPr>
                  <p:nvPr/>
                </p:nvSpPr>
                <p:spPr>
                  <a:xfrm>
                    <a:off x="1106488" y="3284538"/>
                    <a:ext cx="204787" cy="217487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8" name="Diamond 17"/>
                  <p:cNvSpPr>
                    <a:spLocks noChangeAspect="1"/>
                  </p:cNvSpPr>
                  <p:nvPr/>
                </p:nvSpPr>
                <p:spPr>
                  <a:xfrm>
                    <a:off x="2522538" y="2176463"/>
                    <a:ext cx="203200" cy="219075"/>
                  </a:xfrm>
                  <a:prstGeom prst="diamond">
                    <a:avLst/>
                  </a:prstGeom>
                  <a:solidFill>
                    <a:srgbClr val="FF00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cxnSp>
              <p:nvCxnSpPr>
                <p:cNvPr id="19" name="Straight Arrow Connector 18"/>
                <p:cNvCxnSpPr/>
                <p:nvPr/>
              </p:nvCxnSpPr>
              <p:spPr>
                <a:xfrm flipH="1">
                  <a:off x="2557463" y="2554288"/>
                  <a:ext cx="7937" cy="123825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/>
              <p:cNvSpPr txBox="1">
                <a:spLocks noChangeArrowheads="1"/>
              </p:cNvSpPr>
              <p:nvPr/>
            </p:nvSpPr>
            <p:spPr bwMode="auto">
              <a:xfrm>
                <a:off x="130176" y="4281488"/>
                <a:ext cx="3537156" cy="2862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just" eaLnBrk="1" hangingPunct="1"/>
                <a:r>
                  <a:rPr lang="en-GB" sz="200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“Points” correspond to the results of calculations with Energy Density Functionals (EDFs) like </a:t>
                </a:r>
                <a:r>
                  <a:rPr lang="en-GB" sz="2000" err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Skyrme</a:t>
                </a:r>
                <a:r>
                  <a:rPr lang="en-GB" sz="200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, or RMF.</a:t>
                </a:r>
              </a:p>
              <a:p>
                <a:pPr algn="just" eaLnBrk="1" hangingPunct="1"/>
                <a:endParaRPr lang="en-GB" sz="2000" b="1">
                  <a:solidFill>
                    <a:srgbClr val="0000FF"/>
                  </a:solidFill>
                  <a:latin typeface="Arial" charset="0"/>
                  <a:cs typeface="Arial" charset="0"/>
                </a:endParaRPr>
              </a:p>
              <a:p>
                <a:pPr marL="342900" indent="-342900" algn="just" eaLnBrk="1" hangingPunct="1">
                  <a:buFont typeface="Arial" panose="020B0604020202020204" pitchFamily="34" charset="0"/>
                  <a:buChar char="•"/>
                </a:pPr>
                <a:r>
                  <a:rPr lang="en-GB" sz="2000" b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J, L in MeV</a:t>
                </a:r>
              </a:p>
              <a:p>
                <a:pPr marL="342900" indent="-342900" algn="just" eaLnBrk="1" hangingPunct="1">
                  <a:buFont typeface="Arial" panose="020B0604020202020204" pitchFamily="34" charset="0"/>
                  <a:buChar char="•"/>
                </a:pPr>
                <a:r>
                  <a:rPr lang="en-GB" sz="2000" b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ΔR is the value of the neutron skin thickness of </a:t>
                </a:r>
                <a:r>
                  <a:rPr lang="en-GB" sz="2000" b="1" baseline="30000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208</a:t>
                </a:r>
                <a:r>
                  <a:rPr lang="en-GB" sz="2000" b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Pb in </a:t>
                </a:r>
                <a:r>
                  <a:rPr lang="en-GB" sz="2000" b="1" err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fm</a:t>
                </a:r>
                <a:r>
                  <a:rPr lang="en-GB" sz="2000" b="1">
                    <a:solidFill>
                      <a:srgbClr val="0000FF"/>
                    </a:solidFill>
                    <a:latin typeface="Arial" charset="0"/>
                    <a:cs typeface="Arial" charset="0"/>
                  </a:rPr>
                  <a:t> </a:t>
                </a:r>
              </a:p>
            </p:txBody>
          </p:sp>
        </p:grpSp>
      </p:grp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A6ED82CC-17DD-CB44-805F-95C5A5EA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3366" y="6183312"/>
            <a:ext cx="4252554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278986" y="84786"/>
            <a:ext cx="4813104" cy="6709529"/>
          </a:xfrm>
          <a:prstGeom prst="rect">
            <a:avLst/>
          </a:prstGeom>
          <a:solidFill>
            <a:srgbClr val="FFFB73"/>
          </a:solidFill>
          <a:ln w="38100">
            <a:solidFill>
              <a:srgbClr val="3CAC15"/>
            </a:solidFill>
          </a:ln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u="sng">
                <a:latin typeface="Arial"/>
                <a:cs typeface="Arial"/>
              </a:rPr>
              <a:t>PDR</a:t>
            </a:r>
            <a:r>
              <a:rPr lang="en-GB"/>
              <a:t> </a:t>
            </a:r>
            <a:r>
              <a:rPr lang="en-US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Wingdings"/>
              </a:rPr>
              <a:t>PRC 81, 041301(R) (2010)</a:t>
            </a: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</a:rPr>
              <a:t>J = 32.3 ± 1.3;    L = 64.8 ± 15.7</a:t>
            </a: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</a:rPr>
              <a:t>ΔR = </a:t>
            </a:r>
            <a:r>
              <a:rPr lang="en-GB" sz="2400">
                <a:solidFill>
                  <a:srgbClr val="0000FF"/>
                </a:solidFill>
                <a:cs typeface="Arial"/>
              </a:rPr>
              <a:t>0.194 ± 0.024</a:t>
            </a:r>
            <a:endParaRPr lang="en-GB" sz="240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endParaRPr lang="en-GB"/>
          </a:p>
          <a:p>
            <a:pPr>
              <a:defRPr/>
            </a:pPr>
            <a:endParaRPr lang="en-GB"/>
          </a:p>
          <a:p>
            <a:pPr marL="342900" indent="-342900">
              <a:buFont typeface="Arial"/>
              <a:buChar char="•"/>
              <a:defRPr/>
            </a:pPr>
            <a:r>
              <a:rPr lang="en-GB" sz="2000" u="sng">
                <a:latin typeface="Arial"/>
                <a:cs typeface="Arial"/>
              </a:rPr>
              <a:t>Dipole polarizability</a:t>
            </a:r>
            <a:r>
              <a:rPr lang="en-GB"/>
              <a:t> </a:t>
            </a:r>
            <a:r>
              <a:rPr lang="en-US">
                <a:solidFill>
                  <a:srgbClr val="FF0000"/>
                </a:solidFill>
                <a:latin typeface="Arial Narrow"/>
                <a:cs typeface="Arial Narrow"/>
                <a:sym typeface="Wingdings"/>
              </a:rPr>
              <a:t>PRC 88, 024316 (2013)</a:t>
            </a:r>
            <a:endParaRPr lang="en-GB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</a:rPr>
              <a:t>J = 31 ± 2;    L = 43 ± 16</a:t>
            </a: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cs typeface="Arial"/>
              </a:rPr>
              <a:t>ΔR = 0.16 ± 0.03 </a:t>
            </a:r>
          </a:p>
          <a:p>
            <a:pPr>
              <a:defRPr/>
            </a:pPr>
            <a:endParaRPr lang="en-GB" sz="2400"/>
          </a:p>
          <a:p>
            <a:pPr>
              <a:defRPr/>
            </a:pPr>
            <a:endParaRPr lang="en-GB"/>
          </a:p>
          <a:p>
            <a:pPr marL="342900" indent="-342900">
              <a:buFont typeface="Arial"/>
              <a:buChar char="•"/>
              <a:defRPr/>
            </a:pPr>
            <a:r>
              <a:rPr lang="en-GB" sz="2000" u="sng">
                <a:latin typeface="Arial"/>
                <a:cs typeface="Arial"/>
              </a:rPr>
              <a:t>IVGQR</a:t>
            </a:r>
            <a:r>
              <a:rPr lang="en-GB"/>
              <a:t> </a:t>
            </a:r>
            <a:r>
              <a:rPr lang="en-US">
                <a:solidFill>
                  <a:srgbClr val="FF0000"/>
                </a:solidFill>
                <a:latin typeface="Arial Narrow"/>
                <a:cs typeface="Arial Narrow"/>
                <a:sym typeface="Wingdings"/>
              </a:rPr>
              <a:t>PRC 87, 034301 (2013)</a:t>
            </a:r>
            <a:endParaRPr lang="en-GB" sz="200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latin typeface="Arial"/>
                <a:cs typeface="Arial"/>
              </a:rPr>
              <a:t>J = 32 ± 1;    L = 37 ± 18</a:t>
            </a:r>
          </a:p>
          <a:p>
            <a:pPr>
              <a:defRPr/>
            </a:pPr>
            <a:r>
              <a:rPr lang="en-GB" sz="2400">
                <a:solidFill>
                  <a:srgbClr val="0000FF"/>
                </a:solidFill>
                <a:cs typeface="Arial"/>
              </a:rPr>
              <a:t>ΔR = 0.14 ± 0.03</a:t>
            </a:r>
          </a:p>
          <a:p>
            <a:pPr>
              <a:defRPr/>
            </a:pPr>
            <a:endParaRPr lang="en-GB" sz="2400"/>
          </a:p>
          <a:p>
            <a:pPr>
              <a:defRPr/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u="sng">
                <a:latin typeface="Arial"/>
                <a:cs typeface="Arial"/>
              </a:rPr>
              <a:t>Anti-</a:t>
            </a:r>
            <a:r>
              <a:rPr lang="en-GB" sz="2000" u="sng" err="1">
                <a:latin typeface="Arial"/>
                <a:cs typeface="Arial"/>
              </a:rPr>
              <a:t>analog</a:t>
            </a:r>
            <a:r>
              <a:rPr lang="en-GB" sz="2000" u="sng">
                <a:latin typeface="Arial"/>
                <a:cs typeface="Arial"/>
              </a:rPr>
              <a:t> dipole</a:t>
            </a:r>
            <a:r>
              <a:rPr lang="en-GB"/>
              <a:t> </a:t>
            </a:r>
            <a:r>
              <a:rPr lang="en-US">
                <a:solidFill>
                  <a:srgbClr val="FF0000"/>
                </a:solidFill>
                <a:latin typeface="Arial Narrow"/>
                <a:cs typeface="Arial Narrow"/>
                <a:sym typeface="Wingdings"/>
              </a:rPr>
              <a:t>PRC 94, 044313 (2016) </a:t>
            </a:r>
            <a:r>
              <a:rPr lang="en-US" sz="2400">
                <a:solidFill>
                  <a:srgbClr val="0432FF"/>
                </a:solidFill>
                <a:latin typeface="Arial Narrow"/>
                <a:cs typeface="Arial Narrow"/>
                <a:sym typeface="Wingdings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000">
              <a:solidFill>
                <a:srgbClr val="FF0000"/>
              </a:solidFill>
              <a:latin typeface="Arial Narrow"/>
              <a:cs typeface="Arial Narrow"/>
              <a:sym typeface="Wingding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u="sng">
                <a:latin typeface="Arial"/>
                <a:cs typeface="Arial"/>
              </a:rPr>
              <a:t>Isobaric Analog State</a:t>
            </a:r>
            <a:r>
              <a:rPr lang="en-GB" sz="2000">
                <a:latin typeface="Arial"/>
                <a:cs typeface="Arial"/>
              </a:rPr>
              <a:t> </a:t>
            </a:r>
            <a:r>
              <a:rPr lang="en-GB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PRL 120, 202501 (2018)</a:t>
            </a:r>
          </a:p>
        </p:txBody>
      </p:sp>
    </p:spTree>
    <p:extLst>
      <p:ext uri="{BB962C8B-B14F-4D97-AF65-F5344CB8AC3E}">
        <p14:creationId xmlns:p14="http://schemas.microsoft.com/office/powerpoint/2010/main" val="304623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56DD-50C0-8949-96AC-0D2B4E783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Neutron 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3A7F9-D4B1-344D-BC1B-06535699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23D74-619B-374A-BFEF-CA7923B3C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07302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4D9C8-EC7E-604C-AC83-F0DC5CD45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29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84C2B-6952-F440-84E2-0BFB98B5B0B9}"/>
              </a:ext>
            </a:extLst>
          </p:cNvPr>
          <p:cNvSpPr txBox="1"/>
          <p:nvPr/>
        </p:nvSpPr>
        <p:spPr>
          <a:xfrm>
            <a:off x="465667" y="1300667"/>
            <a:ext cx="6832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/>
              <a:t>Postulated by </a:t>
            </a:r>
            <a:r>
              <a:rPr lang="en-GB" sz="2000" b="1"/>
              <a:t>Landau</a:t>
            </a:r>
            <a:r>
              <a:rPr lang="en-GB" sz="2000"/>
              <a:t> after the neutron was discovered</a:t>
            </a:r>
          </a:p>
          <a:p>
            <a:pPr algn="just"/>
            <a:r>
              <a:rPr lang="en-GB" sz="2000">
                <a:hlinkClick r:id="rId2"/>
              </a:rPr>
              <a:t>http://</a:t>
            </a:r>
            <a:r>
              <a:rPr lang="en-GB" sz="2000" err="1">
                <a:hlinkClick r:id="rId2"/>
              </a:rPr>
              <a:t>www.ift.uni.wroc.pl</a:t>
            </a:r>
            <a:r>
              <a:rPr lang="en-GB" sz="2000">
                <a:hlinkClick r:id="rId2"/>
              </a:rPr>
              <a:t>/%7Ekarp44/talks/</a:t>
            </a:r>
            <a:r>
              <a:rPr lang="en-GB" sz="2000" err="1">
                <a:hlinkClick r:id="rId2"/>
              </a:rPr>
              <a:t>yakovlev.pdf</a:t>
            </a:r>
            <a:endParaRPr lang="en-GB" sz="200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/>
              <a:t>Discovered many years later by </a:t>
            </a:r>
            <a:r>
              <a:rPr lang="en-GB" sz="2000" b="1"/>
              <a:t>J. Bell and A. Hewish </a:t>
            </a:r>
            <a:r>
              <a:rPr lang="en-GB" sz="2000"/>
              <a:t>(Nobel prize 1974 </a:t>
            </a:r>
            <a:r>
              <a:rPr lang="en-GB" sz="2000" i="1"/>
              <a:t>only to A. Hewish</a:t>
            </a:r>
            <a:r>
              <a:rPr lang="en-GB" sz="200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u="sng">
                <a:solidFill>
                  <a:srgbClr val="FF0000"/>
                </a:solidFill>
              </a:rPr>
              <a:t>Masses known much more precisely than radii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/>
              <a:t>Characterised by </a:t>
            </a:r>
            <a:r>
              <a:rPr lang="en-GB" sz="2000" u="sng">
                <a:solidFill>
                  <a:srgbClr val="FF0000"/>
                </a:solidFill>
              </a:rPr>
              <a:t>huge magnetic fields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/>
          </a:p>
          <a:p>
            <a:pPr algn="just"/>
            <a:endParaRPr lang="en-GB" sz="20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E9315-18FE-6B48-B2BD-1F23E9B61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060" y="1195809"/>
            <a:ext cx="956740" cy="15034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033D5A4-662D-1A4E-B2A5-08E7852EC305}"/>
              </a:ext>
            </a:extLst>
          </p:cNvPr>
          <p:cNvGrpSpPr/>
          <p:nvPr/>
        </p:nvGrpSpPr>
        <p:grpSpPr>
          <a:xfrm>
            <a:off x="4426963" y="2741020"/>
            <a:ext cx="4090504" cy="3394227"/>
            <a:chOff x="4426963" y="2896000"/>
            <a:chExt cx="4090504" cy="33942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C8FD47-97E8-C843-B9AE-96F4DDC8C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8825" y="2896000"/>
              <a:ext cx="2278642" cy="339422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41AC51-B848-4344-B940-9AB5DCB8ED37}"/>
                </a:ext>
              </a:extLst>
            </p:cNvPr>
            <p:cNvSpPr txBox="1"/>
            <p:nvPr/>
          </p:nvSpPr>
          <p:spPr>
            <a:xfrm>
              <a:off x="4426963" y="5541387"/>
              <a:ext cx="1804507" cy="584775"/>
            </a:xfrm>
            <a:prstGeom prst="rect">
              <a:avLst/>
            </a:prstGeom>
            <a:solidFill>
              <a:srgbClr val="A8FFAD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F. </a:t>
              </a:r>
              <a:r>
                <a:rPr lang="en-GB" sz="1600" err="1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Özel</a:t>
              </a:r>
              <a:r>
                <a:rPr lang="en-GB" sz="160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and P. Freire, ARAA 54, 401 (2016)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70C67D-BD53-5040-90D0-DDEA6876EA02}"/>
              </a:ext>
            </a:extLst>
          </p:cNvPr>
          <p:cNvGrpSpPr/>
          <p:nvPr/>
        </p:nvGrpSpPr>
        <p:grpSpPr>
          <a:xfrm>
            <a:off x="473417" y="4475457"/>
            <a:ext cx="3564149" cy="1369015"/>
            <a:chOff x="473417" y="4475457"/>
            <a:chExt cx="3564149" cy="13690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E8D74D-C884-D640-8674-700731596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417" y="4475457"/>
              <a:ext cx="1609376" cy="13690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090AB3-3650-2C40-AE21-0AF8E4861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3545" y="4775342"/>
              <a:ext cx="1714021" cy="507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09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34AC-6402-A848-827F-5CC0696AE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realization: the Kohn-Sham scheme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43BB2-B546-324C-BE36-9948EF2F0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B71C-C479-6D46-9AC0-876DF0F5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63010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20CD1-9D38-8347-8CC1-D9522C484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3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ED99A2-8590-9E4D-AD22-7364A114CB2D}"/>
              </a:ext>
            </a:extLst>
          </p:cNvPr>
          <p:cNvSpPr txBox="1"/>
          <p:nvPr/>
        </p:nvSpPr>
        <p:spPr>
          <a:xfrm>
            <a:off x="457200" y="118872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>
                <a:solidFill>
                  <a:srgbClr val="0432FF"/>
                </a:solidFill>
              </a:rPr>
              <a:t>We assume that the density can be expressed in terms of </a:t>
            </a:r>
            <a:r>
              <a:rPr lang="en-GB" b="1">
                <a:solidFill>
                  <a:srgbClr val="0432FF"/>
                </a:solidFill>
              </a:rPr>
              <a:t>single-particle orbitals</a:t>
            </a:r>
            <a:r>
              <a:rPr lang="en-GB">
                <a:solidFill>
                  <a:srgbClr val="0432FF"/>
                </a:solidFill>
              </a:rPr>
              <a:t>, and that the kinetic energy has the simple form: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3B8305-BB27-444F-A7ED-3856D461F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25981"/>
            <a:ext cx="2513036" cy="599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1F231-4E90-8642-97A9-58A54951D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40" y="2024704"/>
            <a:ext cx="4175406" cy="700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6E8E6-909F-5346-A254-F105A41B97F4}"/>
              </a:ext>
            </a:extLst>
          </p:cNvPr>
          <p:cNvSpPr txBox="1"/>
          <p:nvPr/>
        </p:nvSpPr>
        <p:spPr>
          <a:xfrm>
            <a:off x="457201" y="2915074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>
                <a:solidFill>
                  <a:srgbClr val="0432FF"/>
                </a:solidFill>
              </a:rPr>
              <a:t>We have said that the energy must be minimized, but we add a constraint associated with the fact that we want </a:t>
            </a:r>
            <a:r>
              <a:rPr lang="en-GB" b="1">
                <a:solidFill>
                  <a:srgbClr val="0432FF"/>
                </a:solidFill>
              </a:rPr>
              <a:t>orbitals that form an orthonormal set </a:t>
            </a:r>
            <a:r>
              <a:rPr lang="en-GB">
                <a:solidFill>
                  <a:srgbClr val="0432FF"/>
                </a:solidFill>
              </a:rPr>
              <a:t>(Lagrange multiplier)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AA4AD1-6C95-3B4A-8614-9D8AD19FF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4028057"/>
            <a:ext cx="8118635" cy="559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7B1D5D-2C6C-C246-A9DC-D041E83262B9}"/>
              </a:ext>
            </a:extLst>
          </p:cNvPr>
          <p:cNvSpPr txBox="1"/>
          <p:nvPr/>
        </p:nvSpPr>
        <p:spPr>
          <a:xfrm>
            <a:off x="457198" y="4798988"/>
            <a:ext cx="822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The variation of this quantity, 𝛿(…) = 0 produces a Schrödinger-like equation: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A42404-89B6-334E-AAA4-34322ACD78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554" y="5327919"/>
            <a:ext cx="3963677" cy="58405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D6E5E9-B7B3-B245-B290-F77E1BCDC9A7}"/>
              </a:ext>
            </a:extLst>
          </p:cNvPr>
          <p:cNvSpPr/>
          <p:nvPr/>
        </p:nvSpPr>
        <p:spPr>
          <a:xfrm>
            <a:off x="2082793" y="5168320"/>
            <a:ext cx="4345312" cy="9578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7DA15-90D3-704B-BEFE-862928C1F7CA}"/>
              </a:ext>
            </a:extLst>
          </p:cNvPr>
          <p:cNvGrpSpPr/>
          <p:nvPr/>
        </p:nvGrpSpPr>
        <p:grpSpPr>
          <a:xfrm>
            <a:off x="6746656" y="5309055"/>
            <a:ext cx="2261871" cy="615101"/>
            <a:chOff x="6746656" y="5309055"/>
            <a:chExt cx="2261871" cy="6151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3DE2A8F-9B28-A646-B9C9-A57BD9A25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AFCF18-E589-EA49-8E37-FF0B5985B09B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0622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759C-EFED-E44B-867D-CD6955B3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4523"/>
            <a:ext cx="8229600" cy="724429"/>
          </a:xfrm>
        </p:spPr>
        <p:txBody>
          <a:bodyPr/>
          <a:lstStyle/>
          <a:p>
            <a:r>
              <a:rPr lang="en-GB" dirty="0"/>
              <a:t>Status (in a nutshell)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E0236-3BF3-F54B-9DB8-22A88CB2F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4" y="1007580"/>
            <a:ext cx="6861917" cy="4908308"/>
          </a:xfrm>
        </p:spPr>
        <p:txBody>
          <a:bodyPr>
            <a:normAutofit fontScale="62500" lnSpcReduction="20000"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0432FF"/>
                </a:solidFill>
              </a:rPr>
              <a:t>Error on </a:t>
            </a:r>
            <a:r>
              <a:rPr lang="en-US" sz="2900" b="1" dirty="0">
                <a:solidFill>
                  <a:srgbClr val="0432FF"/>
                </a:solidFill>
              </a:rPr>
              <a:t>masses</a:t>
            </a:r>
            <a:r>
              <a:rPr lang="en-US" sz="2900" dirty="0">
                <a:solidFill>
                  <a:srgbClr val="0432FF"/>
                </a:solidFill>
              </a:rPr>
              <a:t> of the order of 1 MeV.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0432FF"/>
                </a:solidFill>
              </a:rPr>
              <a:t>Predictions of </a:t>
            </a:r>
            <a:r>
              <a:rPr lang="en-US" sz="2900" b="1" dirty="0">
                <a:solidFill>
                  <a:srgbClr val="0432FF"/>
                </a:solidFill>
              </a:rPr>
              <a:t>drip lines</a:t>
            </a:r>
            <a:r>
              <a:rPr lang="en-US" sz="2900" dirty="0">
                <a:solidFill>
                  <a:srgbClr val="0432FF"/>
                </a:solidFill>
              </a:rPr>
              <a:t> and </a:t>
            </a:r>
            <a:r>
              <a:rPr lang="en-US" sz="2900" b="1" dirty="0">
                <a:solidFill>
                  <a:srgbClr val="0432FF"/>
                </a:solidFill>
              </a:rPr>
              <a:t>super heavy</a:t>
            </a:r>
            <a:r>
              <a:rPr lang="en-US" sz="2900" dirty="0">
                <a:solidFill>
                  <a:srgbClr val="0432FF"/>
                </a:solidFill>
              </a:rPr>
              <a:t> nuclei.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0432FF"/>
                </a:solidFill>
              </a:rPr>
              <a:t>Trends of </a:t>
            </a:r>
            <a:r>
              <a:rPr lang="en-US" sz="2900" b="1" dirty="0">
                <a:solidFill>
                  <a:srgbClr val="0432FF"/>
                </a:solidFill>
              </a:rPr>
              <a:t>charge radii and deformations</a:t>
            </a:r>
            <a:r>
              <a:rPr lang="en-US" sz="2900" dirty="0">
                <a:solidFill>
                  <a:srgbClr val="0432FF"/>
                </a:solidFill>
              </a:rPr>
              <a:t> fairly well reproduced.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0432FF"/>
                </a:solidFill>
              </a:rPr>
              <a:t>Advanced techniques based on </a:t>
            </a:r>
            <a:r>
              <a:rPr lang="en-US" sz="2900" b="1" dirty="0">
                <a:solidFill>
                  <a:srgbClr val="0432FF"/>
                </a:solidFill>
              </a:rPr>
              <a:t>symmetry restoration.</a:t>
            </a:r>
            <a:endParaRPr lang="en-US" sz="29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b="1" dirty="0">
                <a:solidFill>
                  <a:srgbClr val="0432FF"/>
                </a:solidFill>
              </a:rPr>
              <a:t>Giant resonances, charge-exchange states and </a:t>
            </a:r>
            <a:r>
              <a:rPr lang="en-US" sz="3100" b="1" dirty="0">
                <a:solidFill>
                  <a:srgbClr val="0432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β</a:t>
            </a:r>
            <a:r>
              <a:rPr lang="en-US" sz="2900" b="1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-decay</a:t>
            </a:r>
            <a:r>
              <a:rPr lang="en-US" sz="29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: here!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Current interest in </a:t>
            </a:r>
            <a:r>
              <a:rPr lang="en-US" sz="2900" b="1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large amplitude motion, reactions</a:t>
            </a:r>
            <a:r>
              <a:rPr lang="en-US" sz="29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 etc.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FF0000"/>
              </a:solidFill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FF0000"/>
                </a:solidFill>
                <a:cs typeface="Times New Roman" charset="0"/>
              </a:rPr>
              <a:t>Progress in the study of theoretical errors and of correlations among EDF parameters.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900" dirty="0">
              <a:solidFill>
                <a:srgbClr val="FF0000"/>
              </a:solidFill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900" dirty="0">
                <a:solidFill>
                  <a:srgbClr val="FF0000"/>
                </a:solidFill>
                <a:cs typeface="Times New Roman" charset="0"/>
              </a:rPr>
              <a:t>Merging with </a:t>
            </a:r>
            <a:r>
              <a:rPr lang="en-US" sz="2900" i="1" dirty="0">
                <a:solidFill>
                  <a:srgbClr val="FF0000"/>
                </a:solidFill>
                <a:cs typeface="Times New Roman" charset="0"/>
              </a:rPr>
              <a:t>ab initio.</a:t>
            </a:r>
            <a:endParaRPr lang="it-IT" sz="2900" i="1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B3BAF-F742-C941-87EB-7E5C76DC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E1427-5450-644F-A9F2-CE2BD3EE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216CE-D905-AD4A-92CC-C546D7745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4</a:t>
            </a:fld>
            <a:endParaRPr lang="it-IT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01D87B-8156-E14F-9FBE-DF0323B21860}"/>
              </a:ext>
            </a:extLst>
          </p:cNvPr>
          <p:cNvGrpSpPr/>
          <p:nvPr/>
        </p:nvGrpSpPr>
        <p:grpSpPr>
          <a:xfrm>
            <a:off x="7429387" y="896735"/>
            <a:ext cx="1579140" cy="1458913"/>
            <a:chOff x="5314868" y="2212264"/>
            <a:chExt cx="1579140" cy="1458913"/>
          </a:xfrm>
        </p:grpSpPr>
        <p:sp>
          <p:nvSpPr>
            <p:cNvPr id="8" name="Oval 142">
              <a:extLst>
                <a:ext uri="{FF2B5EF4-FFF2-40B4-BE49-F238E27FC236}">
                  <a16:creationId xmlns:a16="http://schemas.microsoft.com/office/drawing/2014/main" id="{0F5D1381-0B9F-3447-973C-0CCE141CA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4868" y="2212264"/>
              <a:ext cx="1579140" cy="145891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it-IT" altLang="x-none" sz="20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9" name="Oval 143">
              <a:extLst>
                <a:ext uri="{FF2B5EF4-FFF2-40B4-BE49-F238E27FC236}">
                  <a16:creationId xmlns:a16="http://schemas.microsoft.com/office/drawing/2014/main" id="{6FEED333-0040-DD49-8993-E813E77FE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9716" y="2771570"/>
              <a:ext cx="376854" cy="348162"/>
            </a:xfrm>
            <a:prstGeom prst="ellipse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144">
              <a:extLst>
                <a:ext uri="{FF2B5EF4-FFF2-40B4-BE49-F238E27FC236}">
                  <a16:creationId xmlns:a16="http://schemas.microsoft.com/office/drawing/2014/main" id="{C574F237-F1EC-6248-9A09-BF44583D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436" y="3334246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145">
              <a:extLst>
                <a:ext uri="{FF2B5EF4-FFF2-40B4-BE49-F238E27FC236}">
                  <a16:creationId xmlns:a16="http://schemas.microsoft.com/office/drawing/2014/main" id="{C0364D8C-1A0E-9440-AB9F-369A599CF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7841" y="2718784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Text Box 146">
              <a:extLst>
                <a:ext uri="{FF2B5EF4-FFF2-40B4-BE49-F238E27FC236}">
                  <a16:creationId xmlns:a16="http://schemas.microsoft.com/office/drawing/2014/main" id="{96498780-9545-E24B-9E7C-3E9E4E744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3332" y="2789093"/>
              <a:ext cx="430343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aseline="3000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9</a:t>
              </a:r>
              <a:r>
                <a:rPr lang="en-US" altLang="ja-JP" sz="160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L</a:t>
              </a:r>
              <a:r>
                <a:rPr kumimoji="1" lang="en-US" altLang="ja-JP" sz="160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i</a:t>
              </a:r>
            </a:p>
          </p:txBody>
        </p:sp>
        <p:sp>
          <p:nvSpPr>
            <p:cNvPr id="13" name="Text Box 147">
              <a:extLst>
                <a:ext uri="{FF2B5EF4-FFF2-40B4-BE49-F238E27FC236}">
                  <a16:creationId xmlns:a16="http://schemas.microsoft.com/office/drawing/2014/main" id="{EC852904-385F-624B-A525-C23C4DD74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9126" y="3373554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  <p:sp>
          <p:nvSpPr>
            <p:cNvPr id="14" name="Text Box 148">
              <a:extLst>
                <a:ext uri="{FF2B5EF4-FFF2-40B4-BE49-F238E27FC236}">
                  <a16:creationId xmlns:a16="http://schemas.microsoft.com/office/drawing/2014/main" id="{8BF17778-20E1-FA41-9066-4057D9C60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5451" y="2767078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>
                  <a:latin typeface="Arial" charset="0"/>
                  <a:ea typeface="ＭＳ Ｐゴシック" charset="-128"/>
                </a:rPr>
                <a:t>n</a:t>
              </a:r>
            </a:p>
          </p:txBody>
        </p:sp>
      </p:grpSp>
      <p:pic>
        <p:nvPicPr>
          <p:cNvPr id="15" name="Picture 14" descr="r225-f2">
            <a:extLst>
              <a:ext uri="{FF2B5EF4-FFF2-40B4-BE49-F238E27FC236}">
                <a16:creationId xmlns:a16="http://schemas.microsoft.com/office/drawing/2014/main" id="{4AD30838-6CE2-0A43-BFAD-25528995C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42" y="1921253"/>
            <a:ext cx="1374903" cy="195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1B619D-9A48-D644-AC81-1C755D536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942" y="3380166"/>
            <a:ext cx="2048058" cy="1392679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00B360BA-72A8-294A-B1B0-2021DCF85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0814" y="5484356"/>
            <a:ext cx="4461927" cy="1323439"/>
          </a:xfrm>
          <a:prstGeom prst="rect">
            <a:avLst/>
          </a:prstGeom>
          <a:solidFill>
            <a:srgbClr val="A8FFAD"/>
          </a:solidFill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rgbClr val="0000FF"/>
                </a:solidFill>
                <a:latin typeface="Arial"/>
                <a:cs typeface="Arial"/>
              </a:rPr>
              <a:t>Skyrme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: local functionals                             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rgbClr val="0000FF"/>
                </a:solidFill>
                <a:latin typeface="Arial"/>
                <a:cs typeface="Arial"/>
              </a:rPr>
              <a:t>Gogny</a:t>
            </a: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: non local f.                              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algn="just" eaLnBrk="1" hangingPunct="1"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Covariant (relativistic) f.</a:t>
            </a:r>
          </a:p>
          <a:p>
            <a:pPr marL="0" indent="0" algn="just"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Arial"/>
                <a:cs typeface="Arial"/>
              </a:rPr>
              <a:t>     SEDF, GEDF, CEDF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3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262" y="150813"/>
            <a:ext cx="8229600" cy="514879"/>
          </a:xfrm>
        </p:spPr>
        <p:txBody>
          <a:bodyPr>
            <a:normAutofit fontScale="90000"/>
          </a:bodyPr>
          <a:lstStyle/>
          <a:p>
            <a:r>
              <a:rPr lang="en-GB" dirty="0"/>
              <a:t>Charge-exchange transitions and 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β-</a:t>
            </a:r>
            <a:r>
              <a:rPr lang="en-GB" dirty="0"/>
              <a:t>decay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660140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5</a:t>
            </a:fld>
            <a:endParaRPr lang="uk-UA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2B8CE67-A0E8-E54E-95C8-4B0510FD3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44" y="576376"/>
            <a:ext cx="1588880" cy="1080438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AE2EE020-5ABA-A341-A8DB-BB72929C5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618" y="1140077"/>
            <a:ext cx="2626649" cy="21544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buNone/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They are induced by reactions, like (</a:t>
            </a:r>
            <a:r>
              <a:rPr lang="en-GB" altLang="x-none" sz="2000" dirty="0" err="1">
                <a:solidFill>
                  <a:srgbClr val="0000FF"/>
                </a:solidFill>
                <a:latin typeface="Arial" charset="0"/>
              </a:rPr>
              <a:t>p,n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) or (</a:t>
            </a:r>
            <a:r>
              <a:rPr lang="en-GB" altLang="x-none" sz="200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He,t).</a:t>
            </a:r>
          </a:p>
          <a:p>
            <a:pPr marL="0" indent="0" algn="just">
              <a:spcBef>
                <a:spcPct val="50000"/>
              </a:spcBef>
              <a:buNone/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Some transitions may be inside the allowed </a:t>
            </a:r>
            <a:r>
              <a:rPr lang="en-GB" altLang="x-none" sz="2400" dirty="0">
                <a:solidFill>
                  <a:srgbClr val="0000FF"/>
                </a:solidFill>
                <a:latin typeface="Times New Roman" charset="0"/>
              </a:rPr>
              <a:t>β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-decay window.</a:t>
            </a:r>
          </a:p>
        </p:txBody>
      </p:sp>
      <p:grpSp>
        <p:nvGrpSpPr>
          <p:cNvPr id="45" name="Group 5">
            <a:extLst>
              <a:ext uri="{FF2B5EF4-FFF2-40B4-BE49-F238E27FC236}">
                <a16:creationId xmlns:a16="http://schemas.microsoft.com/office/drawing/2014/main" id="{520F3F13-4177-D94E-987E-EDA2792C5474}"/>
              </a:ext>
            </a:extLst>
          </p:cNvPr>
          <p:cNvGrpSpPr>
            <a:grpSpLocks/>
          </p:cNvGrpSpPr>
          <p:nvPr/>
        </p:nvGrpSpPr>
        <p:grpSpPr bwMode="auto">
          <a:xfrm>
            <a:off x="5228401" y="1093462"/>
            <a:ext cx="3780126" cy="2416757"/>
            <a:chOff x="3168" y="2304"/>
            <a:chExt cx="2402" cy="1893"/>
          </a:xfrm>
        </p:grpSpPr>
        <p:grpSp>
          <p:nvGrpSpPr>
            <p:cNvPr id="82" name="Group 6">
              <a:extLst>
                <a:ext uri="{FF2B5EF4-FFF2-40B4-BE49-F238E27FC236}">
                  <a16:creationId xmlns:a16="http://schemas.microsoft.com/office/drawing/2014/main" id="{848F825E-418F-EB4D-AA5A-9C65FB85E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2304"/>
              <a:ext cx="2402" cy="1893"/>
              <a:chOff x="3008" y="2160"/>
              <a:chExt cx="2565" cy="2039"/>
            </a:xfrm>
          </p:grpSpPr>
          <p:grpSp>
            <p:nvGrpSpPr>
              <p:cNvPr id="85" name="Group 7">
                <a:extLst>
                  <a:ext uri="{FF2B5EF4-FFF2-40B4-BE49-F238E27FC236}">
                    <a16:creationId xmlns:a16="http://schemas.microsoft.com/office/drawing/2014/main" id="{96D1FD6E-FCFE-744D-8C1F-9ADA037D0C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4" y="2160"/>
                <a:ext cx="2400" cy="1584"/>
                <a:chOff x="3024" y="2256"/>
                <a:chExt cx="1968" cy="1008"/>
              </a:xfrm>
            </p:grpSpPr>
            <p:sp>
              <p:nvSpPr>
                <p:cNvPr id="89" name="Line 8">
                  <a:extLst>
                    <a:ext uri="{FF2B5EF4-FFF2-40B4-BE49-F238E27FC236}">
                      <a16:creationId xmlns:a16="http://schemas.microsoft.com/office/drawing/2014/main" id="{7645D6BD-626C-AA49-8408-D3E2189500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4" y="2256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0" name="Line 9">
                  <a:extLst>
                    <a:ext uri="{FF2B5EF4-FFF2-40B4-BE49-F238E27FC236}">
                      <a16:creationId xmlns:a16="http://schemas.microsoft.com/office/drawing/2014/main" id="{26C79FA0-B908-DF47-B653-A377E03287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4" y="2448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1" name="Line 10">
                  <a:extLst>
                    <a:ext uri="{FF2B5EF4-FFF2-40B4-BE49-F238E27FC236}">
                      <a16:creationId xmlns:a16="http://schemas.microsoft.com/office/drawing/2014/main" id="{D0E36C5E-5E6D-5042-BAA8-E27F78CDC1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24" y="2640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2" name="Line 11">
                  <a:extLst>
                    <a:ext uri="{FF2B5EF4-FFF2-40B4-BE49-F238E27FC236}">
                      <a16:creationId xmlns:a16="http://schemas.microsoft.com/office/drawing/2014/main" id="{BACF2929-F496-EF48-8AEC-64AD50B07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92" y="2496"/>
                  <a:ext cx="4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3" name="Line 12">
                  <a:extLst>
                    <a:ext uri="{FF2B5EF4-FFF2-40B4-BE49-F238E27FC236}">
                      <a16:creationId xmlns:a16="http://schemas.microsoft.com/office/drawing/2014/main" id="{99DC3D57-62A4-344C-BAA9-2BE54032B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92" y="2688"/>
                  <a:ext cx="4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4" name="Line 13">
                  <a:extLst>
                    <a:ext uri="{FF2B5EF4-FFF2-40B4-BE49-F238E27FC236}">
                      <a16:creationId xmlns:a16="http://schemas.microsoft.com/office/drawing/2014/main" id="{625D406E-EF3B-3E46-B9DD-B3863495AE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0" y="2736"/>
                  <a:ext cx="4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5" name="Line 14">
                  <a:extLst>
                    <a:ext uri="{FF2B5EF4-FFF2-40B4-BE49-F238E27FC236}">
                      <a16:creationId xmlns:a16="http://schemas.microsoft.com/office/drawing/2014/main" id="{6A44D753-56B7-8748-A031-A461CD381F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92" y="3264"/>
                  <a:ext cx="43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6" name="Line 15">
                  <a:extLst>
                    <a:ext uri="{FF2B5EF4-FFF2-40B4-BE49-F238E27FC236}">
                      <a16:creationId xmlns:a16="http://schemas.microsoft.com/office/drawing/2014/main" id="{4ECBEAC7-2D9E-E442-87B9-874B1014AE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336" cy="24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7" name="Line 16">
                  <a:extLst>
                    <a:ext uri="{FF2B5EF4-FFF2-40B4-BE49-F238E27FC236}">
                      <a16:creationId xmlns:a16="http://schemas.microsoft.com/office/drawing/2014/main" id="{F6177916-47AB-5949-9F35-03033B3A2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56" y="2448"/>
                  <a:ext cx="336" cy="24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8" name="Line 17">
                  <a:extLst>
                    <a:ext uri="{FF2B5EF4-FFF2-40B4-BE49-F238E27FC236}">
                      <a16:creationId xmlns:a16="http://schemas.microsoft.com/office/drawing/2014/main" id="{53D5D75E-76C1-3644-9784-3E5126C55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4" y="2496"/>
                  <a:ext cx="336" cy="24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99" name="Line 18">
                  <a:extLst>
                    <a:ext uri="{FF2B5EF4-FFF2-40B4-BE49-F238E27FC236}">
                      <a16:creationId xmlns:a16="http://schemas.microsoft.com/office/drawing/2014/main" id="{89358BA6-3065-2244-88E3-1D00EFE2B7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12" y="2640"/>
                  <a:ext cx="528" cy="62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0" name="Line 19">
                  <a:extLst>
                    <a:ext uri="{FF2B5EF4-FFF2-40B4-BE49-F238E27FC236}">
                      <a16:creationId xmlns:a16="http://schemas.microsoft.com/office/drawing/2014/main" id="{BDD35275-A4D5-B44E-B2ED-D1D6D3DDBE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2448"/>
                  <a:ext cx="528" cy="81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1" name="Line 20">
                  <a:extLst>
                    <a:ext uri="{FF2B5EF4-FFF2-40B4-BE49-F238E27FC236}">
                      <a16:creationId xmlns:a16="http://schemas.microsoft.com/office/drawing/2014/main" id="{85655345-1D09-714A-A33E-8BC62962AB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2256"/>
                  <a:ext cx="576" cy="10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2" name="Line 21">
                  <a:extLst>
                    <a:ext uri="{FF2B5EF4-FFF2-40B4-BE49-F238E27FC236}">
                      <a16:creationId xmlns:a16="http://schemas.microsoft.com/office/drawing/2014/main" id="{3CD6E0D9-4F6C-354B-AEAD-7939F9233E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32" y="2688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3" name="Line 22">
                  <a:extLst>
                    <a:ext uri="{FF2B5EF4-FFF2-40B4-BE49-F238E27FC236}">
                      <a16:creationId xmlns:a16="http://schemas.microsoft.com/office/drawing/2014/main" id="{760660B3-8847-8F43-A396-554469FB5C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28" y="2496"/>
                  <a:ext cx="0" cy="7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" name="Line 23">
                  <a:extLst>
                    <a:ext uri="{FF2B5EF4-FFF2-40B4-BE49-F238E27FC236}">
                      <a16:creationId xmlns:a16="http://schemas.microsoft.com/office/drawing/2014/main" id="{D8CFC0EA-7950-BE48-8463-FE56767969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76" y="2736"/>
                  <a:ext cx="480" cy="52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latin typeface="Calibri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86" name="Text Box 24">
                <a:extLst>
                  <a:ext uri="{FF2B5EF4-FFF2-40B4-BE49-F238E27FC236}">
                    <a16:creationId xmlns:a16="http://schemas.microsoft.com/office/drawing/2014/main" id="{577DE7B5-D401-774A-939E-E9E5E8879F2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8" y="3888"/>
                <a:ext cx="837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2400">
                    <a:latin typeface="Times New Roman" charset="0"/>
                    <a:ea typeface="ＭＳ Ｐゴシック" charset="0"/>
                    <a:cs typeface="ＭＳ Ｐゴシック" charset="0"/>
                  </a:rPr>
                  <a:t>Z+1,N-1</a:t>
                </a:r>
              </a:p>
            </p:txBody>
          </p:sp>
          <p:sp>
            <p:nvSpPr>
              <p:cNvPr id="87" name="Text Box 25">
                <a:extLst>
                  <a:ext uri="{FF2B5EF4-FFF2-40B4-BE49-F238E27FC236}">
                    <a16:creationId xmlns:a16="http://schemas.microsoft.com/office/drawing/2014/main" id="{E6652682-8A70-E743-BE41-2EEAB4A884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2" y="3888"/>
                <a:ext cx="449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2400">
                    <a:latin typeface="Times New Roman" charset="0"/>
                    <a:ea typeface="ＭＳ Ｐゴシック" charset="0"/>
                    <a:cs typeface="ＭＳ Ｐゴシック" charset="0"/>
                  </a:rPr>
                  <a:t>Z,N</a:t>
                </a:r>
              </a:p>
            </p:txBody>
          </p:sp>
          <p:sp>
            <p:nvSpPr>
              <p:cNvPr id="88" name="Text Box 26">
                <a:extLst>
                  <a:ext uri="{FF2B5EF4-FFF2-40B4-BE49-F238E27FC236}">
                    <a16:creationId xmlns:a16="http://schemas.microsoft.com/office/drawing/2014/main" id="{09AB283D-27EA-CD4C-BD01-4D78EC9BE0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36" y="3888"/>
                <a:ext cx="837" cy="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2400">
                    <a:latin typeface="Times New Roman" charset="0"/>
                    <a:ea typeface="ＭＳ Ｐゴシック" charset="0"/>
                    <a:cs typeface="ＭＳ Ｐゴシック" charset="0"/>
                  </a:rPr>
                  <a:t>Z-1,N+1</a:t>
                </a:r>
              </a:p>
            </p:txBody>
          </p:sp>
        </p:grpSp>
        <p:sp>
          <p:nvSpPr>
            <p:cNvPr id="83" name="Text Box 27">
              <a:extLst>
                <a:ext uri="{FF2B5EF4-FFF2-40B4-BE49-F238E27FC236}">
                  <a16:creationId xmlns:a16="http://schemas.microsoft.com/office/drawing/2014/main" id="{25F3501D-A914-D049-8BF5-76347AEEF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8" y="3350"/>
              <a:ext cx="4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latin typeface="Times New Roman" charset="0"/>
                  <a:ea typeface="ＭＳ Ｐゴシック" charset="0"/>
                  <a:cs typeface="ＭＳ Ｐゴシック" charset="0"/>
                </a:rPr>
                <a:t>(n,p)</a:t>
              </a:r>
              <a:endParaRPr lang="en-GB" sz="200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4" name="Text Box 28">
              <a:extLst>
                <a:ext uri="{FF2B5EF4-FFF2-40B4-BE49-F238E27FC236}">
                  <a16:creationId xmlns:a16="http://schemas.microsoft.com/office/drawing/2014/main" id="{2C66B26C-C801-094E-ABA3-76357577BE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3350"/>
              <a:ext cx="4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latin typeface="Times New Roman" charset="0"/>
                  <a:ea typeface="ＭＳ Ｐゴシック" charset="0"/>
                  <a:cs typeface="ＭＳ Ｐゴシック" charset="0"/>
                </a:rPr>
                <a:t>(p,n)</a:t>
              </a:r>
              <a:endParaRPr lang="en-GB" sz="200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99AC17C-266F-2444-BD61-F92BD6CF4D84}"/>
              </a:ext>
            </a:extLst>
          </p:cNvPr>
          <p:cNvGrpSpPr/>
          <p:nvPr/>
        </p:nvGrpSpPr>
        <p:grpSpPr>
          <a:xfrm>
            <a:off x="443681" y="3833738"/>
            <a:ext cx="1219200" cy="2228850"/>
            <a:chOff x="1766888" y="1390650"/>
            <a:chExt cx="1219200" cy="2228850"/>
          </a:xfrm>
        </p:grpSpPr>
        <p:sp>
          <p:nvSpPr>
            <p:cNvPr id="106" name="Rectangle 35">
              <a:extLst>
                <a:ext uri="{FF2B5EF4-FFF2-40B4-BE49-F238E27FC236}">
                  <a16:creationId xmlns:a16="http://schemas.microsoft.com/office/drawing/2014/main" id="{C7270FFB-1C49-2947-A541-A6E02165029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66888" y="2447925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Rectangle 36">
              <a:extLst>
                <a:ext uri="{FF2B5EF4-FFF2-40B4-BE49-F238E27FC236}">
                  <a16:creationId xmlns:a16="http://schemas.microsoft.com/office/drawing/2014/main" id="{5EE5DA4D-871E-7C43-8F8B-EDAEA35881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376488" y="1958975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8" name="Text Box 37">
              <a:extLst>
                <a:ext uri="{FF2B5EF4-FFF2-40B4-BE49-F238E27FC236}">
                  <a16:creationId xmlns:a16="http://schemas.microsoft.com/office/drawing/2014/main" id="{47E94369-E227-C84C-B78C-B2755D5D3C8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70088" y="3221038"/>
              <a:ext cx="2047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000">
                  <a:latin typeface="Times New Roman" charset="0"/>
                  <a:ea typeface="ＭＳ Ｐゴシック" charset="0"/>
                  <a:cs typeface="ＭＳ Ｐゴシック" charset="0"/>
                </a:rPr>
                <a:t>Z</a:t>
              </a:r>
            </a:p>
          </p:txBody>
        </p:sp>
        <p:sp>
          <p:nvSpPr>
            <p:cNvPr id="109" name="Text Box 38">
              <a:extLst>
                <a:ext uri="{FF2B5EF4-FFF2-40B4-BE49-F238E27FC236}">
                  <a16:creationId xmlns:a16="http://schemas.microsoft.com/office/drawing/2014/main" id="{98FD7491-BAD5-5949-A9DE-B8BE92BE4A0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79688" y="3222625"/>
              <a:ext cx="2524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2000">
                  <a:latin typeface="Times New Roman" charset="0"/>
                  <a:ea typeface="ＭＳ Ｐゴシック" charset="0"/>
                  <a:cs typeface="ＭＳ Ｐゴシック" charset="0"/>
                </a:rPr>
                <a:t>N</a:t>
              </a:r>
            </a:p>
          </p:txBody>
        </p:sp>
        <p:grpSp>
          <p:nvGrpSpPr>
            <p:cNvPr id="110" name="Group 39">
              <a:extLst>
                <a:ext uri="{FF2B5EF4-FFF2-40B4-BE49-F238E27FC236}">
                  <a16:creationId xmlns:a16="http://schemas.microsoft.com/office/drawing/2014/main" id="{711D7188-FDBA-8242-9CC0-F52E73B54AA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78088" y="2365375"/>
              <a:ext cx="406400" cy="109538"/>
              <a:chOff x="1872" y="2592"/>
              <a:chExt cx="384" cy="96"/>
            </a:xfrm>
          </p:grpSpPr>
          <p:sp>
            <p:nvSpPr>
              <p:cNvPr id="116" name="Line 40">
                <a:extLst>
                  <a:ext uri="{FF2B5EF4-FFF2-40B4-BE49-F238E27FC236}">
                    <a16:creationId xmlns:a16="http://schemas.microsoft.com/office/drawing/2014/main" id="{92101CB2-D34F-F843-907B-8EA30A31BF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7" name="Oval 41">
                <a:extLst>
                  <a:ext uri="{FF2B5EF4-FFF2-40B4-BE49-F238E27FC236}">
                    <a16:creationId xmlns:a16="http://schemas.microsoft.com/office/drawing/2014/main" id="{98F0113C-1C53-8846-859C-9EB912FBD60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aphicFrame>
          <p:nvGraphicFramePr>
            <p:cNvPr id="111" name="Object 47">
              <a:extLst>
                <a:ext uri="{FF2B5EF4-FFF2-40B4-BE49-F238E27FC236}">
                  <a16:creationId xmlns:a16="http://schemas.microsoft.com/office/drawing/2014/main" id="{CB26A61A-E106-4141-B8FD-ABBCEC0B64E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174875" y="1390650"/>
            <a:ext cx="387350" cy="600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53" name="Equation" r:id="rId4" imgW="139700" imgH="203200" progId="Equation.3">
                    <p:embed/>
                  </p:oleObj>
                </mc:Choice>
                <mc:Fallback>
                  <p:oleObj name="Equation" r:id="rId4" imgW="139700" imgH="203200" progId="Equation.3">
                    <p:embed/>
                    <p:pic>
                      <p:nvPicPr>
                        <p:cNvPr id="111" name="Object 47">
                          <a:extLst>
                            <a:ext uri="{FF2B5EF4-FFF2-40B4-BE49-F238E27FC236}">
                              <a16:creationId xmlns:a16="http://schemas.microsoft.com/office/drawing/2014/main" id="{CB26A61A-E106-4141-B8FD-ABBCEC0B64E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4875" y="1390650"/>
                          <a:ext cx="387350" cy="6000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2" name="Group 42">
              <a:extLst>
                <a:ext uri="{FF2B5EF4-FFF2-40B4-BE49-F238E27FC236}">
                  <a16:creationId xmlns:a16="http://schemas.microsoft.com/office/drawing/2014/main" id="{B1A9E0BC-9DDB-734F-AA02-B51924F227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22450" y="1997075"/>
              <a:ext cx="406400" cy="109538"/>
              <a:chOff x="1296" y="2256"/>
              <a:chExt cx="384" cy="96"/>
            </a:xfrm>
          </p:grpSpPr>
          <p:sp>
            <p:nvSpPr>
              <p:cNvPr id="114" name="Line 43">
                <a:extLst>
                  <a:ext uri="{FF2B5EF4-FFF2-40B4-BE49-F238E27FC236}">
                    <a16:creationId xmlns:a16="http://schemas.microsoft.com/office/drawing/2014/main" id="{22B21942-ED62-AA46-909E-1047C683658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5" name="Oval 44">
                <a:extLst>
                  <a:ext uri="{FF2B5EF4-FFF2-40B4-BE49-F238E27FC236}">
                    <a16:creationId xmlns:a16="http://schemas.microsoft.com/office/drawing/2014/main" id="{18B23510-52BA-934C-93BA-8A7EF132D0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3" name="Line 45">
              <a:extLst>
                <a:ext uri="{FF2B5EF4-FFF2-40B4-BE49-F238E27FC236}">
                  <a16:creationId xmlns:a16="http://schemas.microsoft.com/office/drawing/2014/main" id="{473BA6C7-C7E6-F446-8DA9-F3E578D7DEF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80000" flipH="1" flipV="1">
              <a:off x="2188531" y="2125821"/>
              <a:ext cx="201612" cy="289455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8A38D63-5949-9E4F-93D8-5AB8E9B5920B}"/>
              </a:ext>
            </a:extLst>
          </p:cNvPr>
          <p:cNvGrpSpPr/>
          <p:nvPr/>
        </p:nvGrpSpPr>
        <p:grpSpPr>
          <a:xfrm>
            <a:off x="2208843" y="3705944"/>
            <a:ext cx="3048000" cy="2314575"/>
            <a:chOff x="587375" y="1064895"/>
            <a:chExt cx="3048000" cy="2314575"/>
          </a:xfrm>
        </p:grpSpPr>
        <p:sp>
          <p:nvSpPr>
            <p:cNvPr id="119" name="Rectangle 35">
              <a:extLst>
                <a:ext uri="{FF2B5EF4-FFF2-40B4-BE49-F238E27FC236}">
                  <a16:creationId xmlns:a16="http://schemas.microsoft.com/office/drawing/2014/main" id="{040A8714-51DC-6547-A15B-6443A267744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881188" y="2276158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120" name="Rectangle 36">
              <a:extLst>
                <a:ext uri="{FF2B5EF4-FFF2-40B4-BE49-F238E27FC236}">
                  <a16:creationId xmlns:a16="http://schemas.microsoft.com/office/drawing/2014/main" id="{1A664BE4-4CC2-BC46-A24A-78C1B92C080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0788" y="1787208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121" name="Text Box 37">
              <a:extLst>
                <a:ext uri="{FF2B5EF4-FFF2-40B4-BE49-F238E27FC236}">
                  <a16:creationId xmlns:a16="http://schemas.microsoft.com/office/drawing/2014/main" id="{6B7B0C77-D040-DF45-9F02-B6BB79287D7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084388" y="2981008"/>
              <a:ext cx="204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Z</a:t>
              </a:r>
            </a:p>
          </p:txBody>
        </p:sp>
        <p:sp>
          <p:nvSpPr>
            <p:cNvPr id="122" name="Text Box 38">
              <a:extLst>
                <a:ext uri="{FF2B5EF4-FFF2-40B4-BE49-F238E27FC236}">
                  <a16:creationId xmlns:a16="http://schemas.microsoft.com/office/drawing/2014/main" id="{B1B5D0A8-E979-264A-9013-AA204C8F278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693988" y="2982595"/>
              <a:ext cx="2524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N</a:t>
              </a:r>
            </a:p>
          </p:txBody>
        </p:sp>
        <p:grpSp>
          <p:nvGrpSpPr>
            <p:cNvPr id="123" name="Group 39">
              <a:extLst>
                <a:ext uri="{FF2B5EF4-FFF2-40B4-BE49-F238E27FC236}">
                  <a16:creationId xmlns:a16="http://schemas.microsoft.com/office/drawing/2014/main" id="{D48FD034-7065-3D47-AAA8-CFF28D552D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92388" y="2384108"/>
              <a:ext cx="406400" cy="109537"/>
              <a:chOff x="1872" y="2592"/>
              <a:chExt cx="384" cy="96"/>
            </a:xfrm>
          </p:grpSpPr>
          <p:sp>
            <p:nvSpPr>
              <p:cNvPr id="136" name="Line 40">
                <a:extLst>
                  <a:ext uri="{FF2B5EF4-FFF2-40B4-BE49-F238E27FC236}">
                    <a16:creationId xmlns:a16="http://schemas.microsoft.com/office/drawing/2014/main" id="{FC47CDBE-A575-5E4B-93E3-7D8830AC646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Oval 41">
                <a:extLst>
                  <a:ext uri="{FF2B5EF4-FFF2-40B4-BE49-F238E27FC236}">
                    <a16:creationId xmlns:a16="http://schemas.microsoft.com/office/drawing/2014/main" id="{3616810E-CE36-B348-87C7-6F74DAE3A8B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124" name="Group 42">
              <a:extLst>
                <a:ext uri="{FF2B5EF4-FFF2-40B4-BE49-F238E27FC236}">
                  <a16:creationId xmlns:a16="http://schemas.microsoft.com/office/drawing/2014/main" id="{93FD0704-B871-724C-A985-35494B6A57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44688" y="1310958"/>
              <a:ext cx="406400" cy="107950"/>
              <a:chOff x="1296" y="2256"/>
              <a:chExt cx="384" cy="96"/>
            </a:xfrm>
          </p:grpSpPr>
          <p:sp>
            <p:nvSpPr>
              <p:cNvPr id="134" name="Line 43">
                <a:extLst>
                  <a:ext uri="{FF2B5EF4-FFF2-40B4-BE49-F238E27FC236}">
                    <a16:creationId xmlns:a16="http://schemas.microsoft.com/office/drawing/2014/main" id="{6341B19A-6DB4-6B4B-8D2B-2211EFD20D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Oval 44">
                <a:extLst>
                  <a:ext uri="{FF2B5EF4-FFF2-40B4-BE49-F238E27FC236}">
                    <a16:creationId xmlns:a16="http://schemas.microsoft.com/office/drawing/2014/main" id="{935F1BF8-9C69-5544-9FE4-186A8E7BA32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sp>
          <p:nvSpPr>
            <p:cNvPr id="125" name="Line 45">
              <a:extLst>
                <a:ext uri="{FF2B5EF4-FFF2-40B4-BE49-F238E27FC236}">
                  <a16:creationId xmlns:a16="http://schemas.microsoft.com/office/drawing/2014/main" id="{CD078A72-926B-A64B-8E4B-82CFA6EC705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147888" y="1472883"/>
              <a:ext cx="596900" cy="8572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126" name="Object 47">
              <a:extLst>
                <a:ext uri="{FF2B5EF4-FFF2-40B4-BE49-F238E27FC236}">
                  <a16:creationId xmlns:a16="http://schemas.microsoft.com/office/drawing/2014/main" id="{9E81D54B-8F3B-9D42-A4CB-878DA187A71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2351088" y="1414145"/>
            <a:ext cx="441325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54" name="Equation" r:id="rId6" imgW="291847" imgH="215713" progId="Equation.3">
                    <p:embed/>
                  </p:oleObj>
                </mc:Choice>
                <mc:Fallback>
                  <p:oleObj name="Equation" r:id="rId6" imgW="291847" imgH="215713" progId="Equation.3">
                    <p:embed/>
                    <p:pic>
                      <p:nvPicPr>
                        <p:cNvPr id="126" name="Object 47">
                          <a:extLst>
                            <a:ext uri="{FF2B5EF4-FFF2-40B4-BE49-F238E27FC236}">
                              <a16:creationId xmlns:a16="http://schemas.microsoft.com/office/drawing/2014/main" id="{9E81D54B-8F3B-9D42-A4CB-878DA187A71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1088" y="1414145"/>
                          <a:ext cx="441325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7" name="Picture 1" descr="latex-image-1.pdf">
              <a:extLst>
                <a:ext uri="{FF2B5EF4-FFF2-40B4-BE49-F238E27FC236}">
                  <a16:creationId xmlns:a16="http://schemas.microsoft.com/office/drawing/2014/main" id="{AAB55EF5-A2DA-4843-A301-5256609C9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796733"/>
              <a:ext cx="11509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Picture 2" descr="latex-image-1.pdf">
              <a:extLst>
                <a:ext uri="{FF2B5EF4-FFF2-40B4-BE49-F238E27FC236}">
                  <a16:creationId xmlns:a16="http://schemas.microsoft.com/office/drawing/2014/main" id="{6A6B9E98-37E5-DB48-AAD6-1F093950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064895"/>
              <a:ext cx="115093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9" name="Group 42">
              <a:extLst>
                <a:ext uri="{FF2B5EF4-FFF2-40B4-BE49-F238E27FC236}">
                  <a16:creationId xmlns:a16="http://schemas.microsoft.com/office/drawing/2014/main" id="{223E5D4C-EE8F-044F-B949-09054B5BDF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51038" y="2015808"/>
              <a:ext cx="406400" cy="109537"/>
              <a:chOff x="1296" y="2256"/>
              <a:chExt cx="384" cy="96"/>
            </a:xfrm>
          </p:grpSpPr>
          <p:sp>
            <p:nvSpPr>
              <p:cNvPr id="132" name="Line 43">
                <a:extLst>
                  <a:ext uri="{FF2B5EF4-FFF2-40B4-BE49-F238E27FC236}">
                    <a16:creationId xmlns:a16="http://schemas.microsoft.com/office/drawing/2014/main" id="{7D53F784-B0DA-8742-846E-4553E139675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Oval 44">
                <a:extLst>
                  <a:ext uri="{FF2B5EF4-FFF2-40B4-BE49-F238E27FC236}">
                    <a16:creationId xmlns:a16="http://schemas.microsoft.com/office/drawing/2014/main" id="{44482B8A-9249-FE47-8CC7-5C91E1459E8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pic>
          <p:nvPicPr>
            <p:cNvPr id="130" name="Picture 3" descr="latex-image-1.pdf">
              <a:extLst>
                <a:ext uri="{FF2B5EF4-FFF2-40B4-BE49-F238E27FC236}">
                  <a16:creationId xmlns:a16="http://schemas.microsoft.com/office/drawing/2014/main" id="{546AE3B7-3129-9540-8051-84C8744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2242820"/>
              <a:ext cx="274637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" name="Line 45">
              <a:extLst>
                <a:ext uri="{FF2B5EF4-FFF2-40B4-BE49-F238E27FC236}">
                  <a16:creationId xmlns:a16="http://schemas.microsoft.com/office/drawing/2014/main" id="{B4B1283D-752B-834A-A45F-FAA97D59D44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2341562" y="2152173"/>
              <a:ext cx="230073" cy="330316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A4AE27-2F00-444B-9CD7-B1C4F04C0156}"/>
              </a:ext>
            </a:extLst>
          </p:cNvPr>
          <p:cNvSpPr txBox="1"/>
          <p:nvPr/>
        </p:nvSpPr>
        <p:spPr>
          <a:xfrm>
            <a:off x="5556744" y="4280407"/>
            <a:ext cx="3451783" cy="163121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solidFill>
                  <a:srgbClr val="0432FF"/>
                </a:solidFill>
              </a:rPr>
              <a:t>Isobaric Analog State:</a:t>
            </a:r>
          </a:p>
          <a:p>
            <a:pPr algn="just"/>
            <a:r>
              <a:rPr lang="en-GB" sz="2000" dirty="0">
                <a:solidFill>
                  <a:srgbClr val="0432FF"/>
                </a:solidFill>
              </a:rPr>
              <a:t>n changed into p</a:t>
            </a:r>
          </a:p>
          <a:p>
            <a:pPr algn="just"/>
            <a:endParaRPr lang="en-GB" sz="2000" dirty="0">
              <a:solidFill>
                <a:srgbClr val="0432FF"/>
              </a:solidFill>
            </a:endParaRPr>
          </a:p>
          <a:p>
            <a:pPr algn="just"/>
            <a:r>
              <a:rPr lang="en-GB" sz="2000" b="1" dirty="0">
                <a:solidFill>
                  <a:srgbClr val="0432FF"/>
                </a:solidFill>
              </a:rPr>
              <a:t>Gamow-Teller Resonance:</a:t>
            </a:r>
          </a:p>
          <a:p>
            <a:pPr algn="just"/>
            <a:r>
              <a:rPr lang="en-GB" sz="2000" dirty="0">
                <a:solidFill>
                  <a:srgbClr val="0432FF"/>
                </a:solidFill>
              </a:rPr>
              <a:t>also spin-flip</a:t>
            </a:r>
          </a:p>
        </p:txBody>
      </p:sp>
    </p:spTree>
    <p:extLst>
      <p:ext uri="{BB962C8B-B14F-4D97-AF65-F5344CB8AC3E}">
        <p14:creationId xmlns:p14="http://schemas.microsoft.com/office/powerpoint/2010/main" val="24840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71FD4-7A49-A640-9BA8-F886531CA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901"/>
            <a:ext cx="8229600" cy="724429"/>
          </a:xfrm>
        </p:spPr>
        <p:txBody>
          <a:bodyPr/>
          <a:lstStyle/>
          <a:p>
            <a:r>
              <a:rPr lang="en-GB" dirty="0"/>
              <a:t>Our self-consistent RPA implementation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52E4D-B3D2-2443-B170-30F61B40E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6D0DE-3C6A-2041-B728-10F919693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88872" y="6183312"/>
            <a:ext cx="4197927" cy="684212"/>
          </a:xfrm>
        </p:spPr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1F47F-E9D2-BE4E-BD64-89DEA7CF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6</a:t>
            </a:fld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4012A-8020-6048-A106-898D1A04D612}"/>
              </a:ext>
            </a:extLst>
          </p:cNvPr>
          <p:cNvSpPr txBox="1"/>
          <p:nvPr/>
        </p:nvSpPr>
        <p:spPr>
          <a:xfrm>
            <a:off x="195943" y="922723"/>
            <a:ext cx="873337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/>
              <a:t>RPA = linear response theory. No more parameters than in   </a:t>
            </a:r>
          </a:p>
          <a:p>
            <a:pPr algn="just"/>
            <a:endParaRPr lang="en-GB" sz="2000" dirty="0"/>
          </a:p>
          <a:p>
            <a:pPr algn="just"/>
            <a:r>
              <a:rPr lang="en-GB" dirty="0"/>
              <a:t>Non charge-exchange states: 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G.C. </a:t>
            </a:r>
            <a:r>
              <a:rPr lang="en-US" i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Computer Physics </a:t>
            </a:r>
            <a:r>
              <a:rPr lang="en-US" dirty="0" err="1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Commun</a:t>
            </a:r>
            <a:r>
              <a:rPr lang="en-US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 184, 142 (2013). </a:t>
            </a:r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pPr algn="just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just"/>
            <a:endParaRPr lang="en-GB" dirty="0"/>
          </a:p>
          <a:p>
            <a:pPr algn="just"/>
            <a:endParaRPr lang="en-GB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We also have self-consistent codes for the charge-exchange states.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Symmetry restoration.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Harmonic potential theorem [PRL 73, 16 (1994)].</a:t>
            </a:r>
          </a:p>
          <a:p>
            <a:endParaRPr lang="en-GB" dirty="0"/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4192DC7-B869-EA4B-8086-6F56AC08DB3D}"/>
              </a:ext>
            </a:extLst>
          </p:cNvPr>
          <p:cNvGrpSpPr>
            <a:grpSpLocks/>
          </p:cNvGrpSpPr>
          <p:nvPr/>
        </p:nvGrpSpPr>
        <p:grpSpPr bwMode="auto">
          <a:xfrm>
            <a:off x="698863" y="2101169"/>
            <a:ext cx="3047148" cy="2878445"/>
            <a:chOff x="135088" y="2597150"/>
            <a:chExt cx="4052887" cy="3894138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DC924C0F-6437-6F40-A31C-03DB9E5A3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88" y="2994025"/>
              <a:ext cx="4052887" cy="349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B7237FEA-3A6D-E748-B7DE-63EA05DB5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1538" y="2597150"/>
              <a:ext cx="2087562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baseline="300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208</a:t>
              </a:r>
              <a:r>
                <a:rPr lang="it-IT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Pb - SGII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5F36DE-D941-E54D-A16E-D7694BDEB961}"/>
              </a:ext>
            </a:extLst>
          </p:cNvPr>
          <p:cNvGrpSpPr/>
          <p:nvPr/>
        </p:nvGrpSpPr>
        <p:grpSpPr>
          <a:xfrm>
            <a:off x="4856085" y="2017320"/>
            <a:ext cx="4073236" cy="3028808"/>
            <a:chOff x="3989389" y="2646738"/>
            <a:chExt cx="5089931" cy="33340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B0F48D-8DFD-7642-A3D6-F8C2F922B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389" y="2646738"/>
              <a:ext cx="4959029" cy="3321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0">
              <a:extLst>
                <a:ext uri="{FF2B5EF4-FFF2-40B4-BE49-F238E27FC236}">
                  <a16:creationId xmlns:a16="http://schemas.microsoft.com/office/drawing/2014/main" id="{01B9981B-695B-1543-BBF5-355091B9AD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3695" y="5702856"/>
              <a:ext cx="2315625" cy="277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m</a:t>
              </a:r>
              <a:r>
                <a:rPr lang="it-IT" sz="1200" baseline="-250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</a:t>
              </a:r>
              <a:r>
                <a:rPr lang="it-IT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(RPA)/m</a:t>
              </a:r>
              <a:r>
                <a:rPr lang="it-IT" sz="1200" baseline="-250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1</a:t>
              </a:r>
              <a:r>
                <a:rPr lang="it-IT" sz="12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(DC) [%]</a:t>
              </a:r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F05E9AA5-D864-014E-822F-7904AD5AB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62938" y="5200643"/>
              <a:ext cx="287337" cy="433388"/>
            </a:xfrm>
            <a:prstGeom prst="upArrow">
              <a:avLst>
                <a:gd name="adj1" fmla="val 50000"/>
                <a:gd name="adj2" fmla="val 3770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6ACE58-4971-844F-A039-6AB3212657BF}"/>
              </a:ext>
            </a:extLst>
          </p:cNvPr>
          <p:cNvGrpSpPr/>
          <p:nvPr/>
        </p:nvGrpSpPr>
        <p:grpSpPr>
          <a:xfrm>
            <a:off x="6958238" y="922723"/>
            <a:ext cx="1317770" cy="495722"/>
            <a:chOff x="6746656" y="5309055"/>
            <a:chExt cx="2261871" cy="6151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B2A2EE7-1E73-5948-BA10-188B5586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2129" y="5398508"/>
              <a:ext cx="2032000" cy="4191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FDF046-E3EE-2D45-BCB9-AF4D4D9DF7E3}"/>
                </a:ext>
              </a:extLst>
            </p:cNvPr>
            <p:cNvSpPr/>
            <p:nvPr/>
          </p:nvSpPr>
          <p:spPr>
            <a:xfrm>
              <a:off x="6746656" y="5309055"/>
              <a:ext cx="2261871" cy="615101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54239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20D4-8562-8941-A50C-8BFA0837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137886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/>
              <a:t>Equation of state of (a)symmetric matter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DFEEA-745A-DD40-B5C2-88DD1B68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72FD4-8249-4640-A45F-1A611AEF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603487" cy="684212"/>
          </a:xfrm>
        </p:spPr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CE21D-FB88-8542-A8BA-B88F5507E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7</a:t>
            </a:fld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BA5DF2C-37ED-5C4F-ABA3-F470B170E6E4}"/>
              </a:ext>
            </a:extLst>
          </p:cNvPr>
          <p:cNvGrpSpPr>
            <a:grpSpLocks/>
          </p:cNvGrpSpPr>
          <p:nvPr/>
        </p:nvGrpSpPr>
        <p:grpSpPr bwMode="auto">
          <a:xfrm>
            <a:off x="343489" y="952933"/>
            <a:ext cx="6357793" cy="1690696"/>
            <a:chOff x="512763" y="3654425"/>
            <a:chExt cx="6267450" cy="1570038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4DECCA0E-24C2-7A41-8784-200D3EC7B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63" y="4016375"/>
              <a:ext cx="2244725" cy="369888"/>
            </a:xfrm>
            <a:prstGeom prst="rect">
              <a:avLst/>
            </a:prstGeom>
            <a:noFill/>
            <a:ln w="190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it-IT" sz="1800" err="1">
                  <a:latin typeface="Arial" panose="020B0604020202020204" pitchFamily="34" charset="0"/>
                </a:rPr>
                <a:t>Nuclear</a:t>
              </a:r>
              <a:r>
                <a:rPr lang="it-IT" altLang="it-IT" sz="1800">
                  <a:latin typeface="Arial" panose="020B0604020202020204" pitchFamily="34" charset="0"/>
                </a:rPr>
                <a:t> </a:t>
              </a:r>
              <a:r>
                <a:rPr lang="it-IT" altLang="it-IT" sz="1800" err="1">
                  <a:latin typeface="Arial" panose="020B0604020202020204" pitchFamily="34" charset="0"/>
                </a:rPr>
                <a:t>matter</a:t>
              </a:r>
              <a:r>
                <a:rPr lang="it-IT" altLang="it-IT" sz="1800">
                  <a:latin typeface="Arial" panose="020B0604020202020204" pitchFamily="34" charset="0"/>
                </a:rPr>
                <a:t> EOS</a:t>
              </a:r>
            </a:p>
          </p:txBody>
        </p:sp>
        <p:grpSp>
          <p:nvGrpSpPr>
            <p:cNvPr id="11" name="Group 6">
              <a:extLst>
                <a:ext uri="{FF2B5EF4-FFF2-40B4-BE49-F238E27FC236}">
                  <a16:creationId xmlns:a16="http://schemas.microsoft.com/office/drawing/2014/main" id="{02308314-A55A-C645-8D75-ECBE7F898B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850" y="3802063"/>
              <a:ext cx="1439863" cy="1001712"/>
              <a:chOff x="2200" y="667"/>
              <a:chExt cx="907" cy="631"/>
            </a:xfrm>
          </p:grpSpPr>
          <p:sp>
            <p:nvSpPr>
              <p:cNvPr id="16" name="Text Box 7">
                <a:extLst>
                  <a:ext uri="{FF2B5EF4-FFF2-40B4-BE49-F238E27FC236}">
                    <a16:creationId xmlns:a16="http://schemas.microsoft.com/office/drawing/2014/main" id="{3BEDFDD8-C21B-3542-9F82-C2C77B4960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0" y="667"/>
                <a:ext cx="907" cy="416"/>
              </a:xfrm>
              <a:prstGeom prst="rect">
                <a:avLst/>
              </a:prstGeom>
              <a:noFill/>
              <a:ln w="1905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latin typeface="Arial" panose="020B0604020202020204" pitchFamily="34" charset="0"/>
                  </a:rPr>
                  <a:t>Symmetric matter EOS</a:t>
                </a:r>
              </a:p>
            </p:txBody>
          </p:sp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3477904C-DEF4-D14A-8004-130A0309F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3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7">
              <a:extLst>
                <a:ext uri="{FF2B5EF4-FFF2-40B4-BE49-F238E27FC236}">
                  <a16:creationId xmlns:a16="http://schemas.microsoft.com/office/drawing/2014/main" id="{F7540221-987F-5E4C-B437-B20A546E75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3654425"/>
              <a:ext cx="1511300" cy="1001713"/>
              <a:chOff x="3243" y="667"/>
              <a:chExt cx="952" cy="631"/>
            </a:xfrm>
          </p:grpSpPr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99502432-92B6-9845-BD47-E25C64CD22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43" y="667"/>
                <a:ext cx="952" cy="416"/>
              </a:xfrm>
              <a:prstGeom prst="rect">
                <a:avLst/>
              </a:prstGeom>
              <a:noFill/>
              <a:ln w="19050">
                <a:solidFill>
                  <a:srgbClr val="009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it-IT" altLang="it-IT" sz="1800">
                    <a:latin typeface="Arial" panose="020B0604020202020204" pitchFamily="34" charset="0"/>
                  </a:rPr>
                  <a:t>Symmetry energy S</a:t>
                </a:r>
              </a:p>
            </p:txBody>
          </p:sp>
          <p:sp>
            <p:nvSpPr>
              <p:cNvPr id="15" name="Line 11">
                <a:extLst>
                  <a:ext uri="{FF2B5EF4-FFF2-40B4-BE49-F238E27FC236}">
                    <a16:creationId xmlns:a16="http://schemas.microsoft.com/office/drawing/2014/main" id="{360765B0-9DD2-A24C-A294-71FCC2BF72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79" y="1117"/>
                <a:ext cx="0" cy="18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pic>
          <p:nvPicPr>
            <p:cNvPr id="13" name="Picture 11" descr="latex-image-1.pdf">
              <a:extLst>
                <a:ext uri="{FF2B5EF4-FFF2-40B4-BE49-F238E27FC236}">
                  <a16:creationId xmlns:a16="http://schemas.microsoft.com/office/drawing/2014/main" id="{FBD76E69-0922-2942-918F-A79994CDD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2863" y="4468813"/>
              <a:ext cx="5127625" cy="75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7FF4EB8-5D49-934B-A597-EDFC3E23D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889" y="1537133"/>
            <a:ext cx="1613846" cy="6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latex-image-1.pdf">
            <a:extLst>
              <a:ext uri="{FF2B5EF4-FFF2-40B4-BE49-F238E27FC236}">
                <a16:creationId xmlns:a16="http://schemas.microsoft.com/office/drawing/2014/main" id="{E993C51A-E9BF-F04F-8025-429DE37AB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2904775"/>
            <a:ext cx="4617534" cy="44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69797FC-5FF0-484F-B49A-167BEFDE8412}"/>
              </a:ext>
            </a:extLst>
          </p:cNvPr>
          <p:cNvGrpSpPr>
            <a:grpSpLocks/>
          </p:cNvGrpSpPr>
          <p:nvPr/>
        </p:nvGrpSpPr>
        <p:grpSpPr bwMode="auto">
          <a:xfrm>
            <a:off x="0" y="3402013"/>
            <a:ext cx="3074988" cy="2701925"/>
            <a:chOff x="1" y="3402565"/>
            <a:chExt cx="3075502" cy="2701684"/>
          </a:xfrm>
        </p:grpSpPr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DF0F141E-7CFA-E448-8962-8E5E67335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1640" y="3568216"/>
              <a:ext cx="39115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GB" altLang="it-IT" sz="1800"/>
            </a:p>
          </p:txBody>
        </p:sp>
        <p:pic>
          <p:nvPicPr>
            <p:cNvPr id="21" name="Picture 23">
              <a:extLst>
                <a:ext uri="{FF2B5EF4-FFF2-40B4-BE49-F238E27FC236}">
                  <a16:creationId xmlns:a16="http://schemas.microsoft.com/office/drawing/2014/main" id="{74D4F82D-1723-3E45-97E2-AA3A06797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402565"/>
              <a:ext cx="3075502" cy="270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">
              <a:extLst>
                <a:ext uri="{FF2B5EF4-FFF2-40B4-BE49-F238E27FC236}">
                  <a16:creationId xmlns:a16="http://schemas.microsoft.com/office/drawing/2014/main" id="{1DDA14E9-FF59-6740-A49D-E88629379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4128794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0432FF"/>
                  </a:solidFill>
                </a:rPr>
                <a:t>β=1</a:t>
              </a:r>
              <a:endParaRPr lang="en-GB" altLang="it-IT" sz="1600">
                <a:solidFill>
                  <a:srgbClr val="0432FF"/>
                </a:solidFill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BEA2B98C-3AEE-7E4B-8B21-E766B72C1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8199" y="5193577"/>
              <a:ext cx="550854" cy="33855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600">
                  <a:solidFill>
                    <a:srgbClr val="3CAC15"/>
                  </a:solidFill>
                </a:rPr>
                <a:t>β=0</a:t>
              </a:r>
              <a:endParaRPr lang="en-GB" altLang="it-IT" sz="1600">
                <a:solidFill>
                  <a:srgbClr val="3CAC15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AC6F625-324B-BB44-9858-9ECA16F4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175" y="2960128"/>
            <a:ext cx="38535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GB" altLang="it-IT" sz="16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altLang="it-IT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0.16 fm</a:t>
            </a:r>
            <a:r>
              <a:rPr lang="en-GB" altLang="it-IT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 </a:t>
            </a:r>
            <a:r>
              <a:rPr lang="en-GB" altLang="it-IT" sz="1600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GB" altLang="it-IT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SATURATION POINT of SNM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9E64AEC-4661-7D4E-BAC0-4777261347CC}"/>
              </a:ext>
            </a:extLst>
          </p:cNvPr>
          <p:cNvGrpSpPr>
            <a:grpSpLocks/>
          </p:cNvGrpSpPr>
          <p:nvPr/>
        </p:nvGrpSpPr>
        <p:grpSpPr bwMode="auto">
          <a:xfrm>
            <a:off x="7045958" y="4786422"/>
            <a:ext cx="1993163" cy="1335087"/>
            <a:chOff x="5092924" y="5059901"/>
            <a:chExt cx="1993657" cy="1334549"/>
          </a:xfrm>
        </p:grpSpPr>
        <p:grpSp>
          <p:nvGrpSpPr>
            <p:cNvPr id="29" name="Group 22">
              <a:extLst>
                <a:ext uri="{FF2B5EF4-FFF2-40B4-BE49-F238E27FC236}">
                  <a16:creationId xmlns:a16="http://schemas.microsoft.com/office/drawing/2014/main" id="{2ED34D3D-6587-8344-95E1-3251847846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2924" y="5532131"/>
              <a:ext cx="1993657" cy="862319"/>
              <a:chOff x="4860009" y="3206033"/>
              <a:chExt cx="3835400" cy="1571319"/>
            </a:xfrm>
          </p:grpSpPr>
          <p:pic>
            <p:nvPicPr>
              <p:cNvPr id="31" name="Picture 13" descr="latex-image-1.pdf">
                <a:extLst>
                  <a:ext uri="{FF2B5EF4-FFF2-40B4-BE49-F238E27FC236}">
                    <a16:creationId xmlns:a16="http://schemas.microsoft.com/office/drawing/2014/main" id="{99473D24-9808-BC4F-B8A4-5A8C8971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6776" y="3206033"/>
                <a:ext cx="1993900" cy="469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8" descr="latex-image-1.pdf">
                <a:extLst>
                  <a:ext uri="{FF2B5EF4-FFF2-40B4-BE49-F238E27FC236}">
                    <a16:creationId xmlns:a16="http://schemas.microsoft.com/office/drawing/2014/main" id="{2E8994E3-5419-4F46-B931-C82C3A8CC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0858" y="3710229"/>
                <a:ext cx="2984500" cy="495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0" descr="latex-image-1.pdf">
                <a:extLst>
                  <a:ext uri="{FF2B5EF4-FFF2-40B4-BE49-F238E27FC236}">
                    <a16:creationId xmlns:a16="http://schemas.microsoft.com/office/drawing/2014/main" id="{DB5C387E-95A2-D247-A491-3061B71AD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09" y="4231252"/>
                <a:ext cx="3835400" cy="546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0" name="AutoShape 28">
              <a:extLst>
                <a:ext uri="{FF2B5EF4-FFF2-40B4-BE49-F238E27FC236}">
                  <a16:creationId xmlns:a16="http://schemas.microsoft.com/office/drawing/2014/main" id="{8F00CD36-7513-544C-B343-6891436C7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3973" y="5059901"/>
              <a:ext cx="321421" cy="730105"/>
            </a:xfrm>
            <a:prstGeom prst="curvedLeftArrow">
              <a:avLst>
                <a:gd name="adj1" fmla="val 34325"/>
                <a:gd name="adj2" fmla="val 68642"/>
                <a:gd name="adj3" fmla="val 33333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86E9DC-9E10-E84D-A11F-FC6A289433BA}"/>
              </a:ext>
            </a:extLst>
          </p:cNvPr>
          <p:cNvGrpSpPr/>
          <p:nvPr/>
        </p:nvGrpSpPr>
        <p:grpSpPr>
          <a:xfrm>
            <a:off x="3566297" y="3387005"/>
            <a:ext cx="5313405" cy="1478962"/>
            <a:chOff x="3566297" y="3387005"/>
            <a:chExt cx="5313405" cy="147896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16596514-1796-D84F-B200-05254D85A78B}"/>
                </a:ext>
              </a:extLst>
            </p:cNvPr>
            <p:cNvSpPr/>
            <p:nvPr/>
          </p:nvSpPr>
          <p:spPr>
            <a:xfrm>
              <a:off x="3566297" y="3387005"/>
              <a:ext cx="5313405" cy="147896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D6AA5FB-E5C2-8F46-A67E-03061A637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25358" y="3539977"/>
              <a:ext cx="4710373" cy="1204425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C2F5F4-F7DF-874B-B16D-F43242257528}"/>
              </a:ext>
            </a:extLst>
          </p:cNvPr>
          <p:cNvGrpSpPr/>
          <p:nvPr/>
        </p:nvGrpSpPr>
        <p:grpSpPr>
          <a:xfrm>
            <a:off x="70158" y="130623"/>
            <a:ext cx="9008526" cy="2569234"/>
            <a:chOff x="1" y="473604"/>
            <a:chExt cx="9144000" cy="2422201"/>
          </a:xfrm>
        </p:grpSpPr>
        <p:sp>
          <p:nvSpPr>
            <p:cNvPr id="59" name="Content Placeholder 24">
              <a:extLst>
                <a:ext uri="{FF2B5EF4-FFF2-40B4-BE49-F238E27FC236}">
                  <a16:creationId xmlns:a16="http://schemas.microsoft.com/office/drawing/2014/main" id="{0C6D39AE-9E1C-0B4C-98E0-667AD4D62A0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473604"/>
              <a:ext cx="9143999" cy="1791259"/>
            </a:xfrm>
            <a:prstGeom prst="rect">
              <a:avLst/>
            </a:prstGeom>
            <a:solidFill>
              <a:srgbClr val="FFFB73"/>
            </a:solidFill>
            <a:ln w="38100">
              <a:noFill/>
            </a:ln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GB" sz="2400" dirty="0">
                  <a:solidFill>
                    <a:srgbClr val="FF0000"/>
                  </a:solidFill>
                </a:rPr>
                <a:t>J:  </a:t>
              </a:r>
              <a:r>
                <a:rPr lang="en-GB" sz="2400" b="1" dirty="0">
                  <a:solidFill>
                    <a:srgbClr val="FF0000"/>
                  </a:solidFill>
                </a:rPr>
                <a:t>29-32.7 MeV,   30.7-32.5 MeV,   28.5-34.5 MeV </a:t>
              </a:r>
              <a:r>
                <a:rPr lang="en-GB" sz="2400" dirty="0">
                  <a:solidFill>
                    <a:srgbClr val="0000FF"/>
                  </a:solidFill>
                </a:rPr>
                <a:t>[1-3].</a:t>
              </a:r>
            </a:p>
            <a:p>
              <a:pPr algn="just"/>
              <a:endParaRPr lang="en-GB" sz="2400" dirty="0">
                <a:solidFill>
                  <a:srgbClr val="0000FF"/>
                </a:solidFill>
              </a:endParaRPr>
            </a:p>
            <a:p>
              <a:pPr algn="just"/>
              <a:r>
                <a:rPr lang="en-GB" sz="2400" dirty="0">
                  <a:solidFill>
                    <a:srgbClr val="FF0000"/>
                  </a:solidFill>
                </a:rPr>
                <a:t>L:  </a:t>
              </a:r>
              <a:r>
                <a:rPr lang="en-GB" sz="2400" b="1" dirty="0">
                  <a:solidFill>
                    <a:srgbClr val="FF0000"/>
                  </a:solidFill>
                </a:rPr>
                <a:t>40-75,   30-90 MeV</a:t>
              </a:r>
              <a:r>
                <a:rPr lang="en-GB" sz="2400" b="1" dirty="0">
                  <a:solidFill>
                    <a:srgbClr val="0000FF"/>
                  </a:solidFill>
                </a:rPr>
                <a:t> </a:t>
              </a:r>
              <a:r>
                <a:rPr lang="en-GB" sz="2400" dirty="0">
                  <a:solidFill>
                    <a:srgbClr val="0000FF"/>
                  </a:solidFill>
                </a:rPr>
                <a:t>[1-3]. Well established </a:t>
              </a:r>
              <a:r>
                <a:rPr lang="en-GB" sz="2400" u="sng" dirty="0">
                  <a:solidFill>
                    <a:srgbClr val="0000FF"/>
                  </a:solidFill>
                </a:rPr>
                <a:t>correlation</a:t>
              </a:r>
              <a:r>
                <a:rPr lang="en-GB" sz="2400" dirty="0">
                  <a:solidFill>
                    <a:srgbClr val="0000FF"/>
                  </a:solidFill>
                </a:rPr>
                <a:t>:</a:t>
              </a:r>
            </a:p>
            <a:p>
              <a:pPr marL="0" indent="0" algn="just">
                <a:buFont typeface="Arial"/>
                <a:buNone/>
              </a:pPr>
              <a:r>
                <a:rPr lang="en-GB" sz="2400" u="sng" dirty="0">
                  <a:solidFill>
                    <a:srgbClr val="0000FF"/>
                  </a:solidFill>
                </a:rPr>
                <a:t>L vs. neutron skin thickness ΔR</a:t>
              </a:r>
              <a:r>
                <a:rPr lang="en-GB" sz="2400" dirty="0">
                  <a:solidFill>
                    <a:srgbClr val="0000FF"/>
                  </a:solidFill>
                </a:rPr>
                <a:t> [4].  </a:t>
              </a:r>
            </a:p>
          </p:txBody>
        </p:sp>
        <p:sp>
          <p:nvSpPr>
            <p:cNvPr id="60" name="Text Box 6">
              <a:extLst>
                <a:ext uri="{FF2B5EF4-FFF2-40B4-BE49-F238E27FC236}">
                  <a16:creationId xmlns:a16="http://schemas.microsoft.com/office/drawing/2014/main" id="{1AA71577-B4B9-5942-98B8-3246496C4D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2264863"/>
              <a:ext cx="9144000" cy="630942"/>
            </a:xfrm>
            <a:prstGeom prst="rect">
              <a:avLst/>
            </a:prstGeom>
            <a:solidFill>
              <a:srgbClr val="A8FFAD"/>
            </a:solidFill>
            <a:ln w="19050" cmpd="sng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[1]  J.M.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Lattimer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, Y.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Lim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,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Astr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J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. 771, 51 (2013)                                              [2]  B.A. Li and X. Han, PLBB 727, 276 (2013)</a:t>
              </a:r>
            </a:p>
            <a:p>
              <a:pPr algn="just"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[3]  M.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Oertel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it-IT" sz="14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, RMP. 89, 015007 (2017)                                                   [4]  B.A.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Brown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 and S.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Typel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, PRC 64, 027302 (2001)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999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CF1879-8882-B146-BB54-BA4EDCC2AB18}"/>
              </a:ext>
            </a:extLst>
          </p:cNvPr>
          <p:cNvGrpSpPr/>
          <p:nvPr/>
        </p:nvGrpSpPr>
        <p:grpSpPr>
          <a:xfrm>
            <a:off x="5194999" y="3497271"/>
            <a:ext cx="3883686" cy="2859079"/>
            <a:chOff x="5194999" y="3497271"/>
            <a:chExt cx="3883686" cy="285907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7E8DF1-7CA5-1143-A059-3D6E5EBF6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7243" y="3724449"/>
              <a:ext cx="3778994" cy="423926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1C2BAB-E099-9A4C-82A6-E8B4C0D2801E}"/>
                </a:ext>
              </a:extLst>
            </p:cNvPr>
            <p:cNvGrpSpPr/>
            <p:nvPr/>
          </p:nvGrpSpPr>
          <p:grpSpPr>
            <a:xfrm>
              <a:off x="5194999" y="3497271"/>
              <a:ext cx="3883686" cy="2859079"/>
              <a:chOff x="5194999" y="3497271"/>
              <a:chExt cx="3883686" cy="2859079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15F75E7-057C-E441-8668-318F33077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0004" y="4192681"/>
                <a:ext cx="2961458" cy="1904112"/>
              </a:xfrm>
              <a:prstGeom prst="rect">
                <a:avLst/>
              </a:prstGeom>
            </p:spPr>
          </p:pic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E6BE2439-D73B-754D-9B8F-A28712DE5CF7}"/>
                  </a:ext>
                </a:extLst>
              </p:cNvPr>
              <p:cNvSpPr/>
              <p:nvPr/>
            </p:nvSpPr>
            <p:spPr>
              <a:xfrm>
                <a:off x="5194999" y="3497271"/>
                <a:ext cx="3883686" cy="2859079"/>
              </a:xfrm>
              <a:prstGeom prst="roundRect">
                <a:avLst/>
              </a:prstGeom>
              <a:noFill/>
              <a:ln w="19050">
                <a:solidFill>
                  <a:srgbClr val="2698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0A79A-95AE-BC42-A17C-D2DD90DA4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6247"/>
            <a:ext cx="8229600" cy="4741332"/>
          </a:xfrm>
        </p:spPr>
        <p:txBody>
          <a:bodyPr>
            <a:noAutofit/>
          </a:bodyPr>
          <a:lstStyle/>
          <a:p>
            <a:r>
              <a:rPr lang="en-GB" sz="2400" b="1" u="sng" dirty="0">
                <a:solidFill>
                  <a:srgbClr val="0432FF"/>
                </a:solidFill>
              </a:rPr>
              <a:t>Properties of n-rich nuclei</a:t>
            </a:r>
          </a:p>
          <a:p>
            <a:pPr marL="0" indent="0">
              <a:buNone/>
            </a:pPr>
            <a:endParaRPr lang="en-GB" sz="2400" b="1" dirty="0">
              <a:solidFill>
                <a:srgbClr val="0432FF"/>
              </a:solidFill>
            </a:endParaRPr>
          </a:p>
          <a:p>
            <a:r>
              <a:rPr lang="en-GB" sz="2400" b="1" u="sng" dirty="0">
                <a:solidFill>
                  <a:srgbClr val="0432FF"/>
                </a:solidFill>
              </a:rPr>
              <a:t>Heavy-ion collisions</a:t>
            </a:r>
          </a:p>
          <a:p>
            <a:endParaRPr lang="en-GB" sz="2400" b="1" u="sng" dirty="0">
              <a:solidFill>
                <a:srgbClr val="0432FF"/>
              </a:solidFill>
            </a:endParaRPr>
          </a:p>
          <a:p>
            <a:endParaRPr lang="en-GB" sz="2400" b="1" u="sng" dirty="0">
              <a:solidFill>
                <a:srgbClr val="0432FF"/>
              </a:solidFill>
            </a:endParaRPr>
          </a:p>
          <a:p>
            <a:endParaRPr lang="en-GB" sz="2400" b="1" u="sng" dirty="0">
              <a:solidFill>
                <a:srgbClr val="0432FF"/>
              </a:solidFill>
            </a:endParaRPr>
          </a:p>
          <a:p>
            <a:endParaRPr lang="en-GB" sz="2400" b="1" u="sng" dirty="0">
              <a:solidFill>
                <a:srgbClr val="0432FF"/>
              </a:solidFill>
            </a:endParaRPr>
          </a:p>
          <a:p>
            <a:endParaRPr lang="en-GB" sz="2400" b="1" u="sng" dirty="0">
              <a:solidFill>
                <a:srgbClr val="0432FF"/>
              </a:solidFill>
            </a:endParaRPr>
          </a:p>
          <a:p>
            <a:endParaRPr lang="en-GB" sz="2400" dirty="0">
              <a:solidFill>
                <a:srgbClr val="0432FF"/>
              </a:solidFill>
            </a:endParaRP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b="1" u="sng" dirty="0">
                <a:solidFill>
                  <a:srgbClr val="0432FF"/>
                </a:solidFill>
              </a:rPr>
              <a:t>Properties of neutron stars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endParaRPr lang="en-GB" sz="2400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4F6E1-3FEC-CC43-9CA9-8C967E7D1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26274-CEA5-8440-A205-98FA285F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12622" y="6183312"/>
            <a:ext cx="4174177" cy="684212"/>
          </a:xfrm>
        </p:spPr>
        <p:txBody>
          <a:bodyPr/>
          <a:lstStyle/>
          <a:p>
            <a:r>
              <a:rPr lang="en-GB"/>
              <a:t>Orsay, France, June 25th, 2019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49E41-B80D-0240-8F10-64D0FE605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8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826E1A-F16B-D64B-9802-63F44848C77E}"/>
              </a:ext>
            </a:extLst>
          </p:cNvPr>
          <p:cNvGrpSpPr/>
          <p:nvPr/>
        </p:nvGrpSpPr>
        <p:grpSpPr>
          <a:xfrm>
            <a:off x="4982510" y="754740"/>
            <a:ext cx="4298495" cy="2742531"/>
            <a:chOff x="4982510" y="754740"/>
            <a:chExt cx="4298495" cy="274253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1343B4D-A0C2-E949-8770-4E0CBA6F8DF2}"/>
                </a:ext>
              </a:extLst>
            </p:cNvPr>
            <p:cNvGrpSpPr/>
            <p:nvPr/>
          </p:nvGrpSpPr>
          <p:grpSpPr>
            <a:xfrm>
              <a:off x="5308258" y="898433"/>
              <a:ext cx="3972747" cy="2351398"/>
              <a:chOff x="5517266" y="754740"/>
              <a:chExt cx="3972747" cy="235139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86B161DB-1765-054B-9607-4E6485DBD4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17266" y="754740"/>
                <a:ext cx="3704539" cy="2351398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F7A895-7DCB-2F46-B0AD-27BD87FE4045}"/>
                  </a:ext>
                </a:extLst>
              </p:cNvPr>
              <p:cNvSpPr txBox="1"/>
              <p:nvPr/>
            </p:nvSpPr>
            <p:spPr>
              <a:xfrm rot="19610932">
                <a:off x="6622639" y="1849000"/>
                <a:ext cx="28673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Neutron drip line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FFB68B3-C8A4-ED40-B060-5D091392D451}"/>
                  </a:ext>
                </a:extLst>
              </p:cNvPr>
              <p:cNvSpPr txBox="1"/>
              <p:nvPr/>
            </p:nvSpPr>
            <p:spPr>
              <a:xfrm rot="19610932">
                <a:off x="5935847" y="1018368"/>
                <a:ext cx="286737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 drip line</a:t>
                </a:r>
              </a:p>
            </p:txBody>
          </p:sp>
        </p:grp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362F7ABE-D08B-804B-8179-97786856A4FB}"/>
                </a:ext>
              </a:extLst>
            </p:cNvPr>
            <p:cNvSpPr/>
            <p:nvPr/>
          </p:nvSpPr>
          <p:spPr>
            <a:xfrm>
              <a:off x="4982510" y="754740"/>
              <a:ext cx="4096175" cy="2742531"/>
            </a:xfrm>
            <a:prstGeom prst="roundRect">
              <a:avLst/>
            </a:prstGeom>
            <a:noFill/>
            <a:ln w="19050">
              <a:solidFill>
                <a:srgbClr val="2698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EB7520-1D93-B94A-94FB-BCC60B6C0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636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Dedution</a:t>
            </a:r>
            <a:r>
              <a:rPr lang="en-GB" dirty="0"/>
              <a:t>/impact of the symmetry energy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96B0A6-24C4-9941-8B69-0D43A73D86FD}"/>
              </a:ext>
            </a:extLst>
          </p:cNvPr>
          <p:cNvGrpSpPr/>
          <p:nvPr/>
        </p:nvGrpSpPr>
        <p:grpSpPr>
          <a:xfrm>
            <a:off x="0" y="2390503"/>
            <a:ext cx="5308258" cy="2939143"/>
            <a:chOff x="0" y="2390503"/>
            <a:chExt cx="5308258" cy="29391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290C85-4E04-E447-85AA-D59BD9005A75}"/>
                </a:ext>
              </a:extLst>
            </p:cNvPr>
            <p:cNvGrpSpPr/>
            <p:nvPr/>
          </p:nvGrpSpPr>
          <p:grpSpPr>
            <a:xfrm>
              <a:off x="0" y="2505497"/>
              <a:ext cx="5194999" cy="2607814"/>
              <a:chOff x="0" y="2505497"/>
              <a:chExt cx="5194999" cy="2607814"/>
            </a:xfrm>
          </p:grpSpPr>
          <p:pic>
            <p:nvPicPr>
              <p:cNvPr id="22" name="Picture 5">
                <a:extLst>
                  <a:ext uri="{FF2B5EF4-FFF2-40B4-BE49-F238E27FC236}">
                    <a16:creationId xmlns:a16="http://schemas.microsoft.com/office/drawing/2014/main" id="{5399CD14-CED0-8D41-B64D-90E67C5F38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93" y="2505497"/>
                <a:ext cx="3652113" cy="1983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4344502-A408-184B-992B-234F23A9A8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055286"/>
                <a:ext cx="3690706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it-IT" sz="1400" dirty="0">
                    <a:solidFill>
                      <a:srgbClr val="FF0000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From: B. </a:t>
                </a:r>
                <a:r>
                  <a:rPr lang="it-IT" sz="1400" dirty="0" err="1">
                    <a:solidFill>
                      <a:srgbClr val="FF0000"/>
                    </a:solidFill>
                    <a:latin typeface="Arial Narrow" charset="0"/>
                    <a:ea typeface="ＭＳ Ｐゴシック" charset="0"/>
                    <a:cs typeface="ＭＳ Ｐゴシック" charset="0"/>
                  </a:rPr>
                  <a:t>Tsang</a:t>
                </a:r>
                <a:endParaRPr lang="it-IT" sz="1400" dirty="0">
                  <a:solidFill>
                    <a:srgbClr val="FF0000"/>
                  </a:solidFill>
                  <a:latin typeface="Arial Narrow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1FEC144-D605-2446-A3F4-73A3BA99267E}"/>
                  </a:ext>
                </a:extLst>
              </p:cNvPr>
              <p:cNvSpPr/>
              <p:nvPr/>
            </p:nvSpPr>
            <p:spPr>
              <a:xfrm>
                <a:off x="95585" y="4466980"/>
                <a:ext cx="509941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it-IT" altLang="en-GB" dirty="0">
                    <a:latin typeface="Arial" charset="0"/>
                  </a:rPr>
                  <a:t>“</a:t>
                </a:r>
                <a:r>
                  <a:rPr lang="it-IT" altLang="en-GB" dirty="0" err="1">
                    <a:latin typeface="Arial" charset="0"/>
                  </a:rPr>
                  <a:t>I</a:t>
                </a:r>
                <a:r>
                  <a:rPr lang="it-IT" altLang="en-US" dirty="0" err="1">
                    <a:latin typeface="Arial" charset="0"/>
                  </a:rPr>
                  <a:t>sospin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diffusion</a:t>
                </a:r>
                <a:r>
                  <a:rPr lang="it-IT" altLang="en-GB" dirty="0">
                    <a:latin typeface="Arial" charset="0"/>
                  </a:rPr>
                  <a:t>”: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stiff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symmetry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energy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causes</a:t>
                </a:r>
                <a:r>
                  <a:rPr lang="it-IT" altLang="en-US" dirty="0">
                    <a:latin typeface="Arial" charset="0"/>
                  </a:rPr>
                  <a:t> small </a:t>
                </a:r>
                <a:r>
                  <a:rPr lang="it-IT" altLang="en-US" dirty="0" err="1">
                    <a:latin typeface="Arial" charset="0"/>
                  </a:rPr>
                  <a:t>diffusion</a:t>
                </a:r>
                <a:r>
                  <a:rPr lang="it-IT" altLang="en-US" dirty="0">
                    <a:latin typeface="Arial" charset="0"/>
                  </a:rPr>
                  <a:t> (</a:t>
                </a:r>
                <a:r>
                  <a:rPr lang="it-IT" altLang="en-US" dirty="0" err="1">
                    <a:latin typeface="Arial" charset="0"/>
                  </a:rPr>
                  <a:t>too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much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energy</a:t>
                </a:r>
                <a:r>
                  <a:rPr lang="it-IT" altLang="en-US" dirty="0">
                    <a:latin typeface="Arial" charset="0"/>
                  </a:rPr>
                  <a:t> </a:t>
                </a:r>
                <a:r>
                  <a:rPr lang="it-IT" altLang="en-US" dirty="0" err="1">
                    <a:latin typeface="Arial" charset="0"/>
                  </a:rPr>
                  <a:t>cost</a:t>
                </a:r>
                <a:r>
                  <a:rPr lang="it-IT" altLang="en-US" dirty="0">
                    <a:latin typeface="Arial" charset="0"/>
                  </a:rPr>
                  <a:t>).</a:t>
                </a:r>
                <a:endParaRPr lang="en-GB" dirty="0"/>
              </a:p>
            </p:txBody>
          </p:sp>
        </p:grp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67C9C55-E998-0F4B-9A11-D989AA56EFDD}"/>
                </a:ext>
              </a:extLst>
            </p:cNvPr>
            <p:cNvSpPr/>
            <p:nvPr/>
          </p:nvSpPr>
          <p:spPr>
            <a:xfrm>
              <a:off x="38593" y="2390503"/>
              <a:ext cx="5269665" cy="2939143"/>
            </a:xfrm>
            <a:prstGeom prst="roundRect">
              <a:avLst/>
            </a:prstGeom>
            <a:noFill/>
            <a:ln w="19050">
              <a:solidFill>
                <a:srgbClr val="2698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7376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D4E8-27D5-D545-8AB9-A28BE084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6088"/>
            <a:ext cx="8229600" cy="724429"/>
          </a:xfrm>
        </p:spPr>
        <p:txBody>
          <a:bodyPr/>
          <a:lstStyle/>
          <a:p>
            <a:r>
              <a:rPr lang="en-GB" dirty="0"/>
              <a:t>EDFs from our group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3F898-51E1-974F-9C63-F3F24FD46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Università degli Studi and INFN, MIlano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75F5F-A46E-614A-95D4-B9129D54A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Orsay, France, June 25th,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0428F-0CFB-3B45-B50A-F2AA8B91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it-IT" smtClean="0"/>
              <a:t>9</a:t>
            </a:fld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3C394-5F8F-BC4B-B1BE-BC1DC1961F7C}"/>
              </a:ext>
            </a:extLst>
          </p:cNvPr>
          <p:cNvSpPr txBox="1"/>
          <p:nvPr/>
        </p:nvSpPr>
        <p:spPr>
          <a:xfrm>
            <a:off x="227803" y="1209000"/>
            <a:ext cx="44727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We have been motivated by the fact that many </a:t>
            </a:r>
            <a:r>
              <a:rPr lang="en-GB" dirty="0" err="1"/>
              <a:t>Skyrme</a:t>
            </a:r>
            <a:r>
              <a:rPr lang="en-GB" dirty="0"/>
              <a:t> functionals on the market </a:t>
            </a:r>
            <a:r>
              <a:rPr lang="en-GB" b="1" dirty="0"/>
              <a:t>do not have realistic features in the spin and spin-isospin channel.</a:t>
            </a:r>
          </a:p>
          <a:p>
            <a:pPr algn="just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G</a:t>
            </a:r>
            <a:r>
              <a:rPr lang="en-GB" b="1" baseline="-25000" dirty="0">
                <a:solidFill>
                  <a:srgbClr val="FF0000"/>
                </a:solidFill>
              </a:rPr>
              <a:t>0</a:t>
            </a:r>
            <a:r>
              <a:rPr lang="en-GB" b="1" dirty="0">
                <a:solidFill>
                  <a:srgbClr val="FF0000"/>
                </a:solidFill>
              </a:rPr>
              <a:t>’ should be positive!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Artificial correlation!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CDCA2-B308-E848-84A4-87D6779D3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57414"/>
            <a:ext cx="4610100" cy="18669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2923E40-CBAB-524B-B7F4-3FF167594F03}"/>
              </a:ext>
            </a:extLst>
          </p:cNvPr>
          <p:cNvGrpSpPr/>
          <p:nvPr/>
        </p:nvGrpSpPr>
        <p:grpSpPr>
          <a:xfrm>
            <a:off x="4653759" y="1070143"/>
            <a:ext cx="4517167" cy="2926028"/>
            <a:chOff x="54833" y="1010273"/>
            <a:chExt cx="4517167" cy="29260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942A37-BD30-D447-8775-7056A50AE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833" y="1010273"/>
              <a:ext cx="4161560" cy="2805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4A76A9-8EE8-2B4E-B58A-53FBADC0E063}"/>
                </a:ext>
              </a:extLst>
            </p:cNvPr>
            <p:cNvSpPr txBox="1"/>
            <p:nvPr/>
          </p:nvSpPr>
          <p:spPr>
            <a:xfrm>
              <a:off x="457200" y="3628524"/>
              <a:ext cx="411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Interaction in the spin (G</a:t>
              </a:r>
              <a:r>
                <a:rPr lang="en-GB" sz="1400" baseline="-250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GB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) and spin-isospin (G</a:t>
              </a:r>
              <a:r>
                <a:rPr lang="en-GB" sz="1400" baseline="-250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0</a:t>
              </a:r>
              <a:r>
                <a:rPr lang="en-GB" sz="1400" dirty="0">
                  <a:solidFill>
                    <a:srgbClr val="FF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’) channels</a:t>
              </a:r>
            </a:p>
          </p:txBody>
        </p:sp>
      </p:grpSp>
      <p:sp>
        <p:nvSpPr>
          <p:cNvPr id="12" name="Left Arrow 11">
            <a:extLst>
              <a:ext uri="{FF2B5EF4-FFF2-40B4-BE49-F238E27FC236}">
                <a16:creationId xmlns:a16="http://schemas.microsoft.com/office/drawing/2014/main" id="{2CFF214B-E52B-AF43-8087-E6A05EE69D1E}"/>
              </a:ext>
            </a:extLst>
          </p:cNvPr>
          <p:cNvSpPr/>
          <p:nvPr/>
        </p:nvSpPr>
        <p:spPr>
          <a:xfrm>
            <a:off x="5195455" y="4990864"/>
            <a:ext cx="1191490" cy="34313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34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117502</TotalTime>
  <Words>2388</Words>
  <Application>Microsoft Macintosh PowerPoint</Application>
  <PresentationFormat>On-screen Show (4:3)</PresentationFormat>
  <Paragraphs>371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ＭＳ Ｐゴシック</vt:lpstr>
      <vt:lpstr>Arial</vt:lpstr>
      <vt:lpstr>Arial Narrow</vt:lpstr>
      <vt:lpstr>Book Antiqua</vt:lpstr>
      <vt:lpstr>Calibri</vt:lpstr>
      <vt:lpstr>Times New Roman</vt:lpstr>
      <vt:lpstr>Wingdings</vt:lpstr>
      <vt:lpstr>Office Theme</vt:lpstr>
      <vt:lpstr>Equation</vt:lpstr>
      <vt:lpstr>Documento Imaging</vt:lpstr>
      <vt:lpstr>Nuclear Energy Density Functionals focused on spin-isospin excitations and the nuclear equation of state</vt:lpstr>
      <vt:lpstr>(Nuclear) Density Functional Theory</vt:lpstr>
      <vt:lpstr>A realization: the Kohn-Sham scheme</vt:lpstr>
      <vt:lpstr>Status (in a nutshell)</vt:lpstr>
      <vt:lpstr>Charge-exchange transitions and β-decay</vt:lpstr>
      <vt:lpstr>Our self-consistent RPA implementation</vt:lpstr>
      <vt:lpstr>Equation of state of (a)symmetric matter</vt:lpstr>
      <vt:lpstr>Dedution/impact of the symmetry energy</vt:lpstr>
      <vt:lpstr>EDFs from our group</vt:lpstr>
      <vt:lpstr>Isobaric Analog State and the neutron skin</vt:lpstr>
      <vt:lpstr>PowerPoint Presentation</vt:lpstr>
      <vt:lpstr>In-medium calculations</vt:lpstr>
      <vt:lpstr>PowerPoint Presentation</vt:lpstr>
      <vt:lpstr>Different views of CSB/CIB</vt:lpstr>
      <vt:lpstr>Neutron drops from ab initio methods</vt:lpstr>
      <vt:lpstr>New functional SAMi-T</vt:lpstr>
      <vt:lpstr>Gamow-Teller and spin-dipole resonances</vt:lpstr>
      <vt:lpstr>Spin polarized neutron matter</vt:lpstr>
      <vt:lpstr>Merging of neutron star AND the nuclear EoS</vt:lpstr>
      <vt:lpstr>PowerPoint Presentation</vt:lpstr>
      <vt:lpstr>Conclusions and open problems</vt:lpstr>
      <vt:lpstr>Thank you! </vt:lpstr>
      <vt:lpstr>Backup slides</vt:lpstr>
      <vt:lpstr>Masses and radii of atomic nuclei</vt:lpstr>
      <vt:lpstr>Nuclear collective vibrations</vt:lpstr>
      <vt:lpstr>The equation of state of nuclear matter</vt:lpstr>
      <vt:lpstr>Isovector collective vibrations</vt:lpstr>
      <vt:lpstr>PowerPoint Presentation</vt:lpstr>
      <vt:lpstr>Neutron stars</vt:lpstr>
    </vt:vector>
  </TitlesOfParts>
  <Company>Università degli Studi di Milano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Microsoft Office User</cp:lastModifiedBy>
  <cp:revision>890</cp:revision>
  <dcterms:created xsi:type="dcterms:W3CDTF">2016-03-05T12:33:35Z</dcterms:created>
  <dcterms:modified xsi:type="dcterms:W3CDTF">2019-06-25T07:58:14Z</dcterms:modified>
</cp:coreProperties>
</file>