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7" r:id="rId2"/>
    <p:sldId id="311" r:id="rId3"/>
    <p:sldId id="259" r:id="rId4"/>
    <p:sldId id="315" r:id="rId5"/>
    <p:sldId id="318" r:id="rId6"/>
    <p:sldId id="262" r:id="rId7"/>
    <p:sldId id="325" r:id="rId8"/>
    <p:sldId id="320" r:id="rId9"/>
    <p:sldId id="267" r:id="rId10"/>
    <p:sldId id="333" r:id="rId11"/>
    <p:sldId id="321" r:id="rId12"/>
    <p:sldId id="322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327" r:id="rId27"/>
    <p:sldId id="326" r:id="rId28"/>
    <p:sldId id="331" r:id="rId29"/>
    <p:sldId id="330" r:id="rId30"/>
    <p:sldId id="332" r:id="rId31"/>
    <p:sldId id="293" r:id="rId32"/>
    <p:sldId id="336" r:id="rId33"/>
    <p:sldId id="337" r:id="rId34"/>
    <p:sldId id="328" r:id="rId35"/>
    <p:sldId id="338" r:id="rId36"/>
    <p:sldId id="339" r:id="rId37"/>
    <p:sldId id="323" r:id="rId38"/>
    <p:sldId id="334" r:id="rId39"/>
    <p:sldId id="335" r:id="rId40"/>
    <p:sldId id="304" r:id="rId41"/>
    <p:sldId id="305" r:id="rId42"/>
    <p:sldId id="324" r:id="rId43"/>
    <p:sldId id="258" r:id="rId44"/>
    <p:sldId id="296" r:id="rId45"/>
    <p:sldId id="301" r:id="rId46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FF"/>
    <a:srgbClr val="CC3300"/>
    <a:srgbClr val="FF3300"/>
    <a:srgbClr val="0000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234" y="-374"/>
      </p:cViewPr>
      <p:guideLst>
        <p:guide orient="horz" pos="1825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DF1D0-29FC-4F60-BF33-10A35268F8CF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2F7BA-3C5A-44F2-A40C-592D74B46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8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14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5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39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6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48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737820" y="6626891"/>
            <a:ext cx="8406180" cy="24961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r">
              <a:defRPr sz="900" b="1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/>
            <a:r>
              <a:rPr lang="fr-FR" dirty="0" smtClean="0"/>
              <a:t>D.</a:t>
            </a:r>
            <a:r>
              <a:rPr lang="fr-FR" baseline="0" dirty="0" smtClean="0"/>
              <a:t> Verney			</a:t>
            </a:r>
            <a:r>
              <a:rPr lang="fr-FR" baseline="0" dirty="0" smtClean="0"/>
              <a:t>NUSPIN2019 </a:t>
            </a:r>
            <a:r>
              <a:rPr lang="fr-FR" baseline="0" dirty="0" smtClean="0"/>
              <a:t>- </a:t>
            </a:r>
            <a:r>
              <a:rPr lang="fr-FR" baseline="0" dirty="0" smtClean="0"/>
              <a:t>Orsay</a:t>
            </a:r>
            <a:r>
              <a:rPr lang="fr-FR" dirty="0" smtClean="0"/>
              <a:t> </a:t>
            </a:r>
            <a:r>
              <a:rPr lang="fr-FR" dirty="0" smtClean="0"/>
              <a:t>—  </a:t>
            </a:r>
            <a:r>
              <a:rPr lang="fr-FR" dirty="0" smtClean="0"/>
              <a:t>24-28/06/2019</a:t>
            </a:r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60432" y="6623774"/>
            <a:ext cx="675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932CB8-3FDC-415A-A09D-C3E74D2592D7}" type="slidenum">
              <a:rPr lang="fr-FR" sz="1100" smtClean="0">
                <a:solidFill>
                  <a:schemeClr val="bg1"/>
                </a:solidFill>
              </a:rPr>
              <a:pPr algn="r"/>
              <a:t>‹N°›</a:t>
            </a:fld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7" name="Image 6" descr="IPN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00" y="6435580"/>
            <a:ext cx="728144" cy="422694"/>
          </a:xfrm>
          <a:prstGeom prst="flowChartManualInput">
            <a:avLst/>
          </a:prstGeom>
        </p:spPr>
      </p:pic>
    </p:spTree>
    <p:extLst>
      <p:ext uri="{BB962C8B-B14F-4D97-AF65-F5344CB8AC3E}">
        <p14:creationId xmlns:p14="http://schemas.microsoft.com/office/powerpoint/2010/main" val="215572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66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36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37E3-B8E1-46B1-9FF4-8E715B39E3A7}" type="datetimeFigureOut">
              <a:rPr lang="fr-FR" smtClean="0"/>
              <a:t>23/06/2019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0320-53DE-45BC-97D6-3E6D7E9AC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2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google.fr/url?url=http://www.u-psud.fr/fr/charte-graphique.html&amp;rct=j&amp;frm=1&amp;q=&amp;esrc=s&amp;sa=U&amp;ved=0ahUKEwiE8Lj23u3OAhUJVRoKHc2aB0wQwW4IHDAD&amp;usg=AFQjCNEXd708d63grFPtCOUL-Fg0KHkAX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NRS IN2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96" y="-312"/>
            <a:ext cx="1208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temporaire\images\logos\IPN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5" y="34330"/>
            <a:ext cx="12684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770921"/>
            <a:ext cx="6378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Evidence for far-beyond-neutron-threshold structure effects in the </a:t>
            </a:r>
            <a:r>
              <a:rPr lang="en-US" sz="2000" baseline="30000" dirty="0"/>
              <a:t>78</a:t>
            </a:r>
            <a:r>
              <a:rPr lang="en-US" sz="2000" dirty="0"/>
              <a:t>Ni region from </a:t>
            </a:r>
            <a:r>
              <a:rPr lang="en-US" sz="2000" dirty="0" smtClean="0">
                <a:sym typeface="Symbol"/>
              </a:rPr>
              <a:t></a:t>
            </a:r>
            <a:r>
              <a:rPr lang="en-US" sz="2000" dirty="0" smtClean="0"/>
              <a:t> decay</a:t>
            </a:r>
          </a:p>
          <a:p>
            <a:pPr algn="ctr"/>
            <a:r>
              <a:rPr lang="en-US" sz="1400" dirty="0" smtClean="0"/>
              <a:t>David Verney, IPN Orsay</a:t>
            </a:r>
            <a:endParaRPr lang="fr-FR" sz="1400" dirty="0"/>
          </a:p>
        </p:txBody>
      </p:sp>
      <p:sp>
        <p:nvSpPr>
          <p:cNvPr id="11" name="ZoneTexte 18"/>
          <p:cNvSpPr txBox="1">
            <a:spLocks noChangeArrowheads="1"/>
          </p:cNvSpPr>
          <p:nvPr/>
        </p:nvSpPr>
        <p:spPr bwMode="auto">
          <a:xfrm>
            <a:off x="515712" y="5954265"/>
            <a:ext cx="8218654" cy="369332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• Perspectives: </a:t>
            </a:r>
            <a:r>
              <a:rPr lang="en-US" dirty="0" smtClean="0"/>
              <a:t>PARIS, MONSTER and TAS campaigns </a:t>
            </a:r>
            <a:r>
              <a:rPr lang="en-US" dirty="0" smtClean="0"/>
              <a:t>at BEDO@ALTO</a:t>
            </a:r>
          </a:p>
        </p:txBody>
      </p:sp>
      <p:sp>
        <p:nvSpPr>
          <p:cNvPr id="12" name="ZoneTexte 18"/>
          <p:cNvSpPr txBox="1">
            <a:spLocks noChangeArrowheads="1"/>
          </p:cNvSpPr>
          <p:nvPr/>
        </p:nvSpPr>
        <p:spPr bwMode="auto">
          <a:xfrm>
            <a:off x="515712" y="4101179"/>
            <a:ext cx="8639173" cy="1477328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• from </a:t>
            </a:r>
            <a:r>
              <a:rPr lang="en-US" dirty="0" smtClean="0"/>
              <a:t>ALTO data, N=50 region, nearby </a:t>
            </a:r>
            <a:r>
              <a:rPr lang="en-US" baseline="30000" dirty="0" smtClean="0"/>
              <a:t>78</a:t>
            </a:r>
            <a:r>
              <a:rPr lang="en-US" dirty="0" smtClean="0"/>
              <a:t>Ni:</a:t>
            </a:r>
            <a:endParaRPr lang="en-US" dirty="0" smtClean="0"/>
          </a:p>
          <a:p>
            <a:r>
              <a:rPr lang="en-US" dirty="0" smtClean="0"/>
              <a:t>	- </a:t>
            </a:r>
            <a:r>
              <a:rPr lang="en-US" dirty="0" smtClean="0"/>
              <a:t>β-delayed </a:t>
            </a:r>
            <a:r>
              <a:rPr lang="en-US" dirty="0" smtClean="0"/>
              <a:t>neutron-emission probability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) measurements </a:t>
            </a:r>
          </a:p>
          <a:p>
            <a:r>
              <a:rPr lang="en-US" dirty="0" smtClean="0"/>
              <a:t>	with the TETRA </a:t>
            </a:r>
            <a:r>
              <a:rPr lang="en-US" baseline="30000" dirty="0" smtClean="0"/>
              <a:t>3</a:t>
            </a:r>
            <a:r>
              <a:rPr lang="en-US" dirty="0" smtClean="0"/>
              <a:t>He long </a:t>
            </a:r>
            <a:r>
              <a:rPr lang="en-US" dirty="0" smtClean="0"/>
              <a:t>counter………………</a:t>
            </a:r>
            <a:r>
              <a:rPr lang="en-US" sz="1200" b="1" dirty="0" smtClean="0"/>
              <a:t>PRC 95, 054320 (2017) </a:t>
            </a:r>
          </a:p>
          <a:p>
            <a:r>
              <a:rPr lang="en-US" dirty="0" smtClean="0"/>
              <a:t>	- </a:t>
            </a:r>
            <a:r>
              <a:rPr lang="en-US" dirty="0" smtClean="0"/>
              <a:t>β-delayed </a:t>
            </a:r>
            <a:r>
              <a:rPr lang="en-US" dirty="0"/>
              <a:t>γ-spectroscopy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with the BEDO decay station……………….</a:t>
            </a:r>
            <a:r>
              <a:rPr lang="en-US" sz="1200" b="1" dirty="0" smtClean="0"/>
              <a:t>PLB 772, </a:t>
            </a:r>
            <a:r>
              <a:rPr lang="en-US" sz="1200" b="1" dirty="0"/>
              <a:t>359 (2017</a:t>
            </a:r>
            <a:r>
              <a:rPr lang="en-US" sz="1200" dirty="0"/>
              <a:t>) 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504826" y="1878761"/>
            <a:ext cx="0" cy="4444836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5089" y="2246897"/>
            <a:ext cx="8638391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Résultat de recherche d'images pour &quot;université paris sud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96" y="668757"/>
            <a:ext cx="1266704" cy="13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nuspin2019.sciencesconf.org/data/header/LogoNuspin19_small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10" y="1694251"/>
            <a:ext cx="4168955" cy="21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" y="701080"/>
            <a:ext cx="8649210" cy="5943560"/>
          </a:xfrm>
          <a:prstGeom prst="rect">
            <a:avLst/>
          </a:prstGeom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440110" y="2642607"/>
            <a:ext cx="1012272" cy="437426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MLLTRAP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236150" y="3437384"/>
            <a:ext cx="1012272" cy="437426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POLAREX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308158" y="5448230"/>
            <a:ext cx="1012272" cy="437426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LINO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5143575" y="5429646"/>
            <a:ext cx="1012272" cy="437426"/>
          </a:xfrm>
          <a:prstGeom prst="rect">
            <a:avLst/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BEDO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768702" y="4679626"/>
            <a:ext cx="1012272" cy="437426"/>
          </a:xfrm>
          <a:prstGeom prst="rect">
            <a:avLst/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TETRA</a:t>
            </a: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274838" y="3461149"/>
            <a:ext cx="1215164" cy="423421"/>
          </a:xfrm>
          <a:prstGeom prst="rect">
            <a:avLst/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56"/>
              </a:spcBef>
              <a:tabLst>
                <a:tab pos="0" algn="l"/>
                <a:tab pos="342900" algn="l"/>
                <a:tab pos="685800" algn="l"/>
                <a:tab pos="1027510" algn="l"/>
                <a:tab pos="1371600" algn="l"/>
                <a:tab pos="1714500" algn="l"/>
                <a:tab pos="205621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3610" algn="l"/>
                <a:tab pos="4457700" algn="l"/>
                <a:tab pos="479941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identification station</a:t>
            </a:r>
            <a:endParaRPr lang="fr-FR" sz="12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4904606" y="2423894"/>
            <a:ext cx="1084280" cy="656139"/>
          </a:xfrm>
          <a:prstGeom prst="rect">
            <a:avLst/>
          </a:prstGeom>
          <a:solidFill>
            <a:srgbClr val="7030A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PARRNe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mass </a:t>
            </a:r>
            <a:r>
              <a:rPr lang="fr-FR" sz="1200" b="1" dirty="0" err="1" smtClean="0">
                <a:solidFill>
                  <a:schemeClr val="bg1"/>
                </a:solidFill>
                <a:latin typeface="Calibri" pitchFamily="34" charset="0"/>
              </a:rPr>
              <a:t>separator</a:t>
            </a: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301314" y="1004121"/>
            <a:ext cx="1008112" cy="6480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Bernard MT Condensed" panose="02050806060905020404" pitchFamily="18" charset="0"/>
              </a:rPr>
              <a:t>Hall </a:t>
            </a:r>
            <a:r>
              <a:rPr lang="fr-FR" dirty="0">
                <a:latin typeface="Bernard MT Condensed" panose="02050806060905020404" pitchFamily="18" charset="0"/>
              </a:rPr>
              <a:t>110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079276" y="5880846"/>
            <a:ext cx="1470035" cy="73866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collinear laser spectroscopy and laser pumping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236151" y="3869432"/>
            <a:ext cx="1012272" cy="30777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LTNO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109077" y="3077344"/>
            <a:ext cx="1546835" cy="52322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latin typeface="Calibri" pitchFamily="34" charset="0"/>
              </a:defRPr>
            </a:lvl1pPr>
          </a:lstStyle>
          <a:p>
            <a:r>
              <a:rPr lang="en-US" dirty="0" smtClean="0"/>
              <a:t>mass spectrometry</a:t>
            </a:r>
            <a:endParaRPr lang="en-US" dirty="0"/>
          </a:p>
        </p:txBody>
      </p:sp>
      <p:cxnSp>
        <p:nvCxnSpPr>
          <p:cNvPr id="14" name="Connecteur droit avec flèche 13"/>
          <p:cNvCxnSpPr>
            <a:stCxn id="9" idx="1"/>
          </p:cNvCxnSpPr>
          <p:nvPr/>
        </p:nvCxnSpPr>
        <p:spPr>
          <a:xfrm flipH="1">
            <a:off x="4332667" y="2751964"/>
            <a:ext cx="571939" cy="586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490001" y="3535961"/>
            <a:ext cx="1910663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dirty="0" smtClean="0"/>
              <a:t>CE spectroscopy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7323437" y="5134879"/>
            <a:ext cx="1534017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dirty="0" smtClean="0"/>
              <a:t>neutron detection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6155847" y="5627326"/>
            <a:ext cx="1534017" cy="9037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dirty="0" smtClean="0"/>
              <a:t>gamma spectroscopy</a:t>
            </a:r>
          </a:p>
          <a:p>
            <a:r>
              <a:rPr lang="en-US" dirty="0" smtClean="0"/>
              <a:t>and fast-timing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2" t="51267" r="2250" b="39996"/>
          <a:stretch/>
        </p:blipFill>
        <p:spPr bwMode="auto">
          <a:xfrm>
            <a:off x="6598153" y="4851087"/>
            <a:ext cx="165707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18"/>
          <p:cNvSpPr txBox="1">
            <a:spLocks noChangeArrowheads="1"/>
          </p:cNvSpPr>
          <p:nvPr/>
        </p:nvSpPr>
        <p:spPr bwMode="auto">
          <a:xfrm>
            <a:off x="5554268" y="703584"/>
            <a:ext cx="3492500" cy="923330"/>
          </a:xfrm>
          <a:prstGeom prst="rect">
            <a:avLst/>
          </a:prstGeom>
          <a:solidFill>
            <a:schemeClr val="bg1">
              <a:alpha val="55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US" dirty="0" smtClean="0"/>
              <a:t>a set of 3 complementary movable-tape-based detection arrays at the ALTO on-line mass separator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062" y="5036030"/>
            <a:ext cx="133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2019-2021</a:t>
            </a:r>
            <a:endParaRPr lang="fr-FR" b="1" dirty="0"/>
          </a:p>
        </p:txBody>
      </p:sp>
      <p:cxnSp>
        <p:nvCxnSpPr>
          <p:cNvPr id="25" name="Connecteur droit 24"/>
          <p:cNvCxnSpPr>
            <a:stCxn id="24" idx="0"/>
          </p:cNvCxnSpPr>
          <p:nvPr/>
        </p:nvCxnSpPr>
        <p:spPr>
          <a:xfrm flipV="1">
            <a:off x="673503" y="3600564"/>
            <a:ext cx="208991" cy="143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24" idx="0"/>
          </p:cNvCxnSpPr>
          <p:nvPr/>
        </p:nvCxnSpPr>
        <p:spPr>
          <a:xfrm flipV="1">
            <a:off x="673503" y="4023320"/>
            <a:ext cx="1562647" cy="1012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4" idx="0"/>
            <a:endCxn id="11" idx="1"/>
          </p:cNvCxnSpPr>
          <p:nvPr/>
        </p:nvCxnSpPr>
        <p:spPr>
          <a:xfrm>
            <a:off x="673503" y="5036030"/>
            <a:ext cx="1405773" cy="1214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954710" y="-15389"/>
            <a:ext cx="7329021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BEDO: the </a:t>
            </a:r>
            <a:r>
              <a:rPr lang="en-US" sz="2000" b="1" dirty="0" err="1" smtClean="0">
                <a:solidFill>
                  <a:schemeClr val="bg1"/>
                </a:solidFill>
              </a:rPr>
              <a:t>BEta</a:t>
            </a:r>
            <a:r>
              <a:rPr lang="en-US" sz="2000" b="1" dirty="0" smtClean="0">
                <a:solidFill>
                  <a:schemeClr val="bg1"/>
                </a:solidFill>
              </a:rPr>
              <a:t> Decay program in Orsay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105" y="384721"/>
            <a:ext cx="351814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/>
              <a:t>ALTO : the </a:t>
            </a:r>
            <a:r>
              <a:rPr lang="en-US" sz="1400" b="1" dirty="0" smtClean="0"/>
              <a:t>photo-fission </a:t>
            </a:r>
            <a:r>
              <a:rPr lang="en-US" sz="1400" b="1" dirty="0"/>
              <a:t>ISOL facility in Orsay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706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9332"/>
            <a:ext cx="3671011" cy="261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colade fermante 2"/>
          <p:cNvSpPr/>
          <p:nvPr/>
        </p:nvSpPr>
        <p:spPr>
          <a:xfrm rot="3790304">
            <a:off x="1147912" y="2443749"/>
            <a:ext cx="285750" cy="1040230"/>
          </a:xfrm>
          <a:prstGeom prst="rightBrace">
            <a:avLst>
              <a:gd name="adj1" fmla="val 68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8253" y="3014694"/>
            <a:ext cx="257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at ALTO</a:t>
            </a:r>
          </a:p>
          <a:p>
            <a:pPr algn="ctr"/>
            <a:r>
              <a:rPr lang="en-US" sz="1400" dirty="0" smtClean="0"/>
              <a:t>(photo)fission of actinides</a:t>
            </a:r>
          </a:p>
        </p:txBody>
      </p:sp>
      <p:sp>
        <p:nvSpPr>
          <p:cNvPr id="5" name="Ellipse 4"/>
          <p:cNvSpPr/>
          <p:nvPr/>
        </p:nvSpPr>
        <p:spPr>
          <a:xfrm>
            <a:off x="500743" y="2601630"/>
            <a:ext cx="370114" cy="36223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28" y="3667124"/>
            <a:ext cx="2058584" cy="27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65525"/>
            <a:ext cx="4951648" cy="37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èche droite 9"/>
          <p:cNvSpPr/>
          <p:nvPr/>
        </p:nvSpPr>
        <p:spPr>
          <a:xfrm rot="5400000">
            <a:off x="5467804" y="1639795"/>
            <a:ext cx="2076775" cy="3631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688610" y="475965"/>
            <a:ext cx="1635162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dirty="0" smtClean="0"/>
              <a:t>TETRA</a:t>
            </a:r>
            <a:endParaRPr lang="en-US" dirty="0"/>
          </a:p>
        </p:txBody>
      </p:sp>
      <p:sp>
        <p:nvSpPr>
          <p:cNvPr id="12" name="Flèche droite 11"/>
          <p:cNvSpPr/>
          <p:nvPr/>
        </p:nvSpPr>
        <p:spPr>
          <a:xfrm rot="5400000">
            <a:off x="7796912" y="1378102"/>
            <a:ext cx="1468049" cy="3631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637153" y="453514"/>
            <a:ext cx="1635162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dirty="0" smtClean="0"/>
              <a:t>BEDO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900783" y="5606539"/>
            <a:ext cx="490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u="sng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z="1600" u="none" dirty="0" smtClean="0">
                <a:effectLst/>
              </a:rPr>
              <a:t>The </a:t>
            </a:r>
            <a:r>
              <a:rPr lang="en-US" sz="1600" u="none" baseline="30000" dirty="0" smtClean="0">
                <a:effectLst/>
              </a:rPr>
              <a:t>3</a:t>
            </a:r>
            <a:r>
              <a:rPr lang="en-US" sz="1600" u="none" dirty="0" smtClean="0">
                <a:effectLst/>
              </a:rPr>
              <a:t>He  long counter TETRA at ALTO </a:t>
            </a:r>
          </a:p>
          <a:p>
            <a:r>
              <a:rPr lang="en-US" sz="1600" u="none" dirty="0" smtClean="0">
                <a:effectLst/>
              </a:rPr>
              <a:t>collaboration with JINR Dubna</a:t>
            </a:r>
            <a:endParaRPr lang="en-US" sz="1600" u="none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TETRA and BEDO experiments at ALTO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TETRA experiment at ALTO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9" y="807147"/>
            <a:ext cx="7258962" cy="49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92779" y="3086100"/>
            <a:ext cx="597502" cy="21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791326" y="2714535"/>
            <a:ext cx="2269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mass separated low-energy (30 keV) beam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100% pure Ga beams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masse selection at A=82,83,84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(three measurements during a same run)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temporaire\articl_Pn8384Ga\revtex4\sample\figs\A83Ga_ne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2" y="-38100"/>
            <a:ext cx="5747658" cy="34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emporaire\articl_Pn8384Ga\revtex4\sample\figs\a83be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2" y="3218542"/>
            <a:ext cx="4716161" cy="35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02991" y="1736749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T</a:t>
            </a:r>
            <a:r>
              <a:rPr lang="fr-FR" baseline="-25000" dirty="0" smtClean="0"/>
              <a:t>1</a:t>
            </a:r>
            <a:r>
              <a:rPr lang="fr-FR" i="1" baseline="-25000" dirty="0" smtClean="0"/>
              <a:t>/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/>
              <a:t>= 0</a:t>
            </a:r>
            <a:r>
              <a:rPr lang="fr-FR" i="1" dirty="0"/>
              <a:t>.</a:t>
            </a:r>
            <a:r>
              <a:rPr lang="fr-FR" dirty="0"/>
              <a:t>312(1) 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8187" y="172998"/>
            <a:ext cx="157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u="none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fr-FR" baseline="30000" dirty="0"/>
              <a:t>83</a:t>
            </a:r>
            <a:r>
              <a:rPr lang="fr-FR" dirty="0"/>
              <a:t>Ga </a:t>
            </a:r>
            <a:r>
              <a:rPr lang="fr-FR" dirty="0">
                <a:sym typeface="Symbol"/>
              </a:rPr>
              <a:t>n </a:t>
            </a:r>
            <a:r>
              <a:rPr lang="fr-FR" dirty="0" err="1">
                <a:sym typeface="Symbol"/>
              </a:rPr>
              <a:t>decay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02991" y="1220707"/>
            <a:ext cx="1680360" cy="50359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cumulated </a:t>
            </a:r>
            <a:r>
              <a:rPr lang="en-US" sz="1400" dirty="0" smtClean="0">
                <a:sym typeface="Symbol"/>
              </a:rPr>
              <a:t>-delayed </a:t>
            </a:r>
            <a:r>
              <a:rPr lang="en-US" sz="1400" dirty="0" smtClean="0"/>
              <a:t>neutron activity curve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883928" y="4967905"/>
            <a:ext cx="1680360" cy="50359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cumulated </a:t>
            </a:r>
            <a:r>
              <a:rPr lang="en-US" sz="1400" dirty="0" smtClean="0">
                <a:sym typeface="Symbol"/>
              </a:rPr>
              <a:t></a:t>
            </a:r>
            <a:r>
              <a:rPr lang="en-US" sz="1400" dirty="0" smtClean="0"/>
              <a:t> activity curve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168187" y="789820"/>
            <a:ext cx="2901583" cy="136536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sz="1600" dirty="0" smtClean="0"/>
              <a:t>n,</a:t>
            </a:r>
            <a:r>
              <a:rPr lang="en-US" sz="1600" dirty="0" smtClean="0">
                <a:sym typeface="Symbol"/>
              </a:rPr>
              <a:t>, activities recorded simultaneously</a:t>
            </a:r>
          </a:p>
          <a:p>
            <a:endParaRPr lang="en-US" sz="1600" dirty="0" smtClean="0">
              <a:sym typeface="Symbol"/>
            </a:endParaRPr>
          </a:p>
          <a:p>
            <a:r>
              <a:rPr lang="en-US" sz="1600" dirty="0" smtClean="0">
                <a:sym typeface="Symbol"/>
              </a:rPr>
              <a:t>-n, -, --n </a:t>
            </a:r>
            <a:r>
              <a:rPr lang="en-US" sz="1600" dirty="0" err="1" smtClean="0">
                <a:sym typeface="Symbol"/>
              </a:rPr>
              <a:t>coinc</a:t>
            </a:r>
            <a:r>
              <a:rPr lang="en-US" sz="1600" dirty="0" smtClean="0">
                <a:sym typeface="Symbol"/>
              </a:rPr>
              <a:t> data</a:t>
            </a:r>
          </a:p>
          <a:p>
            <a:r>
              <a:rPr lang="en-US" sz="1600" dirty="0" smtClean="0">
                <a:sym typeface="Symbol"/>
              </a:rPr>
              <a:t> </a:t>
            </a:r>
            <a:r>
              <a:rPr lang="en-US" sz="2000" dirty="0" smtClean="0">
                <a:sym typeface="Symbol"/>
              </a:rPr>
              <a:t></a:t>
            </a:r>
            <a:r>
              <a:rPr lang="en-US" sz="2000" baseline="-25000" dirty="0" smtClean="0">
                <a:sym typeface="Symbol"/>
              </a:rPr>
              <a:t></a:t>
            </a:r>
            <a:r>
              <a:rPr lang="en-US" sz="2000" dirty="0" smtClean="0">
                <a:sym typeface="Symbol"/>
              </a:rPr>
              <a:t>, </a:t>
            </a:r>
            <a:r>
              <a:rPr lang="en-US" sz="2000" baseline="-25000" dirty="0" smtClean="0">
                <a:sym typeface="Symbol"/>
              </a:rPr>
              <a:t>n</a:t>
            </a:r>
            <a:endParaRPr lang="en-US" sz="2000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254807" y="2513478"/>
            <a:ext cx="2575012" cy="270843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dirty="0" smtClean="0"/>
              <a:t>The key quantities to be determined from the comparison of the neutron and </a:t>
            </a:r>
            <a:r>
              <a:rPr lang="en-US" sz="1400" dirty="0" smtClean="0">
                <a:sym typeface="Symbol"/>
              </a:rPr>
              <a:t> activity curves:</a:t>
            </a:r>
          </a:p>
          <a:p>
            <a:pPr marL="342900" indent="-342900">
              <a:buFont typeface="Symbol" pitchFamily="18" charset="2"/>
              <a:buChar char="·"/>
            </a:pPr>
            <a:r>
              <a:rPr lang="en-US" sz="2000" dirty="0" smtClean="0">
                <a:sym typeface="Symbol"/>
              </a:rPr>
              <a:t>: the number of incident ions per second</a:t>
            </a:r>
          </a:p>
          <a:p>
            <a:pPr marL="342900" indent="-342900">
              <a:buFont typeface="Symbol" pitchFamily="18" charset="2"/>
              <a:buChar char="·"/>
            </a:pPr>
            <a:r>
              <a:rPr lang="en-US" sz="2000" dirty="0" err="1" smtClean="0">
                <a:sym typeface="Symbol"/>
              </a:rPr>
              <a:t>P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: the -delayed neutron emission probability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899400" y="3060700"/>
            <a:ext cx="6834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085477" y="2759779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time (s)</a:t>
            </a:r>
            <a:endParaRPr lang="fr-FR" sz="12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913855" y="6402050"/>
            <a:ext cx="6834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099932" y="6101129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time (s)</a:t>
            </a:r>
            <a:endParaRPr lang="fr-FR" sz="12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133850" y="3252333"/>
            <a:ext cx="2230173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99880" y="3173090"/>
            <a:ext cx="216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u="sng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pPr algn="ctr"/>
            <a:r>
              <a:rPr lang="en-US" sz="1600" u="none" dirty="0" smtClean="0">
                <a:effectLst/>
              </a:rPr>
              <a:t>beam collection </a:t>
            </a:r>
          </a:p>
          <a:p>
            <a:pPr algn="ctr"/>
            <a:r>
              <a:rPr lang="en-US" sz="1600" u="none" dirty="0" smtClean="0">
                <a:effectLst/>
              </a:rPr>
              <a:t>on tape</a:t>
            </a:r>
            <a:endParaRPr lang="en-US" sz="1600" u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39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emporaire\articl_Pn8384Ga\revtex4\sample\figs\indiv_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69" y="40021"/>
            <a:ext cx="6519231" cy="22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8187" y="172998"/>
            <a:ext cx="329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u="none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cycle-per-cycle analysis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60775" y="542720"/>
            <a:ext cx="2843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(strategy introduced by D. Testov)</a:t>
            </a:r>
          </a:p>
          <a:p>
            <a:r>
              <a:rPr lang="en-US" sz="1400" dirty="0" smtClean="0"/>
              <a:t>4405 cycles analyzed</a:t>
            </a:r>
            <a:endParaRPr lang="en-US" sz="1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-43052" y="2166646"/>
            <a:ext cx="9187052" cy="3853544"/>
            <a:chOff x="0" y="2471056"/>
            <a:chExt cx="9187052" cy="3853544"/>
          </a:xfrm>
        </p:grpSpPr>
        <p:pic>
          <p:nvPicPr>
            <p:cNvPr id="6" name="Picture 2" descr="D:\temporaire\articl_Pn8384Ga\revtex4\sample\figs\distri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71056"/>
              <a:ext cx="9187052" cy="361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3627772" y="5955268"/>
              <a:ext cx="173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4405 tape cycles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63183" y="2768202"/>
              <a:ext cx="1042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 (</a:t>
              </a:r>
              <a:r>
                <a:rPr lang="en-US" sz="2400" dirty="0" err="1" smtClean="0">
                  <a:sym typeface="Symbol"/>
                </a:rPr>
                <a:t>pps</a:t>
              </a:r>
              <a:r>
                <a:rPr lang="en-US" sz="2400" dirty="0" smtClean="0">
                  <a:sym typeface="Symbol"/>
                </a:rPr>
                <a:t>)</a:t>
              </a:r>
              <a:endParaRPr lang="fr-FR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43325" y="2768203"/>
              <a:ext cx="4507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ym typeface="Symbol"/>
                </a:rPr>
                <a:t>P</a:t>
              </a:r>
              <a:r>
                <a:rPr lang="en-US" sz="2400" baseline="-25000" dirty="0" err="1" smtClean="0">
                  <a:sym typeface="Symbol"/>
                </a:rPr>
                <a:t>n</a:t>
              </a:r>
              <a:endParaRPr lang="fr-FR" sz="2400" baseline="-25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66800" y="3688433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0</a:t>
            </a:r>
            <a:r>
              <a:rPr lang="fr-FR" i="1" dirty="0" smtClean="0"/>
              <a:t>.</a:t>
            </a:r>
            <a:r>
              <a:rPr lang="fr-FR" dirty="0" smtClean="0"/>
              <a:t>824(2) </a:t>
            </a:r>
            <a:r>
              <a:rPr lang="fr-FR" dirty="0" smtClean="0">
                <a:sym typeface="Symbol"/>
              </a:rPr>
              <a:t> </a:t>
            </a:r>
            <a:r>
              <a:rPr lang="fr-FR" dirty="0" err="1" smtClean="0"/>
              <a:t>Pn</a:t>
            </a:r>
            <a:r>
              <a:rPr lang="fr-FR" dirty="0" smtClean="0">
                <a:sym typeface="Symbol"/>
              </a:rPr>
              <a:t> </a:t>
            </a:r>
            <a:r>
              <a:rPr lang="fr-FR" dirty="0" smtClean="0"/>
              <a:t>0</a:t>
            </a:r>
            <a:r>
              <a:rPr lang="fr-FR" i="1" dirty="0" smtClean="0"/>
              <a:t>.</a:t>
            </a:r>
            <a:r>
              <a:rPr lang="fr-FR" dirty="0" smtClean="0"/>
              <a:t>878(2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02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419" y="476815"/>
            <a:ext cx="5680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case of Ga (Z=31) </a:t>
            </a:r>
            <a:r>
              <a:rPr lang="fr-FR" dirty="0" err="1" smtClean="0"/>
              <a:t>precursors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baseline="30000" dirty="0" smtClean="0"/>
              <a:t>82</a:t>
            </a:r>
            <a:r>
              <a:rPr lang="fr-FR" dirty="0" smtClean="0"/>
              <a:t>Ga (N</a:t>
            </a:r>
            <a:r>
              <a:rPr lang="fr-FR" baseline="-25000" dirty="0" smtClean="0"/>
              <a:t>m</a:t>
            </a:r>
            <a:r>
              <a:rPr lang="fr-FR" dirty="0" smtClean="0"/>
              <a:t>+1) </a:t>
            </a:r>
            <a:r>
              <a:rPr lang="fr-FR" dirty="0" smtClean="0">
                <a:latin typeface="Calibri"/>
              </a:rPr>
              <a:t>→ </a:t>
            </a:r>
            <a:r>
              <a:rPr lang="fr-FR" b="1" dirty="0" err="1" smtClean="0">
                <a:latin typeface="Calibri"/>
              </a:rPr>
              <a:t>P</a:t>
            </a:r>
            <a:r>
              <a:rPr lang="fr-FR" b="1" baseline="-25000" dirty="0" err="1" smtClean="0">
                <a:latin typeface="Calibri"/>
              </a:rPr>
              <a:t>n</a:t>
            </a:r>
            <a:r>
              <a:rPr lang="fr-FR" b="1" dirty="0" smtClean="0">
                <a:latin typeface="Calibri"/>
              </a:rPr>
              <a:t>= </a:t>
            </a:r>
            <a:r>
              <a:rPr lang="fr-FR" b="1" dirty="0"/>
              <a:t>22(2)% </a:t>
            </a:r>
            <a:r>
              <a:rPr lang="fr-FR" b="1" dirty="0" smtClean="0"/>
              <a:t> </a:t>
            </a:r>
            <a:r>
              <a:rPr lang="fr-FR" sz="1200" dirty="0" smtClean="0"/>
              <a:t>(test case-  Testov et al. </a:t>
            </a:r>
            <a:r>
              <a:rPr lang="pl-PL" sz="1200" dirty="0" smtClean="0"/>
              <a:t>NIM A 815 (2016) 96</a:t>
            </a:r>
            <a:r>
              <a:rPr lang="fr-FR" sz="1200" dirty="0" smtClean="0"/>
              <a:t>) </a:t>
            </a:r>
          </a:p>
          <a:p>
            <a:r>
              <a:rPr lang="fr-FR" dirty="0" smtClean="0"/>
              <a:t> </a:t>
            </a:r>
            <a:r>
              <a:rPr lang="fr-FR" baseline="30000" dirty="0" smtClean="0"/>
              <a:t>83</a:t>
            </a:r>
            <a:r>
              <a:rPr lang="fr-FR" dirty="0" smtClean="0"/>
              <a:t>Ga (N</a:t>
            </a:r>
            <a:r>
              <a:rPr lang="fr-FR" baseline="-25000" dirty="0" smtClean="0"/>
              <a:t>m</a:t>
            </a:r>
            <a:r>
              <a:rPr lang="fr-FR" dirty="0" smtClean="0"/>
              <a:t>+2) </a:t>
            </a:r>
            <a:r>
              <a:rPr lang="fr-FR" dirty="0"/>
              <a:t>→ </a:t>
            </a:r>
            <a:r>
              <a:rPr lang="fr-FR" b="1" dirty="0" err="1"/>
              <a:t>P</a:t>
            </a:r>
            <a:r>
              <a:rPr lang="fr-FR" b="1" baseline="-25000" dirty="0" err="1"/>
              <a:t>n</a:t>
            </a:r>
            <a:r>
              <a:rPr lang="fr-FR" b="1" dirty="0"/>
              <a:t>= </a:t>
            </a:r>
            <a:r>
              <a:rPr lang="fr-FR" b="1" dirty="0" smtClean="0"/>
              <a:t>85(4)%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baseline="30000" dirty="0" smtClean="0"/>
              <a:t>84</a:t>
            </a:r>
            <a:r>
              <a:rPr lang="fr-FR" dirty="0" smtClean="0"/>
              <a:t>Ga (N</a:t>
            </a:r>
            <a:r>
              <a:rPr lang="fr-FR" baseline="-25000" dirty="0" smtClean="0"/>
              <a:t>m</a:t>
            </a:r>
            <a:r>
              <a:rPr lang="fr-FR" dirty="0" smtClean="0"/>
              <a:t>+3) </a:t>
            </a:r>
            <a:r>
              <a:rPr lang="fr-FR" dirty="0"/>
              <a:t>→ </a:t>
            </a:r>
            <a:r>
              <a:rPr lang="fr-FR" b="1" dirty="0" err="1"/>
              <a:t>P</a:t>
            </a:r>
            <a:r>
              <a:rPr lang="fr-FR" b="1" baseline="-25000" dirty="0" err="1"/>
              <a:t>n</a:t>
            </a:r>
            <a:r>
              <a:rPr lang="fr-FR" b="1" dirty="0"/>
              <a:t>= </a:t>
            </a:r>
            <a:r>
              <a:rPr lang="fr-FR" b="1" dirty="0" smtClean="0"/>
              <a:t>53(20)%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TETRA experiment at ALTO : results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490" y="4928213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1986Wa: </a:t>
            </a:r>
            <a:r>
              <a:rPr lang="fr-FR" sz="1200" dirty="0" err="1" smtClean="0"/>
              <a:t>Reeder</a:t>
            </a:r>
            <a:r>
              <a:rPr lang="fr-FR" sz="1200" dirty="0" smtClean="0"/>
              <a:t>, Warner et al Rad </a:t>
            </a:r>
            <a:r>
              <a:rPr lang="fr-FR" sz="1200" dirty="0" err="1" smtClean="0"/>
              <a:t>Eff</a:t>
            </a:r>
            <a:r>
              <a:rPr lang="fr-FR" sz="1200" dirty="0" smtClean="0"/>
              <a:t> 94 (1986)</a:t>
            </a:r>
          </a:p>
          <a:p>
            <a:r>
              <a:rPr lang="fr-FR" sz="1200" dirty="0" smtClean="0"/>
              <a:t>1980Lu: Lund et al Z </a:t>
            </a:r>
            <a:r>
              <a:rPr lang="fr-FR" sz="1200" dirty="0" err="1" smtClean="0"/>
              <a:t>Phys</a:t>
            </a:r>
            <a:r>
              <a:rPr lang="fr-FR" sz="1200" dirty="0" smtClean="0"/>
              <a:t> A 294 (1980)</a:t>
            </a:r>
          </a:p>
          <a:p>
            <a:r>
              <a:rPr lang="fr-FR" sz="1200" dirty="0" smtClean="0"/>
              <a:t>1993Ru: </a:t>
            </a:r>
            <a:r>
              <a:rPr lang="fr-FR" sz="1200" dirty="0" err="1" smtClean="0"/>
              <a:t>Rudstam</a:t>
            </a:r>
            <a:r>
              <a:rPr lang="fr-FR" sz="1200" dirty="0" smtClean="0"/>
              <a:t> et al </a:t>
            </a:r>
            <a:r>
              <a:rPr lang="fr-FR" sz="1200" dirty="0" err="1" smtClean="0"/>
              <a:t>Atom</a:t>
            </a:r>
            <a:r>
              <a:rPr lang="fr-FR" sz="1200" dirty="0" smtClean="0"/>
              <a:t>. </a:t>
            </a:r>
            <a:r>
              <a:rPr lang="fr-FR" sz="1200" dirty="0"/>
              <a:t>N</a:t>
            </a:r>
            <a:r>
              <a:rPr lang="fr-FR" sz="1200" dirty="0" smtClean="0"/>
              <a:t>at. </a:t>
            </a:r>
            <a:r>
              <a:rPr lang="fr-FR" sz="1200" dirty="0" err="1"/>
              <a:t>N</a:t>
            </a:r>
            <a:r>
              <a:rPr lang="fr-FR" sz="1200" dirty="0" err="1" smtClean="0"/>
              <a:t>ucl</a:t>
            </a:r>
            <a:r>
              <a:rPr lang="fr-FR" sz="1200" dirty="0" smtClean="0"/>
              <a:t>. Dat. </a:t>
            </a:r>
            <a:r>
              <a:rPr lang="fr-FR" sz="1200" dirty="0" err="1" smtClean="0"/>
              <a:t>Tab.</a:t>
            </a:r>
            <a:r>
              <a:rPr lang="fr-FR" sz="1200" dirty="0" smtClean="0"/>
              <a:t> 340 (1991)</a:t>
            </a:r>
          </a:p>
          <a:p>
            <a:r>
              <a:rPr lang="fr-FR" sz="1200" dirty="0" smtClean="0"/>
              <a:t>1991Kr: </a:t>
            </a:r>
            <a:r>
              <a:rPr lang="fr-FR" sz="1200" dirty="0" err="1" smtClean="0"/>
              <a:t>Kratz</a:t>
            </a:r>
            <a:r>
              <a:rPr lang="fr-FR" sz="1200" dirty="0" smtClean="0"/>
              <a:t> et al Z </a:t>
            </a:r>
            <a:r>
              <a:rPr lang="fr-FR" sz="1200" dirty="0" err="1" smtClean="0"/>
              <a:t>Phys</a:t>
            </a:r>
            <a:r>
              <a:rPr lang="fr-FR" sz="1200" dirty="0" smtClean="0"/>
              <a:t> A 340 (1991)</a:t>
            </a:r>
          </a:p>
          <a:p>
            <a:r>
              <a:rPr lang="fr-FR" sz="1200" dirty="0" smtClean="0"/>
              <a:t>2008Wi: Winger et al </a:t>
            </a:r>
            <a:r>
              <a:rPr lang="fr-FR" sz="1200" dirty="0" err="1" smtClean="0"/>
              <a:t>Sanibel</a:t>
            </a:r>
            <a:r>
              <a:rPr lang="fr-FR" sz="1200" dirty="0" smtClean="0"/>
              <a:t> </a:t>
            </a:r>
            <a:r>
              <a:rPr lang="fr-FR" sz="1200" dirty="0" err="1" smtClean="0"/>
              <a:t>Conf</a:t>
            </a:r>
            <a:r>
              <a:rPr lang="fr-FR" sz="1200" dirty="0" smtClean="0"/>
              <a:t> Proc (2008)</a:t>
            </a:r>
          </a:p>
          <a:p>
            <a:r>
              <a:rPr lang="fr-FR" sz="1200" dirty="0" smtClean="0"/>
              <a:t>2010Wi: Winger et al. PRC 81 (2010)</a:t>
            </a:r>
          </a:p>
          <a:p>
            <a:r>
              <a:rPr lang="fr-FR" sz="1200" dirty="0" smtClean="0"/>
              <a:t>2016Ma: </a:t>
            </a:r>
            <a:r>
              <a:rPr lang="fr-FR" sz="1200" dirty="0" err="1" smtClean="0"/>
              <a:t>Madurga</a:t>
            </a:r>
            <a:r>
              <a:rPr lang="fr-FR" sz="1200" dirty="0" smtClean="0"/>
              <a:t> et al. PRL 117 (2016)</a:t>
            </a:r>
          </a:p>
          <a:p>
            <a:endParaRPr lang="fr-FR" sz="1200" dirty="0"/>
          </a:p>
        </p:txBody>
      </p:sp>
      <p:pic>
        <p:nvPicPr>
          <p:cNvPr id="7" name="Picture 2" descr="D:\temporaire\TETRA\systematics82_84avecTETRAe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r="6502" b="4526"/>
          <a:stretch/>
        </p:blipFill>
        <p:spPr bwMode="auto">
          <a:xfrm>
            <a:off x="0" y="1723918"/>
            <a:ext cx="4702228" cy="32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2843808" y="1312851"/>
            <a:ext cx="3139301" cy="964021"/>
            <a:chOff x="2843808" y="1312851"/>
            <a:chExt cx="3139301" cy="964021"/>
          </a:xfrm>
        </p:grpSpPr>
        <p:cxnSp>
          <p:nvCxnSpPr>
            <p:cNvPr id="8" name="Connecteur droit avec flèche 7"/>
            <p:cNvCxnSpPr/>
            <p:nvPr/>
          </p:nvCxnSpPr>
          <p:spPr>
            <a:xfrm flipH="1">
              <a:off x="2843808" y="1484784"/>
              <a:ext cx="874929" cy="7920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3635895" y="1312851"/>
              <a:ext cx="2347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TETRA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6755"/>
          <a:stretch/>
        </p:blipFill>
        <p:spPr bwMode="auto">
          <a:xfrm>
            <a:off x="4572000" y="1531824"/>
            <a:ext cx="4572000" cy="333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469789" y="4789714"/>
            <a:ext cx="355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Verney et al., PRC 95</a:t>
            </a:r>
            <a:r>
              <a:rPr lang="fr-FR" sz="1200" dirty="0"/>
              <a:t>, 054320 (2017)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00575" y="5084401"/>
            <a:ext cx="454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Moller97: </a:t>
            </a:r>
            <a:r>
              <a:rPr lang="fr-FR" sz="1200" dirty="0" err="1" smtClean="0"/>
              <a:t>Möller</a:t>
            </a:r>
            <a:r>
              <a:rPr lang="fr-FR" sz="1200" dirty="0" smtClean="0"/>
              <a:t> </a:t>
            </a:r>
            <a:r>
              <a:rPr lang="fr-FR" sz="1200" dirty="0"/>
              <a:t>et al At. Data </a:t>
            </a:r>
            <a:r>
              <a:rPr lang="fr-FR" sz="1200" dirty="0" err="1"/>
              <a:t>Nucl</a:t>
            </a:r>
            <a:r>
              <a:rPr lang="fr-FR" sz="1200" dirty="0"/>
              <a:t>. Data </a:t>
            </a:r>
            <a:r>
              <a:rPr lang="fr-FR" sz="1200" dirty="0" smtClean="0"/>
              <a:t>Tables 66</a:t>
            </a:r>
            <a:r>
              <a:rPr lang="fr-FR" sz="1200" dirty="0"/>
              <a:t>, 131 </a:t>
            </a:r>
            <a:r>
              <a:rPr lang="fr-FR" sz="1200" dirty="0" smtClean="0"/>
              <a:t>(1997)</a:t>
            </a:r>
          </a:p>
          <a:p>
            <a:r>
              <a:rPr lang="fr-FR" sz="1200" dirty="0" smtClean="0"/>
              <a:t>Borzov12</a:t>
            </a:r>
            <a:r>
              <a:rPr lang="fr-FR" sz="1200" dirty="0"/>
              <a:t>: Borzov, EPJ Web </a:t>
            </a:r>
            <a:r>
              <a:rPr lang="fr-FR" sz="1200" dirty="0" err="1"/>
              <a:t>Conf</a:t>
            </a:r>
            <a:r>
              <a:rPr lang="fr-FR" sz="1200" dirty="0"/>
              <a:t>. 38, 12002 (2012</a:t>
            </a:r>
            <a:r>
              <a:rPr lang="fr-FR" sz="1200" dirty="0" smtClean="0"/>
              <a:t>)</a:t>
            </a:r>
          </a:p>
          <a:p>
            <a:r>
              <a:rPr lang="fr-FR" sz="1200" dirty="0" smtClean="0"/>
              <a:t>McCutchan12: </a:t>
            </a:r>
            <a:r>
              <a:rPr lang="fr-FR" sz="1200" dirty="0" err="1" smtClean="0"/>
              <a:t>derived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</a:t>
            </a:r>
            <a:r>
              <a:rPr lang="fr-FR" sz="1200" dirty="0" err="1" smtClean="0"/>
              <a:t>McCutchan</a:t>
            </a:r>
            <a:r>
              <a:rPr lang="fr-FR" sz="1200" dirty="0" smtClean="0"/>
              <a:t>-</a:t>
            </a:r>
            <a:r>
              <a:rPr lang="fr-FR" sz="1200" dirty="0" err="1" smtClean="0"/>
              <a:t>et-al</a:t>
            </a:r>
            <a:r>
              <a:rPr lang="fr-FR" sz="1200" dirty="0" smtClean="0"/>
              <a:t>. formula</a:t>
            </a:r>
          </a:p>
          <a:p>
            <a:r>
              <a:rPr lang="fr-FR" sz="1200" dirty="0" err="1" smtClean="0"/>
              <a:t>gross</a:t>
            </a:r>
            <a:r>
              <a:rPr lang="fr-FR" sz="1200" dirty="0" smtClean="0"/>
              <a:t> </a:t>
            </a:r>
            <a:r>
              <a:rPr lang="fr-FR" sz="1200" dirty="0" err="1" smtClean="0"/>
              <a:t>theory</a:t>
            </a:r>
            <a:r>
              <a:rPr lang="fr-FR" sz="1200" dirty="0"/>
              <a:t>: [http://wwwndc.jaea.go.jp/nucldata/]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6053549" y="838453"/>
            <a:ext cx="2907612" cy="1310725"/>
            <a:chOff x="6053549" y="838453"/>
            <a:chExt cx="2907612" cy="1310725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7245054" y="1444327"/>
              <a:ext cx="393996" cy="70485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6053549" y="838453"/>
              <a:ext cx="2907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uncertainties on the results of the </a:t>
              </a:r>
              <a:r>
                <a:rPr lang="en-US" sz="1200" dirty="0" err="1" smtClean="0"/>
                <a:t>McCutchan</a:t>
              </a:r>
              <a:r>
                <a:rPr lang="en-US" sz="1200" dirty="0" smtClean="0"/>
                <a:t>-et-al. empirical formula : parameters + mass</a:t>
              </a:r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056" y="1279250"/>
              <a:ext cx="872850" cy="41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9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Towards a structure interpretation of the strong </a:t>
            </a:r>
            <a:r>
              <a:rPr lang="en-US" b="1" dirty="0" err="1">
                <a:solidFill>
                  <a:schemeClr val="bg1"/>
                </a:solidFill>
              </a:rPr>
              <a:t>Pn</a:t>
            </a:r>
            <a:r>
              <a:rPr lang="en-US" b="1" dirty="0">
                <a:solidFill>
                  <a:schemeClr val="bg1"/>
                </a:solidFill>
              </a:rPr>
              <a:t> oscillation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71218" y="1365875"/>
            <a:ext cx="2342066" cy="4852372"/>
            <a:chOff x="171218" y="1741309"/>
            <a:chExt cx="2342066" cy="485237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18" y="1741309"/>
              <a:ext cx="2342066" cy="3649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2" y="5367729"/>
              <a:ext cx="1287462" cy="1225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1970089" y="5437285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SF</a:t>
              </a:r>
              <a:endParaRPr lang="fr-FR" sz="14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970089" y="5764112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BSF</a:t>
              </a:r>
              <a:endParaRPr lang="fr-FR" sz="1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70089" y="6148754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CP</a:t>
              </a:r>
              <a:endParaRPr lang="fr-FR" sz="1400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572000" y="1960574"/>
            <a:ext cx="1709441" cy="95410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 location of the main doorway configuration from spectroscopic data</a:t>
            </a:r>
            <a:endParaRPr lang="en-US" sz="14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313259" y="1300371"/>
            <a:ext cx="3267160" cy="2526521"/>
            <a:chOff x="2313259" y="673297"/>
            <a:chExt cx="3267160" cy="252652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609" y="862138"/>
              <a:ext cx="1893985" cy="233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2313259" y="673297"/>
              <a:ext cx="3267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typical “doorway” configuration</a:t>
              </a:r>
              <a:endParaRPr lang="en-US" sz="1400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828924" y="369332"/>
            <a:ext cx="3084131" cy="31892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dirty="0" smtClean="0"/>
              <a:t>A phenomenological approach</a:t>
            </a:r>
            <a:endParaRPr lang="en-US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603352" y="1960574"/>
            <a:ext cx="1709441" cy="7386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pairing effects : BCS</a:t>
            </a:r>
          </a:p>
          <a:p>
            <a:r>
              <a:rPr lang="en-US" sz="1400" dirty="0" smtClean="0"/>
              <a:t>using gaps from experimental data</a:t>
            </a:r>
            <a:endParaRPr lang="en-US" sz="14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3004448" y="3970131"/>
            <a:ext cx="5297132" cy="1380447"/>
            <a:chOff x="3004448" y="3970131"/>
            <a:chExt cx="5297132" cy="1380447"/>
          </a:xfrm>
        </p:grpSpPr>
        <p:sp>
          <p:nvSpPr>
            <p:cNvPr id="15" name="ZoneTexte 14"/>
            <p:cNvSpPr txBox="1"/>
            <p:nvPr/>
          </p:nvSpPr>
          <p:spPr>
            <a:xfrm>
              <a:off x="3004448" y="4525941"/>
              <a:ext cx="46631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strength of the residual interaction from spectroscopy of odd-odd nuclei around N=50</a:t>
              </a:r>
            </a:p>
            <a:p>
              <a:r>
                <a:rPr lang="en-US" sz="1400" dirty="0" smtClean="0"/>
                <a:t>[</a:t>
              </a:r>
              <a:r>
                <a:rPr lang="en-US" sz="1400" dirty="0" err="1" smtClean="0"/>
                <a:t>Etilé</a:t>
              </a:r>
              <a:r>
                <a:rPr lang="en-US" sz="1400" dirty="0" smtClean="0"/>
                <a:t>, Verney, Severyukhin et al PRC 91, 064317 (2015)]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3004448" y="3989181"/>
                  <a:ext cx="52971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</m:oMath>
                  </a14:m>
                  <a:r>
                    <a:rPr lang="fr-FR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𝜎𝜏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448" y="3989181"/>
                  <a:ext cx="529713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295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3004448" y="3970131"/>
              <a:ext cx="4787002" cy="138044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617200" y="5770848"/>
            <a:ext cx="469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however: no configuration mixing; no phonon-coupling</a:t>
            </a:r>
          </a:p>
          <a:p>
            <a:r>
              <a:rPr lang="en-US" sz="1400" dirty="0" smtClean="0"/>
              <a:t>(only QRPA can do, see later)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23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Towards a structure interpretation of the strong </a:t>
            </a:r>
            <a:r>
              <a:rPr lang="en-US" b="1" dirty="0" err="1">
                <a:solidFill>
                  <a:schemeClr val="bg1"/>
                </a:solidFill>
              </a:rPr>
              <a:t>Pn</a:t>
            </a:r>
            <a:r>
              <a:rPr lang="en-US" b="1" dirty="0">
                <a:solidFill>
                  <a:schemeClr val="bg1"/>
                </a:solidFill>
              </a:rPr>
              <a:t> oscillation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7" y="552449"/>
            <a:ext cx="3184017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61234" y="494146"/>
            <a:ext cx="654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u="sng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z="1600" u="none" dirty="0" smtClean="0"/>
              <a:t>Test case : the analogous N</a:t>
            </a:r>
            <a:r>
              <a:rPr lang="en-US" sz="1600" u="none" baseline="-25000" dirty="0" smtClean="0"/>
              <a:t>m</a:t>
            </a:r>
            <a:r>
              <a:rPr lang="en-US" sz="1600" u="none" dirty="0" smtClean="0"/>
              <a:t>(50)+2 well-established case </a:t>
            </a:r>
            <a:r>
              <a:rPr lang="en-US" sz="1600" u="none" baseline="30000" dirty="0" smtClean="0"/>
              <a:t>87</a:t>
            </a:r>
            <a:r>
              <a:rPr lang="en-US" sz="1600" u="none" dirty="0" smtClean="0"/>
              <a:t>Br</a:t>
            </a:r>
            <a:r>
              <a:rPr lang="en-US" sz="1600" u="none" dirty="0" smtClean="0">
                <a:latin typeface="Calibri"/>
              </a:rPr>
              <a:t>→</a:t>
            </a:r>
            <a:r>
              <a:rPr lang="en-US" sz="1600" u="none" baseline="30000" dirty="0" smtClean="0">
                <a:latin typeface="Calibri"/>
              </a:rPr>
              <a:t>87</a:t>
            </a:r>
            <a:r>
              <a:rPr lang="en-US" sz="1600" u="none" dirty="0" smtClean="0">
                <a:latin typeface="Calibri"/>
              </a:rPr>
              <a:t>Kr</a:t>
            </a:r>
            <a:endParaRPr lang="en-US" sz="1600" u="none" dirty="0"/>
          </a:p>
        </p:txBody>
      </p:sp>
      <p:sp>
        <p:nvSpPr>
          <p:cNvPr id="6" name="ZoneTexte 5"/>
          <p:cNvSpPr txBox="1"/>
          <p:nvPr/>
        </p:nvSpPr>
        <p:spPr>
          <a:xfrm>
            <a:off x="3732109" y="847178"/>
            <a:ext cx="4798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Nuh</a:t>
            </a:r>
            <a:r>
              <a:rPr lang="en-US" sz="1600" dirty="0" smtClean="0"/>
              <a:t> et al. NPA 293 (1977)</a:t>
            </a:r>
          </a:p>
          <a:p>
            <a:r>
              <a:rPr lang="en-US" sz="1600" dirty="0" err="1" smtClean="0"/>
              <a:t>Prussin</a:t>
            </a:r>
            <a:r>
              <a:rPr lang="en-US" sz="1600" dirty="0" smtClean="0"/>
              <a:t> Oliveira </a:t>
            </a:r>
            <a:r>
              <a:rPr lang="en-US" sz="1600" dirty="0" err="1" smtClean="0"/>
              <a:t>Kratz</a:t>
            </a:r>
            <a:r>
              <a:rPr lang="en-US" sz="1600" dirty="0" smtClean="0"/>
              <a:t> NPA 317 (1979)</a:t>
            </a:r>
          </a:p>
          <a:p>
            <a:r>
              <a:rPr lang="en-US" sz="1600" dirty="0" smtClean="0"/>
              <a:t>clear evidence of a resonance-like structure in the </a:t>
            </a:r>
            <a:r>
              <a:rPr lang="en-US" sz="1600" dirty="0" smtClean="0">
                <a:sym typeface="Symbol"/>
              </a:rPr>
              <a:t>-strength function at ~5.3 MeV</a:t>
            </a:r>
            <a:endParaRPr lang="en-US" sz="16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361234" y="1905347"/>
            <a:ext cx="5782765" cy="4743103"/>
            <a:chOff x="803275" y="1133475"/>
            <a:chExt cx="7867650" cy="50990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75" y="1133475"/>
              <a:ext cx="7537450" cy="459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725" y="5686425"/>
              <a:ext cx="75692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8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Towards a structure interpretation of the strong </a:t>
            </a:r>
            <a:r>
              <a:rPr lang="en-US" b="1" dirty="0" err="1">
                <a:solidFill>
                  <a:schemeClr val="bg1"/>
                </a:solidFill>
              </a:rPr>
              <a:t>Pn</a:t>
            </a:r>
            <a:r>
              <a:rPr lang="en-US" b="1" dirty="0">
                <a:solidFill>
                  <a:schemeClr val="bg1"/>
                </a:solidFill>
              </a:rPr>
              <a:t> oscillation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0" y="369332"/>
            <a:ext cx="3752850" cy="2856805"/>
            <a:chOff x="803275" y="1133475"/>
            <a:chExt cx="7867650" cy="50990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75" y="1133475"/>
              <a:ext cx="7537450" cy="459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725" y="5686425"/>
              <a:ext cx="75692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3361234" y="494146"/>
            <a:ext cx="654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u="sng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z="1600" u="none" dirty="0" smtClean="0"/>
              <a:t>Test case : the analogous N</a:t>
            </a:r>
            <a:r>
              <a:rPr lang="en-US" sz="1600" u="none" baseline="-25000" dirty="0" smtClean="0"/>
              <a:t>m</a:t>
            </a:r>
            <a:r>
              <a:rPr lang="en-US" sz="1600" u="none" dirty="0" smtClean="0"/>
              <a:t>(50)+2 well-established case </a:t>
            </a:r>
            <a:r>
              <a:rPr lang="en-US" sz="1600" u="none" baseline="30000" dirty="0" smtClean="0"/>
              <a:t>87</a:t>
            </a:r>
            <a:r>
              <a:rPr lang="en-US" sz="1600" u="none" dirty="0" smtClean="0"/>
              <a:t>Br</a:t>
            </a:r>
            <a:r>
              <a:rPr lang="en-US" sz="1600" u="none" dirty="0" smtClean="0">
                <a:latin typeface="Calibri"/>
              </a:rPr>
              <a:t>→</a:t>
            </a:r>
            <a:r>
              <a:rPr lang="en-US" sz="1600" u="none" baseline="30000" dirty="0" smtClean="0">
                <a:latin typeface="Calibri"/>
              </a:rPr>
              <a:t>87</a:t>
            </a:r>
            <a:r>
              <a:rPr lang="en-US" sz="1600" u="none" dirty="0" smtClean="0">
                <a:latin typeface="Calibri"/>
              </a:rPr>
              <a:t>Kr</a:t>
            </a:r>
            <a:endParaRPr lang="en-US" sz="1600" u="none" dirty="0"/>
          </a:p>
        </p:txBody>
      </p:sp>
      <p:grpSp>
        <p:nvGrpSpPr>
          <p:cNvPr id="8" name="Groupe 7"/>
          <p:cNvGrpSpPr/>
          <p:nvPr/>
        </p:nvGrpSpPr>
        <p:grpSpPr>
          <a:xfrm>
            <a:off x="3752850" y="2384756"/>
            <a:ext cx="5181601" cy="4003965"/>
            <a:chOff x="4210049" y="2866443"/>
            <a:chExt cx="5181601" cy="4003965"/>
          </a:xfrm>
        </p:grpSpPr>
        <p:pic>
          <p:nvPicPr>
            <p:cNvPr id="9" name="Picture 3" descr="D:\temporaire\articl_Pn8384Ga\BGT87colo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049" y="2866443"/>
              <a:ext cx="5181601" cy="400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4877359" y="4240173"/>
              <a:ext cx="2066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aseline="30000" dirty="0" smtClean="0"/>
                <a:t>87</a:t>
              </a:r>
              <a:r>
                <a:rPr lang="fr-FR" dirty="0" smtClean="0"/>
                <a:t>Br</a:t>
              </a:r>
              <a:r>
                <a:rPr lang="fr-FR" dirty="0" smtClean="0">
                  <a:latin typeface="Calibri"/>
                </a:rPr>
                <a:t>→</a:t>
              </a:r>
              <a:r>
                <a:rPr lang="fr-FR" baseline="30000" dirty="0" smtClean="0">
                  <a:latin typeface="Calibri"/>
                </a:rPr>
                <a:t>87</a:t>
              </a:r>
              <a:r>
                <a:rPr lang="fr-FR" dirty="0" smtClean="0">
                  <a:latin typeface="Calibri"/>
                </a:rPr>
                <a:t>Kr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3301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Towards a structure interpretation of the strong </a:t>
            </a:r>
            <a:r>
              <a:rPr lang="en-US" b="1" dirty="0" err="1">
                <a:solidFill>
                  <a:schemeClr val="bg1"/>
                </a:solidFill>
              </a:rPr>
              <a:t>Pn</a:t>
            </a:r>
            <a:r>
              <a:rPr lang="en-US" b="1" dirty="0">
                <a:solidFill>
                  <a:schemeClr val="bg1"/>
                </a:solidFill>
              </a:rPr>
              <a:t> oscillation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61234" y="494146"/>
            <a:ext cx="654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u="sng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z="1600" u="none" dirty="0"/>
              <a:t>Calculated </a:t>
            </a:r>
            <a:r>
              <a:rPr lang="en-US" sz="1600" u="none" dirty="0">
                <a:sym typeface="Symbol"/>
              </a:rPr>
              <a:t>-strength function for the</a:t>
            </a:r>
            <a:r>
              <a:rPr lang="en-US" sz="1600" u="none" dirty="0"/>
              <a:t> case </a:t>
            </a:r>
            <a:r>
              <a:rPr lang="en-US" sz="1600" u="none" baseline="30000" dirty="0"/>
              <a:t>83</a:t>
            </a:r>
            <a:r>
              <a:rPr lang="en-US" sz="1600" u="none" dirty="0"/>
              <a:t>Ga→</a:t>
            </a:r>
            <a:r>
              <a:rPr lang="en-US" sz="1600" u="none" baseline="30000" dirty="0"/>
              <a:t>83</a:t>
            </a:r>
            <a:r>
              <a:rPr lang="en-US" sz="1600" u="none" dirty="0"/>
              <a:t>Ge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71218" y="1365875"/>
            <a:ext cx="2342066" cy="4852372"/>
            <a:chOff x="171218" y="1741309"/>
            <a:chExt cx="2342066" cy="485237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18" y="1741309"/>
              <a:ext cx="2342066" cy="3649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2" y="5367729"/>
              <a:ext cx="1287462" cy="1225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1970089" y="5437285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SF</a:t>
              </a:r>
              <a:endParaRPr lang="fr-FR" sz="1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70089" y="5764112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BSF</a:t>
              </a:r>
              <a:endParaRPr lang="fr-FR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970089" y="6148754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CP</a:t>
              </a:r>
              <a:endParaRPr lang="fr-FR" sz="14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67" y="1252120"/>
            <a:ext cx="5650007" cy="41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5487145" y="1230868"/>
            <a:ext cx="781050" cy="3617357"/>
            <a:chOff x="5487145" y="1230868"/>
            <a:chExt cx="781050" cy="3617357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801470" y="1600200"/>
              <a:ext cx="0" cy="324802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487145" y="1230868"/>
              <a:ext cx="78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</a:t>
              </a:r>
              <a:r>
                <a:rPr lang="fr-FR" baseline="-25000" dirty="0" smtClean="0"/>
                <a:t>n</a:t>
              </a:r>
              <a:r>
                <a:rPr lang="fr-FR" dirty="0" smtClean="0"/>
                <a:t>(84)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361234" y="3914775"/>
            <a:ext cx="5666234" cy="2551121"/>
            <a:chOff x="3361234" y="3914775"/>
            <a:chExt cx="5666234" cy="2551121"/>
          </a:xfrm>
        </p:grpSpPr>
        <p:sp>
          <p:nvSpPr>
            <p:cNvPr id="16" name="Ellipse 15"/>
            <p:cNvSpPr/>
            <p:nvPr/>
          </p:nvSpPr>
          <p:spPr>
            <a:xfrm>
              <a:off x="5114924" y="3914775"/>
              <a:ext cx="866775" cy="1147076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361234" y="5388678"/>
              <a:ext cx="5666234" cy="107721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if this “beautiful story” is correct : </a:t>
              </a:r>
            </a:p>
            <a:p>
              <a:r>
                <a:rPr lang="en-US" sz="1600" dirty="0" smtClean="0">
                  <a:sym typeface="Symbol"/>
                </a:rPr>
                <a:t>-decay from high-lying states in </a:t>
              </a:r>
              <a:r>
                <a:rPr lang="en-US" sz="1600" baseline="30000" dirty="0" smtClean="0">
                  <a:sym typeface="Symbol"/>
                </a:rPr>
                <a:t>84</a:t>
              </a:r>
              <a:r>
                <a:rPr lang="en-US" sz="1600" dirty="0" smtClean="0">
                  <a:sym typeface="Symbol"/>
                </a:rPr>
                <a:t>Ga</a:t>
              </a:r>
              <a:r>
                <a:rPr lang="en-US" sz="1600" baseline="30000" dirty="0" smtClean="0">
                  <a:sym typeface="Symbol"/>
                </a:rPr>
                <a:t>84</a:t>
              </a:r>
              <a:r>
                <a:rPr lang="en-US" sz="1600" dirty="0" smtClean="0">
                  <a:sym typeface="Symbol"/>
                </a:rPr>
                <a:t>Ge should be observed.</a:t>
              </a:r>
            </a:p>
            <a:p>
              <a:r>
                <a:rPr lang="en-US" sz="1600" dirty="0" smtClean="0">
                  <a:sym typeface="Symbol"/>
                </a:rPr>
                <a:t>Unfortunately no large-statics data on this decay have been obtained so far…</a:t>
              </a:r>
              <a:endParaRPr lang="en-US" sz="1600" dirty="0" smtClean="0"/>
            </a:p>
          </p:txBody>
        </p:sp>
        <p:cxnSp>
          <p:nvCxnSpPr>
            <p:cNvPr id="18" name="Connecteur droit 17"/>
            <p:cNvCxnSpPr>
              <a:stCxn id="16" idx="4"/>
              <a:endCxn id="19" idx="0"/>
            </p:cNvCxnSpPr>
            <p:nvPr/>
          </p:nvCxnSpPr>
          <p:spPr>
            <a:xfrm>
              <a:off x="5548312" y="5061851"/>
              <a:ext cx="646039" cy="326827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50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710" y="392557"/>
            <a:ext cx="477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*concept introduced by Hardy PLB 71, 307 (1977)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Pandemonium* </a:t>
            </a:r>
            <a:r>
              <a:rPr lang="en-US" b="1" i="1" dirty="0" smtClean="0">
                <a:solidFill>
                  <a:schemeClr val="bg1"/>
                </a:solidFill>
              </a:rPr>
              <a:t>vs</a:t>
            </a:r>
            <a:r>
              <a:rPr lang="en-US" b="1" dirty="0" smtClean="0">
                <a:solidFill>
                  <a:schemeClr val="bg1"/>
                </a:solidFill>
              </a:rPr>
              <a:t> structure in 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-decay properties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41371" y="550093"/>
            <a:ext cx="460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terrifying specter of the so-called </a:t>
            </a:r>
          </a:p>
          <a:p>
            <a:pPr algn="ctr"/>
            <a:r>
              <a:rPr lang="en-US" sz="1400" dirty="0" smtClean="0"/>
              <a:t>“Pandemonium effect” </a:t>
            </a:r>
          </a:p>
          <a:p>
            <a:pPr algn="ctr"/>
            <a:r>
              <a:rPr lang="en-US" sz="1400" dirty="0" smtClean="0"/>
              <a:t>has since then haunted all </a:t>
            </a:r>
            <a:r>
              <a:rPr lang="en-US" sz="1400" dirty="0" smtClean="0">
                <a:sym typeface="Symbol"/>
              </a:rPr>
              <a:t>-decay (experimental) </a:t>
            </a:r>
            <a:r>
              <a:rPr lang="en-US" sz="1400" dirty="0" smtClean="0">
                <a:sym typeface="Symbol"/>
              </a:rPr>
              <a:t>studies</a:t>
            </a:r>
          </a:p>
          <a:p>
            <a:pPr algn="ctr"/>
            <a:r>
              <a:rPr lang="en-US" sz="1400" dirty="0" smtClean="0">
                <a:sym typeface="Symbol"/>
              </a:rPr>
              <a:t>TAS techniques introduced as an answer</a:t>
            </a:r>
            <a:endParaRPr 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04" y="2798763"/>
            <a:ext cx="470693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6" name="Groupe 1035"/>
          <p:cNvGrpSpPr/>
          <p:nvPr/>
        </p:nvGrpSpPr>
        <p:grpSpPr>
          <a:xfrm>
            <a:off x="939830" y="4245429"/>
            <a:ext cx="3699903" cy="1860339"/>
            <a:chOff x="939830" y="4245429"/>
            <a:chExt cx="3699903" cy="1860339"/>
          </a:xfrm>
        </p:grpSpPr>
        <p:sp>
          <p:nvSpPr>
            <p:cNvPr id="13" name="ZoneTexte 12"/>
            <p:cNvSpPr txBox="1"/>
            <p:nvPr/>
          </p:nvSpPr>
          <p:spPr>
            <a:xfrm rot="1306382">
              <a:off x="939830" y="5579051"/>
              <a:ext cx="2010229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Times New Roman"/>
                </a:rPr>
                <a:t>“cool” structured system</a:t>
              </a:r>
              <a:endParaRPr lang="en-US" sz="1400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 flipV="1">
              <a:off x="1481667" y="4245429"/>
              <a:ext cx="463277" cy="118170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13" idx="3"/>
            </p:cNvCxnSpPr>
            <p:nvPr/>
          </p:nvCxnSpPr>
          <p:spPr>
            <a:xfrm flipV="1">
              <a:off x="2878354" y="5996298"/>
              <a:ext cx="1761379" cy="10947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e 1034"/>
          <p:cNvGrpSpPr/>
          <p:nvPr/>
        </p:nvGrpSpPr>
        <p:grpSpPr>
          <a:xfrm>
            <a:off x="2868830" y="1558762"/>
            <a:ext cx="4722595" cy="1384463"/>
            <a:chOff x="2868830" y="1558762"/>
            <a:chExt cx="4722595" cy="1384463"/>
          </a:xfrm>
        </p:grpSpPr>
        <p:sp>
          <p:nvSpPr>
            <p:cNvPr id="12" name="ZoneTexte 11"/>
            <p:cNvSpPr txBox="1"/>
            <p:nvPr/>
          </p:nvSpPr>
          <p:spPr>
            <a:xfrm rot="873261">
              <a:off x="5095564" y="1558762"/>
              <a:ext cx="201022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Times New Roman"/>
                </a:rPr>
                <a:t>“hot” unstructured system</a:t>
              </a:r>
              <a:endParaRPr lang="en-US" sz="1400" dirty="0"/>
            </a:p>
          </p:txBody>
        </p:sp>
        <p:cxnSp>
          <p:nvCxnSpPr>
            <p:cNvPr id="19" name="Connecteur droit 18"/>
            <p:cNvCxnSpPr>
              <a:stCxn id="12" idx="1"/>
            </p:cNvCxnSpPr>
            <p:nvPr/>
          </p:nvCxnSpPr>
          <p:spPr>
            <a:xfrm flipH="1">
              <a:off x="2868830" y="1567788"/>
              <a:ext cx="2258988" cy="10152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2" idx="3"/>
            </p:cNvCxnSpPr>
            <p:nvPr/>
          </p:nvCxnSpPr>
          <p:spPr>
            <a:xfrm>
              <a:off x="7073539" y="2072956"/>
              <a:ext cx="517886" cy="87026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" y="1035725"/>
            <a:ext cx="46450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334704" y="2262524"/>
            <a:ext cx="256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Bohr’s compound nucleus </a:t>
            </a:r>
          </a:p>
          <a:p>
            <a:pPr algn="ctr"/>
            <a:r>
              <a:rPr lang="en-US" sz="1400" dirty="0" smtClean="0"/>
              <a:t>[</a:t>
            </a:r>
            <a:r>
              <a:rPr lang="en-US" sz="1400" dirty="0" smtClean="0"/>
              <a:t>Nature </a:t>
            </a:r>
            <a:r>
              <a:rPr lang="en-US" sz="1400" b="1" dirty="0" smtClean="0"/>
              <a:t>137</a:t>
            </a:r>
            <a:r>
              <a:rPr lang="en-US" sz="1400" dirty="0" smtClean="0"/>
              <a:t>, 344 (1936)]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74" y="4894739"/>
            <a:ext cx="6946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"/>
          <a:stretch/>
        </p:blipFill>
        <p:spPr bwMode="auto">
          <a:xfrm>
            <a:off x="1147738" y="3021084"/>
            <a:ext cx="6326343" cy="33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1"/>
          <a:stretch/>
        </p:blipFill>
        <p:spPr bwMode="auto">
          <a:xfrm>
            <a:off x="6070262" y="1512008"/>
            <a:ext cx="2470031" cy="377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6406055" y="2361638"/>
            <a:ext cx="0" cy="4047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6053988" y="2335700"/>
            <a:ext cx="0" cy="4047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96831" y="6046757"/>
            <a:ext cx="63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6831" y="5301902"/>
            <a:ext cx="63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6831" y="4531771"/>
            <a:ext cx="63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406055" y="4531771"/>
            <a:ext cx="355718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7209448" y="5378846"/>
            <a:ext cx="2581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1600" baseline="30000" dirty="0" smtClean="0"/>
              <a:t>83</a:t>
            </a:r>
            <a:r>
              <a:rPr lang="fr-FR" altLang="fr-FR" sz="1600" dirty="0" smtClean="0"/>
              <a:t>Ge (Z=32, N=51)</a:t>
            </a:r>
            <a:endParaRPr lang="en-US" altLang="fr-FR" sz="16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6761773" y="4901103"/>
            <a:ext cx="447675" cy="4777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25323" y="827314"/>
            <a:ext cx="5381942" cy="2757225"/>
            <a:chOff x="30286" y="1131453"/>
            <a:chExt cx="5381942" cy="2757225"/>
          </a:xfrm>
        </p:grpSpPr>
        <p:sp>
          <p:nvSpPr>
            <p:cNvPr id="13" name="ZoneTexte 12"/>
            <p:cNvSpPr txBox="1"/>
            <p:nvPr/>
          </p:nvSpPr>
          <p:spPr>
            <a:xfrm>
              <a:off x="50108" y="3399873"/>
              <a:ext cx="635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fr-F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0108" y="2645025"/>
              <a:ext cx="635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fr-F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7" y="1131453"/>
              <a:ext cx="5381941" cy="27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e 15"/>
            <p:cNvGrpSpPr/>
            <p:nvPr/>
          </p:nvGrpSpPr>
          <p:grpSpPr>
            <a:xfrm>
              <a:off x="30286" y="1241726"/>
              <a:ext cx="2244827" cy="826562"/>
              <a:chOff x="50108" y="1242003"/>
              <a:chExt cx="2581275" cy="547165"/>
            </a:xfrm>
          </p:grpSpPr>
          <p:cxnSp>
            <p:nvCxnSpPr>
              <p:cNvPr id="17" name="Connecteur droit avec flèche 16"/>
              <p:cNvCxnSpPr/>
              <p:nvPr/>
            </p:nvCxnSpPr>
            <p:spPr>
              <a:xfrm>
                <a:off x="1340747" y="1458876"/>
                <a:ext cx="712413" cy="330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64"/>
              <p:cNvSpPr>
                <a:spLocks noChangeArrowheads="1"/>
              </p:cNvSpPr>
              <p:nvPr/>
            </p:nvSpPr>
            <p:spPr bwMode="auto">
              <a:xfrm>
                <a:off x="50108" y="1242003"/>
                <a:ext cx="2581275" cy="224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fr-FR" sz="1600" dirty="0" smtClean="0"/>
                  <a:t>2</a:t>
                </a:r>
                <a:r>
                  <a:rPr lang="en-US" altLang="fr-FR" sz="1600" dirty="0" smtClean="0">
                    <a:sym typeface="Symbol"/>
                  </a:rPr>
                  <a:t>24’’</a:t>
                </a:r>
                <a:r>
                  <a:rPr lang="en-US" altLang="fr-FR" sz="1600" dirty="0" smtClean="0"/>
                  <a:t> LaBr3 </a:t>
                </a:r>
              </a:p>
            </p:txBody>
          </p:sp>
        </p:grpSp>
      </p:grpSp>
      <p:sp>
        <p:nvSpPr>
          <p:cNvPr id="19" name="Rectangle à coins arrondis 18"/>
          <p:cNvSpPr/>
          <p:nvPr/>
        </p:nvSpPr>
        <p:spPr>
          <a:xfrm>
            <a:off x="5361026" y="4535530"/>
            <a:ext cx="355718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216997" y="5700523"/>
            <a:ext cx="2581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1600" baseline="30000" dirty="0" smtClean="0"/>
              <a:t>80</a:t>
            </a:r>
            <a:r>
              <a:rPr lang="fr-FR" altLang="fr-FR" sz="1600" dirty="0" smtClean="0"/>
              <a:t>Ge (Z=32, N=48)</a:t>
            </a:r>
            <a:endParaRPr lang="en-US" altLang="fr-FR" sz="1600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5716744" y="4904862"/>
            <a:ext cx="1500254" cy="8125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Involuntarily (but seriously) slipping into Pandemonium troubles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21682"/>
          <a:stretch/>
        </p:blipFill>
        <p:spPr bwMode="auto">
          <a:xfrm>
            <a:off x="-119743" y="1308100"/>
            <a:ext cx="5421086" cy="4994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49086" y="961571"/>
            <a:ext cx="3156857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dirty="0" smtClean="0">
                <a:sym typeface="Symbol"/>
              </a:rPr>
              <a:t>-gated </a:t>
            </a:r>
            <a:r>
              <a:rPr lang="en-US" dirty="0" smtClean="0"/>
              <a:t>HP-Ge </a:t>
            </a:r>
            <a:r>
              <a:rPr lang="en-US" dirty="0" smtClean="0">
                <a:sym typeface="Symbol"/>
              </a:rPr>
              <a:t>-</a:t>
            </a:r>
            <a:r>
              <a:rPr lang="en-US" dirty="0" smtClean="0"/>
              <a:t>spectrum</a:t>
            </a:r>
            <a:endParaRPr lang="en-US" dirty="0"/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34" y="1878466"/>
            <a:ext cx="4246279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 de texte 4"/>
          <p:cNvSpPr txBox="1">
            <a:spLocks noChangeArrowheads="1"/>
          </p:cNvSpPr>
          <p:nvPr/>
        </p:nvSpPr>
        <p:spPr bwMode="auto">
          <a:xfrm>
            <a:off x="5772708" y="993541"/>
            <a:ext cx="3665206" cy="527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ym typeface="Symbol"/>
              </a:rPr>
              <a:t>-gated 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LaBr</a:t>
            </a:r>
            <a:r>
              <a:rPr kumimoji="0" lang="en-US" altLang="fr-FR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low-energy  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/>
              </a:rPr>
              <a:t>-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spectrum </a:t>
            </a:r>
            <a:endParaRPr kumimoji="0" lang="en-US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 de texte 5"/>
          <p:cNvSpPr txBox="1">
            <a:spLocks noChangeArrowheads="1"/>
          </p:cNvSpPr>
          <p:nvPr/>
        </p:nvSpPr>
        <p:spPr bwMode="auto">
          <a:xfrm rot="-5400000">
            <a:off x="6319158" y="2063079"/>
            <a:ext cx="1028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1348 keV </a:t>
            </a:r>
            <a:endParaRPr kumimoji="0" lang="en-U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 de texte 6"/>
          <p:cNvSpPr txBox="1">
            <a:spLocks noChangeArrowheads="1"/>
          </p:cNvSpPr>
          <p:nvPr/>
        </p:nvSpPr>
        <p:spPr bwMode="auto">
          <a:xfrm rot="-5400000">
            <a:off x="6165397" y="2771775"/>
            <a:ext cx="1028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1238 keV </a:t>
            </a:r>
            <a:endParaRPr kumimoji="0" lang="en-U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 de texte 7"/>
          <p:cNvSpPr txBox="1">
            <a:spLocks noChangeArrowheads="1"/>
          </p:cNvSpPr>
          <p:nvPr/>
        </p:nvSpPr>
        <p:spPr bwMode="auto">
          <a:xfrm rot="-5400000">
            <a:off x="5965826" y="1856700"/>
            <a:ext cx="1136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1092 keV </a:t>
            </a:r>
            <a:endParaRPr kumimoji="0" lang="en-U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 de texte 10"/>
          <p:cNvSpPr txBox="1">
            <a:spLocks noChangeArrowheads="1"/>
          </p:cNvSpPr>
          <p:nvPr/>
        </p:nvSpPr>
        <p:spPr bwMode="auto">
          <a:xfrm rot="-5400000">
            <a:off x="5507714" y="2041754"/>
            <a:ext cx="1028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655 keV </a:t>
            </a:r>
            <a:endParaRPr kumimoji="0" lang="en-U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4201886" y="1136422"/>
            <a:ext cx="1820180" cy="742044"/>
            <a:chOff x="4201886" y="1136422"/>
            <a:chExt cx="1820180" cy="742044"/>
          </a:xfrm>
        </p:grpSpPr>
        <p:cxnSp>
          <p:nvCxnSpPr>
            <p:cNvPr id="12" name="Connecteur droit 11"/>
            <p:cNvCxnSpPr/>
            <p:nvPr/>
          </p:nvCxnSpPr>
          <p:spPr>
            <a:xfrm flipV="1">
              <a:off x="4201886" y="1136422"/>
              <a:ext cx="0" cy="26352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201886" y="1136422"/>
              <a:ext cx="18201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022064" y="1136422"/>
              <a:ext cx="2" cy="74204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 flipV="1">
            <a:off x="2090057" y="3265714"/>
            <a:ext cx="4444094" cy="1422177"/>
            <a:chOff x="4201886" y="1136422"/>
            <a:chExt cx="1820180" cy="1422177"/>
          </a:xfrm>
        </p:grpSpPr>
        <p:cxnSp>
          <p:nvCxnSpPr>
            <p:cNvPr id="16" name="Connecteur droit 15"/>
            <p:cNvCxnSpPr/>
            <p:nvPr/>
          </p:nvCxnSpPr>
          <p:spPr>
            <a:xfrm flipV="1">
              <a:off x="4201886" y="1136422"/>
              <a:ext cx="0" cy="26352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4201886" y="1136422"/>
              <a:ext cx="18201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022064" y="1136422"/>
              <a:ext cx="0" cy="142217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 flipV="1">
            <a:off x="3611787" y="3352796"/>
            <a:ext cx="3221721" cy="1422177"/>
            <a:chOff x="4201886" y="1136422"/>
            <a:chExt cx="1820180" cy="1422177"/>
          </a:xfrm>
        </p:grpSpPr>
        <p:cxnSp>
          <p:nvCxnSpPr>
            <p:cNvPr id="20" name="Connecteur droit 19"/>
            <p:cNvCxnSpPr/>
            <p:nvPr/>
          </p:nvCxnSpPr>
          <p:spPr>
            <a:xfrm flipV="1">
              <a:off x="4201886" y="1136422"/>
              <a:ext cx="0" cy="26352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4201886" y="1136422"/>
              <a:ext cx="18201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022064" y="1136422"/>
              <a:ext cx="0" cy="142217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/>
          <p:cNvSpPr txBox="1"/>
          <p:nvPr/>
        </p:nvSpPr>
        <p:spPr>
          <a:xfrm>
            <a:off x="250371" y="694873"/>
            <a:ext cx="685801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b="1" baseline="30000" dirty="0" smtClean="0"/>
              <a:t>83</a:t>
            </a:r>
            <a:r>
              <a:rPr lang="en-US" b="1" dirty="0" smtClean="0"/>
              <a:t>Ge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At the beginning everything looked normal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72707" y="5318295"/>
            <a:ext cx="3084131" cy="114992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dirty="0" smtClean="0"/>
              <a:t>data collected within the PhD program of C. Delafosse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smtClean="0">
                <a:sym typeface="Symbol"/>
              </a:rPr>
              <a:t>-decay at ALTO, as a non-Yrast supplement to the </a:t>
            </a:r>
            <a:r>
              <a:rPr lang="en-US" sz="1400" dirty="0" err="1" smtClean="0">
                <a:sym typeface="Symbol"/>
              </a:rPr>
              <a:t>AGATA+plunger+VAMOS</a:t>
            </a:r>
            <a:r>
              <a:rPr lang="en-US" sz="1400" dirty="0" smtClean="0">
                <a:sym typeface="Symbol"/>
              </a:rPr>
              <a:t> data)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7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ttardo\Desktop\POSTDOCLNL\seminario_PD2016\comparison_samebeta_temp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4" r="5847" b="5790"/>
          <a:stretch/>
        </p:blipFill>
        <p:spPr bwMode="auto">
          <a:xfrm>
            <a:off x="867519" y="2767107"/>
            <a:ext cx="7429882" cy="37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3554" y="2433957"/>
            <a:ext cx="8448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dirty="0" smtClean="0"/>
              <a:t>comparison of </a:t>
            </a:r>
            <a:r>
              <a:rPr lang="en-US" altLang="fr-FR" baseline="30000" dirty="0" smtClean="0"/>
              <a:t>80</a:t>
            </a:r>
            <a:r>
              <a:rPr lang="en-US" altLang="fr-FR" dirty="0" smtClean="0"/>
              <a:t>Ge vs </a:t>
            </a:r>
            <a:r>
              <a:rPr lang="en-US" altLang="fr-FR" baseline="30000" dirty="0" smtClean="0"/>
              <a:t>83</a:t>
            </a:r>
            <a:r>
              <a:rPr lang="en-US" altLang="fr-FR" dirty="0" smtClean="0"/>
              <a:t>Ge spectra (below vs above N=50) up to </a:t>
            </a:r>
            <a:r>
              <a:rPr lang="en-US" altLang="fr-FR" dirty="0" smtClean="0">
                <a:latin typeface="Times New Roman"/>
                <a:cs typeface="Times New Roman"/>
              </a:rPr>
              <a:t>≈</a:t>
            </a:r>
            <a:r>
              <a:rPr lang="en-US" altLang="fr-FR" dirty="0" smtClean="0"/>
              <a:t>Q</a:t>
            </a:r>
            <a:r>
              <a:rPr lang="el-GR" altLang="fr-FR" baseline="-25000" dirty="0" smtClean="0"/>
              <a:t>β</a:t>
            </a:r>
            <a:endParaRPr lang="en-US" altLang="fr-FR" baseline="-25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3805471" y="4541868"/>
            <a:ext cx="2911017" cy="1175135"/>
            <a:chOff x="3805471" y="3775753"/>
            <a:chExt cx="2911017" cy="1175135"/>
          </a:xfrm>
        </p:grpSpPr>
        <p:sp>
          <p:nvSpPr>
            <p:cNvPr id="5" name="Double flèche verticale 4"/>
            <p:cNvSpPr/>
            <p:nvPr/>
          </p:nvSpPr>
          <p:spPr>
            <a:xfrm>
              <a:off x="5823856" y="3775753"/>
              <a:ext cx="326571" cy="6547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805471" y="4581556"/>
              <a:ext cx="2911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fr-FR" dirty="0" smtClean="0"/>
                <a:t>one order of magnitude !</a:t>
              </a:r>
              <a:endParaRPr lang="en-US" altLang="fr-FR" baseline="-25000" dirty="0"/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true serendipity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4" y="546004"/>
            <a:ext cx="3305705" cy="16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3686175" y="602667"/>
            <a:ext cx="4946455" cy="1524392"/>
            <a:chOff x="3686175" y="602667"/>
            <a:chExt cx="4946455" cy="1524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4338442" y="1200330"/>
                  <a:ext cx="4294188" cy="9267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fr-FR" sz="160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160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trlPr>
                                  <a:rPr lang="fr-FR" sz="16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fr-FR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60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fr-FR" sz="16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fr-FR" sz="16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𝑍</m:t>
                                    </m:r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+1,</m:t>
                                    </m:r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fr-FR" sz="1600" b="0" i="1" smtClean="0">
                                    <a:latin typeface="Cambria Math"/>
                                    <a:ea typeface="Cambria Math"/>
                                  </a:rPr>
                                  <m:t>𝑑𝐸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trlPr>
                                  <a:rPr lang="fr-FR" sz="16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fr-FR" sz="16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fr-FR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60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sz="1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Cambria Math"/>
                                      </a:rPr>
                                      <m:t>𝑍</m:t>
                                    </m:r>
                                    <m:r>
                                      <a:rPr lang="fr-FR" sz="1600" i="1">
                                        <a:latin typeface="Cambria Math"/>
                                        <a:ea typeface="Cambria Math"/>
                                      </a:rPr>
                                      <m:t>+1,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  <m:r>
                                      <a:rPr lang="fr-FR" sz="16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𝑑𝐸</m:t>
                                </m:r>
                              </m:e>
                            </m:nary>
                          </m:den>
                        </m:f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442" y="1200330"/>
                  <a:ext cx="4294188" cy="9267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e 13"/>
            <p:cNvGrpSpPr/>
            <p:nvPr/>
          </p:nvGrpSpPr>
          <p:grpSpPr>
            <a:xfrm>
              <a:off x="5704486" y="756556"/>
              <a:ext cx="1340017" cy="550655"/>
              <a:chOff x="4894164" y="371452"/>
              <a:chExt cx="1340017" cy="550655"/>
            </a:xfrm>
          </p:grpSpPr>
          <p:sp>
            <p:nvSpPr>
              <p:cNvPr id="15" name="Accolade fermante 14"/>
              <p:cNvSpPr/>
              <p:nvPr/>
            </p:nvSpPr>
            <p:spPr>
              <a:xfrm rot="16200000">
                <a:off x="5450719" y="412290"/>
                <a:ext cx="198366" cy="821268"/>
              </a:xfrm>
              <a:prstGeom prst="rightBrace">
                <a:avLst>
                  <a:gd name="adj1" fmla="val 33865"/>
                  <a:gd name="adj2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894164" y="371452"/>
                <a:ext cx="1340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Symbol"/>
                  </a:rPr>
                  <a:t>S</a:t>
                </a:r>
                <a:r>
                  <a:rPr lang="en-US" baseline="-25000" dirty="0" smtClean="0">
                    <a:sym typeface="Symbol"/>
                  </a:rPr>
                  <a:t></a:t>
                </a:r>
                <a:endParaRPr lang="en-US" baseline="-25000" dirty="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6807269" y="785788"/>
              <a:ext cx="1490132" cy="521423"/>
              <a:chOff x="6112935" y="405649"/>
              <a:chExt cx="1490132" cy="521423"/>
            </a:xfrm>
          </p:grpSpPr>
          <p:sp>
            <p:nvSpPr>
              <p:cNvPr id="18" name="Accolade fermante 17"/>
              <p:cNvSpPr/>
              <p:nvPr/>
            </p:nvSpPr>
            <p:spPr>
              <a:xfrm rot="16200000">
                <a:off x="6743635" y="67640"/>
                <a:ext cx="228732" cy="1490131"/>
              </a:xfrm>
              <a:prstGeom prst="rightBrace">
                <a:avLst>
                  <a:gd name="adj1" fmla="val 33865"/>
                  <a:gd name="adj2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6263050" y="405649"/>
                <a:ext cx="13400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ym typeface="Symbol"/>
                  </a:rPr>
                  <a:t>Fermi function</a:t>
                </a:r>
                <a:endParaRPr lang="en-US" sz="1400" baseline="-25000" dirty="0"/>
              </a:p>
            </p:txBody>
          </p:sp>
        </p:grpSp>
        <p:sp>
          <p:nvSpPr>
            <p:cNvPr id="7" name="Rectangle à coins arrondis 6"/>
            <p:cNvSpPr/>
            <p:nvPr/>
          </p:nvSpPr>
          <p:spPr>
            <a:xfrm>
              <a:off x="5260979" y="1188977"/>
              <a:ext cx="688611" cy="535047"/>
            </a:xfrm>
            <a:prstGeom prst="round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686175" y="602667"/>
              <a:ext cx="2464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generally taken as </a:t>
              </a:r>
              <a:r>
                <a:rPr lang="en-US" sz="1600" dirty="0" smtClean="0">
                  <a:latin typeface="Times New Roman"/>
                  <a:cs typeface="Times New Roman"/>
                  <a:sym typeface="Symbol"/>
                </a:rPr>
                <a:t>≈1 !</a:t>
              </a:r>
              <a:endParaRPr lang="en-US" sz="1600" baseline="-25000" dirty="0"/>
            </a:p>
          </p:txBody>
        </p:sp>
        <p:cxnSp>
          <p:nvCxnSpPr>
            <p:cNvPr id="22" name="Connecteur droit avec flèche 21"/>
            <p:cNvCxnSpPr>
              <a:stCxn id="20" idx="2"/>
            </p:cNvCxnSpPr>
            <p:nvPr/>
          </p:nvCxnSpPr>
          <p:spPr>
            <a:xfrm>
              <a:off x="4918301" y="941221"/>
              <a:ext cx="342678" cy="247756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7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ottardo\Desktop\POSTDOCLNL\seminario_PD2016\gategam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981074"/>
            <a:ext cx="4267053" cy="31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89222" y="396300"/>
            <a:ext cx="375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Arial"/>
              </a:rPr>
              <a:t>γ</a:t>
            </a:r>
            <a:r>
              <a:rPr lang="it-IT" sz="1400" dirty="0" smtClean="0">
                <a:latin typeface="Times New Roman" panose="02020603050405020304" pitchFamily="18" charset="0"/>
                <a:cs typeface="Arial"/>
              </a:rPr>
              <a:t> </a:t>
            </a:r>
            <a:r>
              <a:rPr lang="it-IT" sz="1400" dirty="0" smtClean="0">
                <a:latin typeface="Arial"/>
                <a:cs typeface="Arial"/>
              </a:rPr>
              <a:t>rays between 4.5 – 6 MeV in coincidence with </a:t>
            </a:r>
            <a:r>
              <a:rPr lang="it-IT" sz="1400" baseline="30000" dirty="0" smtClean="0">
                <a:latin typeface="Arial"/>
                <a:cs typeface="Arial"/>
              </a:rPr>
              <a:t>83</a:t>
            </a:r>
            <a:r>
              <a:rPr lang="it-IT" sz="1400" dirty="0" smtClean="0">
                <a:latin typeface="Arial"/>
                <a:cs typeface="Arial"/>
              </a:rPr>
              <a:t>Ge 1238 keV line </a:t>
            </a:r>
            <a:endParaRPr lang="it-IT" sz="1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0" y="4624581"/>
            <a:ext cx="741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Arial"/>
                <a:cs typeface="Arial"/>
              </a:rPr>
              <a:t>Conclusion: </a:t>
            </a:r>
          </a:p>
          <a:p>
            <a:r>
              <a:rPr lang="it-IT" sz="1400" dirty="0" smtClean="0">
                <a:latin typeface="Arial"/>
                <a:cs typeface="Arial"/>
              </a:rPr>
              <a:t>Low-energy states in </a:t>
            </a:r>
            <a:r>
              <a:rPr lang="it-IT" sz="1400" baseline="30000" dirty="0" smtClean="0">
                <a:latin typeface="Arial"/>
                <a:cs typeface="Arial"/>
              </a:rPr>
              <a:t>83</a:t>
            </a:r>
            <a:r>
              <a:rPr lang="it-IT" sz="1400" dirty="0" smtClean="0">
                <a:latin typeface="Arial"/>
                <a:cs typeface="Arial"/>
              </a:rPr>
              <a:t>Ge are fed by </a:t>
            </a:r>
            <a:r>
              <a:rPr lang="el-GR" sz="1400" dirty="0" smtClean="0">
                <a:latin typeface="Arial"/>
                <a:cs typeface="Arial"/>
              </a:rPr>
              <a:t>β</a:t>
            </a:r>
            <a:r>
              <a:rPr lang="it-IT" sz="1400" dirty="0" smtClean="0">
                <a:latin typeface="Arial"/>
                <a:cs typeface="Arial"/>
              </a:rPr>
              <a:t> decay </a:t>
            </a:r>
          </a:p>
          <a:p>
            <a:r>
              <a:rPr lang="it-IT" sz="1400" dirty="0" smtClean="0">
                <a:latin typeface="Arial"/>
                <a:cs typeface="Arial"/>
              </a:rPr>
              <a:t>via the GT population of high-energy (5-7 MeV) states </a:t>
            </a:r>
            <a:endParaRPr lang="it-IT" sz="1400" dirty="0" smtClean="0">
              <a:latin typeface="Arial"/>
              <a:cs typeface="Arial"/>
            </a:endParaRPr>
          </a:p>
          <a:p>
            <a:r>
              <a:rPr lang="it-IT" sz="1400" dirty="0" smtClean="0">
                <a:latin typeface="Arial"/>
                <a:cs typeface="Arial"/>
                <a:sym typeface="Symbol"/>
              </a:rPr>
              <a:t> </a:t>
            </a:r>
            <a:r>
              <a:rPr lang="it-IT" sz="1400" dirty="0" smtClean="0">
                <a:latin typeface="Arial"/>
                <a:cs typeface="Arial"/>
                <a:sym typeface="Symbol"/>
              </a:rPr>
              <a:t>descrete ?</a:t>
            </a:r>
            <a:endParaRPr lang="it-IT" sz="1400" baseline="-25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Pandemonium uncovered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452065"/>
            <a:ext cx="46450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980800" y="1824141"/>
            <a:ext cx="657225" cy="533027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71350" y="14361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9900"/>
                </a:solidFill>
              </a:rPr>
              <a:t>!!</a:t>
            </a:r>
            <a:endParaRPr lang="fr-FR" dirty="0">
              <a:solidFill>
                <a:srgbClr val="FF9900"/>
              </a:solidFill>
            </a:endParaRPr>
          </a:p>
        </p:txBody>
      </p:sp>
      <p:pic>
        <p:nvPicPr>
          <p:cNvPr id="10" name="Picture 2" descr="D:\temporaire\articl_83GaClement\Image\LaBrgate134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t="7991" r="7380" b="3441"/>
          <a:stretch/>
        </p:blipFill>
        <p:spPr bwMode="auto">
          <a:xfrm>
            <a:off x="5028175" y="4146190"/>
            <a:ext cx="40767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151247" y="4371930"/>
            <a:ext cx="2953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cs typeface="Arial"/>
              </a:rPr>
              <a:t>LaBr3 </a:t>
            </a:r>
            <a:r>
              <a:rPr lang="fr-FR" sz="1400" dirty="0" err="1" smtClean="0">
                <a:cs typeface="Arial"/>
              </a:rPr>
              <a:t>spectrum</a:t>
            </a:r>
            <a:endParaRPr lang="fr-FR" sz="1400" dirty="0" smtClean="0">
              <a:cs typeface="Arial"/>
            </a:endParaRPr>
          </a:p>
          <a:p>
            <a:r>
              <a:rPr lang="el-GR" sz="1400" dirty="0" smtClean="0">
                <a:latin typeface="Times New Roman" panose="02020603050405020304" pitchFamily="18" charset="0"/>
                <a:cs typeface="Arial"/>
              </a:rPr>
              <a:t>γ</a:t>
            </a:r>
            <a:r>
              <a:rPr lang="it-IT" sz="1400" dirty="0" smtClean="0">
                <a:latin typeface="Times New Roman" panose="02020603050405020304" pitchFamily="18" charset="0"/>
                <a:cs typeface="Arial"/>
              </a:rPr>
              <a:t> </a:t>
            </a:r>
            <a:r>
              <a:rPr lang="it-IT" sz="1400" dirty="0" smtClean="0">
                <a:latin typeface="Arial"/>
                <a:cs typeface="Arial"/>
              </a:rPr>
              <a:t>rays </a:t>
            </a:r>
            <a:r>
              <a:rPr lang="it-IT" sz="1400" dirty="0" smtClean="0">
                <a:latin typeface="Arial"/>
                <a:cs typeface="Arial"/>
              </a:rPr>
              <a:t>in </a:t>
            </a:r>
            <a:r>
              <a:rPr lang="it-IT" sz="1400" dirty="0" smtClean="0">
                <a:latin typeface="Arial"/>
                <a:cs typeface="Arial"/>
              </a:rPr>
              <a:t>coincidence with </a:t>
            </a:r>
            <a:r>
              <a:rPr lang="it-IT" sz="1400" baseline="30000" dirty="0" smtClean="0">
                <a:latin typeface="Arial"/>
                <a:cs typeface="Arial"/>
              </a:rPr>
              <a:t>82</a:t>
            </a:r>
            <a:r>
              <a:rPr lang="it-IT" sz="1400" dirty="0" smtClean="0">
                <a:latin typeface="Arial"/>
                <a:cs typeface="Arial"/>
              </a:rPr>
              <a:t>Ge 1348 </a:t>
            </a:r>
            <a:r>
              <a:rPr lang="it-IT" sz="1400" dirty="0" smtClean="0">
                <a:latin typeface="Arial"/>
                <a:cs typeface="Arial"/>
              </a:rPr>
              <a:t>keV </a:t>
            </a:r>
            <a:r>
              <a:rPr lang="it-IT" sz="1400" dirty="0" smtClean="0">
                <a:latin typeface="Arial"/>
                <a:cs typeface="Arial"/>
              </a:rPr>
              <a:t>line (2</a:t>
            </a:r>
            <a:r>
              <a:rPr lang="it-IT" sz="1400" baseline="30000" dirty="0" smtClean="0">
                <a:latin typeface="Arial"/>
                <a:cs typeface="Arial"/>
              </a:rPr>
              <a:t>+</a:t>
            </a:r>
            <a:r>
              <a:rPr lang="it-IT" sz="1400" dirty="0" smtClean="0">
                <a:latin typeface="Arial"/>
                <a:cs typeface="Arial"/>
                <a:sym typeface="Symbol"/>
              </a:rPr>
              <a:t>0</a:t>
            </a:r>
            <a:r>
              <a:rPr lang="it-IT" sz="1400" baseline="30000" dirty="0" smtClean="0">
                <a:latin typeface="Arial"/>
                <a:cs typeface="Arial"/>
                <a:sym typeface="Symbol"/>
              </a:rPr>
              <a:t>+</a:t>
            </a:r>
            <a:r>
              <a:rPr lang="it-IT" sz="1400" dirty="0" smtClean="0">
                <a:latin typeface="Arial"/>
                <a:cs typeface="Arial"/>
                <a:sym typeface="Symbol"/>
              </a:rPr>
              <a:t>)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endParaRPr lang="it-IT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11854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Pandemonium unveiled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743" y="627294"/>
            <a:ext cx="869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esponse </a:t>
            </a:r>
            <a:r>
              <a:rPr lang="en-US" dirty="0"/>
              <a:t>function </a:t>
            </a:r>
            <a:r>
              <a:rPr lang="en-US" dirty="0" smtClean="0"/>
              <a:t>+ </a:t>
            </a:r>
            <a:r>
              <a:rPr lang="en-US" dirty="0"/>
              <a:t>energy </a:t>
            </a:r>
            <a:r>
              <a:rPr lang="en-US" dirty="0" smtClean="0"/>
              <a:t>linearity of LaBr3 </a:t>
            </a:r>
            <a:r>
              <a:rPr lang="en-US" dirty="0"/>
              <a:t>detector </a:t>
            </a:r>
            <a:r>
              <a:rPr lang="en-US" dirty="0" smtClean="0"/>
              <a:t>fully characterized up </a:t>
            </a:r>
            <a:r>
              <a:rPr lang="en-US" dirty="0"/>
              <a:t>to 11 MeV using </a:t>
            </a:r>
            <a:r>
              <a:rPr lang="en-US" baseline="30000" dirty="0" smtClean="0"/>
              <a:t>27</a:t>
            </a:r>
            <a:r>
              <a:rPr lang="en-US" dirty="0" smtClean="0"/>
              <a:t>Al(</a:t>
            </a:r>
            <a:r>
              <a:rPr lang="en-US" dirty="0" err="1" smtClean="0"/>
              <a:t>p,γ</a:t>
            </a:r>
            <a:r>
              <a:rPr lang="en-US" dirty="0" smtClean="0"/>
              <a:t>)</a:t>
            </a:r>
            <a:r>
              <a:rPr lang="en-US" baseline="30000" dirty="0" smtClean="0"/>
              <a:t>28</a:t>
            </a:r>
            <a:r>
              <a:rPr lang="en-US" dirty="0" smtClean="0"/>
              <a:t>Si </a:t>
            </a:r>
            <a:r>
              <a:rPr lang="en-US" dirty="0"/>
              <a:t>reaction at the ARAMIS accelerator </a:t>
            </a:r>
            <a:r>
              <a:rPr lang="en-US" dirty="0" smtClean="0"/>
              <a:t>(</a:t>
            </a:r>
            <a:r>
              <a:rPr lang="fr-FR" dirty="0" smtClean="0"/>
              <a:t>CSNSM </a:t>
            </a:r>
            <a:r>
              <a:rPr lang="fr-FR" dirty="0"/>
              <a:t>in </a:t>
            </a:r>
            <a:r>
              <a:rPr lang="fr-FR" dirty="0" smtClean="0"/>
              <a:t>Orsay)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1252427"/>
            <a:ext cx="4702628" cy="3395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7828" y="16281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LaBr</a:t>
            </a:r>
            <a:r>
              <a:rPr lang="en-US" sz="1600" baseline="-25000" dirty="0"/>
              <a:t>3</a:t>
            </a:r>
            <a:r>
              <a:rPr lang="en-US" sz="1600" dirty="0"/>
              <a:t> </a:t>
            </a:r>
            <a:r>
              <a:rPr lang="en-US" sz="1600" dirty="0" smtClean="0"/>
              <a:t>de-convoluted </a:t>
            </a:r>
            <a:r>
              <a:rPr lang="en-US" sz="1600" dirty="0" smtClean="0">
                <a:sym typeface="Symbol"/>
              </a:rPr>
              <a:t>-</a:t>
            </a:r>
            <a:r>
              <a:rPr lang="en-US" sz="1600" dirty="0" smtClean="0"/>
              <a:t>spectrum</a:t>
            </a:r>
            <a:endParaRPr lang="fr-FR" sz="1600" dirty="0"/>
          </a:p>
          <a:p>
            <a:pPr algn="ctr"/>
            <a:r>
              <a:rPr lang="en-US" sz="1600" dirty="0"/>
              <a:t>(intensity spectrum) </a:t>
            </a:r>
            <a:endParaRPr lang="fr-FR" sz="1600" dirty="0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93" y="1350940"/>
            <a:ext cx="4348843" cy="3297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74144" y="1751283"/>
            <a:ext cx="363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LaBr</a:t>
            </a:r>
            <a:r>
              <a:rPr lang="en-US" sz="1600" baseline="-25000" dirty="0">
                <a:solidFill>
                  <a:srgbClr val="FF0000"/>
                </a:solidFill>
              </a:rPr>
              <a:t>3</a:t>
            </a:r>
            <a:r>
              <a:rPr lang="en-US" sz="1600" dirty="0">
                <a:solidFill>
                  <a:srgbClr val="FF0000"/>
                </a:solidFill>
              </a:rPr>
              <a:t> re-convoluted </a:t>
            </a:r>
            <a:r>
              <a:rPr lang="en-US" sz="1600" dirty="0" smtClean="0">
                <a:solidFill>
                  <a:srgbClr val="FF0000"/>
                </a:solidFill>
              </a:rPr>
              <a:t> spectrum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6682" y="2043671"/>
            <a:ext cx="2312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experimental </a:t>
            </a:r>
            <a:r>
              <a:rPr lang="en-US" sz="1600" dirty="0">
                <a:solidFill>
                  <a:schemeClr val="tx2"/>
                </a:solidFill>
                <a:sym typeface="Symbol"/>
              </a:rPr>
              <a:t>-</a:t>
            </a:r>
            <a:r>
              <a:rPr lang="en-US" sz="1600" dirty="0" smtClean="0">
                <a:solidFill>
                  <a:schemeClr val="tx2"/>
                </a:solidFill>
              </a:rPr>
              <a:t>spectrum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4248" y="4840938"/>
            <a:ext cx="8448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dirty="0" smtClean="0"/>
              <a:t>structures appear above the neutron threshold</a:t>
            </a:r>
            <a:endParaRPr lang="en-US" altLang="fr-FR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44248" y="5311447"/>
            <a:ext cx="8175178" cy="661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16(4) % of the β decay strength above n-threshold and followed by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-emission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β-n branching measured with TETRA= 85(4)% </a:t>
            </a:r>
          </a:p>
        </p:txBody>
      </p:sp>
    </p:spTree>
    <p:extLst>
      <p:ext uri="{BB962C8B-B14F-4D97-AF65-F5344CB8AC3E}">
        <p14:creationId xmlns:p14="http://schemas.microsoft.com/office/powerpoint/2010/main" val="9987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velscheme.pdf" descr="Levelschem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5287" y="727306"/>
            <a:ext cx="4523888" cy="5854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C:\Users\gottardo\Desktop\POSTDOCLNL\seminario_PD2016\gategam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97533"/>
            <a:ext cx="3320207" cy="2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1433756" y="4652713"/>
            <a:ext cx="269557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119431" y="4404289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=3633</a:t>
            </a:r>
            <a:endParaRPr lang="fr-FR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66" b="89491"/>
          <a:stretch/>
        </p:blipFill>
        <p:spPr bwMode="auto">
          <a:xfrm>
            <a:off x="1343025" y="476376"/>
            <a:ext cx="1276350" cy="5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colade ouvrante 6"/>
          <p:cNvSpPr/>
          <p:nvPr/>
        </p:nvSpPr>
        <p:spPr>
          <a:xfrm>
            <a:off x="1650449" y="1026961"/>
            <a:ext cx="376237" cy="3600352"/>
          </a:xfrm>
          <a:prstGeom prst="leftBrace">
            <a:avLst>
              <a:gd name="adj1" fmla="val 5698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199" y="2511469"/>
            <a:ext cx="161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16(4)% followed by </a:t>
            </a:r>
            <a:r>
              <a:rPr lang="en-US" sz="1200" dirty="0" smtClean="0">
                <a:sym typeface="Symbol"/>
              </a:rPr>
              <a:t>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1199" y="2788468"/>
            <a:ext cx="161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85(4)% followed by </a:t>
            </a:r>
            <a:r>
              <a:rPr lang="en-US" sz="1200" dirty="0" smtClean="0">
                <a:sym typeface="Symbol"/>
              </a:rPr>
              <a:t>n</a:t>
            </a:r>
            <a:endParaRPr lang="en-US" sz="1200" dirty="0"/>
          </a:p>
        </p:txBody>
      </p:sp>
      <p:sp>
        <p:nvSpPr>
          <p:cNvPr id="10" name="ΣIβ~100%"/>
          <p:cNvSpPr txBox="1"/>
          <p:nvPr/>
        </p:nvSpPr>
        <p:spPr>
          <a:xfrm>
            <a:off x="509390" y="6023939"/>
            <a:ext cx="151729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ΣI</a:t>
            </a:r>
            <a:r>
              <a:rPr baseline="-5999" dirty="0"/>
              <a:t>β</a:t>
            </a:r>
            <a:r>
              <a:rPr dirty="0"/>
              <a:t>~100%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3750" y="5378945"/>
            <a:ext cx="4437808" cy="9848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cs typeface="Arial" pitchFamily="34" charset="0"/>
              </a:rPr>
              <a:t>→ </a:t>
            </a:r>
            <a:r>
              <a:rPr lang="en-US" sz="1600" dirty="0" smtClean="0">
                <a:cs typeface="Arial" pitchFamily="34" charset="0"/>
              </a:rPr>
              <a:t>a very puzzling situation: as if,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cs typeface="Arial" pitchFamily="34" charset="0"/>
              </a:rPr>
              <a:t>contrary </a:t>
            </a:r>
            <a:r>
              <a:rPr lang="en-US" sz="1600" dirty="0" smtClean="0">
                <a:cs typeface="Arial" pitchFamily="34" charset="0"/>
              </a:rPr>
              <a:t>to what has been believed so </a:t>
            </a:r>
            <a:r>
              <a:rPr lang="en-US" sz="1600" dirty="0" smtClean="0">
                <a:cs typeface="Arial" pitchFamily="34" charset="0"/>
              </a:rPr>
              <a:t>far, </a:t>
            </a:r>
            <a:endParaRPr lang="en-US" sz="1600" dirty="0" smtClean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cs typeface="Arial" pitchFamily="34" charset="0"/>
              </a:rPr>
              <a:t>FF transitions play ≈ no role </a:t>
            </a:r>
            <a:r>
              <a:rPr lang="en-US" sz="1600" dirty="0" smtClean="0">
                <a:cs typeface="Arial" pitchFamily="34" charset="0"/>
              </a:rPr>
              <a:t>!!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first “quasi-Pandemonium-free” 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-delayed -spectroscopy of </a:t>
            </a:r>
            <a:r>
              <a:rPr lang="en-US" b="1" baseline="30000" dirty="0" smtClean="0">
                <a:solidFill>
                  <a:schemeClr val="bg1"/>
                </a:solidFill>
                <a:sym typeface="Symbol"/>
              </a:rPr>
              <a:t>83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Ge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Possible  competing n/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-decay from high lying sates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40" y="1768475"/>
            <a:ext cx="5810249" cy="41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58998" y="1871410"/>
            <a:ext cx="3084131" cy="50359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400" baseline="30000" dirty="0" smtClean="0"/>
              <a:t>86</a:t>
            </a:r>
            <a:r>
              <a:rPr lang="en-US" sz="1400" dirty="0" smtClean="0"/>
              <a:t>Kr+n experimental neutron widths rescaled for </a:t>
            </a:r>
            <a:r>
              <a:rPr lang="en-US" sz="1400" baseline="30000" dirty="0" smtClean="0"/>
              <a:t>82</a:t>
            </a:r>
            <a:r>
              <a:rPr lang="en-US" sz="1400" dirty="0" smtClean="0"/>
              <a:t>Ge+n</a:t>
            </a:r>
            <a:endParaRPr lang="en-US" sz="14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225600" y="6077310"/>
            <a:ext cx="27733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21439134">
            <a:off x="3535770" y="3426741"/>
            <a:ext cx="3084131" cy="31892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dirty="0" smtClean="0"/>
              <a:t>B(E1)=0.5 e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fm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1" name="ZoneTexte 10"/>
          <p:cNvSpPr txBox="1"/>
          <p:nvPr/>
        </p:nvSpPr>
        <p:spPr>
          <a:xfrm rot="21439134">
            <a:off x="3528150" y="3731541"/>
            <a:ext cx="3084131" cy="31892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dirty="0" smtClean="0"/>
              <a:t>B(E1)=0.1 e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fm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914832" y="6077310"/>
            <a:ext cx="3084131" cy="31892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dirty="0" smtClean="0"/>
              <a:t>energy above threshold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285687" y="4658085"/>
            <a:ext cx="4054093" cy="31892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observed average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radiative width in </a:t>
            </a:r>
            <a:r>
              <a:rPr lang="en-US" sz="1600" baseline="30000" dirty="0" smtClean="0">
                <a:solidFill>
                  <a:schemeClr val="bg1"/>
                </a:solidFill>
                <a:sym typeface="Symbol"/>
              </a:rPr>
              <a:t>87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Kr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4139750" y="3067410"/>
            <a:ext cx="4143375" cy="1600200"/>
          </a:xfrm>
          <a:custGeom>
            <a:avLst/>
            <a:gdLst>
              <a:gd name="connsiteX0" fmla="*/ 4143375 w 4143375"/>
              <a:gd name="connsiteY0" fmla="*/ 0 h 1600200"/>
              <a:gd name="connsiteX1" fmla="*/ 2905125 w 4143375"/>
              <a:gd name="connsiteY1" fmla="*/ 123825 h 1600200"/>
              <a:gd name="connsiteX2" fmla="*/ 2000250 w 4143375"/>
              <a:gd name="connsiteY2" fmla="*/ 476250 h 1600200"/>
              <a:gd name="connsiteX3" fmla="*/ 0 w 41433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5" h="1600200">
                <a:moveTo>
                  <a:pt x="4143375" y="0"/>
                </a:moveTo>
                <a:cubicBezTo>
                  <a:pt x="3702843" y="22225"/>
                  <a:pt x="3262312" y="44450"/>
                  <a:pt x="2905125" y="123825"/>
                </a:cubicBezTo>
                <a:cubicBezTo>
                  <a:pt x="2547938" y="203200"/>
                  <a:pt x="2484437" y="230188"/>
                  <a:pt x="2000250" y="476250"/>
                </a:cubicBezTo>
                <a:cubicBezTo>
                  <a:pt x="1516063" y="722312"/>
                  <a:pt x="758031" y="1161256"/>
                  <a:pt x="0" y="16002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5597" y="382303"/>
            <a:ext cx="4679043" cy="2972479"/>
            <a:chOff x="46640" y="501885"/>
            <a:chExt cx="4679043" cy="2972479"/>
          </a:xfrm>
        </p:grpSpPr>
        <p:sp>
          <p:nvSpPr>
            <p:cNvPr id="16" name="Rectangle 15"/>
            <p:cNvSpPr/>
            <p:nvPr/>
          </p:nvSpPr>
          <p:spPr>
            <a:xfrm>
              <a:off x="46640" y="501885"/>
              <a:ext cx="309200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from  population:</a:t>
              </a:r>
            </a:p>
            <a:p>
              <a:r>
                <a:rPr lang="en-US" sz="1400" dirty="0" smtClean="0">
                  <a:sym typeface="Symbol"/>
                </a:rPr>
                <a:t>the record was held by </a:t>
              </a:r>
              <a:r>
                <a:rPr lang="en-US" sz="1400" baseline="30000" dirty="0" smtClean="0">
                  <a:sym typeface="Symbol"/>
                </a:rPr>
                <a:t>70</a:t>
              </a:r>
              <a:r>
                <a:rPr lang="en-US" sz="1400" dirty="0" smtClean="0">
                  <a:sym typeface="Symbol"/>
                </a:rPr>
                <a:t>Co</a:t>
              </a:r>
              <a:r>
                <a:rPr lang="en-US" sz="1400" baseline="30000" dirty="0" smtClean="0">
                  <a:sym typeface="Symbol"/>
                </a:rPr>
                <a:t>70</a:t>
              </a:r>
              <a:r>
                <a:rPr lang="en-US" sz="1400" dirty="0" smtClean="0">
                  <a:sym typeface="Symbol"/>
                </a:rPr>
                <a:t>Ni</a:t>
              </a:r>
            </a:p>
            <a:p>
              <a:r>
                <a:rPr lang="en-US" sz="1400" dirty="0" smtClean="0"/>
                <a:t>A. </a:t>
              </a:r>
              <a:r>
                <a:rPr lang="en-US" sz="1400" dirty="0" err="1" smtClean="0"/>
                <a:t>Spyrou</a:t>
              </a:r>
              <a:r>
                <a:rPr lang="en-US" sz="1400" dirty="0" smtClean="0"/>
                <a:t> et al. PRL 117, 142701 (2016)</a:t>
              </a:r>
              <a:endParaRPr lang="en-US" sz="1400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3" y="1216939"/>
              <a:ext cx="464820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923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Towards a microscopic explanation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174" name="Groupe 7173"/>
          <p:cNvGrpSpPr/>
          <p:nvPr/>
        </p:nvGrpSpPr>
        <p:grpSpPr>
          <a:xfrm>
            <a:off x="-6053" y="1170833"/>
            <a:ext cx="2835077" cy="3898356"/>
            <a:chOff x="-6053" y="1170833"/>
            <a:chExt cx="2835077" cy="3898356"/>
          </a:xfrm>
        </p:grpSpPr>
        <p:sp>
          <p:nvSpPr>
            <p:cNvPr id="76" name="Parenthèse fermante 75"/>
            <p:cNvSpPr/>
            <p:nvPr/>
          </p:nvSpPr>
          <p:spPr>
            <a:xfrm>
              <a:off x="1701311" y="1723367"/>
              <a:ext cx="82707" cy="670708"/>
            </a:xfrm>
            <a:prstGeom prst="rightBracket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" name="Connecteur droit 1"/>
            <p:cNvCxnSpPr/>
            <p:nvPr/>
          </p:nvCxnSpPr>
          <p:spPr>
            <a:xfrm flipV="1">
              <a:off x="312420" y="3873193"/>
              <a:ext cx="0" cy="7391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necteur droit 2"/>
            <p:cNvCxnSpPr/>
            <p:nvPr/>
          </p:nvCxnSpPr>
          <p:spPr>
            <a:xfrm flipH="1">
              <a:off x="312420" y="3873193"/>
              <a:ext cx="579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/>
            <p:cNvCxnSpPr/>
            <p:nvPr/>
          </p:nvCxnSpPr>
          <p:spPr>
            <a:xfrm flipV="1">
              <a:off x="891540" y="3092580"/>
              <a:ext cx="0" cy="1519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 flipH="1">
              <a:off x="891540" y="3092580"/>
              <a:ext cx="579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463040" y="3092579"/>
              <a:ext cx="0" cy="1519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960120" y="327883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960120" y="3450577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960120" y="365221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960120" y="373603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960120" y="410941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384810" y="328645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84810" y="3458197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84810" y="365983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84810" y="411703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960119" y="2912121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960118" y="281210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384811" y="291497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384810" y="2814965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1403700" y="2796705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d</a:t>
              </a:r>
              <a:r>
                <a:rPr lang="fr-FR" sz="900" baseline="-25000" dirty="0"/>
                <a:t>5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403700" y="2676526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s</a:t>
              </a:r>
              <a:r>
                <a:rPr lang="fr-FR" sz="900" baseline="-25000" dirty="0" smtClean="0"/>
                <a:t>1/2</a:t>
              </a:r>
              <a:endParaRPr lang="fr-FR" sz="900" baseline="-250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403700" y="3140883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g</a:t>
              </a:r>
              <a:r>
                <a:rPr lang="fr-FR" sz="900" baseline="-25000" dirty="0" smtClean="0"/>
                <a:t>9/2</a:t>
              </a:r>
              <a:endParaRPr lang="fr-FR" sz="900" baseline="-250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403700" y="3329299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1/2</a:t>
              </a:r>
              <a:endParaRPr lang="fr-FR" sz="900" baseline="-25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403700" y="3516919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3/2</a:t>
              </a:r>
              <a:endParaRPr lang="fr-FR" sz="900" baseline="-25000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145587" y="3614924"/>
              <a:ext cx="80031" cy="724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071066" y="2875911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150664" y="2874461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08328" y="3421987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400093" y="3638839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f</a:t>
              </a:r>
              <a:r>
                <a:rPr lang="fr-FR" sz="900" baseline="-25000" dirty="0" smtClean="0"/>
                <a:t>5/2</a:t>
              </a:r>
              <a:endParaRPr lang="fr-FR" sz="900" baseline="-250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413345" y="3991678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f</a:t>
              </a:r>
              <a:r>
                <a:rPr lang="fr-FR" sz="900" baseline="-25000" dirty="0" smtClean="0"/>
                <a:t>7/2</a:t>
              </a:r>
              <a:endParaRPr lang="fr-FR" sz="900" baseline="-25000" dirty="0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384809" y="3627483"/>
              <a:ext cx="434339" cy="72425"/>
              <a:chOff x="6320790" y="2459929"/>
              <a:chExt cx="434339" cy="72425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6320790" y="2491740"/>
                <a:ext cx="4343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/>
              <p:cNvSpPr/>
              <p:nvPr/>
            </p:nvSpPr>
            <p:spPr>
              <a:xfrm>
                <a:off x="6419415" y="2459935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6495612" y="2459929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6639551" y="2459929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54267" y="3593254"/>
              <a:ext cx="210727" cy="132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44867" y="2848938"/>
              <a:ext cx="210727" cy="132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950876" y="2597161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950875" y="24971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1394457" y="2481745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d</a:t>
              </a:r>
              <a:r>
                <a:rPr lang="fr-FR" sz="900" baseline="-25000" dirty="0" smtClean="0"/>
                <a:t>3/2</a:t>
              </a:r>
              <a:endParaRPr lang="fr-FR" sz="900" baseline="-250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394457" y="2361566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g</a:t>
              </a:r>
              <a:r>
                <a:rPr lang="fr-FR" sz="900" baseline="-25000" dirty="0" smtClean="0"/>
                <a:t>7/2</a:t>
              </a:r>
              <a:endParaRPr lang="fr-FR" sz="900" baseline="-25000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1809640" y="2791942"/>
              <a:ext cx="182879" cy="184219"/>
            </a:xfrm>
            <a:prstGeom prst="ellipse">
              <a:avLst/>
            </a:prstGeom>
            <a:solidFill>
              <a:srgbClr val="CC33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+</a:t>
              </a:r>
              <a:endParaRPr lang="fr-FR" sz="1400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09640" y="3781083"/>
              <a:ext cx="182879" cy="18421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-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960021" y="230410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965599" y="1901571"/>
              <a:ext cx="437272" cy="5358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400092" y="2170572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h</a:t>
              </a:r>
              <a:r>
                <a:rPr lang="fr-FR" sz="900" baseline="-25000" dirty="0" smtClean="0"/>
                <a:t>11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66428" y="1778988"/>
              <a:ext cx="437272" cy="5358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1393467" y="1799695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3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1397774" y="1664401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1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71" name="Flèche droite 70"/>
            <p:cNvSpPr/>
            <p:nvPr/>
          </p:nvSpPr>
          <p:spPr>
            <a:xfrm>
              <a:off x="1704919" y="1884908"/>
              <a:ext cx="311150" cy="8690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Flèche droite 71"/>
            <p:cNvSpPr/>
            <p:nvPr/>
          </p:nvSpPr>
          <p:spPr>
            <a:xfrm>
              <a:off x="1704919" y="1762325"/>
              <a:ext cx="311150" cy="8690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002409" y="1723995"/>
              <a:ext cx="228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n</a:t>
              </a:r>
              <a:endParaRPr lang="fr-FR" sz="1100" dirty="0"/>
            </a:p>
          </p:txBody>
        </p:sp>
        <p:sp>
          <p:nvSpPr>
            <p:cNvPr id="74" name="Parenthèse fermante 73"/>
            <p:cNvSpPr/>
            <p:nvPr/>
          </p:nvSpPr>
          <p:spPr>
            <a:xfrm>
              <a:off x="1704919" y="2443410"/>
              <a:ext cx="79100" cy="927895"/>
            </a:xfrm>
            <a:prstGeom prst="rightBracket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Parenthèse fermante 74"/>
            <p:cNvSpPr/>
            <p:nvPr/>
          </p:nvSpPr>
          <p:spPr>
            <a:xfrm>
              <a:off x="1710578" y="3409245"/>
              <a:ext cx="79100" cy="927895"/>
            </a:xfrm>
            <a:prstGeom prst="rightBracket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Parenthèse ouvrante 76"/>
            <p:cNvSpPr/>
            <p:nvPr/>
          </p:nvSpPr>
          <p:spPr>
            <a:xfrm rot="6561350">
              <a:off x="905724" y="3215359"/>
              <a:ext cx="62336" cy="554476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9" name="Connecteur droit 78"/>
            <p:cNvCxnSpPr/>
            <p:nvPr/>
          </p:nvCxnSpPr>
          <p:spPr>
            <a:xfrm>
              <a:off x="891539" y="2353099"/>
              <a:ext cx="119549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-6053" y="1170833"/>
              <a:ext cx="28350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entrance (GT) doorway state</a:t>
              </a:r>
              <a:endParaRPr lang="en-US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835653" y="3261535"/>
              <a:ext cx="389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1+</a:t>
              </a:r>
              <a:endParaRPr lang="fr-FR" sz="1000" dirty="0"/>
            </a:p>
          </p:txBody>
        </p:sp>
        <p:sp>
          <p:nvSpPr>
            <p:cNvPr id="85" name="Parenthèse ouvrante 84"/>
            <p:cNvSpPr/>
            <p:nvPr/>
          </p:nvSpPr>
          <p:spPr>
            <a:xfrm>
              <a:off x="289751" y="3452539"/>
              <a:ext cx="50321" cy="21115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0705" y="3430904"/>
              <a:ext cx="389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2+</a:t>
              </a:r>
              <a:endParaRPr lang="fr-FR" sz="1000" dirty="0"/>
            </a:p>
          </p:txBody>
        </p:sp>
        <p:sp>
          <p:nvSpPr>
            <p:cNvPr id="91" name="Ellipse 90"/>
            <p:cNvSpPr/>
            <p:nvPr/>
          </p:nvSpPr>
          <p:spPr>
            <a:xfrm>
              <a:off x="1809640" y="2029149"/>
              <a:ext cx="182879" cy="18421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-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97" y="4624689"/>
              <a:ext cx="1811337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5" name="Groupe 7174"/>
          <p:cNvGrpSpPr/>
          <p:nvPr/>
        </p:nvGrpSpPr>
        <p:grpSpPr>
          <a:xfrm>
            <a:off x="2246129" y="1179961"/>
            <a:ext cx="3175135" cy="3456287"/>
            <a:chOff x="2246129" y="1179961"/>
            <a:chExt cx="3175135" cy="3456287"/>
          </a:xfrm>
        </p:grpSpPr>
        <p:sp>
          <p:nvSpPr>
            <p:cNvPr id="90" name="Rectangle 89"/>
            <p:cNvSpPr/>
            <p:nvPr/>
          </p:nvSpPr>
          <p:spPr>
            <a:xfrm>
              <a:off x="2246129" y="1179961"/>
              <a:ext cx="31751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exit channel</a:t>
              </a:r>
              <a:endParaRPr lang="en-US" sz="1400" dirty="0"/>
            </a:p>
          </p:txBody>
        </p:sp>
        <p:sp>
          <p:nvSpPr>
            <p:cNvPr id="93" name="Parenthèse fermante 92"/>
            <p:cNvSpPr/>
            <p:nvPr/>
          </p:nvSpPr>
          <p:spPr>
            <a:xfrm>
              <a:off x="4218351" y="1747282"/>
              <a:ext cx="82707" cy="670708"/>
            </a:xfrm>
            <a:prstGeom prst="rightBracket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4" name="Connecteur droit 93"/>
            <p:cNvCxnSpPr/>
            <p:nvPr/>
          </p:nvCxnSpPr>
          <p:spPr>
            <a:xfrm flipV="1">
              <a:off x="2829460" y="3897108"/>
              <a:ext cx="0" cy="7391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H="1">
              <a:off x="2829460" y="3897108"/>
              <a:ext cx="579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3408580" y="3116495"/>
              <a:ext cx="0" cy="1519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3408580" y="3116495"/>
              <a:ext cx="579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3980080" y="3116494"/>
              <a:ext cx="0" cy="1519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3477160" y="33027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>
              <a:off x="3477160" y="3474492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3477160" y="367612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>
              <a:off x="3477160" y="37599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3477160" y="413332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2901850" y="331036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2901850" y="3482112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2901850" y="36837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>
              <a:off x="2901850" y="41409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3477159" y="2936036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>
              <a:off x="3477158" y="283602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2901851" y="293889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>
              <a:off x="2901850" y="2838880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ZoneTexte 111"/>
            <p:cNvSpPr txBox="1"/>
            <p:nvPr/>
          </p:nvSpPr>
          <p:spPr>
            <a:xfrm>
              <a:off x="3920740" y="2820620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d</a:t>
              </a:r>
              <a:r>
                <a:rPr lang="fr-FR" sz="900" baseline="-25000" dirty="0"/>
                <a:t>5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3920740" y="2700441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s</a:t>
              </a:r>
              <a:r>
                <a:rPr lang="fr-FR" sz="900" baseline="-25000" dirty="0" smtClean="0"/>
                <a:t>1/2</a:t>
              </a:r>
              <a:endParaRPr lang="fr-FR" sz="900" baseline="-25000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3920740" y="3164798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g</a:t>
              </a:r>
              <a:r>
                <a:rPr lang="fr-FR" sz="900" baseline="-25000" dirty="0" smtClean="0"/>
                <a:t>9/2</a:t>
              </a:r>
              <a:endParaRPr lang="fr-FR" sz="900" baseline="-25000" dirty="0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3920740" y="335321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1/2</a:t>
              </a:r>
              <a:endParaRPr lang="fr-FR" sz="900" baseline="-25000" dirty="0"/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3920740" y="354083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3/2</a:t>
              </a:r>
              <a:endParaRPr lang="fr-FR" sz="900" baseline="-25000" dirty="0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125368" y="3445902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3917133" y="366275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f</a:t>
              </a:r>
              <a:r>
                <a:rPr lang="fr-FR" sz="900" baseline="-25000" dirty="0" smtClean="0"/>
                <a:t>5/2</a:t>
              </a:r>
              <a:endParaRPr lang="fr-FR" sz="900" baseline="-25000" dirty="0"/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930385" y="4015593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f</a:t>
              </a:r>
              <a:r>
                <a:rPr lang="fr-FR" sz="900" baseline="-25000" dirty="0" smtClean="0"/>
                <a:t>7/2</a:t>
              </a:r>
              <a:endParaRPr lang="fr-FR" sz="900" baseline="-25000" dirty="0"/>
            </a:p>
          </p:txBody>
        </p:sp>
        <p:grpSp>
          <p:nvGrpSpPr>
            <p:cNvPr id="123" name="Groupe 122"/>
            <p:cNvGrpSpPr/>
            <p:nvPr/>
          </p:nvGrpSpPr>
          <p:grpSpPr>
            <a:xfrm>
              <a:off x="2901849" y="3651398"/>
              <a:ext cx="434339" cy="72425"/>
              <a:chOff x="6320790" y="2459929"/>
              <a:chExt cx="434339" cy="72425"/>
            </a:xfrm>
          </p:grpSpPr>
          <p:cxnSp>
            <p:nvCxnSpPr>
              <p:cNvPr id="124" name="Connecteur droit 123"/>
              <p:cNvCxnSpPr/>
              <p:nvPr/>
            </p:nvCxnSpPr>
            <p:spPr>
              <a:xfrm>
                <a:off x="6320790" y="2491740"/>
                <a:ext cx="4343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Ellipse 124"/>
              <p:cNvSpPr/>
              <p:nvPr/>
            </p:nvSpPr>
            <p:spPr>
              <a:xfrm>
                <a:off x="6419415" y="2459935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6495612" y="2459929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6639551" y="2459929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2971307" y="3617169"/>
              <a:ext cx="210727" cy="132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561907" y="2872853"/>
              <a:ext cx="210727" cy="132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0" name="Connecteur droit 129"/>
            <p:cNvCxnSpPr/>
            <p:nvPr/>
          </p:nvCxnSpPr>
          <p:spPr>
            <a:xfrm>
              <a:off x="3467916" y="2621076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>
              <a:off x="3467915" y="252106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ZoneTexte 131"/>
            <p:cNvSpPr txBox="1"/>
            <p:nvPr/>
          </p:nvSpPr>
          <p:spPr>
            <a:xfrm>
              <a:off x="3911497" y="2505660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d</a:t>
              </a:r>
              <a:r>
                <a:rPr lang="fr-FR" sz="900" baseline="-25000" dirty="0" smtClean="0"/>
                <a:t>3/2</a:t>
              </a:r>
              <a:endParaRPr lang="fr-FR" sz="900" baseline="-25000" dirty="0"/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3911497" y="2385481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g</a:t>
              </a:r>
              <a:r>
                <a:rPr lang="fr-FR" sz="900" baseline="-25000" dirty="0" smtClean="0"/>
                <a:t>7/2</a:t>
              </a:r>
              <a:endParaRPr lang="fr-FR" sz="900" baseline="-25000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4326680" y="2815857"/>
              <a:ext cx="182879" cy="184219"/>
            </a:xfrm>
            <a:prstGeom prst="ellipse">
              <a:avLst/>
            </a:prstGeom>
            <a:solidFill>
              <a:srgbClr val="CC33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+</a:t>
              </a:r>
              <a:endParaRPr lang="fr-FR" sz="1400" dirty="0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4326680" y="3804998"/>
              <a:ext cx="182879" cy="18421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-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36" name="Connecteur droit 135"/>
            <p:cNvCxnSpPr/>
            <p:nvPr/>
          </p:nvCxnSpPr>
          <p:spPr>
            <a:xfrm>
              <a:off x="3477061" y="232802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3482639" y="1925486"/>
              <a:ext cx="437272" cy="5358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3917132" y="2194487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h</a:t>
              </a:r>
              <a:r>
                <a:rPr lang="fr-FR" sz="900" baseline="-25000" dirty="0" smtClean="0"/>
                <a:t>11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483468" y="1802903"/>
              <a:ext cx="437272" cy="5358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3910507" y="1823610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3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3914814" y="1688316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1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142" name="Flèche droite 141"/>
            <p:cNvSpPr/>
            <p:nvPr/>
          </p:nvSpPr>
          <p:spPr>
            <a:xfrm>
              <a:off x="4221959" y="1908823"/>
              <a:ext cx="311150" cy="8690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Flèche droite 142"/>
            <p:cNvSpPr/>
            <p:nvPr/>
          </p:nvSpPr>
          <p:spPr>
            <a:xfrm>
              <a:off x="4221959" y="1786240"/>
              <a:ext cx="311150" cy="8690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4519449" y="1747910"/>
              <a:ext cx="228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n</a:t>
              </a:r>
              <a:endParaRPr lang="fr-FR" sz="1100" dirty="0"/>
            </a:p>
          </p:txBody>
        </p:sp>
        <p:sp>
          <p:nvSpPr>
            <p:cNvPr id="145" name="Parenthèse fermante 144"/>
            <p:cNvSpPr/>
            <p:nvPr/>
          </p:nvSpPr>
          <p:spPr>
            <a:xfrm>
              <a:off x="4221959" y="2467325"/>
              <a:ext cx="79100" cy="927895"/>
            </a:xfrm>
            <a:prstGeom prst="rightBracket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Parenthèse fermante 145"/>
            <p:cNvSpPr/>
            <p:nvPr/>
          </p:nvSpPr>
          <p:spPr>
            <a:xfrm>
              <a:off x="4227618" y="3433160"/>
              <a:ext cx="79100" cy="927895"/>
            </a:xfrm>
            <a:prstGeom prst="rightBracket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8" name="Connecteur droit 147"/>
            <p:cNvCxnSpPr/>
            <p:nvPr/>
          </p:nvCxnSpPr>
          <p:spPr>
            <a:xfrm>
              <a:off x="3408579" y="2377014"/>
              <a:ext cx="119549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Parenthèse ouvrante 149"/>
            <p:cNvSpPr/>
            <p:nvPr/>
          </p:nvSpPr>
          <p:spPr>
            <a:xfrm>
              <a:off x="2806791" y="3476454"/>
              <a:ext cx="50321" cy="21115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2547745" y="3454819"/>
              <a:ext cx="389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2+</a:t>
              </a:r>
              <a:endParaRPr lang="fr-FR" sz="1000" dirty="0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4326680" y="2053064"/>
              <a:ext cx="182879" cy="18421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-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Connecteur droit avec flèche 91"/>
            <p:cNvCxnSpPr/>
            <p:nvPr/>
          </p:nvCxnSpPr>
          <p:spPr>
            <a:xfrm flipH="1">
              <a:off x="3702643" y="2921754"/>
              <a:ext cx="4860" cy="7170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avec flèche 154"/>
            <p:cNvCxnSpPr>
              <a:endCxn id="118" idx="4"/>
            </p:cNvCxnSpPr>
            <p:nvPr/>
          </p:nvCxnSpPr>
          <p:spPr>
            <a:xfrm flipV="1">
              <a:off x="3622828" y="1995732"/>
              <a:ext cx="0" cy="9493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lipse 117"/>
            <p:cNvSpPr/>
            <p:nvPr/>
          </p:nvSpPr>
          <p:spPr>
            <a:xfrm>
              <a:off x="3583029" y="1923313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9" name="Levelscheme.pdf" descr="Levelschem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7294" y="494766"/>
            <a:ext cx="4276706" cy="553456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ectangle 81"/>
          <p:cNvSpPr/>
          <p:nvPr/>
        </p:nvSpPr>
        <p:spPr>
          <a:xfrm>
            <a:off x="2494430" y="418184"/>
            <a:ext cx="4155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valence topology considerations</a:t>
            </a:r>
            <a:endParaRPr lang="en-US" sz="1600" dirty="0"/>
          </a:p>
        </p:txBody>
      </p:sp>
      <p:sp>
        <p:nvSpPr>
          <p:cNvPr id="7173" name="Flèche droite 7172"/>
          <p:cNvSpPr/>
          <p:nvPr/>
        </p:nvSpPr>
        <p:spPr>
          <a:xfrm>
            <a:off x="2178376" y="2836023"/>
            <a:ext cx="411346" cy="377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6" y="1252120"/>
            <a:ext cx="5650007" cy="41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Towards a microscopic explanation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4430" y="418184"/>
            <a:ext cx="4155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valence topology considerations</a:t>
            </a:r>
            <a:endParaRPr lang="en-US" sz="1600" dirty="0"/>
          </a:p>
        </p:txBody>
      </p:sp>
      <p:sp>
        <p:nvSpPr>
          <p:cNvPr id="14" name="Ellipse 13"/>
          <p:cNvSpPr/>
          <p:nvPr/>
        </p:nvSpPr>
        <p:spPr>
          <a:xfrm>
            <a:off x="3817143" y="2428874"/>
            <a:ext cx="476249" cy="88378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248148" y="3773523"/>
            <a:ext cx="352426" cy="90325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581400" y="3426962"/>
            <a:ext cx="433386" cy="97358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52947" y="3384911"/>
            <a:ext cx="447677" cy="90325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369591" y="2523710"/>
            <a:ext cx="447677" cy="10195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Towards a microscopic explanation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Parenthèse fermante 61"/>
          <p:cNvSpPr/>
          <p:nvPr/>
        </p:nvSpPr>
        <p:spPr>
          <a:xfrm>
            <a:off x="1701311" y="1723367"/>
            <a:ext cx="82707" cy="670708"/>
          </a:xfrm>
          <a:prstGeom prst="rightBracket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 flipV="1">
            <a:off x="312420" y="3873193"/>
            <a:ext cx="0" cy="739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>
            <a:off x="312420" y="3873193"/>
            <a:ext cx="579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891540" y="3092580"/>
            <a:ext cx="0" cy="151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891540" y="3092580"/>
            <a:ext cx="579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1463040" y="3092579"/>
            <a:ext cx="0" cy="151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960120" y="327883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960120" y="3450577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960120" y="365221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960120" y="373603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960120" y="410941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384810" y="328645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84810" y="3458197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384810" y="365983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384810" y="411703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960119" y="2912121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960118" y="281210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384811" y="291497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384810" y="2814965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403700" y="2796705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</a:t>
            </a:r>
            <a:r>
              <a:rPr lang="fr-FR" sz="900" baseline="-25000" dirty="0"/>
              <a:t>5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82" name="ZoneTexte 81"/>
          <p:cNvSpPr txBox="1"/>
          <p:nvPr/>
        </p:nvSpPr>
        <p:spPr>
          <a:xfrm>
            <a:off x="1403700" y="2676526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</a:t>
            </a:r>
            <a:r>
              <a:rPr lang="fr-FR" sz="900" baseline="-25000" dirty="0" smtClean="0"/>
              <a:t>1/2</a:t>
            </a:r>
            <a:endParaRPr lang="fr-FR" sz="900" baseline="-25000" dirty="0"/>
          </a:p>
        </p:txBody>
      </p:sp>
      <p:sp>
        <p:nvSpPr>
          <p:cNvPr id="83" name="ZoneTexte 82"/>
          <p:cNvSpPr txBox="1"/>
          <p:nvPr/>
        </p:nvSpPr>
        <p:spPr>
          <a:xfrm>
            <a:off x="1403700" y="3140883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g</a:t>
            </a:r>
            <a:r>
              <a:rPr lang="fr-FR" sz="900" baseline="-25000" dirty="0" smtClean="0"/>
              <a:t>9/2</a:t>
            </a:r>
            <a:endParaRPr lang="fr-FR" sz="900" baseline="-25000" dirty="0"/>
          </a:p>
        </p:txBody>
      </p:sp>
      <p:sp>
        <p:nvSpPr>
          <p:cNvPr id="84" name="ZoneTexte 83"/>
          <p:cNvSpPr txBox="1"/>
          <p:nvPr/>
        </p:nvSpPr>
        <p:spPr>
          <a:xfrm>
            <a:off x="1403700" y="3329299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1/2</a:t>
            </a:r>
            <a:endParaRPr lang="fr-FR" sz="900" baseline="-25000" dirty="0"/>
          </a:p>
        </p:txBody>
      </p:sp>
      <p:sp>
        <p:nvSpPr>
          <p:cNvPr id="85" name="ZoneTexte 84"/>
          <p:cNvSpPr txBox="1"/>
          <p:nvPr/>
        </p:nvSpPr>
        <p:spPr>
          <a:xfrm>
            <a:off x="1403700" y="3516919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3/2</a:t>
            </a:r>
            <a:endParaRPr lang="fr-FR" sz="900" baseline="-25000" dirty="0"/>
          </a:p>
        </p:txBody>
      </p:sp>
      <p:sp>
        <p:nvSpPr>
          <p:cNvPr id="86" name="Ellipse 85"/>
          <p:cNvSpPr/>
          <p:nvPr/>
        </p:nvSpPr>
        <p:spPr>
          <a:xfrm>
            <a:off x="1137174" y="3246388"/>
            <a:ext cx="80031" cy="7241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1071066" y="2875911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1150664" y="2874461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559630" y="3250243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1400093" y="3638839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</a:t>
            </a:r>
            <a:r>
              <a:rPr lang="fr-FR" sz="900" baseline="-25000" dirty="0" smtClean="0"/>
              <a:t>5/2</a:t>
            </a:r>
            <a:endParaRPr lang="fr-FR" sz="900" baseline="-25000" dirty="0"/>
          </a:p>
        </p:txBody>
      </p:sp>
      <p:sp>
        <p:nvSpPr>
          <p:cNvPr id="91" name="ZoneTexte 90"/>
          <p:cNvSpPr txBox="1"/>
          <p:nvPr/>
        </p:nvSpPr>
        <p:spPr>
          <a:xfrm>
            <a:off x="1413345" y="3991678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</a:t>
            </a:r>
            <a:r>
              <a:rPr lang="fr-FR" sz="900" baseline="-25000" dirty="0" smtClean="0"/>
              <a:t>7/2</a:t>
            </a:r>
            <a:endParaRPr lang="fr-FR" sz="900" baseline="-25000" dirty="0"/>
          </a:p>
        </p:txBody>
      </p:sp>
      <p:grpSp>
        <p:nvGrpSpPr>
          <p:cNvPr id="92" name="Groupe 91"/>
          <p:cNvGrpSpPr/>
          <p:nvPr/>
        </p:nvGrpSpPr>
        <p:grpSpPr>
          <a:xfrm>
            <a:off x="384809" y="3627483"/>
            <a:ext cx="434339" cy="72425"/>
            <a:chOff x="6320790" y="2459929"/>
            <a:chExt cx="434339" cy="72425"/>
          </a:xfrm>
        </p:grpSpPr>
        <p:cxnSp>
          <p:nvCxnSpPr>
            <p:cNvPr id="93" name="Connecteur droit 92"/>
            <p:cNvCxnSpPr/>
            <p:nvPr/>
          </p:nvCxnSpPr>
          <p:spPr>
            <a:xfrm>
              <a:off x="6320790" y="2491740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Ellipse 93"/>
            <p:cNvSpPr/>
            <p:nvPr/>
          </p:nvSpPr>
          <p:spPr>
            <a:xfrm>
              <a:off x="6419415" y="2459935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Ellipse 94"/>
            <p:cNvSpPr/>
            <p:nvPr/>
          </p:nvSpPr>
          <p:spPr>
            <a:xfrm>
              <a:off x="6495612" y="2459929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/>
            <p:cNvSpPr/>
            <p:nvPr/>
          </p:nvSpPr>
          <p:spPr>
            <a:xfrm>
              <a:off x="6639551" y="2459929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454267" y="3593254"/>
            <a:ext cx="210727" cy="1320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1044867" y="2848938"/>
            <a:ext cx="210727" cy="1320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98"/>
          <p:cNvCxnSpPr/>
          <p:nvPr/>
        </p:nvCxnSpPr>
        <p:spPr>
          <a:xfrm>
            <a:off x="950876" y="2597161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950875" y="24971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1394457" y="2481745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</a:t>
            </a:r>
            <a:r>
              <a:rPr lang="fr-FR" sz="900" baseline="-25000" dirty="0" smtClean="0"/>
              <a:t>3/2</a:t>
            </a:r>
            <a:endParaRPr lang="fr-FR" sz="900" baseline="-250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1394457" y="2361566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g</a:t>
            </a:r>
            <a:r>
              <a:rPr lang="fr-FR" sz="900" baseline="-25000" dirty="0" smtClean="0"/>
              <a:t>7/2</a:t>
            </a:r>
            <a:endParaRPr lang="fr-FR" sz="900" baseline="-25000" dirty="0"/>
          </a:p>
        </p:txBody>
      </p:sp>
      <p:sp>
        <p:nvSpPr>
          <p:cNvPr id="103" name="Ellipse 102"/>
          <p:cNvSpPr/>
          <p:nvPr/>
        </p:nvSpPr>
        <p:spPr>
          <a:xfrm>
            <a:off x="1809640" y="2791942"/>
            <a:ext cx="182879" cy="184219"/>
          </a:xfrm>
          <a:prstGeom prst="ellipse">
            <a:avLst/>
          </a:prstGeom>
          <a:solidFill>
            <a:srgbClr val="CC33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+</a:t>
            </a:r>
            <a:endParaRPr lang="fr-FR" sz="1400" dirty="0"/>
          </a:p>
        </p:txBody>
      </p:sp>
      <p:sp>
        <p:nvSpPr>
          <p:cNvPr id="104" name="Ellipse 103"/>
          <p:cNvSpPr/>
          <p:nvPr/>
        </p:nvSpPr>
        <p:spPr>
          <a:xfrm>
            <a:off x="1809640" y="3781083"/>
            <a:ext cx="182879" cy="184219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-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>
            <a:off x="960021" y="230410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965599" y="1901571"/>
            <a:ext cx="437272" cy="535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1400092" y="2170572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</a:t>
            </a:r>
            <a:r>
              <a:rPr lang="fr-FR" sz="900" baseline="-25000" dirty="0" smtClean="0"/>
              <a:t>11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08" name="Rectangle 107"/>
          <p:cNvSpPr/>
          <p:nvPr/>
        </p:nvSpPr>
        <p:spPr>
          <a:xfrm>
            <a:off x="966428" y="1778988"/>
            <a:ext cx="437272" cy="535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/>
          <p:cNvSpPr txBox="1"/>
          <p:nvPr/>
        </p:nvSpPr>
        <p:spPr>
          <a:xfrm>
            <a:off x="1393467" y="1799695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3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1397774" y="1664401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1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11" name="Flèche droite 110"/>
          <p:cNvSpPr/>
          <p:nvPr/>
        </p:nvSpPr>
        <p:spPr>
          <a:xfrm>
            <a:off x="1704919" y="1884908"/>
            <a:ext cx="311150" cy="869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lèche droite 111"/>
          <p:cNvSpPr/>
          <p:nvPr/>
        </p:nvSpPr>
        <p:spPr>
          <a:xfrm>
            <a:off x="1704919" y="1762325"/>
            <a:ext cx="311150" cy="869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2002409" y="1723995"/>
            <a:ext cx="22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</a:t>
            </a:r>
            <a:endParaRPr lang="fr-FR" sz="1100" dirty="0"/>
          </a:p>
        </p:txBody>
      </p:sp>
      <p:sp>
        <p:nvSpPr>
          <p:cNvPr id="114" name="Parenthèse fermante 113"/>
          <p:cNvSpPr/>
          <p:nvPr/>
        </p:nvSpPr>
        <p:spPr>
          <a:xfrm>
            <a:off x="1704919" y="2443410"/>
            <a:ext cx="79100" cy="927895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Parenthèse fermante 114"/>
          <p:cNvSpPr/>
          <p:nvPr/>
        </p:nvSpPr>
        <p:spPr>
          <a:xfrm>
            <a:off x="1710578" y="3409245"/>
            <a:ext cx="79100" cy="927895"/>
          </a:xfrm>
          <a:prstGeom prst="rightBracket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Parenthèse ouvrante 115"/>
          <p:cNvSpPr/>
          <p:nvPr/>
        </p:nvSpPr>
        <p:spPr>
          <a:xfrm rot="5400000">
            <a:off x="862976" y="2935642"/>
            <a:ext cx="50664" cy="57776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7" name="Connecteur droit 116"/>
          <p:cNvCxnSpPr/>
          <p:nvPr/>
        </p:nvCxnSpPr>
        <p:spPr>
          <a:xfrm>
            <a:off x="891539" y="2353099"/>
            <a:ext cx="11954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-6053" y="1170833"/>
            <a:ext cx="2835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entrance (GT) doorway state</a:t>
            </a:r>
            <a:endParaRPr lang="en-US" sz="1400" dirty="0"/>
          </a:p>
        </p:txBody>
      </p:sp>
      <p:sp>
        <p:nvSpPr>
          <p:cNvPr id="119" name="ZoneTexte 118"/>
          <p:cNvSpPr txBox="1"/>
          <p:nvPr/>
        </p:nvSpPr>
        <p:spPr>
          <a:xfrm>
            <a:off x="664994" y="3017772"/>
            <a:ext cx="379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1+</a:t>
            </a:r>
            <a:endParaRPr lang="fr-FR" sz="1000" dirty="0"/>
          </a:p>
        </p:txBody>
      </p:sp>
      <p:sp>
        <p:nvSpPr>
          <p:cNvPr id="120" name="Parenthèse ouvrante 119"/>
          <p:cNvSpPr/>
          <p:nvPr/>
        </p:nvSpPr>
        <p:spPr>
          <a:xfrm>
            <a:off x="289751" y="3286453"/>
            <a:ext cx="50321" cy="37724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ZoneTexte 120"/>
          <p:cNvSpPr txBox="1"/>
          <p:nvPr/>
        </p:nvSpPr>
        <p:spPr>
          <a:xfrm>
            <a:off x="30706" y="3370948"/>
            <a:ext cx="354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3-</a:t>
            </a:r>
            <a:endParaRPr lang="fr-FR" sz="1000" dirty="0"/>
          </a:p>
        </p:txBody>
      </p:sp>
      <p:sp>
        <p:nvSpPr>
          <p:cNvPr id="123" name="Rectangle 122"/>
          <p:cNvSpPr/>
          <p:nvPr/>
        </p:nvSpPr>
        <p:spPr>
          <a:xfrm>
            <a:off x="2246129" y="1179961"/>
            <a:ext cx="3175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exit channel</a:t>
            </a:r>
            <a:endParaRPr lang="en-US" sz="1400" dirty="0"/>
          </a:p>
        </p:txBody>
      </p:sp>
      <p:sp>
        <p:nvSpPr>
          <p:cNvPr id="124" name="Ellipse 123"/>
          <p:cNvSpPr/>
          <p:nvPr/>
        </p:nvSpPr>
        <p:spPr>
          <a:xfrm>
            <a:off x="1809640" y="2029149"/>
            <a:ext cx="182879" cy="184219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-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6" name="Parenthèse fermante 125"/>
          <p:cNvSpPr/>
          <p:nvPr/>
        </p:nvSpPr>
        <p:spPr>
          <a:xfrm>
            <a:off x="4218351" y="1747282"/>
            <a:ext cx="82707" cy="670708"/>
          </a:xfrm>
          <a:prstGeom prst="rightBracket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/>
          <p:cNvCxnSpPr/>
          <p:nvPr/>
        </p:nvCxnSpPr>
        <p:spPr>
          <a:xfrm flipV="1">
            <a:off x="2829460" y="3897108"/>
            <a:ext cx="0" cy="739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H="1">
            <a:off x="2829460" y="3897108"/>
            <a:ext cx="579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V="1">
            <a:off x="3408580" y="3116495"/>
            <a:ext cx="0" cy="151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H="1">
            <a:off x="3408580" y="3116495"/>
            <a:ext cx="579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 flipV="1">
            <a:off x="3980080" y="3116494"/>
            <a:ext cx="0" cy="151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3477160" y="33027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3477160" y="3474492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>
            <a:off x="3477160" y="367612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>
            <a:off x="3477160" y="37599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3477160" y="413332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>
            <a:off x="2901850" y="331036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01850" y="3482112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>
            <a:off x="2901850" y="36837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2901850" y="41409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>
            <a:off x="3477159" y="2936036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3477158" y="283602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2901851" y="293889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>
            <a:off x="2901850" y="2838880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3920740" y="2820620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</a:t>
            </a:r>
            <a:r>
              <a:rPr lang="fr-FR" sz="900" baseline="-25000" dirty="0"/>
              <a:t>5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46" name="ZoneTexte 145"/>
          <p:cNvSpPr txBox="1"/>
          <p:nvPr/>
        </p:nvSpPr>
        <p:spPr>
          <a:xfrm>
            <a:off x="3920740" y="2700441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</a:t>
            </a:r>
            <a:r>
              <a:rPr lang="fr-FR" sz="900" baseline="-25000" dirty="0" smtClean="0"/>
              <a:t>1/2</a:t>
            </a:r>
            <a:endParaRPr lang="fr-FR" sz="900" baseline="-25000" dirty="0"/>
          </a:p>
        </p:txBody>
      </p:sp>
      <p:sp>
        <p:nvSpPr>
          <p:cNvPr id="147" name="ZoneTexte 146"/>
          <p:cNvSpPr txBox="1"/>
          <p:nvPr/>
        </p:nvSpPr>
        <p:spPr>
          <a:xfrm>
            <a:off x="3920740" y="3164798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g</a:t>
            </a:r>
            <a:r>
              <a:rPr lang="fr-FR" sz="900" baseline="-25000" dirty="0" smtClean="0"/>
              <a:t>9/2</a:t>
            </a:r>
            <a:endParaRPr lang="fr-FR" sz="900" baseline="-25000" dirty="0"/>
          </a:p>
        </p:txBody>
      </p:sp>
      <p:sp>
        <p:nvSpPr>
          <p:cNvPr id="148" name="ZoneTexte 147"/>
          <p:cNvSpPr txBox="1"/>
          <p:nvPr/>
        </p:nvSpPr>
        <p:spPr>
          <a:xfrm>
            <a:off x="3920740" y="3353214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1/2</a:t>
            </a:r>
            <a:endParaRPr lang="fr-FR" sz="900" baseline="-25000" dirty="0"/>
          </a:p>
        </p:txBody>
      </p:sp>
      <p:sp>
        <p:nvSpPr>
          <p:cNvPr id="149" name="ZoneTexte 148"/>
          <p:cNvSpPr txBox="1"/>
          <p:nvPr/>
        </p:nvSpPr>
        <p:spPr>
          <a:xfrm>
            <a:off x="3920740" y="3540834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3/2</a:t>
            </a:r>
            <a:endParaRPr lang="fr-FR" sz="900" baseline="-25000" dirty="0"/>
          </a:p>
        </p:txBody>
      </p:sp>
      <p:sp>
        <p:nvSpPr>
          <p:cNvPr id="151" name="Ellipse 150"/>
          <p:cNvSpPr/>
          <p:nvPr/>
        </p:nvSpPr>
        <p:spPr>
          <a:xfrm>
            <a:off x="3076671" y="3282597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ZoneTexte 151"/>
          <p:cNvSpPr txBox="1"/>
          <p:nvPr/>
        </p:nvSpPr>
        <p:spPr>
          <a:xfrm>
            <a:off x="3917133" y="3662754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</a:t>
            </a:r>
            <a:r>
              <a:rPr lang="fr-FR" sz="900" baseline="-25000" dirty="0" smtClean="0"/>
              <a:t>5/2</a:t>
            </a:r>
            <a:endParaRPr lang="fr-FR" sz="900" baseline="-25000" dirty="0"/>
          </a:p>
        </p:txBody>
      </p:sp>
      <p:sp>
        <p:nvSpPr>
          <p:cNvPr id="153" name="ZoneTexte 152"/>
          <p:cNvSpPr txBox="1"/>
          <p:nvPr/>
        </p:nvSpPr>
        <p:spPr>
          <a:xfrm>
            <a:off x="3930385" y="4015593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</a:t>
            </a:r>
            <a:r>
              <a:rPr lang="fr-FR" sz="900" baseline="-25000" dirty="0" smtClean="0"/>
              <a:t>7/2</a:t>
            </a:r>
            <a:endParaRPr lang="fr-FR" sz="900" baseline="-25000" dirty="0"/>
          </a:p>
        </p:txBody>
      </p:sp>
      <p:grpSp>
        <p:nvGrpSpPr>
          <p:cNvPr id="154" name="Groupe 153"/>
          <p:cNvGrpSpPr/>
          <p:nvPr/>
        </p:nvGrpSpPr>
        <p:grpSpPr>
          <a:xfrm>
            <a:off x="2901849" y="3651398"/>
            <a:ext cx="434339" cy="72425"/>
            <a:chOff x="6320790" y="2459929"/>
            <a:chExt cx="434339" cy="72425"/>
          </a:xfrm>
        </p:grpSpPr>
        <p:cxnSp>
          <p:nvCxnSpPr>
            <p:cNvPr id="155" name="Connecteur droit 154"/>
            <p:cNvCxnSpPr/>
            <p:nvPr/>
          </p:nvCxnSpPr>
          <p:spPr>
            <a:xfrm>
              <a:off x="6320790" y="2491740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/>
            <p:cNvSpPr/>
            <p:nvPr/>
          </p:nvSpPr>
          <p:spPr>
            <a:xfrm>
              <a:off x="6419415" y="2459935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6495612" y="2459929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6639551" y="2459929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9" name="Rectangle 158"/>
          <p:cNvSpPr/>
          <p:nvPr/>
        </p:nvSpPr>
        <p:spPr>
          <a:xfrm>
            <a:off x="2971307" y="3617169"/>
            <a:ext cx="210727" cy="1320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3561907" y="2872853"/>
            <a:ext cx="210727" cy="1320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160"/>
          <p:cNvCxnSpPr/>
          <p:nvPr/>
        </p:nvCxnSpPr>
        <p:spPr>
          <a:xfrm>
            <a:off x="3467916" y="2621076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>
            <a:off x="3467915" y="252106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3911497" y="2505660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</a:t>
            </a:r>
            <a:r>
              <a:rPr lang="fr-FR" sz="900" baseline="-25000" dirty="0" smtClean="0"/>
              <a:t>3/2</a:t>
            </a:r>
            <a:endParaRPr lang="fr-FR" sz="900" baseline="-25000" dirty="0"/>
          </a:p>
        </p:txBody>
      </p:sp>
      <p:sp>
        <p:nvSpPr>
          <p:cNvPr id="164" name="ZoneTexte 163"/>
          <p:cNvSpPr txBox="1"/>
          <p:nvPr/>
        </p:nvSpPr>
        <p:spPr>
          <a:xfrm>
            <a:off x="3911497" y="2385481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g</a:t>
            </a:r>
            <a:r>
              <a:rPr lang="fr-FR" sz="900" baseline="-25000" dirty="0" smtClean="0"/>
              <a:t>7/2</a:t>
            </a:r>
            <a:endParaRPr lang="fr-FR" sz="900" baseline="-25000" dirty="0"/>
          </a:p>
        </p:txBody>
      </p:sp>
      <p:sp>
        <p:nvSpPr>
          <p:cNvPr id="165" name="Ellipse 164"/>
          <p:cNvSpPr/>
          <p:nvPr/>
        </p:nvSpPr>
        <p:spPr>
          <a:xfrm>
            <a:off x="4326680" y="2815857"/>
            <a:ext cx="182879" cy="184219"/>
          </a:xfrm>
          <a:prstGeom prst="ellipse">
            <a:avLst/>
          </a:prstGeom>
          <a:solidFill>
            <a:srgbClr val="CC33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+</a:t>
            </a:r>
            <a:endParaRPr lang="fr-FR" sz="1400" dirty="0"/>
          </a:p>
        </p:txBody>
      </p:sp>
      <p:sp>
        <p:nvSpPr>
          <p:cNvPr id="166" name="Ellipse 165"/>
          <p:cNvSpPr/>
          <p:nvPr/>
        </p:nvSpPr>
        <p:spPr>
          <a:xfrm>
            <a:off x="4326680" y="3804998"/>
            <a:ext cx="182879" cy="184219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-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167" name="Connecteur droit 166"/>
          <p:cNvCxnSpPr/>
          <p:nvPr/>
        </p:nvCxnSpPr>
        <p:spPr>
          <a:xfrm>
            <a:off x="3477061" y="232802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3482639" y="1925486"/>
            <a:ext cx="437272" cy="535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ZoneTexte 168"/>
          <p:cNvSpPr txBox="1"/>
          <p:nvPr/>
        </p:nvSpPr>
        <p:spPr>
          <a:xfrm>
            <a:off x="3917132" y="2194487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</a:t>
            </a:r>
            <a:r>
              <a:rPr lang="fr-FR" sz="900" baseline="-25000" dirty="0" smtClean="0"/>
              <a:t>11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70" name="Rectangle 169"/>
          <p:cNvSpPr/>
          <p:nvPr/>
        </p:nvSpPr>
        <p:spPr>
          <a:xfrm>
            <a:off x="3483468" y="1802903"/>
            <a:ext cx="437272" cy="535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ZoneTexte 170"/>
          <p:cNvSpPr txBox="1"/>
          <p:nvPr/>
        </p:nvSpPr>
        <p:spPr>
          <a:xfrm>
            <a:off x="3910507" y="1823610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3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72" name="ZoneTexte 171"/>
          <p:cNvSpPr txBox="1"/>
          <p:nvPr/>
        </p:nvSpPr>
        <p:spPr>
          <a:xfrm>
            <a:off x="3914814" y="1688316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1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73" name="Flèche droite 172"/>
          <p:cNvSpPr/>
          <p:nvPr/>
        </p:nvSpPr>
        <p:spPr>
          <a:xfrm>
            <a:off x="4221959" y="1908823"/>
            <a:ext cx="311150" cy="869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Flèche droite 173"/>
          <p:cNvSpPr/>
          <p:nvPr/>
        </p:nvSpPr>
        <p:spPr>
          <a:xfrm>
            <a:off x="4221959" y="1786240"/>
            <a:ext cx="311150" cy="869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ZoneTexte 174"/>
          <p:cNvSpPr txBox="1"/>
          <p:nvPr/>
        </p:nvSpPr>
        <p:spPr>
          <a:xfrm>
            <a:off x="4519449" y="1747910"/>
            <a:ext cx="22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</a:t>
            </a:r>
            <a:endParaRPr lang="fr-FR" sz="1100" dirty="0"/>
          </a:p>
        </p:txBody>
      </p:sp>
      <p:sp>
        <p:nvSpPr>
          <p:cNvPr id="176" name="Parenthèse fermante 175"/>
          <p:cNvSpPr/>
          <p:nvPr/>
        </p:nvSpPr>
        <p:spPr>
          <a:xfrm>
            <a:off x="4221959" y="2467325"/>
            <a:ext cx="79100" cy="927895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Parenthèse fermante 176"/>
          <p:cNvSpPr/>
          <p:nvPr/>
        </p:nvSpPr>
        <p:spPr>
          <a:xfrm>
            <a:off x="4227618" y="3433160"/>
            <a:ext cx="79100" cy="927895"/>
          </a:xfrm>
          <a:prstGeom prst="rightBracket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8" name="Connecteur droit 177"/>
          <p:cNvCxnSpPr/>
          <p:nvPr/>
        </p:nvCxnSpPr>
        <p:spPr>
          <a:xfrm>
            <a:off x="3408579" y="2377014"/>
            <a:ext cx="11954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/>
          <p:cNvSpPr/>
          <p:nvPr/>
        </p:nvSpPr>
        <p:spPr>
          <a:xfrm>
            <a:off x="4326680" y="2053064"/>
            <a:ext cx="182879" cy="184219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-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3707503" y="2921754"/>
            <a:ext cx="0" cy="3886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/>
          <p:cNvCxnSpPr>
            <a:endCxn id="184" idx="4"/>
          </p:cNvCxnSpPr>
          <p:nvPr/>
        </p:nvCxnSpPr>
        <p:spPr>
          <a:xfrm flipV="1">
            <a:off x="3622828" y="1995732"/>
            <a:ext cx="0" cy="9493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3583029" y="1923313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5" name="Levelscheme.pdf" descr="Levelschem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294" y="494766"/>
            <a:ext cx="4276706" cy="553456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Rectangle 185"/>
          <p:cNvSpPr/>
          <p:nvPr/>
        </p:nvSpPr>
        <p:spPr>
          <a:xfrm>
            <a:off x="2494430" y="418184"/>
            <a:ext cx="4155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valence topology considerations</a:t>
            </a:r>
            <a:endParaRPr lang="en-US" sz="1600" dirty="0"/>
          </a:p>
        </p:txBody>
      </p:sp>
      <p:sp>
        <p:nvSpPr>
          <p:cNvPr id="187" name="Flèche droite 186"/>
          <p:cNvSpPr/>
          <p:nvPr/>
        </p:nvSpPr>
        <p:spPr>
          <a:xfrm>
            <a:off x="2178376" y="2836023"/>
            <a:ext cx="411346" cy="377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9" name="Connecteur droit 188"/>
          <p:cNvCxnSpPr/>
          <p:nvPr/>
        </p:nvCxnSpPr>
        <p:spPr>
          <a:xfrm>
            <a:off x="2164337" y="2774592"/>
            <a:ext cx="473010" cy="549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/>
          <p:cNvCxnSpPr/>
          <p:nvPr/>
        </p:nvCxnSpPr>
        <p:spPr>
          <a:xfrm flipV="1">
            <a:off x="2147544" y="2752788"/>
            <a:ext cx="473010" cy="549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001039" y="2259453"/>
            <a:ext cx="1095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parity forbidden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4" name="Parenthèse ouvrante 193"/>
          <p:cNvSpPr/>
          <p:nvPr/>
        </p:nvSpPr>
        <p:spPr>
          <a:xfrm>
            <a:off x="2806789" y="3304081"/>
            <a:ext cx="50321" cy="37724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ZoneTexte 194"/>
          <p:cNvSpPr txBox="1"/>
          <p:nvPr/>
        </p:nvSpPr>
        <p:spPr>
          <a:xfrm>
            <a:off x="2547744" y="3388576"/>
            <a:ext cx="354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3-</a:t>
            </a:r>
            <a:endParaRPr lang="fr-FR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5" y="4756150"/>
            <a:ext cx="18113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between the “hot” and the “cool” : β-strength function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57" y="443835"/>
            <a:ext cx="3828057" cy="46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4" y="418208"/>
            <a:ext cx="4984297" cy="472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Ellipse 78"/>
          <p:cNvSpPr/>
          <p:nvPr/>
        </p:nvSpPr>
        <p:spPr>
          <a:xfrm rot="652194">
            <a:off x="6442060" y="2253344"/>
            <a:ext cx="581656" cy="1926771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9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Towards a microscopic explanation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Parenthèse fermante 3"/>
          <p:cNvSpPr/>
          <p:nvPr/>
        </p:nvSpPr>
        <p:spPr>
          <a:xfrm>
            <a:off x="1701311" y="1723367"/>
            <a:ext cx="82707" cy="670708"/>
          </a:xfrm>
          <a:prstGeom prst="rightBracket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12420" y="3873193"/>
            <a:ext cx="0" cy="739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312420" y="3873193"/>
            <a:ext cx="579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891540" y="3092580"/>
            <a:ext cx="0" cy="151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891540" y="3092580"/>
            <a:ext cx="579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63040" y="3092579"/>
            <a:ext cx="0" cy="151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960120" y="327883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960120" y="3450577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960120" y="365221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960120" y="373603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960120" y="410941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84810" y="328645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84810" y="3458197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84810" y="365983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84810" y="411703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60119" y="2912121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960118" y="281210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4811" y="291497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84810" y="2814965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03700" y="2796705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</a:t>
            </a:r>
            <a:r>
              <a:rPr lang="fr-FR" sz="900" baseline="-25000" dirty="0"/>
              <a:t>5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403700" y="2676526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</a:t>
            </a:r>
            <a:r>
              <a:rPr lang="fr-FR" sz="900" baseline="-25000" dirty="0" smtClean="0"/>
              <a:t>1/2</a:t>
            </a:r>
            <a:endParaRPr lang="fr-FR" sz="900" baseline="-25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403700" y="3140883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g</a:t>
            </a:r>
            <a:r>
              <a:rPr lang="fr-FR" sz="900" baseline="-25000" dirty="0" smtClean="0"/>
              <a:t>9/2</a:t>
            </a:r>
            <a:endParaRPr lang="fr-FR" sz="900" baseline="-25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403700" y="3329299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1/2</a:t>
            </a:r>
            <a:endParaRPr lang="fr-FR" sz="900" baseline="-25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403700" y="3516919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3/2</a:t>
            </a:r>
            <a:endParaRPr lang="fr-FR" sz="900" baseline="-25000" dirty="0"/>
          </a:p>
        </p:txBody>
      </p:sp>
      <p:sp>
        <p:nvSpPr>
          <p:cNvPr id="28" name="Ellipse 27"/>
          <p:cNvSpPr/>
          <p:nvPr/>
        </p:nvSpPr>
        <p:spPr>
          <a:xfrm>
            <a:off x="1137174" y="3246388"/>
            <a:ext cx="80031" cy="7241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071066" y="2875911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150664" y="2874461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59630" y="3250243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400093" y="3638839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</a:t>
            </a:r>
            <a:r>
              <a:rPr lang="fr-FR" sz="900" baseline="-25000" dirty="0" smtClean="0"/>
              <a:t>5/2</a:t>
            </a:r>
            <a:endParaRPr lang="fr-FR" sz="900" baseline="-25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413345" y="3991678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</a:t>
            </a:r>
            <a:r>
              <a:rPr lang="fr-FR" sz="900" baseline="-25000" dirty="0" smtClean="0"/>
              <a:t>7/2</a:t>
            </a:r>
            <a:endParaRPr lang="fr-FR" sz="900" baseline="-250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384809" y="3627483"/>
            <a:ext cx="434339" cy="72425"/>
            <a:chOff x="6320790" y="2459929"/>
            <a:chExt cx="434339" cy="72425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6320790" y="2491740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6419415" y="2459935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495612" y="2459929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6639551" y="2459929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54267" y="3593254"/>
            <a:ext cx="210727" cy="1320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044867" y="2848938"/>
            <a:ext cx="210727" cy="1320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>
            <a:off x="950876" y="2597161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950875" y="24971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394457" y="2481745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</a:t>
            </a:r>
            <a:r>
              <a:rPr lang="fr-FR" sz="900" baseline="-25000" dirty="0" smtClean="0"/>
              <a:t>3/2</a:t>
            </a:r>
            <a:endParaRPr lang="fr-FR" sz="900" baseline="-25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394457" y="2361566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g</a:t>
            </a:r>
            <a:r>
              <a:rPr lang="fr-FR" sz="900" baseline="-25000" dirty="0" smtClean="0"/>
              <a:t>7/2</a:t>
            </a:r>
            <a:endParaRPr lang="fr-FR" sz="900" baseline="-25000" dirty="0"/>
          </a:p>
        </p:txBody>
      </p:sp>
      <p:sp>
        <p:nvSpPr>
          <p:cNvPr id="45" name="Ellipse 44"/>
          <p:cNvSpPr/>
          <p:nvPr/>
        </p:nvSpPr>
        <p:spPr>
          <a:xfrm>
            <a:off x="1809640" y="2791942"/>
            <a:ext cx="182879" cy="184219"/>
          </a:xfrm>
          <a:prstGeom prst="ellipse">
            <a:avLst/>
          </a:prstGeom>
          <a:solidFill>
            <a:srgbClr val="CC33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+</a:t>
            </a:r>
            <a:endParaRPr lang="fr-FR" sz="1400" dirty="0"/>
          </a:p>
        </p:txBody>
      </p:sp>
      <p:sp>
        <p:nvSpPr>
          <p:cNvPr id="46" name="Ellipse 45"/>
          <p:cNvSpPr/>
          <p:nvPr/>
        </p:nvSpPr>
        <p:spPr>
          <a:xfrm>
            <a:off x="1809640" y="3781083"/>
            <a:ext cx="182879" cy="184219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-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960021" y="230410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65599" y="1901571"/>
            <a:ext cx="437272" cy="535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1400092" y="2170572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</a:t>
            </a:r>
            <a:r>
              <a:rPr lang="fr-FR" sz="900" baseline="-25000" dirty="0" smtClean="0"/>
              <a:t>11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966428" y="1778988"/>
            <a:ext cx="437272" cy="535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393467" y="1799695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3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1397774" y="1664401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1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53" name="Flèche droite 52"/>
          <p:cNvSpPr/>
          <p:nvPr/>
        </p:nvSpPr>
        <p:spPr>
          <a:xfrm>
            <a:off x="1704919" y="1884908"/>
            <a:ext cx="311150" cy="869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droite 53"/>
          <p:cNvSpPr/>
          <p:nvPr/>
        </p:nvSpPr>
        <p:spPr>
          <a:xfrm>
            <a:off x="1704919" y="1762325"/>
            <a:ext cx="311150" cy="869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2002409" y="1723995"/>
            <a:ext cx="22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</a:t>
            </a:r>
            <a:endParaRPr lang="fr-FR" sz="1100" dirty="0"/>
          </a:p>
        </p:txBody>
      </p:sp>
      <p:sp>
        <p:nvSpPr>
          <p:cNvPr id="56" name="Parenthèse fermante 55"/>
          <p:cNvSpPr/>
          <p:nvPr/>
        </p:nvSpPr>
        <p:spPr>
          <a:xfrm>
            <a:off x="1704919" y="2443410"/>
            <a:ext cx="79100" cy="927895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Parenthèse fermante 56"/>
          <p:cNvSpPr/>
          <p:nvPr/>
        </p:nvSpPr>
        <p:spPr>
          <a:xfrm>
            <a:off x="1710578" y="3409245"/>
            <a:ext cx="79100" cy="927895"/>
          </a:xfrm>
          <a:prstGeom prst="rightBracket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Parenthèse ouvrante 57"/>
          <p:cNvSpPr/>
          <p:nvPr/>
        </p:nvSpPr>
        <p:spPr>
          <a:xfrm rot="5400000">
            <a:off x="862976" y="2935642"/>
            <a:ext cx="50664" cy="57776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58"/>
          <p:cNvCxnSpPr/>
          <p:nvPr/>
        </p:nvCxnSpPr>
        <p:spPr>
          <a:xfrm>
            <a:off x="891539" y="2353099"/>
            <a:ext cx="11954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-6053" y="1170833"/>
            <a:ext cx="2835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entrance (GT) doorway state</a:t>
            </a:r>
            <a:endParaRPr lang="en-US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664994" y="3017772"/>
            <a:ext cx="379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1+</a:t>
            </a:r>
            <a:endParaRPr lang="fr-FR" sz="1000" dirty="0"/>
          </a:p>
        </p:txBody>
      </p:sp>
      <p:sp>
        <p:nvSpPr>
          <p:cNvPr id="62" name="Parenthèse ouvrante 61"/>
          <p:cNvSpPr/>
          <p:nvPr/>
        </p:nvSpPr>
        <p:spPr>
          <a:xfrm>
            <a:off x="289751" y="3286453"/>
            <a:ext cx="50321" cy="37724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30706" y="3370948"/>
            <a:ext cx="354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3-</a:t>
            </a:r>
            <a:endParaRPr lang="fr-FR" sz="1000" dirty="0"/>
          </a:p>
        </p:txBody>
      </p:sp>
      <p:sp>
        <p:nvSpPr>
          <p:cNvPr id="65" name="Rectangle 64"/>
          <p:cNvSpPr/>
          <p:nvPr/>
        </p:nvSpPr>
        <p:spPr>
          <a:xfrm>
            <a:off x="2246129" y="1179961"/>
            <a:ext cx="3175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exit channel</a:t>
            </a:r>
            <a:endParaRPr lang="en-US" sz="1400" dirty="0"/>
          </a:p>
        </p:txBody>
      </p:sp>
      <p:sp>
        <p:nvSpPr>
          <p:cNvPr id="66" name="Ellipse 65"/>
          <p:cNvSpPr/>
          <p:nvPr/>
        </p:nvSpPr>
        <p:spPr>
          <a:xfrm>
            <a:off x="1809640" y="2029149"/>
            <a:ext cx="182879" cy="184219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-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7" name="Parenthèse fermante 66"/>
          <p:cNvSpPr/>
          <p:nvPr/>
        </p:nvSpPr>
        <p:spPr>
          <a:xfrm>
            <a:off x="4218351" y="1747282"/>
            <a:ext cx="82707" cy="670708"/>
          </a:xfrm>
          <a:prstGeom prst="rightBracket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2829460" y="3897108"/>
            <a:ext cx="0" cy="739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2829460" y="3897108"/>
            <a:ext cx="579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3408580" y="3116495"/>
            <a:ext cx="0" cy="151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3408580" y="3116495"/>
            <a:ext cx="579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3980080" y="3116494"/>
            <a:ext cx="0" cy="151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3477160" y="33027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477160" y="3474492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3477160" y="367612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3477160" y="37599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3477160" y="413332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2901850" y="331036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2901850" y="3482112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2901850" y="36837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2901850" y="4140948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3477159" y="2936036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3477158" y="283602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2901851" y="293889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2901850" y="2838880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3920740" y="2820620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</a:t>
            </a:r>
            <a:r>
              <a:rPr lang="fr-FR" sz="900" baseline="-25000" dirty="0"/>
              <a:t>5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87" name="ZoneTexte 86"/>
          <p:cNvSpPr txBox="1"/>
          <p:nvPr/>
        </p:nvSpPr>
        <p:spPr>
          <a:xfrm>
            <a:off x="3920740" y="2700441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</a:t>
            </a:r>
            <a:r>
              <a:rPr lang="fr-FR" sz="900" baseline="-25000" dirty="0" smtClean="0"/>
              <a:t>1/2</a:t>
            </a:r>
            <a:endParaRPr lang="fr-FR" sz="900" baseline="-25000" dirty="0"/>
          </a:p>
        </p:txBody>
      </p:sp>
      <p:sp>
        <p:nvSpPr>
          <p:cNvPr id="88" name="ZoneTexte 87"/>
          <p:cNvSpPr txBox="1"/>
          <p:nvPr/>
        </p:nvSpPr>
        <p:spPr>
          <a:xfrm>
            <a:off x="3920740" y="3164798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g</a:t>
            </a:r>
            <a:r>
              <a:rPr lang="fr-FR" sz="900" baseline="-25000" dirty="0" smtClean="0"/>
              <a:t>9/2</a:t>
            </a:r>
            <a:endParaRPr lang="fr-FR" sz="900" baseline="-25000" dirty="0"/>
          </a:p>
        </p:txBody>
      </p:sp>
      <p:sp>
        <p:nvSpPr>
          <p:cNvPr id="89" name="ZoneTexte 88"/>
          <p:cNvSpPr txBox="1"/>
          <p:nvPr/>
        </p:nvSpPr>
        <p:spPr>
          <a:xfrm>
            <a:off x="3920740" y="3353214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1/2</a:t>
            </a:r>
            <a:endParaRPr lang="fr-FR" sz="900" baseline="-25000" dirty="0"/>
          </a:p>
        </p:txBody>
      </p:sp>
      <p:sp>
        <p:nvSpPr>
          <p:cNvPr id="90" name="ZoneTexte 89"/>
          <p:cNvSpPr txBox="1"/>
          <p:nvPr/>
        </p:nvSpPr>
        <p:spPr>
          <a:xfrm>
            <a:off x="3920740" y="3540834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3/2</a:t>
            </a:r>
            <a:endParaRPr lang="fr-FR" sz="900" baseline="-25000" dirty="0"/>
          </a:p>
        </p:txBody>
      </p:sp>
      <p:sp>
        <p:nvSpPr>
          <p:cNvPr id="92" name="ZoneTexte 91"/>
          <p:cNvSpPr txBox="1"/>
          <p:nvPr/>
        </p:nvSpPr>
        <p:spPr>
          <a:xfrm>
            <a:off x="3917133" y="3662754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</a:t>
            </a:r>
            <a:r>
              <a:rPr lang="fr-FR" sz="900" baseline="-25000" dirty="0" smtClean="0"/>
              <a:t>5/2</a:t>
            </a:r>
            <a:endParaRPr lang="fr-FR" sz="900" baseline="-25000" dirty="0"/>
          </a:p>
        </p:txBody>
      </p:sp>
      <p:sp>
        <p:nvSpPr>
          <p:cNvPr id="93" name="ZoneTexte 92"/>
          <p:cNvSpPr txBox="1"/>
          <p:nvPr/>
        </p:nvSpPr>
        <p:spPr>
          <a:xfrm>
            <a:off x="3930385" y="4015593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</a:t>
            </a:r>
            <a:r>
              <a:rPr lang="fr-FR" sz="900" baseline="-25000" dirty="0" smtClean="0"/>
              <a:t>7/2</a:t>
            </a:r>
            <a:endParaRPr lang="fr-FR" sz="900" baseline="-25000" dirty="0"/>
          </a:p>
        </p:txBody>
      </p:sp>
      <p:grpSp>
        <p:nvGrpSpPr>
          <p:cNvPr id="94" name="Groupe 93"/>
          <p:cNvGrpSpPr/>
          <p:nvPr/>
        </p:nvGrpSpPr>
        <p:grpSpPr>
          <a:xfrm>
            <a:off x="2901849" y="3651398"/>
            <a:ext cx="434339" cy="72425"/>
            <a:chOff x="6320790" y="2459929"/>
            <a:chExt cx="434339" cy="72425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6320790" y="2491740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6419415" y="2459935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/>
            <p:cNvSpPr/>
            <p:nvPr/>
          </p:nvSpPr>
          <p:spPr>
            <a:xfrm>
              <a:off x="6495612" y="2459929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>
              <a:off x="6656483" y="2459929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2971307" y="3617169"/>
            <a:ext cx="210727" cy="1320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561907" y="2872853"/>
            <a:ext cx="210727" cy="1320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1" name="Connecteur droit 100"/>
          <p:cNvCxnSpPr/>
          <p:nvPr/>
        </p:nvCxnSpPr>
        <p:spPr>
          <a:xfrm>
            <a:off x="3467916" y="2621076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3467915" y="252106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3911497" y="2505660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</a:t>
            </a:r>
            <a:r>
              <a:rPr lang="fr-FR" sz="900" baseline="-25000" dirty="0" smtClean="0"/>
              <a:t>3/2</a:t>
            </a:r>
            <a:endParaRPr lang="fr-FR" sz="900" baseline="-25000" dirty="0"/>
          </a:p>
        </p:txBody>
      </p:sp>
      <p:sp>
        <p:nvSpPr>
          <p:cNvPr id="104" name="ZoneTexte 103"/>
          <p:cNvSpPr txBox="1"/>
          <p:nvPr/>
        </p:nvSpPr>
        <p:spPr>
          <a:xfrm>
            <a:off x="3911497" y="2385481"/>
            <a:ext cx="380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g</a:t>
            </a:r>
            <a:r>
              <a:rPr lang="fr-FR" sz="900" baseline="-25000" dirty="0" smtClean="0"/>
              <a:t>7/2</a:t>
            </a:r>
            <a:endParaRPr lang="fr-FR" sz="900" baseline="-25000" dirty="0"/>
          </a:p>
        </p:txBody>
      </p:sp>
      <p:sp>
        <p:nvSpPr>
          <p:cNvPr id="105" name="Ellipse 104"/>
          <p:cNvSpPr/>
          <p:nvPr/>
        </p:nvSpPr>
        <p:spPr>
          <a:xfrm>
            <a:off x="4326680" y="2815857"/>
            <a:ext cx="182879" cy="184219"/>
          </a:xfrm>
          <a:prstGeom prst="ellipse">
            <a:avLst/>
          </a:prstGeom>
          <a:solidFill>
            <a:srgbClr val="CC33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+</a:t>
            </a:r>
            <a:endParaRPr lang="fr-FR" sz="1400" dirty="0"/>
          </a:p>
        </p:txBody>
      </p:sp>
      <p:sp>
        <p:nvSpPr>
          <p:cNvPr id="106" name="Ellipse 105"/>
          <p:cNvSpPr/>
          <p:nvPr/>
        </p:nvSpPr>
        <p:spPr>
          <a:xfrm>
            <a:off x="4326680" y="3804998"/>
            <a:ext cx="182879" cy="184219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-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>
            <a:off x="3477061" y="2328023"/>
            <a:ext cx="434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482639" y="1925486"/>
            <a:ext cx="437272" cy="535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/>
          <p:cNvSpPr txBox="1"/>
          <p:nvPr/>
        </p:nvSpPr>
        <p:spPr>
          <a:xfrm>
            <a:off x="3917132" y="2194487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</a:t>
            </a:r>
            <a:r>
              <a:rPr lang="fr-FR" sz="900" baseline="-25000" dirty="0" smtClean="0"/>
              <a:t>11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10" name="Rectangle 109"/>
          <p:cNvSpPr/>
          <p:nvPr/>
        </p:nvSpPr>
        <p:spPr>
          <a:xfrm>
            <a:off x="3483468" y="1802903"/>
            <a:ext cx="437272" cy="535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3910507" y="1823610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3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3914814" y="1688316"/>
            <a:ext cx="48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</a:t>
            </a:r>
            <a:r>
              <a:rPr lang="fr-FR" sz="900" baseline="-25000" dirty="0" smtClean="0"/>
              <a:t>1</a:t>
            </a:r>
            <a:r>
              <a:rPr lang="fr-FR" sz="900" baseline="-25000" dirty="0" smtClean="0"/>
              <a:t>/2</a:t>
            </a:r>
            <a:endParaRPr lang="fr-FR" sz="900" baseline="-25000" dirty="0"/>
          </a:p>
        </p:txBody>
      </p:sp>
      <p:sp>
        <p:nvSpPr>
          <p:cNvPr id="113" name="Flèche droite 112"/>
          <p:cNvSpPr/>
          <p:nvPr/>
        </p:nvSpPr>
        <p:spPr>
          <a:xfrm>
            <a:off x="4221959" y="1908823"/>
            <a:ext cx="311150" cy="869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lèche droite 113"/>
          <p:cNvSpPr/>
          <p:nvPr/>
        </p:nvSpPr>
        <p:spPr>
          <a:xfrm>
            <a:off x="4221959" y="1786240"/>
            <a:ext cx="311150" cy="869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/>
          <p:cNvSpPr txBox="1"/>
          <p:nvPr/>
        </p:nvSpPr>
        <p:spPr>
          <a:xfrm>
            <a:off x="4519449" y="1747910"/>
            <a:ext cx="22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</a:t>
            </a:r>
            <a:endParaRPr lang="fr-FR" sz="1100" dirty="0"/>
          </a:p>
        </p:txBody>
      </p:sp>
      <p:sp>
        <p:nvSpPr>
          <p:cNvPr id="116" name="Parenthèse fermante 115"/>
          <p:cNvSpPr/>
          <p:nvPr/>
        </p:nvSpPr>
        <p:spPr>
          <a:xfrm>
            <a:off x="4221959" y="2467325"/>
            <a:ext cx="79100" cy="927895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Parenthèse fermante 116"/>
          <p:cNvSpPr/>
          <p:nvPr/>
        </p:nvSpPr>
        <p:spPr>
          <a:xfrm>
            <a:off x="4227618" y="3433160"/>
            <a:ext cx="79100" cy="927895"/>
          </a:xfrm>
          <a:prstGeom prst="rightBracket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8" name="Connecteur droit 117"/>
          <p:cNvCxnSpPr/>
          <p:nvPr/>
        </p:nvCxnSpPr>
        <p:spPr>
          <a:xfrm>
            <a:off x="3408579" y="2377014"/>
            <a:ext cx="11954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/>
          <p:cNvSpPr/>
          <p:nvPr/>
        </p:nvSpPr>
        <p:spPr>
          <a:xfrm>
            <a:off x="4326680" y="2053064"/>
            <a:ext cx="182879" cy="184219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-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120" name="Connecteur droit avec flèche 119"/>
          <p:cNvCxnSpPr/>
          <p:nvPr/>
        </p:nvCxnSpPr>
        <p:spPr>
          <a:xfrm>
            <a:off x="3204195" y="3298993"/>
            <a:ext cx="0" cy="3886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 flipV="1">
            <a:off x="3622828" y="2309903"/>
            <a:ext cx="0" cy="6351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/>
          <p:cNvSpPr/>
          <p:nvPr/>
        </p:nvSpPr>
        <p:spPr>
          <a:xfrm>
            <a:off x="3583029" y="2296693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3" name="Levelscheme.pdf" descr="Levelschem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294" y="494766"/>
            <a:ext cx="4276706" cy="553456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123"/>
          <p:cNvSpPr/>
          <p:nvPr/>
        </p:nvSpPr>
        <p:spPr>
          <a:xfrm>
            <a:off x="2494430" y="418184"/>
            <a:ext cx="4155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valence topology considerations</a:t>
            </a:r>
            <a:endParaRPr lang="en-US" sz="1600" dirty="0"/>
          </a:p>
        </p:txBody>
      </p:sp>
      <p:sp>
        <p:nvSpPr>
          <p:cNvPr id="125" name="Flèche droite 124"/>
          <p:cNvSpPr/>
          <p:nvPr/>
        </p:nvSpPr>
        <p:spPr>
          <a:xfrm>
            <a:off x="2178376" y="2836023"/>
            <a:ext cx="411346" cy="377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5" y="4756150"/>
            <a:ext cx="18113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Ellipse 90"/>
          <p:cNvSpPr/>
          <p:nvPr/>
        </p:nvSpPr>
        <p:spPr>
          <a:xfrm>
            <a:off x="3157944" y="3654687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454267" y="5436943"/>
            <a:ext cx="4155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conclusion : the “Pygmy” GT is a doorway to a non-neutron-emitting state</a:t>
            </a:r>
            <a:endParaRPr lang="en-US" sz="1600" dirty="0"/>
          </a:p>
        </p:txBody>
      </p:sp>
      <p:sp>
        <p:nvSpPr>
          <p:cNvPr id="136" name="Ellipse 135"/>
          <p:cNvSpPr/>
          <p:nvPr/>
        </p:nvSpPr>
        <p:spPr>
          <a:xfrm>
            <a:off x="3645068" y="3263993"/>
            <a:ext cx="80031" cy="7241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3667270" y="2899826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fully microscopic description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81075"/>
            <a:ext cx="6845300" cy="511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412" y="439018"/>
            <a:ext cx="454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Gogny </a:t>
            </a:r>
            <a:r>
              <a:rPr lang="it-IT" b="1" dirty="0"/>
              <a:t>D1M – QRPA (Bruyères-le-Châtel)</a:t>
            </a:r>
            <a:endParaRPr lang="en-US" b="1" dirty="0"/>
          </a:p>
          <a:p>
            <a:endParaRPr lang="it-IT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714579" y="460424"/>
            <a:ext cx="410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I. Deloncle, Sophie Peru-Desenfants, M. Martini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6629104" y="6216748"/>
            <a:ext cx="251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courtesy Isabelle Deloncle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40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5" y="685800"/>
            <a:ext cx="5867400" cy="28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3696584"/>
            <a:ext cx="5867399" cy="29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3124199" y="2634342"/>
            <a:ext cx="0" cy="4027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 rot="16200000">
            <a:off x="2650669" y="2106480"/>
            <a:ext cx="90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exp</a:t>
            </a:r>
            <a:r>
              <a:rPr lang="fr-FR" sz="1400" dirty="0" smtClean="0"/>
              <a:t> Q</a:t>
            </a:r>
            <a:r>
              <a:rPr lang="fr-FR" sz="1400" baseline="-25000" dirty="0" smtClean="0">
                <a:sym typeface="Symbol"/>
              </a:rPr>
              <a:t></a:t>
            </a:r>
            <a:endParaRPr lang="fr-FR" sz="1400" baseline="-250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122709" y="5894615"/>
            <a:ext cx="1490" cy="2013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 rot="16200000">
            <a:off x="2649180" y="5386943"/>
            <a:ext cx="90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exp</a:t>
            </a:r>
            <a:r>
              <a:rPr lang="fr-FR" sz="1400" dirty="0" smtClean="0"/>
              <a:t> Q</a:t>
            </a:r>
            <a:r>
              <a:rPr lang="fr-FR" sz="1400" baseline="-25000" dirty="0" smtClean="0">
                <a:sym typeface="Symbol"/>
              </a:rPr>
              <a:t></a:t>
            </a:r>
            <a:endParaRPr lang="fr-FR" sz="1400" baseline="-25000" dirty="0"/>
          </a:p>
        </p:txBody>
      </p:sp>
      <p:grpSp>
        <p:nvGrpSpPr>
          <p:cNvPr id="9" name="Groupe 8"/>
          <p:cNvGrpSpPr/>
          <p:nvPr/>
        </p:nvGrpSpPr>
        <p:grpSpPr>
          <a:xfrm>
            <a:off x="2269669" y="2835727"/>
            <a:ext cx="353786" cy="3448053"/>
            <a:chOff x="2269669" y="2835727"/>
            <a:chExt cx="353786" cy="3448053"/>
          </a:xfrm>
        </p:grpSpPr>
        <p:sp>
          <p:nvSpPr>
            <p:cNvPr id="6" name="Ellipse 5"/>
            <p:cNvSpPr/>
            <p:nvPr/>
          </p:nvSpPr>
          <p:spPr>
            <a:xfrm>
              <a:off x="2285998" y="2835727"/>
              <a:ext cx="337457" cy="3755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269669" y="5908221"/>
              <a:ext cx="337457" cy="3755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fully microscopic description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fully microscopic description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369332"/>
            <a:ext cx="45243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rganigramme : Délai 4"/>
          <p:cNvSpPr/>
          <p:nvPr/>
        </p:nvSpPr>
        <p:spPr>
          <a:xfrm rot="16200000">
            <a:off x="-320788" y="2250909"/>
            <a:ext cx="4321628" cy="3577997"/>
          </a:xfrm>
          <a:prstGeom prst="flowChartDelay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perspectiveContrastingRightFacing">
              <a:rot lat="792453" lon="20214401" rev="524768"/>
            </a:camera>
            <a:lightRig rig="threePt" dir="t"/>
          </a:scene3d>
          <a:sp3d>
            <a:bevelT w="0" h="254000"/>
            <a:bevelB w="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fr-FR" sz="2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I. should </a:t>
            </a:r>
            <a:r>
              <a:rPr lang="en-US" altLang="fr-FR" sz="20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be different from threshold effect;</a:t>
            </a:r>
          </a:p>
          <a:p>
            <a:pPr algn="ctr"/>
            <a:endParaRPr lang="en-US" altLang="fr-FR" sz="2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altLang="fr-FR" sz="2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II. should </a:t>
            </a:r>
            <a:r>
              <a:rPr lang="en-US" altLang="fr-FR" sz="20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be decoupled from GDR;</a:t>
            </a:r>
          </a:p>
          <a:p>
            <a:pPr algn="ctr"/>
            <a:endParaRPr lang="en-US" altLang="fr-FR" sz="20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altLang="fr-FR" sz="2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III. should </a:t>
            </a:r>
            <a:r>
              <a:rPr lang="en-US" altLang="fr-FR" sz="20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NOT be 2-phonon state</a:t>
            </a:r>
            <a:r>
              <a:rPr lang="en-US" altLang="fr-FR" sz="2000" b="1" dirty="0"/>
              <a:t>;</a:t>
            </a:r>
          </a:p>
        </p:txBody>
      </p:sp>
      <p:sp>
        <p:nvSpPr>
          <p:cNvPr id="6" name="Organigramme : Délai 5"/>
          <p:cNvSpPr/>
          <p:nvPr/>
        </p:nvSpPr>
        <p:spPr>
          <a:xfrm rot="16200000">
            <a:off x="4690436" y="2026050"/>
            <a:ext cx="4525838" cy="4027712"/>
          </a:xfrm>
          <a:prstGeom prst="flowChartDelay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perspectiveContrastingRightFacing">
              <a:rot lat="20220341" lon="20858867" rev="20881519"/>
            </a:camera>
            <a:lightRig rig="threePt" dir="t"/>
          </a:scene3d>
          <a:sp3d>
            <a:bevelT w="0" h="254000"/>
            <a:bevelB w="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US" altLang="fr-FR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IV. </a:t>
            </a:r>
            <a:r>
              <a:rPr lang="en-US" altLang="fr-FR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more than a few % of </a:t>
            </a:r>
            <a:r>
              <a:rPr lang="en-US" altLang="fr-FR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Thomas-</a:t>
            </a:r>
            <a:r>
              <a:rPr lang="en-US" altLang="fr-FR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Reiche</a:t>
            </a:r>
            <a:r>
              <a:rPr lang="en-US" altLang="fr-FR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-Kuhn </a:t>
            </a:r>
            <a:r>
              <a:rPr lang="en-US" altLang="fr-FR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sum rule should be found in a region of few MeV;</a:t>
            </a:r>
          </a:p>
          <a:p>
            <a:pPr algn="ctr"/>
            <a:endParaRPr lang="en-US" altLang="fr-FR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altLang="fr-FR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V. transition densities should be non-negligible at the surface (mainly neutron </a:t>
            </a:r>
            <a:r>
              <a:rPr lang="en-US" altLang="fr-FR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t.d</a:t>
            </a:r>
            <a:r>
              <a:rPr lang="en-US" altLang="fr-FR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.)</a:t>
            </a:r>
          </a:p>
          <a:p>
            <a:pPr algn="ctr"/>
            <a:endParaRPr lang="en-US" altLang="fr-FR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altLang="fr-FR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Some definition </a:t>
            </a:r>
            <a:r>
              <a:rPr lang="en-US" altLang="fr-FR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of “collectivity</a:t>
            </a:r>
            <a:r>
              <a:rPr lang="en-US" altLang="fr-FR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” may be useful provided it is proven to be basis-independent</a:t>
            </a:r>
            <a:endParaRPr lang="en-US" alt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3493420" y="6016055"/>
            <a:ext cx="1895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cs typeface="Arial" pitchFamily="34" charset="0"/>
              </a:rPr>
              <a:t>The Kyoto Criteria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88872" y="6302821"/>
            <a:ext cx="1413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400" dirty="0" smtClean="0"/>
              <a:t>courtesy G</a:t>
            </a:r>
            <a:r>
              <a:rPr lang="en-US" altLang="fr-FR" sz="1400" dirty="0"/>
              <a:t>. </a:t>
            </a:r>
            <a:r>
              <a:rPr lang="en-US" altLang="fr-FR" sz="1400" dirty="0" err="1"/>
              <a:t>Colò</a:t>
            </a:r>
            <a:r>
              <a:rPr lang="en-US" altLang="fr-FR" sz="1400" dirty="0"/>
              <a:t> 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4125693" y="579415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PDR</a:t>
            </a:r>
            <a:endParaRPr lang="fr-FR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0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emporaire\articl_83GaClement\calculsisa\83Ge_5MeV90_NC_Q10_shell_spnla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5"/>
          <a:stretch/>
        </p:blipFill>
        <p:spPr bwMode="auto">
          <a:xfrm>
            <a:off x="170317" y="1581328"/>
            <a:ext cx="6394477" cy="43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0317" y="555171"/>
            <a:ext cx="880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order of magnitude in 2qp contributions for the phonon excitation at 6.3 MeV in </a:t>
            </a:r>
            <a:r>
              <a:rPr lang="en-US" baseline="30000" dirty="0" smtClean="0"/>
              <a:t>83</a:t>
            </a:r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fully microscopic description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889831" y="1938428"/>
            <a:ext cx="1918596" cy="2947932"/>
            <a:chOff x="2829460" y="1688316"/>
            <a:chExt cx="1918596" cy="2947932"/>
          </a:xfrm>
        </p:grpSpPr>
        <p:sp>
          <p:nvSpPr>
            <p:cNvPr id="6" name="Parenthèse fermante 5"/>
            <p:cNvSpPr/>
            <p:nvPr/>
          </p:nvSpPr>
          <p:spPr>
            <a:xfrm>
              <a:off x="4218351" y="1747282"/>
              <a:ext cx="82707" cy="670708"/>
            </a:xfrm>
            <a:prstGeom prst="rightBracket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 flipV="1">
              <a:off x="2829460" y="3897108"/>
              <a:ext cx="0" cy="7391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>
              <a:off x="2829460" y="3897108"/>
              <a:ext cx="579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408580" y="3116495"/>
              <a:ext cx="0" cy="1519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3408580" y="3116495"/>
              <a:ext cx="579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3980080" y="3116494"/>
              <a:ext cx="0" cy="1519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3477160" y="33027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477160" y="3474492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477160" y="367612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477160" y="37599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3477160" y="413332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2901850" y="331036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2901850" y="3482112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2901850" y="36837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2901850" y="41409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3477159" y="2936036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3477158" y="283602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2901851" y="293889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2901850" y="2838880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920740" y="2820620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d</a:t>
              </a:r>
              <a:r>
                <a:rPr lang="fr-FR" sz="900" baseline="-25000" dirty="0"/>
                <a:t>5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920740" y="2700441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s</a:t>
              </a:r>
              <a:r>
                <a:rPr lang="fr-FR" sz="900" baseline="-25000" dirty="0" smtClean="0"/>
                <a:t>1/2</a:t>
              </a:r>
              <a:endParaRPr lang="fr-FR" sz="900" baseline="-25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920740" y="3164798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g</a:t>
              </a:r>
              <a:r>
                <a:rPr lang="fr-FR" sz="900" baseline="-25000" dirty="0" smtClean="0"/>
                <a:t>9/2</a:t>
              </a:r>
              <a:endParaRPr lang="fr-FR" sz="900" baseline="-25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920740" y="335321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1/2</a:t>
              </a:r>
              <a:endParaRPr lang="fr-FR" sz="900" baseline="-250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20740" y="354083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3/2</a:t>
              </a:r>
              <a:endParaRPr lang="fr-FR" sz="900" baseline="-250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917133" y="366275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f</a:t>
              </a:r>
              <a:r>
                <a:rPr lang="fr-FR" sz="900" baseline="-25000" dirty="0" smtClean="0"/>
                <a:t>5/2</a:t>
              </a:r>
              <a:endParaRPr lang="fr-FR" sz="900" baseline="-250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930385" y="4015593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f</a:t>
              </a:r>
              <a:r>
                <a:rPr lang="fr-FR" sz="900" baseline="-25000" dirty="0" smtClean="0"/>
                <a:t>7/2</a:t>
              </a:r>
              <a:endParaRPr lang="fr-FR" sz="900" baseline="-25000" dirty="0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2901849" y="3651398"/>
              <a:ext cx="434339" cy="72425"/>
              <a:chOff x="6320790" y="2459929"/>
              <a:chExt cx="434339" cy="72425"/>
            </a:xfrm>
          </p:grpSpPr>
          <p:cxnSp>
            <p:nvCxnSpPr>
              <p:cNvPr id="33" name="Connecteur droit 32"/>
              <p:cNvCxnSpPr/>
              <p:nvPr/>
            </p:nvCxnSpPr>
            <p:spPr>
              <a:xfrm>
                <a:off x="6320790" y="2491740"/>
                <a:ext cx="4343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llipse 33"/>
              <p:cNvSpPr/>
              <p:nvPr/>
            </p:nvSpPr>
            <p:spPr>
              <a:xfrm>
                <a:off x="6419415" y="2459935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6495612" y="2459929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6656483" y="2459929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971307" y="3617169"/>
              <a:ext cx="210727" cy="132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61907" y="2872853"/>
              <a:ext cx="210727" cy="132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3467916" y="2621076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467915" y="252106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3911497" y="2505660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d</a:t>
              </a:r>
              <a:r>
                <a:rPr lang="fr-FR" sz="900" baseline="-25000" dirty="0" smtClean="0"/>
                <a:t>3/2</a:t>
              </a:r>
              <a:endParaRPr lang="fr-FR" sz="900" baseline="-250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911497" y="2385481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g</a:t>
              </a:r>
              <a:r>
                <a:rPr lang="fr-FR" sz="900" baseline="-25000" dirty="0" smtClean="0"/>
                <a:t>7/2</a:t>
              </a:r>
              <a:endParaRPr lang="fr-FR" sz="900" baseline="-25000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326680" y="2815857"/>
              <a:ext cx="182879" cy="184219"/>
            </a:xfrm>
            <a:prstGeom prst="ellipse">
              <a:avLst/>
            </a:prstGeom>
            <a:solidFill>
              <a:srgbClr val="CC33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+</a:t>
              </a:r>
              <a:endParaRPr lang="fr-FR" sz="1400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326680" y="3804998"/>
              <a:ext cx="182879" cy="18421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-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3477061" y="232802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482639" y="1925486"/>
              <a:ext cx="437272" cy="5358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917132" y="2194487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h</a:t>
              </a:r>
              <a:r>
                <a:rPr lang="fr-FR" sz="900" baseline="-25000" dirty="0" smtClean="0"/>
                <a:t>11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83468" y="1802903"/>
              <a:ext cx="437272" cy="5358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3910507" y="1823610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3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914814" y="1688316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1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51" name="Flèche droite 50"/>
            <p:cNvSpPr/>
            <p:nvPr/>
          </p:nvSpPr>
          <p:spPr>
            <a:xfrm>
              <a:off x="4221959" y="1908823"/>
              <a:ext cx="311150" cy="8690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 droite 51"/>
            <p:cNvSpPr/>
            <p:nvPr/>
          </p:nvSpPr>
          <p:spPr>
            <a:xfrm>
              <a:off x="4221959" y="1786240"/>
              <a:ext cx="311150" cy="8690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519449" y="1747910"/>
              <a:ext cx="228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n</a:t>
              </a:r>
              <a:endParaRPr lang="fr-FR" sz="1100" dirty="0"/>
            </a:p>
          </p:txBody>
        </p:sp>
        <p:sp>
          <p:nvSpPr>
            <p:cNvPr id="54" name="Parenthèse fermante 53"/>
            <p:cNvSpPr/>
            <p:nvPr/>
          </p:nvSpPr>
          <p:spPr>
            <a:xfrm>
              <a:off x="4221959" y="2467325"/>
              <a:ext cx="79100" cy="927895"/>
            </a:xfrm>
            <a:prstGeom prst="rightBracket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Parenthèse fermante 54"/>
            <p:cNvSpPr/>
            <p:nvPr/>
          </p:nvSpPr>
          <p:spPr>
            <a:xfrm>
              <a:off x="4227618" y="3433160"/>
              <a:ext cx="79100" cy="927895"/>
            </a:xfrm>
            <a:prstGeom prst="rightBracket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/>
            <p:nvPr/>
          </p:nvCxnSpPr>
          <p:spPr>
            <a:xfrm>
              <a:off x="3408579" y="2377014"/>
              <a:ext cx="119549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>
              <a:off x="4326680" y="2053064"/>
              <a:ext cx="182879" cy="18421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-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Connecteur droit avec flèche 57"/>
            <p:cNvCxnSpPr/>
            <p:nvPr/>
          </p:nvCxnSpPr>
          <p:spPr>
            <a:xfrm>
              <a:off x="3204195" y="3298993"/>
              <a:ext cx="0" cy="3886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flipV="1">
              <a:off x="3622828" y="2309903"/>
              <a:ext cx="0" cy="6351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59"/>
            <p:cNvSpPr/>
            <p:nvPr/>
          </p:nvSpPr>
          <p:spPr>
            <a:xfrm>
              <a:off x="3583029" y="2296693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157944" y="3654687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645068" y="3263993"/>
              <a:ext cx="80031" cy="724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1" name="Ellipse 70"/>
          <p:cNvSpPr/>
          <p:nvPr/>
        </p:nvSpPr>
        <p:spPr>
          <a:xfrm>
            <a:off x="7727641" y="3145174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24" name="Groupe 5123"/>
          <p:cNvGrpSpPr/>
          <p:nvPr/>
        </p:nvGrpSpPr>
        <p:grpSpPr>
          <a:xfrm>
            <a:off x="6719093" y="2396144"/>
            <a:ext cx="1030381" cy="1110440"/>
            <a:chOff x="6719093" y="2396144"/>
            <a:chExt cx="1030381" cy="1110440"/>
          </a:xfrm>
        </p:grpSpPr>
        <p:cxnSp>
          <p:nvCxnSpPr>
            <p:cNvPr id="66" name="Connecteur droit avec flèche 65"/>
            <p:cNvCxnSpPr/>
            <p:nvPr/>
          </p:nvCxnSpPr>
          <p:spPr>
            <a:xfrm>
              <a:off x="7745454" y="2583014"/>
              <a:ext cx="4020" cy="92357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3" name="ZoneTexte 5122"/>
            <p:cNvSpPr txBox="1"/>
            <p:nvPr/>
          </p:nvSpPr>
          <p:spPr>
            <a:xfrm>
              <a:off x="6719093" y="2396144"/>
              <a:ext cx="578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9900"/>
                  </a:solidFill>
                </a:rPr>
                <a:t>E1</a:t>
              </a:r>
              <a:endParaRPr lang="fr-FR" b="1" dirty="0">
                <a:solidFill>
                  <a:srgbClr val="FF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8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emporaire\articl_83GaClement\calculsisa\83Ge_5MeV8_NC_Q11_shell_spn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9" y="1603969"/>
            <a:ext cx="6443397" cy="45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0317" y="555171"/>
            <a:ext cx="880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order of magnitude in 2qp contributions for the phonon excitation at 6.3 MeV in </a:t>
            </a:r>
            <a:r>
              <a:rPr lang="en-US" baseline="30000" dirty="0" smtClean="0"/>
              <a:t>83</a:t>
            </a:r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fully microscopic description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67" name="Groupe 66"/>
          <p:cNvGrpSpPr/>
          <p:nvPr/>
        </p:nvGrpSpPr>
        <p:grpSpPr>
          <a:xfrm>
            <a:off x="6889831" y="1938428"/>
            <a:ext cx="1918596" cy="2947932"/>
            <a:chOff x="2829460" y="1688316"/>
            <a:chExt cx="1918596" cy="2947932"/>
          </a:xfrm>
        </p:grpSpPr>
        <p:sp>
          <p:nvSpPr>
            <p:cNvPr id="68" name="Parenthèse fermante 67"/>
            <p:cNvSpPr/>
            <p:nvPr/>
          </p:nvSpPr>
          <p:spPr>
            <a:xfrm>
              <a:off x="4218351" y="1747282"/>
              <a:ext cx="82707" cy="670708"/>
            </a:xfrm>
            <a:prstGeom prst="rightBracket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68"/>
            <p:cNvCxnSpPr/>
            <p:nvPr/>
          </p:nvCxnSpPr>
          <p:spPr>
            <a:xfrm flipV="1">
              <a:off x="2829460" y="3897108"/>
              <a:ext cx="0" cy="7391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2829460" y="3897108"/>
              <a:ext cx="579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3408580" y="3116495"/>
              <a:ext cx="0" cy="1519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>
              <a:off x="3408580" y="3116495"/>
              <a:ext cx="579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V="1">
              <a:off x="3980080" y="3116494"/>
              <a:ext cx="0" cy="1519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477160" y="33027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477160" y="3474492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477160" y="367612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477160" y="37599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477160" y="413332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2901850" y="331036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2901850" y="3482112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2901850" y="36837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2901850" y="4140948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3477159" y="2936036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3477158" y="283602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2901851" y="293889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2901850" y="2838880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3920740" y="2820620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d</a:t>
              </a:r>
              <a:r>
                <a:rPr lang="fr-FR" sz="900" baseline="-25000" dirty="0"/>
                <a:t>5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920740" y="2700441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s</a:t>
              </a:r>
              <a:r>
                <a:rPr lang="fr-FR" sz="900" baseline="-25000" dirty="0" smtClean="0"/>
                <a:t>1/2</a:t>
              </a:r>
              <a:endParaRPr lang="fr-FR" sz="900" baseline="-25000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3920740" y="3164798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g</a:t>
              </a:r>
              <a:r>
                <a:rPr lang="fr-FR" sz="900" baseline="-25000" dirty="0" smtClean="0"/>
                <a:t>9/2</a:t>
              </a:r>
              <a:endParaRPr lang="fr-FR" sz="900" baseline="-250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3920740" y="335321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1/2</a:t>
              </a:r>
              <a:endParaRPr lang="fr-FR" sz="900" baseline="-250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3920740" y="354083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3/2</a:t>
              </a:r>
              <a:endParaRPr lang="fr-FR" sz="900" baseline="-250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3917133" y="3662754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f</a:t>
              </a:r>
              <a:r>
                <a:rPr lang="fr-FR" sz="900" baseline="-25000" dirty="0" smtClean="0"/>
                <a:t>5/2</a:t>
              </a:r>
              <a:endParaRPr lang="fr-FR" sz="900" baseline="-250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3930385" y="4015593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f</a:t>
              </a:r>
              <a:r>
                <a:rPr lang="fr-FR" sz="900" baseline="-25000" dirty="0" smtClean="0"/>
                <a:t>7/2</a:t>
              </a:r>
              <a:endParaRPr lang="fr-FR" sz="900" baseline="-25000" dirty="0"/>
            </a:p>
          </p:txBody>
        </p:sp>
        <p:grpSp>
          <p:nvGrpSpPr>
            <p:cNvPr id="94" name="Groupe 93"/>
            <p:cNvGrpSpPr/>
            <p:nvPr/>
          </p:nvGrpSpPr>
          <p:grpSpPr>
            <a:xfrm>
              <a:off x="2901849" y="3651398"/>
              <a:ext cx="434339" cy="72425"/>
              <a:chOff x="6320790" y="2459929"/>
              <a:chExt cx="434339" cy="72425"/>
            </a:xfrm>
          </p:grpSpPr>
          <p:cxnSp>
            <p:nvCxnSpPr>
              <p:cNvPr id="121" name="Connecteur droit 120"/>
              <p:cNvCxnSpPr/>
              <p:nvPr/>
            </p:nvCxnSpPr>
            <p:spPr>
              <a:xfrm>
                <a:off x="6320790" y="2491740"/>
                <a:ext cx="4343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Ellipse 121"/>
              <p:cNvSpPr/>
              <p:nvPr/>
            </p:nvSpPr>
            <p:spPr>
              <a:xfrm>
                <a:off x="6419415" y="2459935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6495612" y="2459929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6656483" y="2459929"/>
                <a:ext cx="79598" cy="72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971307" y="3617169"/>
              <a:ext cx="210727" cy="132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61907" y="2872853"/>
              <a:ext cx="210727" cy="132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7" name="Connecteur droit 96"/>
            <p:cNvCxnSpPr/>
            <p:nvPr/>
          </p:nvCxnSpPr>
          <p:spPr>
            <a:xfrm>
              <a:off x="3467916" y="2621076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>
              <a:off x="3467915" y="252106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ZoneTexte 98"/>
            <p:cNvSpPr txBox="1"/>
            <p:nvPr/>
          </p:nvSpPr>
          <p:spPr>
            <a:xfrm>
              <a:off x="3911497" y="2505660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d</a:t>
              </a:r>
              <a:r>
                <a:rPr lang="fr-FR" sz="900" baseline="-25000" dirty="0" smtClean="0"/>
                <a:t>3/2</a:t>
              </a:r>
              <a:endParaRPr lang="fr-FR" sz="900" baseline="-25000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3911497" y="2385481"/>
              <a:ext cx="3803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g</a:t>
              </a:r>
              <a:r>
                <a:rPr lang="fr-FR" sz="900" baseline="-25000" dirty="0" smtClean="0"/>
                <a:t>7/2</a:t>
              </a:r>
              <a:endParaRPr lang="fr-FR" sz="900" baseline="-25000" dirty="0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4326680" y="2815857"/>
              <a:ext cx="182879" cy="184219"/>
            </a:xfrm>
            <a:prstGeom prst="ellipse">
              <a:avLst/>
            </a:prstGeom>
            <a:solidFill>
              <a:srgbClr val="CC33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+</a:t>
              </a:r>
              <a:endParaRPr lang="fr-FR" sz="1400" dirty="0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4326680" y="3804998"/>
              <a:ext cx="182879" cy="18421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-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Connecteur droit 102"/>
            <p:cNvCxnSpPr/>
            <p:nvPr/>
          </p:nvCxnSpPr>
          <p:spPr>
            <a:xfrm>
              <a:off x="3477061" y="2328023"/>
              <a:ext cx="434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3482639" y="1925486"/>
              <a:ext cx="437272" cy="5358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3917132" y="2194487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h</a:t>
              </a:r>
              <a:r>
                <a:rPr lang="fr-FR" sz="900" baseline="-25000" dirty="0" smtClean="0"/>
                <a:t>11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83468" y="1802903"/>
              <a:ext cx="437272" cy="5358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3910507" y="1823610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3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3914814" y="1688316"/>
              <a:ext cx="4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p</a:t>
              </a:r>
              <a:r>
                <a:rPr lang="fr-FR" sz="900" baseline="-25000" dirty="0" smtClean="0"/>
                <a:t>1</a:t>
              </a:r>
              <a:r>
                <a:rPr lang="fr-FR" sz="900" baseline="-25000" dirty="0" smtClean="0"/>
                <a:t>/2</a:t>
              </a:r>
              <a:endParaRPr lang="fr-FR" sz="900" baseline="-25000" dirty="0"/>
            </a:p>
          </p:txBody>
        </p:sp>
        <p:sp>
          <p:nvSpPr>
            <p:cNvPr id="109" name="Flèche droite 108"/>
            <p:cNvSpPr/>
            <p:nvPr/>
          </p:nvSpPr>
          <p:spPr>
            <a:xfrm>
              <a:off x="4221959" y="1908823"/>
              <a:ext cx="311150" cy="8690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Flèche droite 109"/>
            <p:cNvSpPr/>
            <p:nvPr/>
          </p:nvSpPr>
          <p:spPr>
            <a:xfrm>
              <a:off x="4221959" y="1786240"/>
              <a:ext cx="311150" cy="8690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4519449" y="1747910"/>
              <a:ext cx="2286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n</a:t>
              </a:r>
              <a:endParaRPr lang="fr-FR" sz="1100" dirty="0"/>
            </a:p>
          </p:txBody>
        </p:sp>
        <p:sp>
          <p:nvSpPr>
            <p:cNvPr id="112" name="Parenthèse fermante 111"/>
            <p:cNvSpPr/>
            <p:nvPr/>
          </p:nvSpPr>
          <p:spPr>
            <a:xfrm>
              <a:off x="4221959" y="2467325"/>
              <a:ext cx="79100" cy="927895"/>
            </a:xfrm>
            <a:prstGeom prst="rightBracket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Parenthèse fermante 112"/>
            <p:cNvSpPr/>
            <p:nvPr/>
          </p:nvSpPr>
          <p:spPr>
            <a:xfrm>
              <a:off x="4227618" y="3433160"/>
              <a:ext cx="79100" cy="927895"/>
            </a:xfrm>
            <a:prstGeom prst="rightBracket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4" name="Connecteur droit 113"/>
            <p:cNvCxnSpPr/>
            <p:nvPr/>
          </p:nvCxnSpPr>
          <p:spPr>
            <a:xfrm>
              <a:off x="3408579" y="2377014"/>
              <a:ext cx="119549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Ellipse 114"/>
            <p:cNvSpPr/>
            <p:nvPr/>
          </p:nvSpPr>
          <p:spPr>
            <a:xfrm>
              <a:off x="4326680" y="2053064"/>
              <a:ext cx="182879" cy="18421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-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Connecteur droit avec flèche 115"/>
            <p:cNvCxnSpPr/>
            <p:nvPr/>
          </p:nvCxnSpPr>
          <p:spPr>
            <a:xfrm>
              <a:off x="3204195" y="3298993"/>
              <a:ext cx="0" cy="3886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/>
            <p:nvPr/>
          </p:nvCxnSpPr>
          <p:spPr>
            <a:xfrm flipV="1">
              <a:off x="3622828" y="2309903"/>
              <a:ext cx="0" cy="6351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lipse 117"/>
            <p:cNvSpPr/>
            <p:nvPr/>
          </p:nvSpPr>
          <p:spPr>
            <a:xfrm>
              <a:off x="3583029" y="2296693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3157944" y="3654687"/>
              <a:ext cx="79598" cy="72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645068" y="3263993"/>
              <a:ext cx="80031" cy="724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5" name="Ellipse 124"/>
          <p:cNvSpPr/>
          <p:nvPr/>
        </p:nvSpPr>
        <p:spPr>
          <a:xfrm>
            <a:off x="7727641" y="3145174"/>
            <a:ext cx="79598" cy="724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6" name="Groupe 125"/>
          <p:cNvGrpSpPr/>
          <p:nvPr/>
        </p:nvGrpSpPr>
        <p:grpSpPr>
          <a:xfrm>
            <a:off x="6719093" y="2396144"/>
            <a:ext cx="1030381" cy="1110440"/>
            <a:chOff x="6719093" y="2396144"/>
            <a:chExt cx="1030381" cy="1110440"/>
          </a:xfrm>
        </p:grpSpPr>
        <p:cxnSp>
          <p:nvCxnSpPr>
            <p:cNvPr id="127" name="Connecteur droit avec flèche 126"/>
            <p:cNvCxnSpPr/>
            <p:nvPr/>
          </p:nvCxnSpPr>
          <p:spPr>
            <a:xfrm>
              <a:off x="7745454" y="2583014"/>
              <a:ext cx="4020" cy="92357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27"/>
            <p:cNvSpPr txBox="1"/>
            <p:nvPr/>
          </p:nvSpPr>
          <p:spPr>
            <a:xfrm>
              <a:off x="6719093" y="2396144"/>
              <a:ext cx="578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9900"/>
                  </a:solidFill>
                </a:rPr>
                <a:t>E1</a:t>
              </a:r>
              <a:endParaRPr lang="fr-FR" b="1" dirty="0">
                <a:solidFill>
                  <a:srgbClr val="FF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8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temporaire\articl_83GaClement\calculsisa\83Ge_8MeV6_NC_Q10_shell_spn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9" y="1201502"/>
            <a:ext cx="4882757" cy="34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temporaire\articl_83GaClement\calculsisa\83Ge_9MeV4_NC_Q10_shell_spla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9"/>
          <a:stretch/>
        </p:blipFill>
        <p:spPr bwMode="auto">
          <a:xfrm>
            <a:off x="4857583" y="1201502"/>
            <a:ext cx="4293452" cy="34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0317" y="457197"/>
            <a:ext cx="880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higher energies : more complicated neutron states:</a:t>
            </a:r>
          </a:p>
          <a:p>
            <a:r>
              <a:rPr lang="en-US" dirty="0" smtClean="0"/>
              <a:t>interpretable as “tail of the GDR”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fully microscopic description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8729" y="4800597"/>
            <a:ext cx="880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 : the “Pygmy GT” seems a doorway to the Pygmy DR</a:t>
            </a:r>
          </a:p>
          <a:p>
            <a:r>
              <a:rPr lang="en-US" dirty="0" smtClean="0"/>
              <a:t>the possible origin of higher energy </a:t>
            </a:r>
            <a:r>
              <a:rPr lang="en-US" dirty="0" smtClean="0">
                <a:sym typeface="Symbol"/>
              </a:rPr>
              <a:t> rays remains more mysterious.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widespread phenomenon 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2" y="1656770"/>
            <a:ext cx="5052667" cy="298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70" y="4136571"/>
            <a:ext cx="3618679" cy="246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1" y="1152525"/>
            <a:ext cx="5539983" cy="3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464628" y="1643361"/>
            <a:ext cx="296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Schek</a:t>
            </a:r>
            <a:r>
              <a:rPr lang="fr-FR" sz="1400" dirty="0" smtClean="0"/>
              <a:t> et al PRL 116, 132501 (2016)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277657" y="3540452"/>
            <a:ext cx="30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: common states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445" y="499961"/>
            <a:ext cx="869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can GT connect to PDR states ?</a:t>
            </a:r>
          </a:p>
          <a:p>
            <a:r>
              <a:rPr lang="en-US" sz="1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said in other words : can radioactivity trigger global nuclear oscillation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79281" y="1108886"/>
            <a:ext cx="238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close to stability</a:t>
            </a:r>
            <a:endParaRPr lang="en-US" sz="1600" b="1" dirty="0"/>
          </a:p>
        </p:txBody>
      </p:sp>
      <p:cxnSp>
        <p:nvCxnSpPr>
          <p:cNvPr id="11" name="Connecteur droit avec flèche 10"/>
          <p:cNvCxnSpPr>
            <a:stCxn id="10" idx="1"/>
          </p:cNvCxnSpPr>
          <p:nvPr/>
        </p:nvCxnSpPr>
        <p:spPr>
          <a:xfrm flipH="1">
            <a:off x="6019800" y="1278163"/>
            <a:ext cx="5594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2"/>
          <a:stretch/>
        </p:blipFill>
        <p:spPr bwMode="auto">
          <a:xfrm>
            <a:off x="393700" y="679450"/>
            <a:ext cx="69977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 rot="2876418">
            <a:off x="1984308" y="4662581"/>
            <a:ext cx="1012272" cy="437426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LINO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 rot="20775335">
            <a:off x="2149133" y="1834211"/>
            <a:ext cx="1012272" cy="437426"/>
          </a:xfrm>
          <a:prstGeom prst="rect">
            <a:avLst/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TETRA</a:t>
            </a: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27139" y="679450"/>
            <a:ext cx="2116011" cy="127727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lang="en-US" sz="1100" b="1" dirty="0" err="1" smtClean="0">
                <a:latin typeface="Arial"/>
                <a:cs typeface="Arial"/>
              </a:rPr>
              <a:t>dular</a:t>
            </a:r>
            <a:r>
              <a:rPr lang="en-US" sz="11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1100" b="1" dirty="0" smtClean="0">
                <a:latin typeface="Arial"/>
                <a:cs typeface="Arial"/>
              </a:rPr>
              <a:t>eutron </a:t>
            </a:r>
            <a:r>
              <a:rPr lang="en-US" sz="1100" b="1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100" b="1" dirty="0" err="1" smtClean="0">
                <a:latin typeface="Arial"/>
                <a:cs typeface="Arial"/>
              </a:rPr>
              <a:t>pectrome</a:t>
            </a:r>
            <a:r>
              <a:rPr lang="en-US" sz="1100" b="1" dirty="0" err="1" smtClean="0">
                <a:solidFill>
                  <a:srgbClr val="FF0000"/>
                </a:solidFill>
                <a:latin typeface="Arial"/>
                <a:cs typeface="Arial"/>
              </a:rPr>
              <a:t>TER</a:t>
            </a:r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1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built for FAIR)</a:t>
            </a:r>
            <a:endParaRPr lang="en-US" sz="1100" b="1" dirty="0">
              <a:latin typeface="Arial"/>
              <a:cs typeface="Arial"/>
            </a:endParaRP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International </a:t>
            </a:r>
            <a:r>
              <a:rPr lang="en-US" sz="1100" dirty="0" smtClean="0">
                <a:latin typeface="Arial"/>
                <a:cs typeface="Arial"/>
              </a:rPr>
              <a:t>collaboration: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CIEMAT</a:t>
            </a:r>
            <a:r>
              <a:rPr lang="en-US" sz="1100" dirty="0" smtClean="0">
                <a:latin typeface="Arial"/>
                <a:cs typeface="Arial"/>
              </a:rPr>
              <a:t>, VECC (India), Univ. de </a:t>
            </a:r>
            <a:r>
              <a:rPr lang="en-US" sz="1100" dirty="0" err="1" smtClean="0">
                <a:latin typeface="Arial"/>
                <a:cs typeface="Arial"/>
              </a:rPr>
              <a:t>Jyväskylä</a:t>
            </a:r>
            <a:r>
              <a:rPr lang="en-US" sz="1100" dirty="0" smtClean="0">
                <a:latin typeface="Arial"/>
                <a:cs typeface="Arial"/>
              </a:rPr>
              <a:t> (</a:t>
            </a:r>
            <a:r>
              <a:rPr lang="en-US" sz="1100" dirty="0" err="1" smtClean="0">
                <a:latin typeface="Arial"/>
                <a:cs typeface="Arial"/>
              </a:rPr>
              <a:t>Finlandia</a:t>
            </a:r>
            <a:r>
              <a:rPr lang="en-US" sz="1100" dirty="0" smtClean="0">
                <a:latin typeface="Arial"/>
                <a:cs typeface="Arial"/>
              </a:rPr>
              <a:t>), IFIC (Valencia), UPC (Barcelona)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 rot="775812">
            <a:off x="2150499" y="3721855"/>
            <a:ext cx="1012272" cy="437426"/>
          </a:xfrm>
          <a:prstGeom prst="rect">
            <a:avLst/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BEDO</a:t>
            </a: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5577781" y="479395"/>
            <a:ext cx="336009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100 cylindrical BC501A cell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of 20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cm x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5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cm.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Intrinsic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efficiency (</a:t>
            </a:r>
            <a:r>
              <a:rPr lang="en-US" sz="1200" dirty="0">
                <a:latin typeface="Arial" charset="0"/>
                <a:ea typeface="Arial" charset="0"/>
                <a:cs typeface="Arial" charset="0"/>
                <a:sym typeface="Symbol" pitchFamily="18" charset="2"/>
              </a:rPr>
              <a:t>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50% @ 1MeV)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Energy threshold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200" baseline="-25000" dirty="0" err="1" smtClean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  <a:sym typeface="Symbol" pitchFamily="18" charset="2"/>
              </a:rPr>
              <a:t>15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0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keV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Good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neutron timing ~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1ns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Digital DAQ 14bits &amp; 1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Gsample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/s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7528171" y="3470151"/>
            <a:ext cx="1536454" cy="1777692"/>
            <a:chOff x="7273802" y="435783"/>
            <a:chExt cx="1536454" cy="1777692"/>
          </a:xfrm>
        </p:grpSpPr>
        <p:pic>
          <p:nvPicPr>
            <p:cNvPr id="8" name="Picture 4" descr="cell-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74148" y="435783"/>
              <a:ext cx="920306" cy="1520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273802" y="1951865"/>
              <a:ext cx="153645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charset="0"/>
                  <a:ea typeface="Arial" charset="0"/>
                  <a:cs typeface="Arial" charset="0"/>
                </a:rPr>
                <a:t>Ø=</a:t>
              </a:r>
              <a:r>
                <a:rPr lang="es-ES" sz="1100" dirty="0">
                  <a:latin typeface="Arial" charset="0"/>
                  <a:ea typeface="Arial" charset="0"/>
                  <a:cs typeface="Arial" charset="0"/>
                </a:rPr>
                <a:t>20cm x L=5cm</a:t>
              </a: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Perspectives at ALTO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96" y="945050"/>
            <a:ext cx="1719190" cy="7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Perspectives at ALTO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0939" y="1925142"/>
            <a:ext cx="5528787" cy="31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720" y="369332"/>
            <a:ext cx="869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PARIS online at ALTO, taking beam, as I speak….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1386" y="1848594"/>
            <a:ext cx="5626769" cy="3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09778" y="6231223"/>
            <a:ext cx="827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09694" y="6189231"/>
            <a:ext cx="827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Structured β-strength function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57" y="443835"/>
            <a:ext cx="3828057" cy="46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 rot="652194">
            <a:off x="6442060" y="2253344"/>
            <a:ext cx="581656" cy="1926771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127180" y="1166832"/>
            <a:ext cx="4981570" cy="3586162"/>
            <a:chOff x="191008" y="1511256"/>
            <a:chExt cx="4981570" cy="3586162"/>
          </a:xfrm>
        </p:grpSpPr>
        <p:sp>
          <p:nvSpPr>
            <p:cNvPr id="7" name="ZoneTexte 6"/>
            <p:cNvSpPr txBox="1"/>
            <p:nvPr/>
          </p:nvSpPr>
          <p:spPr>
            <a:xfrm>
              <a:off x="1496478" y="4684417"/>
              <a:ext cx="3075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Ejiri</a:t>
              </a:r>
              <a:r>
                <a:rPr lang="fr-FR" sz="1400" dirty="0" smtClean="0"/>
                <a:t>, Ikeda, </a:t>
              </a:r>
              <a:r>
                <a:rPr lang="fr-FR" sz="1400" dirty="0" err="1" smtClean="0"/>
                <a:t>Fujita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Phys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Rev</a:t>
              </a:r>
              <a:r>
                <a:rPr lang="fr-FR" sz="1400" dirty="0" smtClean="0"/>
                <a:t> C 176 (1968)</a:t>
              </a:r>
              <a:endParaRPr lang="fr-FR" sz="14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08" y="1511256"/>
              <a:ext cx="4981570" cy="3586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lèche droite 9"/>
            <p:cNvSpPr/>
            <p:nvPr/>
          </p:nvSpPr>
          <p:spPr>
            <a:xfrm>
              <a:off x="2329445" y="3026228"/>
              <a:ext cx="577041" cy="696981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329445" y="316229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</a:t>
              </a:r>
              <a:r>
                <a:rPr lang="fr-FR" baseline="-25000" dirty="0" err="1" smtClean="0"/>
                <a:t>pn</a:t>
              </a:r>
              <a:endParaRPr lang="fr-FR" baseline="-25000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2005279" y="5458769"/>
            <a:ext cx="547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®"/>
            </a:pPr>
            <a:r>
              <a:rPr lang="en-US" dirty="0" err="1" smtClean="0">
                <a:sym typeface="Symbol"/>
              </a:rPr>
              <a:t>isovector</a:t>
            </a:r>
            <a:r>
              <a:rPr lang="en-US" dirty="0" smtClean="0">
                <a:sym typeface="Symbol"/>
              </a:rPr>
              <a:t> part of the nuclear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thomasjc\Bureau\DESIR\EQUIPEX2\Logo\LogoDESIRSPIRA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164" y="392452"/>
            <a:ext cx="1698227" cy="6117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5591" t="19318" r="3307" b="7559"/>
          <a:stretch>
            <a:fillRect/>
          </a:stretch>
        </p:blipFill>
        <p:spPr bwMode="auto">
          <a:xfrm>
            <a:off x="251520" y="2062608"/>
            <a:ext cx="6381090" cy="323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4531" y="1539385"/>
            <a:ext cx="65726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 BESTIOL </a:t>
            </a:r>
            <a:r>
              <a:rPr lang="en-US" sz="1100" b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sz="1100" b="1" i="1" dirty="0" err="1" smtClean="0">
                <a:solidFill>
                  <a:srgbClr val="0070C0"/>
                </a:solidFill>
                <a:latin typeface="Calibri" pitchFamily="34" charset="0"/>
                <a:cs typeface="Estrangelo Edessa" panose="03080600000000000000" pitchFamily="66" charset="0"/>
              </a:rPr>
              <a:t>BEta</a:t>
            </a:r>
            <a:r>
              <a:rPr lang="en-US" sz="1100" b="1" i="1" dirty="0" smtClean="0">
                <a:solidFill>
                  <a:srgbClr val="0070C0"/>
                </a:solidFill>
                <a:latin typeface="Calibri" pitchFamily="34" charset="0"/>
                <a:cs typeface="Estrangelo Edessa" panose="03080600000000000000" pitchFamily="66" charset="0"/>
              </a:rPr>
              <a:t> decay </a:t>
            </a:r>
            <a:r>
              <a:rPr lang="en-US" sz="1100" b="1" i="1" dirty="0" err="1" smtClean="0">
                <a:solidFill>
                  <a:srgbClr val="0070C0"/>
                </a:solidFill>
                <a:latin typeface="Calibri" pitchFamily="34" charset="0"/>
                <a:cs typeface="Estrangelo Edessa" panose="03080600000000000000" pitchFamily="66" charset="0"/>
              </a:rPr>
              <a:t>STudies</a:t>
            </a:r>
            <a:r>
              <a:rPr lang="en-US" sz="1100" b="1" i="1" dirty="0" smtClean="0">
                <a:solidFill>
                  <a:srgbClr val="0070C0"/>
                </a:solidFill>
                <a:latin typeface="Calibri" pitchFamily="34" charset="0"/>
                <a:cs typeface="Estrangelo Edessa" panose="03080600000000000000" pitchFamily="66" charset="0"/>
              </a:rPr>
              <a:t> at the SPIRAL2 </a:t>
            </a:r>
            <a:r>
              <a:rPr lang="en-US" sz="1100" b="1" i="1" dirty="0" err="1" smtClean="0">
                <a:solidFill>
                  <a:srgbClr val="0070C0"/>
                </a:solidFill>
                <a:latin typeface="Calibri" pitchFamily="34" charset="0"/>
                <a:cs typeface="Estrangelo Edessa" panose="03080600000000000000" pitchFamily="66" charset="0"/>
              </a:rPr>
              <a:t>IsOL</a:t>
            </a:r>
            <a:r>
              <a:rPr lang="en-US" sz="1100" b="1" i="1" dirty="0" smtClean="0">
                <a:solidFill>
                  <a:srgbClr val="0070C0"/>
                </a:solidFill>
                <a:latin typeface="Calibri" pitchFamily="34" charset="0"/>
                <a:cs typeface="Estrangelo Edessa" panose="03080600000000000000" pitchFamily="66" charset="0"/>
              </a:rPr>
              <a:t> facility</a:t>
            </a:r>
            <a:r>
              <a:rPr lang="en-US" sz="1100" b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): </a:t>
            </a:r>
            <a:r>
              <a:rPr lang="en-US" sz="1200" b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Decay spectroscopy setups</a:t>
            </a:r>
          </a:p>
          <a:p>
            <a:pPr marL="0" lvl="1"/>
            <a:r>
              <a:rPr lang="en-US" sz="1200" b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-&gt; </a:t>
            </a:r>
            <a:r>
              <a:rPr lang="en-US" sz="1200" b="1" dirty="0" smtClean="0">
                <a:solidFill>
                  <a:srgbClr val="0070C0"/>
                </a:solidFill>
                <a:latin typeface="Symbol" pitchFamily="18" charset="2"/>
                <a:cs typeface="Arial" charset="0"/>
              </a:rPr>
              <a:t>b</a:t>
            </a:r>
            <a:r>
              <a:rPr lang="en-US" sz="1200" b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-delayed neutron emission, </a:t>
            </a:r>
            <a:r>
              <a:rPr lang="en-US" sz="1200" b="1" dirty="0" smtClean="0">
                <a:solidFill>
                  <a:srgbClr val="0070C0"/>
                </a:solidFill>
                <a:latin typeface="Symbol" pitchFamily="18" charset="2"/>
                <a:cs typeface="Arial" charset="0"/>
              </a:rPr>
              <a:t>b</a:t>
            </a:r>
            <a:r>
              <a:rPr lang="en-US" sz="1200" b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-</a:t>
            </a:r>
            <a:r>
              <a:rPr lang="en-US" sz="1200" b="1" dirty="0" smtClean="0">
                <a:solidFill>
                  <a:srgbClr val="0070C0"/>
                </a:solidFill>
                <a:latin typeface="Symbol" pitchFamily="18" charset="2"/>
                <a:cs typeface="Arial" charset="0"/>
              </a:rPr>
              <a:t>g</a:t>
            </a:r>
            <a:r>
              <a:rPr lang="en-US" sz="1200" b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, TAS, …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6444208" y="1702568"/>
            <a:ext cx="2699792" cy="1700782"/>
            <a:chOff x="2510382" y="2880742"/>
            <a:chExt cx="2699792" cy="1700782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4213" y="2963781"/>
              <a:ext cx="1985961" cy="161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 rot="16200000">
              <a:off x="2436618" y="3748385"/>
              <a:ext cx="13501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err="1" smtClean="0">
                  <a:solidFill>
                    <a:srgbClr val="009900"/>
                  </a:solidFill>
                </a:rPr>
                <a:t>Liquid</a:t>
              </a:r>
              <a:r>
                <a:rPr lang="fr-FR" sz="1200" b="1" i="1" dirty="0" smtClean="0">
                  <a:solidFill>
                    <a:srgbClr val="009900"/>
                  </a:solidFill>
                </a:rPr>
                <a:t> </a:t>
              </a:r>
              <a:r>
                <a:rPr lang="fr-FR" sz="1200" b="1" i="1" dirty="0" err="1" smtClean="0">
                  <a:solidFill>
                    <a:srgbClr val="009900"/>
                  </a:solidFill>
                </a:rPr>
                <a:t>scintillators</a:t>
              </a:r>
              <a:endParaRPr lang="fr-FR" sz="1200" b="1" i="1" dirty="0">
                <a:solidFill>
                  <a:srgbClr val="0099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510382" y="2880742"/>
              <a:ext cx="1311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0099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MONSTER</a:t>
              </a:r>
              <a:endParaRPr lang="fr-FR" sz="16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15" name="Picture 3" descr="D:\users\guillem\Projects\Fair\DESIR\SAM_0274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6476" r="7278" b="4857"/>
          <a:stretch>
            <a:fillRect/>
          </a:stretch>
        </p:blipFill>
        <p:spPr bwMode="auto">
          <a:xfrm>
            <a:off x="5914199" y="5158952"/>
            <a:ext cx="1178081" cy="9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58215" y="4798912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BELEN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4368" y="3718792"/>
            <a:ext cx="922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Verdana" pitchFamily="34" charset="0"/>
                <a:cs typeface="Arial" charset="0"/>
              </a:rPr>
              <a:t>TETRA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18" name="Picture 3" descr="D:\temporaire\DETECTEURS_TANDEM_ALTO\Radioactivité\BEDO\Photos BEDO\IMG_0154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7668344" y="4078832"/>
            <a:ext cx="1317851" cy="176439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164288" y="5014936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baseline="30000" dirty="0" smtClean="0"/>
              <a:t>3</a:t>
            </a:r>
            <a:r>
              <a:rPr lang="fr-FR" sz="1400" b="1" i="1" dirty="0" smtClean="0"/>
              <a:t>He</a:t>
            </a:r>
            <a:endParaRPr lang="fr-FR" sz="1400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664371" y="503807"/>
            <a:ext cx="594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 further (not anticipated in </a:t>
            </a:r>
            <a:r>
              <a:rPr lang="en-US" sz="1600" b="1" dirty="0" err="1" smtClean="0"/>
              <a:t>LoIs</a:t>
            </a:r>
            <a:r>
              <a:rPr lang="en-US" sz="1600" b="1" dirty="0" smtClean="0"/>
              <a:t>) excellent physics case for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Perspectives at DESIR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64370" y="994761"/>
            <a:ext cx="594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… but phase 2 is required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3411430" y="6181781"/>
            <a:ext cx="3634103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cs typeface="Arial" pitchFamily="34" charset="0"/>
              </a:rPr>
              <a:t>→ meanwhile : just do our best at ALTO</a:t>
            </a:r>
          </a:p>
        </p:txBody>
      </p:sp>
    </p:spTree>
    <p:extLst>
      <p:ext uri="{BB962C8B-B14F-4D97-AF65-F5344CB8AC3E}">
        <p14:creationId xmlns:p14="http://schemas.microsoft.com/office/powerpoint/2010/main" val="3689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18"/>
          <p:cNvSpPr txBox="1">
            <a:spLocks noChangeArrowheads="1"/>
          </p:cNvSpPr>
          <p:nvPr/>
        </p:nvSpPr>
        <p:spPr bwMode="auto">
          <a:xfrm>
            <a:off x="178255" y="594979"/>
            <a:ext cx="8758916" cy="954107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smtClean="0"/>
              <a:t>• </a:t>
            </a:r>
            <a:r>
              <a:rPr lang="en-US" sz="1400" smtClean="0"/>
              <a:t>rising</a:t>
            </a:r>
            <a:r>
              <a:rPr lang="en-US" sz="1400" smtClean="0"/>
              <a:t> </a:t>
            </a:r>
            <a:r>
              <a:rPr lang="en-US" sz="1400" dirty="0" smtClean="0"/>
              <a:t>evidence for structure above the neutron threshold in exotic nuclei (in the </a:t>
            </a:r>
            <a:r>
              <a:rPr lang="en-US" sz="1400" baseline="30000" dirty="0" smtClean="0"/>
              <a:t>78</a:t>
            </a:r>
            <a:r>
              <a:rPr lang="en-US" sz="1400" dirty="0" smtClean="0"/>
              <a:t>Ni region):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strong </a:t>
            </a:r>
            <a:r>
              <a:rPr lang="en-US" sz="1400" dirty="0" err="1" smtClean="0"/>
              <a:t>Pn</a:t>
            </a:r>
            <a:r>
              <a:rPr lang="en-US" sz="1400" dirty="0" smtClean="0"/>
              <a:t> Nm +1,2,3 staggering [Verney et al. </a:t>
            </a:r>
            <a:r>
              <a:rPr lang="en-US" sz="1400" b="1" dirty="0"/>
              <a:t>PRC 95, 054320 (2017) </a:t>
            </a:r>
            <a:r>
              <a:rPr lang="en-US" sz="1400" b="1" dirty="0" smtClean="0"/>
              <a:t>]</a:t>
            </a:r>
            <a:endParaRPr lang="en-US" sz="1400" dirty="0" smtClean="0"/>
          </a:p>
          <a:p>
            <a:pPr marL="171450" indent="-171450">
              <a:buFontTx/>
              <a:buChar char="-"/>
            </a:pPr>
            <a:r>
              <a:rPr lang="en-US" sz="1400" dirty="0"/>
              <a:t>unexpected observation of “ultra”-high-energy γ-rays (8-9 MeV) </a:t>
            </a:r>
            <a:r>
              <a:rPr lang="en-US" sz="1400" dirty="0" smtClean="0"/>
              <a:t>in </a:t>
            </a:r>
            <a:r>
              <a:rPr lang="en-US" sz="1400" dirty="0"/>
              <a:t>the β-delayed emission products of </a:t>
            </a:r>
            <a:r>
              <a:rPr lang="en-US" sz="1400" baseline="30000" dirty="0" smtClean="0"/>
              <a:t>83</a:t>
            </a:r>
            <a:r>
              <a:rPr lang="en-US" sz="1400" dirty="0" smtClean="0"/>
              <a:t>Ga [Gottardo et al. </a:t>
            </a:r>
            <a:r>
              <a:rPr lang="en-US" sz="1400" b="1" dirty="0"/>
              <a:t>PLB 772, 359 (2017</a:t>
            </a:r>
            <a:r>
              <a:rPr lang="en-US" sz="1400" dirty="0" smtClean="0"/>
              <a:t>)] </a:t>
            </a:r>
            <a:endParaRPr lang="en-US" sz="1400" dirty="0"/>
          </a:p>
        </p:txBody>
      </p:sp>
      <p:sp>
        <p:nvSpPr>
          <p:cNvPr id="9" name="ZoneTexte 18"/>
          <p:cNvSpPr txBox="1">
            <a:spLocks noChangeArrowheads="1"/>
          </p:cNvSpPr>
          <p:nvPr/>
        </p:nvSpPr>
        <p:spPr bwMode="auto">
          <a:xfrm>
            <a:off x="178254" y="1498615"/>
            <a:ext cx="8965746" cy="954107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• In the </a:t>
            </a:r>
            <a:r>
              <a:rPr lang="en-US" sz="1400" baseline="30000" dirty="0" smtClean="0"/>
              <a:t>78</a:t>
            </a:r>
            <a:r>
              <a:rPr lang="en-US" sz="1400" dirty="0" smtClean="0"/>
              <a:t>Ni region global decay properties seem to be driven by strong structure effects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questions the long-lived paradigm of first-forbidden decay dominance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Current scenarios in several nuclear applications </a:t>
            </a:r>
            <a:r>
              <a:rPr lang="en-US" sz="1400" dirty="0" smtClean="0"/>
              <a:t>(decay heat in reactors ?) and </a:t>
            </a:r>
            <a:r>
              <a:rPr lang="en-US" sz="1400" dirty="0"/>
              <a:t>astrophysics </a:t>
            </a:r>
            <a:r>
              <a:rPr lang="en-US" sz="1400" dirty="0" smtClean="0"/>
              <a:t>(r-process) could </a:t>
            </a:r>
            <a:r>
              <a:rPr lang="en-US" sz="1400" dirty="0"/>
              <a:t>be substantially </a:t>
            </a:r>
            <a:r>
              <a:rPr lang="en-US" sz="1400" dirty="0" smtClean="0"/>
              <a:t>affected</a:t>
            </a:r>
            <a:endParaRPr lang="en-US" sz="1400" dirty="0"/>
          </a:p>
        </p:txBody>
      </p:sp>
      <p:sp>
        <p:nvSpPr>
          <p:cNvPr id="10" name="ZoneTexte 18"/>
          <p:cNvSpPr txBox="1">
            <a:spLocks noChangeArrowheads="1"/>
          </p:cNvSpPr>
          <p:nvPr/>
        </p:nvSpPr>
        <p:spPr bwMode="auto">
          <a:xfrm>
            <a:off x="178254" y="2558969"/>
            <a:ext cx="8965746" cy="738664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• A program to investigate further the question has been launched at ALTO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PARIS and MONSTER campaigns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paves the way for an even more ambitious program at DESIR (within the hypothesis of a Phase 2)</a:t>
            </a:r>
            <a:endParaRPr lang="en-US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1175657" y="3519003"/>
            <a:ext cx="7587342" cy="3020055"/>
            <a:chOff x="1175657" y="3519003"/>
            <a:chExt cx="7587342" cy="3020055"/>
          </a:xfrm>
        </p:grpSpPr>
        <p:sp>
          <p:nvSpPr>
            <p:cNvPr id="4" name="ZoneTexte 3"/>
            <p:cNvSpPr txBox="1"/>
            <p:nvPr/>
          </p:nvSpPr>
          <p:spPr>
            <a:xfrm>
              <a:off x="1175657" y="3519003"/>
              <a:ext cx="670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« et si </a:t>
              </a:r>
              <a:r>
                <a:rPr lang="fr-FR" smtClean="0"/>
                <a:t>le Ciel </a:t>
              </a:r>
              <a:r>
                <a:rPr lang="fr-FR" dirty="0" smtClean="0"/>
                <a:t>était vide ? » (</a:t>
              </a:r>
              <a:r>
                <a:rPr lang="en-US" dirty="0" smtClean="0"/>
                <a:t>what if heaven was empty </a:t>
              </a:r>
              <a:r>
                <a:rPr lang="fr-FR" dirty="0" smtClean="0"/>
                <a:t>?)</a:t>
              </a:r>
            </a:p>
            <a:p>
              <a:r>
                <a:rPr lang="fr-FR" sz="1400" dirty="0"/>
                <a:t>	</a:t>
              </a:r>
              <a:r>
                <a:rPr lang="fr-FR" sz="1400" dirty="0" smtClean="0"/>
                <a:t>	</a:t>
              </a:r>
              <a:r>
                <a:rPr lang="fr-FR" sz="1400" i="1" dirty="0" smtClean="0"/>
                <a:t>Alain Souchon </a:t>
              </a:r>
              <a:r>
                <a:rPr lang="fr-FR" sz="1400" dirty="0" smtClean="0"/>
                <a:t>in </a:t>
              </a:r>
              <a:r>
                <a:rPr lang="fr-FR" sz="1400" dirty="0" smtClean="0">
                  <a:sym typeface="Symbol"/>
                </a:rPr>
                <a:t></a:t>
              </a:r>
              <a:r>
                <a:rPr lang="fr-FR" sz="1400" dirty="0" smtClean="0"/>
                <a:t>et si en plus y’a personne</a:t>
              </a:r>
              <a:r>
                <a:rPr lang="fr-FR" sz="1400" dirty="0" smtClean="0">
                  <a:sym typeface="Symbol"/>
                </a:rPr>
                <a:t>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780313" y="4165334"/>
              <a:ext cx="2982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« what if hell was empty ? »  </a:t>
              </a:r>
              <a:endParaRPr lang="en-US" dirty="0"/>
            </a:p>
          </p:txBody>
        </p:sp>
        <p:pic>
          <p:nvPicPr>
            <p:cNvPr id="21506" name="Picture 2" descr="Image associé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223" y="4165333"/>
              <a:ext cx="3552090" cy="237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6172200" y="4931228"/>
            <a:ext cx="259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stral" panose="03090702030407020403" pitchFamily="66" charset="0"/>
              </a:rPr>
              <a:t>Thank you for </a:t>
            </a:r>
            <a:r>
              <a:rPr lang="en-US" sz="3200" dirty="0" smtClean="0">
                <a:latin typeface="Mistral" panose="03090702030407020403" pitchFamily="66" charset="0"/>
              </a:rPr>
              <a:t>attention</a:t>
            </a:r>
            <a:endParaRPr lang="en-US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4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9332"/>
            <a:ext cx="3671011" cy="261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colade fermante 11"/>
          <p:cNvSpPr/>
          <p:nvPr/>
        </p:nvSpPr>
        <p:spPr>
          <a:xfrm rot="3790304">
            <a:off x="1147912" y="2443749"/>
            <a:ext cx="285750" cy="1040230"/>
          </a:xfrm>
          <a:prstGeom prst="rightBrace">
            <a:avLst>
              <a:gd name="adj1" fmla="val 68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38253" y="3014694"/>
            <a:ext cx="257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at ALTO</a:t>
            </a:r>
          </a:p>
          <a:p>
            <a:pPr algn="ctr"/>
            <a:r>
              <a:rPr lang="en-US" sz="1400" dirty="0" smtClean="0"/>
              <a:t>(photo)fission of actinides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sym typeface="Symbol"/>
              </a:rPr>
              <a:t> strength function</a:t>
            </a:r>
            <a:r>
              <a:rPr lang="en-US" b="1" dirty="0" smtClean="0">
                <a:solidFill>
                  <a:schemeClr val="bg1"/>
                </a:solidFill>
              </a:rPr>
              <a:t> and the </a:t>
            </a:r>
            <a:r>
              <a:rPr lang="en-US" b="1" dirty="0">
                <a:solidFill>
                  <a:schemeClr val="bg1"/>
                </a:solidFill>
              </a:rPr>
              <a:t>question of </a:t>
            </a:r>
            <a:r>
              <a:rPr lang="en-US" b="1" dirty="0" err="1" smtClean="0">
                <a:solidFill>
                  <a:schemeClr val="bg1"/>
                </a:solidFill>
              </a:rPr>
              <a:t>ff</a:t>
            </a:r>
            <a:r>
              <a:rPr lang="en-US" b="1" dirty="0" smtClean="0">
                <a:solidFill>
                  <a:schemeClr val="bg1"/>
                </a:solidFill>
              </a:rPr>
              <a:t>-transitions </a:t>
            </a:r>
            <a:r>
              <a:rPr lang="en-US" b="1" dirty="0">
                <a:solidFill>
                  <a:schemeClr val="bg1"/>
                </a:solidFill>
              </a:rPr>
              <a:t>in the </a:t>
            </a:r>
            <a:r>
              <a:rPr lang="en-US" b="1" baseline="30000" dirty="0">
                <a:solidFill>
                  <a:schemeClr val="bg1"/>
                </a:solidFill>
              </a:rPr>
              <a:t>78</a:t>
            </a:r>
            <a:r>
              <a:rPr lang="en-US" b="1" dirty="0">
                <a:solidFill>
                  <a:schemeClr val="bg1"/>
                </a:solidFill>
              </a:rPr>
              <a:t>Ni region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94" y="2245639"/>
            <a:ext cx="6475923" cy="332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671012" y="2091750"/>
            <a:ext cx="2948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Marketin</a:t>
            </a:r>
            <a:r>
              <a:rPr lang="fr-FR" sz="1400" dirty="0" smtClean="0"/>
              <a:t> et al. PRC 93</a:t>
            </a:r>
            <a:r>
              <a:rPr lang="fr-FR" sz="1400" dirty="0"/>
              <a:t>, 025805 (2016)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66365" y="626463"/>
            <a:ext cx="5477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Because of the structure of the valence space in very N/Z asymmetric nuclei first-forbidden transition are believed to play a major role just after closed neutron shell </a:t>
            </a:r>
          </a:p>
          <a:p>
            <a:pPr marL="285750" indent="-285750">
              <a:buFont typeface="Symbol"/>
              <a:buChar char="®"/>
            </a:pPr>
            <a:r>
              <a:rPr lang="en-US" sz="1400" dirty="0" smtClean="0">
                <a:sym typeface="Symbol"/>
              </a:rPr>
              <a:t>consequences for r-process modeling</a:t>
            </a:r>
            <a:endParaRPr lang="en-US" sz="1400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909722" y="4320188"/>
            <a:ext cx="2709854" cy="2314042"/>
            <a:chOff x="3654425" y="3751943"/>
            <a:chExt cx="2709854" cy="2314042"/>
          </a:xfrm>
        </p:grpSpPr>
        <p:grpSp>
          <p:nvGrpSpPr>
            <p:cNvPr id="20" name="Groupe 19"/>
            <p:cNvGrpSpPr/>
            <p:nvPr/>
          </p:nvGrpSpPr>
          <p:grpSpPr>
            <a:xfrm>
              <a:off x="4328886" y="3751943"/>
              <a:ext cx="2035393" cy="2144765"/>
              <a:chOff x="4328886" y="3751943"/>
              <a:chExt cx="2035393" cy="214476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328886" y="3751943"/>
                <a:ext cx="192314" cy="15602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droit 23"/>
              <p:cNvCxnSpPr/>
              <p:nvPr/>
            </p:nvCxnSpPr>
            <p:spPr>
              <a:xfrm>
                <a:off x="4521200" y="3751943"/>
                <a:ext cx="1802990" cy="62955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4328886" y="3751943"/>
                <a:ext cx="118879" cy="62955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4328886" y="3933825"/>
                <a:ext cx="96157" cy="19628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4521200" y="3933825"/>
                <a:ext cx="1843079" cy="19628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7765" y="4381500"/>
                <a:ext cx="1876425" cy="14668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21" name="ZoneTexte 20"/>
            <p:cNvSpPr txBox="1"/>
            <p:nvPr/>
          </p:nvSpPr>
          <p:spPr>
            <a:xfrm>
              <a:off x="3654425" y="5727431"/>
              <a:ext cx="866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aseline="30000" dirty="0" smtClean="0"/>
                <a:t>78</a:t>
              </a:r>
              <a:r>
                <a:rPr lang="fr-FR" sz="1600" dirty="0" smtClean="0"/>
                <a:t>Ni</a:t>
              </a:r>
              <a:endParaRPr lang="fr-FR" sz="1600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 flipV="1">
              <a:off x="4138612" y="5524500"/>
              <a:ext cx="681038" cy="37220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8" y="3590936"/>
            <a:ext cx="2144519" cy="2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500743" y="2601630"/>
            <a:ext cx="370114" cy="36223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4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fully microscopic description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/>
        </p:nvSpPr>
        <p:spPr bwMode="auto">
          <a:xfrm>
            <a:off x="1592527" y="2646251"/>
            <a:ext cx="640080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2000" b="1" dirty="0" smtClean="0">
                <a:solidFill>
                  <a:srgbClr val="FF0000"/>
                </a:solidFill>
              </a:rPr>
              <a:t>Questions on the low-lying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pygmy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”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) dipole strength</a:t>
            </a:r>
          </a:p>
          <a:p>
            <a:endParaRPr lang="en-US" alt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981075"/>
            <a:ext cx="6845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6689" y="3445841"/>
            <a:ext cx="837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fr-FR" sz="1800" dirty="0" smtClean="0"/>
              <a:t>Conveners: </a:t>
            </a:r>
            <a:r>
              <a:rPr lang="en-US" altLang="fr-FR" sz="1800" dirty="0"/>
              <a:t>G. </a:t>
            </a:r>
            <a:r>
              <a:rPr lang="en-US" altLang="fr-FR" sz="1800" dirty="0" err="1"/>
              <a:t>Colò</a:t>
            </a:r>
            <a:r>
              <a:rPr lang="en-US" altLang="fr-FR" sz="1800" dirty="0"/>
              <a:t> and T. </a:t>
            </a:r>
            <a:r>
              <a:rPr lang="en-US" altLang="fr-FR" sz="1800" dirty="0" err="1"/>
              <a:t>Nakatsukasa</a:t>
            </a:r>
            <a:endParaRPr lang="en-US" altLang="fr-FR" sz="1800" dirty="0"/>
          </a:p>
          <a:p>
            <a:pPr algn="ctr" eaLnBrk="1" hangingPunct="1"/>
            <a:r>
              <a:rPr lang="en-US" altLang="fr-FR" sz="1800" dirty="0"/>
              <a:t>Contributors: Y. </a:t>
            </a:r>
            <a:r>
              <a:rPr lang="en-US" altLang="fr-FR" sz="1800" dirty="0" err="1"/>
              <a:t>Kanada</a:t>
            </a:r>
            <a:r>
              <a:rPr lang="en-US" altLang="fr-FR" sz="1800" dirty="0"/>
              <a:t>-Enyo, M. Matsuo, K. </a:t>
            </a:r>
            <a:r>
              <a:rPr lang="en-US" altLang="fr-FR" sz="1800" dirty="0" err="1"/>
              <a:t>Matsuyanagi</a:t>
            </a:r>
            <a:r>
              <a:rPr lang="en-US" altLang="fr-FR" sz="1800" dirty="0"/>
              <a:t>, K. Yoshida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0664" y="4798072"/>
            <a:ext cx="5465535" cy="6617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cs typeface="Arial" pitchFamily="34" charset="0"/>
              </a:rPr>
              <a:t>→ how recognize a PDR (from a calculation result) ?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cs typeface="Arial" pitchFamily="34" charset="0"/>
              </a:rPr>
              <a:t>		</a:t>
            </a:r>
            <a:r>
              <a:rPr lang="en-US" sz="1600" b="1" dirty="0" smtClean="0">
                <a:cs typeface="Arial" pitchFamily="34" charset="0"/>
              </a:rPr>
              <a:t>The Kyoto Criteria</a:t>
            </a:r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45" y="499961"/>
            <a:ext cx="869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can GT connect to PDR states ?</a:t>
            </a:r>
          </a:p>
          <a:p>
            <a:r>
              <a:rPr lang="en-US" sz="1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said in other words : can radioactivity trigger global nuclear oscillation ?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widespread phenomenon 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" y="1329871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34" y="2155370"/>
            <a:ext cx="3425637" cy="8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" y="2980871"/>
            <a:ext cx="40290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24052" y="3782756"/>
            <a:ext cx="3753211" cy="19697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TAS technique</a:t>
            </a:r>
          </a:p>
          <a:p>
            <a:r>
              <a:rPr lang="en-US" sz="1400" dirty="0" smtClean="0"/>
              <a:t>Tain et al PRL 115, 062502 (2015)</a:t>
            </a:r>
          </a:p>
          <a:p>
            <a:r>
              <a:rPr lang="en-US" sz="1400" dirty="0" smtClean="0"/>
              <a:t>“Enhanced </a:t>
            </a:r>
            <a:r>
              <a:rPr lang="en-US" sz="1400" dirty="0" smtClean="0">
                <a:sym typeface="Symbol"/>
              </a:rPr>
              <a:t>-ray emission from neutron unbound states populated in  decay”</a:t>
            </a:r>
          </a:p>
          <a:p>
            <a:r>
              <a:rPr lang="en-US" sz="1400" baseline="30000" dirty="0" smtClean="0">
                <a:sym typeface="Symbol"/>
              </a:rPr>
              <a:t>87,88</a:t>
            </a:r>
            <a:r>
              <a:rPr lang="en-US" sz="1400" dirty="0" smtClean="0">
                <a:sym typeface="Symbol"/>
              </a:rPr>
              <a:t>Br ; </a:t>
            </a:r>
            <a:r>
              <a:rPr lang="en-US" sz="1400" baseline="30000" dirty="0" smtClean="0">
                <a:sym typeface="Symbol"/>
              </a:rPr>
              <a:t>93,94</a:t>
            </a:r>
            <a:r>
              <a:rPr lang="en-US" sz="1400" dirty="0" smtClean="0">
                <a:sym typeface="Symbol"/>
              </a:rPr>
              <a:t>Rb </a:t>
            </a:r>
          </a:p>
          <a:p>
            <a:r>
              <a:rPr lang="en-US" sz="1600" b="1" dirty="0" smtClean="0">
                <a:sym typeface="Symbol"/>
              </a:rPr>
              <a:t>enhancement of </a:t>
            </a:r>
            <a:r>
              <a:rPr lang="en-US" sz="1600" b="1" baseline="-25000" dirty="0" smtClean="0">
                <a:sym typeface="Symbol"/>
              </a:rPr>
              <a:t></a:t>
            </a:r>
            <a:r>
              <a:rPr lang="en-US" sz="1600" b="1" dirty="0" smtClean="0">
                <a:sym typeface="Symbol"/>
              </a:rPr>
              <a:t>  consequence on (n,) cross sections  impact on r-process calculations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164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93" y="2094088"/>
            <a:ext cx="7232066" cy="44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4250871" y="4604373"/>
            <a:ext cx="642257" cy="787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219075" y="466895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628772" y="782708"/>
            <a:ext cx="247652" cy="237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066800" y="2581445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905000" y="1286045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066800" y="1286045"/>
            <a:ext cx="8382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4300" y="462131"/>
            <a:ext cx="78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</a:t>
            </a:r>
          </a:p>
          <a:p>
            <a:pPr algn="ctr"/>
            <a:r>
              <a:rPr lang="fr-FR" sz="1400" dirty="0" smtClean="0"/>
              <a:t>(Z,N)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38199" y="2592025"/>
            <a:ext cx="103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</a:t>
            </a:r>
          </a:p>
          <a:p>
            <a:pPr algn="ctr"/>
            <a:r>
              <a:rPr lang="fr-FR" sz="1400" dirty="0" smtClean="0"/>
              <a:t>(Z+1,N-1)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671637" y="1286042"/>
            <a:ext cx="103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A-1</a:t>
            </a:r>
          </a:p>
          <a:p>
            <a:pPr algn="ctr"/>
            <a:r>
              <a:rPr lang="fr-FR" sz="1400" dirty="0" smtClean="0"/>
              <a:t>(Z+1,N-2)</a:t>
            </a:r>
            <a:endParaRPr lang="fr-FR" sz="1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066800" y="2276645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066800" y="1809920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066800" y="1381295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057272" y="1152695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057272" y="1105070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057272" y="1057445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057272" y="1009820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057272" y="927072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057272" y="879447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057272" y="782708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057272" y="735083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876424" y="1009820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636565" y="863861"/>
            <a:ext cx="480993" cy="422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1644359" y="1057445"/>
            <a:ext cx="34887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790572" y="466895"/>
            <a:ext cx="266700" cy="161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7093" y="559538"/>
            <a:ext cx="21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ym typeface="Symbol"/>
              </a:rPr>
              <a:t></a:t>
            </a:r>
            <a:endParaRPr lang="fr-FR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1609294" y="581194"/>
            <a:ext cx="33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</a:t>
            </a:r>
            <a:endParaRPr lang="fr-FR" sz="1400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1065065" y="1223602"/>
            <a:ext cx="5715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1105387" y="1809919"/>
            <a:ext cx="132019" cy="771525"/>
            <a:chOff x="698160" y="3543302"/>
            <a:chExt cx="92412" cy="866773"/>
          </a:xfrm>
        </p:grpSpPr>
        <p:pic>
          <p:nvPicPr>
            <p:cNvPr id="37" name="Picture 2" descr="propagator2typ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74" r="1527" b="2604"/>
            <a:stretch/>
          </p:blipFill>
          <p:spPr bwMode="auto">
            <a:xfrm rot="5400000">
              <a:off x="358603" y="3882859"/>
              <a:ext cx="771525" cy="92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Connecteur droit 37"/>
            <p:cNvCxnSpPr>
              <a:stCxn id="37" idx="3"/>
            </p:cNvCxnSpPr>
            <p:nvPr/>
          </p:nvCxnSpPr>
          <p:spPr>
            <a:xfrm flipH="1">
              <a:off x="744365" y="4314828"/>
              <a:ext cx="1" cy="95247"/>
            </a:xfrm>
            <a:prstGeom prst="line">
              <a:avLst/>
            </a:prstGeom>
            <a:ln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1286540" y="1381296"/>
            <a:ext cx="132019" cy="1204910"/>
            <a:chOff x="1286540" y="3114676"/>
            <a:chExt cx="132019" cy="1204910"/>
          </a:xfrm>
        </p:grpSpPr>
        <p:grpSp>
          <p:nvGrpSpPr>
            <p:cNvPr id="40" name="Groupe 39"/>
            <p:cNvGrpSpPr/>
            <p:nvPr/>
          </p:nvGrpSpPr>
          <p:grpSpPr>
            <a:xfrm>
              <a:off x="1286540" y="3548061"/>
              <a:ext cx="132019" cy="771525"/>
              <a:chOff x="698160" y="3543302"/>
              <a:chExt cx="92412" cy="866773"/>
            </a:xfrm>
          </p:grpSpPr>
          <p:pic>
            <p:nvPicPr>
              <p:cNvPr id="42" name="Picture 2" descr="propagator2types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74" r="1527" b="2604"/>
              <a:stretch/>
            </p:blipFill>
            <p:spPr bwMode="auto">
              <a:xfrm rot="5400000">
                <a:off x="358603" y="3882859"/>
                <a:ext cx="771525" cy="92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3" name="Connecteur droit 42"/>
              <p:cNvCxnSpPr>
                <a:stCxn id="42" idx="3"/>
              </p:cNvCxnSpPr>
              <p:nvPr/>
            </p:nvCxnSpPr>
            <p:spPr>
              <a:xfrm flipH="1">
                <a:off x="744365" y="4314828"/>
                <a:ext cx="1" cy="95247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2" descr="propagator2typ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4" t="3698" r="1527" b="2603"/>
            <a:stretch/>
          </p:blipFill>
          <p:spPr bwMode="auto">
            <a:xfrm rot="5400000">
              <a:off x="1120469" y="3285758"/>
              <a:ext cx="469171" cy="127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e 43"/>
          <p:cNvGrpSpPr/>
          <p:nvPr/>
        </p:nvGrpSpPr>
        <p:grpSpPr>
          <a:xfrm>
            <a:off x="1477275" y="1223603"/>
            <a:ext cx="132019" cy="1357842"/>
            <a:chOff x="1286540" y="2961744"/>
            <a:chExt cx="132019" cy="1357842"/>
          </a:xfrm>
        </p:grpSpPr>
        <p:grpSp>
          <p:nvGrpSpPr>
            <p:cNvPr id="45" name="Groupe 44"/>
            <p:cNvGrpSpPr/>
            <p:nvPr/>
          </p:nvGrpSpPr>
          <p:grpSpPr>
            <a:xfrm>
              <a:off x="1286540" y="3548061"/>
              <a:ext cx="132019" cy="771525"/>
              <a:chOff x="698160" y="3543302"/>
              <a:chExt cx="92412" cy="866773"/>
            </a:xfrm>
          </p:grpSpPr>
          <p:pic>
            <p:nvPicPr>
              <p:cNvPr id="47" name="Picture 2" descr="propagator2types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74" r="1527" b="2604"/>
              <a:stretch/>
            </p:blipFill>
            <p:spPr bwMode="auto">
              <a:xfrm rot="5400000">
                <a:off x="358603" y="3882859"/>
                <a:ext cx="771525" cy="92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8" name="Connecteur droit 47"/>
              <p:cNvCxnSpPr>
                <a:stCxn id="47" idx="3"/>
              </p:cNvCxnSpPr>
              <p:nvPr/>
            </p:nvCxnSpPr>
            <p:spPr>
              <a:xfrm flipH="1">
                <a:off x="744365" y="4314828"/>
                <a:ext cx="1" cy="95247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2" descr="propagator2typ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91" t="3698" r="1527" b="2602"/>
            <a:stretch/>
          </p:blipFill>
          <p:spPr bwMode="auto">
            <a:xfrm rot="5400000">
              <a:off x="1044002" y="3209292"/>
              <a:ext cx="622104" cy="127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ZoneTexte 48"/>
          <p:cNvSpPr txBox="1"/>
          <p:nvPr/>
        </p:nvSpPr>
        <p:spPr>
          <a:xfrm>
            <a:off x="690364" y="1105070"/>
            <a:ext cx="59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</a:t>
            </a:r>
            <a:r>
              <a:rPr lang="fr-FR" sz="1400" baseline="-25000" dirty="0" smtClean="0"/>
              <a:t>n</a:t>
            </a:r>
            <a:endParaRPr lang="fr-FR" sz="1400" baseline="-25000" dirty="0"/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1644359" y="1223602"/>
            <a:ext cx="260641" cy="62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/>
          <p:cNvGrpSpPr/>
          <p:nvPr/>
        </p:nvGrpSpPr>
        <p:grpSpPr>
          <a:xfrm>
            <a:off x="2129910" y="1020103"/>
            <a:ext cx="132019" cy="265940"/>
            <a:chOff x="698159" y="3921179"/>
            <a:chExt cx="92412" cy="488896"/>
          </a:xfrm>
        </p:grpSpPr>
        <p:pic>
          <p:nvPicPr>
            <p:cNvPr id="52" name="Picture 2" descr="propagator2type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2" r="1527" b="2603"/>
            <a:stretch/>
          </p:blipFill>
          <p:spPr bwMode="auto">
            <a:xfrm rot="5400000">
              <a:off x="547541" y="4071797"/>
              <a:ext cx="393648" cy="92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Connecteur droit 52"/>
            <p:cNvCxnSpPr>
              <a:stCxn id="52" idx="3"/>
            </p:cNvCxnSpPr>
            <p:nvPr/>
          </p:nvCxnSpPr>
          <p:spPr>
            <a:xfrm>
              <a:off x="744365" y="4314827"/>
              <a:ext cx="1" cy="95248"/>
            </a:xfrm>
            <a:prstGeom prst="line">
              <a:avLst/>
            </a:prstGeom>
            <a:ln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ZoneTexte 53"/>
          <p:cNvSpPr txBox="1"/>
          <p:nvPr/>
        </p:nvSpPr>
        <p:spPr>
          <a:xfrm>
            <a:off x="62441" y="853472"/>
            <a:ext cx="891733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precursor</a:t>
            </a:r>
            <a:endParaRPr lang="en-US" sz="1200" dirty="0"/>
          </a:p>
        </p:txBody>
      </p:sp>
      <p:sp>
        <p:nvSpPr>
          <p:cNvPr id="55" name="ZoneTexte 54"/>
          <p:cNvSpPr txBox="1"/>
          <p:nvPr/>
        </p:nvSpPr>
        <p:spPr>
          <a:xfrm>
            <a:off x="950691" y="2993679"/>
            <a:ext cx="891733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emitter</a:t>
            </a:r>
            <a:endParaRPr lang="en-US" sz="1200" dirty="0"/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825499" y="482826"/>
            <a:ext cx="0" cy="2098618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470423" y="1416551"/>
            <a:ext cx="37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fr-FR" sz="1400" baseline="-25000" dirty="0" smtClean="0">
                <a:solidFill>
                  <a:srgbClr val="FF0000"/>
                </a:solidFill>
                <a:sym typeface="Symbol"/>
              </a:rPr>
              <a:t></a:t>
            </a:r>
            <a:endParaRPr lang="fr-FR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1877061" y="689214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765926" y="1792587"/>
            <a:ext cx="89173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final nucleus + neutron</a:t>
            </a:r>
            <a:endParaRPr lang="en-US" sz="12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Structured β-strength function : experimental evidence ?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056" name="Groupe 2055"/>
          <p:cNvGrpSpPr/>
          <p:nvPr/>
        </p:nvGrpSpPr>
        <p:grpSpPr>
          <a:xfrm>
            <a:off x="6905343" y="1260137"/>
            <a:ext cx="2049799" cy="833951"/>
            <a:chOff x="6905343" y="1260137"/>
            <a:chExt cx="2049799" cy="833951"/>
          </a:xfrm>
        </p:grpSpPr>
        <p:sp>
          <p:nvSpPr>
            <p:cNvPr id="2050" name="Flèche vers le bas 2049"/>
            <p:cNvSpPr/>
            <p:nvPr/>
          </p:nvSpPr>
          <p:spPr>
            <a:xfrm>
              <a:off x="7772400" y="1615881"/>
              <a:ext cx="315686" cy="478207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905343" y="1295916"/>
              <a:ext cx="2049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What can be measured</a:t>
              </a:r>
              <a:endParaRPr lang="en-US" sz="1400" dirty="0"/>
            </a:p>
          </p:txBody>
        </p:sp>
        <p:sp>
          <p:nvSpPr>
            <p:cNvPr id="2054" name="Rectangle 2053"/>
            <p:cNvSpPr/>
            <p:nvPr/>
          </p:nvSpPr>
          <p:spPr>
            <a:xfrm>
              <a:off x="6938001" y="1260137"/>
              <a:ext cx="1936016" cy="343556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609294" y="1808315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66FF"/>
                </a:solidFill>
                <a:sym typeface="Symbol"/>
              </a:rPr>
              <a:t></a:t>
            </a:r>
            <a:endParaRPr lang="fr-FR" dirty="0">
              <a:solidFill>
                <a:srgbClr val="0066FF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708400" y="844115"/>
            <a:ext cx="1516926" cy="523220"/>
            <a:chOff x="3708400" y="844115"/>
            <a:chExt cx="1516926" cy="523220"/>
          </a:xfrm>
        </p:grpSpPr>
        <p:sp>
          <p:nvSpPr>
            <p:cNvPr id="63" name="ZoneTexte 62"/>
            <p:cNvSpPr txBox="1"/>
            <p:nvPr/>
          </p:nvSpPr>
          <p:spPr>
            <a:xfrm>
              <a:off x="3708400" y="844115"/>
              <a:ext cx="1516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ym typeface="Symbol"/>
                </a:rPr>
                <a:t>-decay products </a:t>
              </a:r>
            </a:p>
            <a:p>
              <a:pPr algn="ctr"/>
              <a:r>
                <a:rPr lang="en-US" sz="1400" dirty="0" smtClean="0">
                  <a:sym typeface="Symbol"/>
                </a:rPr>
                <a:t>to be detected</a:t>
              </a:r>
              <a:endParaRPr lang="en-US" sz="14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08400" y="863861"/>
              <a:ext cx="1516926" cy="50347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llipse 3"/>
          <p:cNvSpPr/>
          <p:nvPr/>
        </p:nvSpPr>
        <p:spPr>
          <a:xfrm>
            <a:off x="1609293" y="581194"/>
            <a:ext cx="267131" cy="30777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1604392" y="1869870"/>
            <a:ext cx="267131" cy="30777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>
            <a:stCxn id="64" idx="1"/>
            <a:endCxn id="4" idx="6"/>
          </p:cNvCxnSpPr>
          <p:nvPr/>
        </p:nvCxnSpPr>
        <p:spPr>
          <a:xfrm flipH="1" flipV="1">
            <a:off x="1876424" y="735083"/>
            <a:ext cx="1831976" cy="3805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63" idx="1"/>
            <a:endCxn id="65" idx="7"/>
          </p:cNvCxnSpPr>
          <p:nvPr/>
        </p:nvCxnSpPr>
        <p:spPr>
          <a:xfrm flipH="1">
            <a:off x="1832403" y="1105725"/>
            <a:ext cx="1875997" cy="80921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èche en arc 59"/>
          <p:cNvSpPr/>
          <p:nvPr/>
        </p:nvSpPr>
        <p:spPr>
          <a:xfrm rot="437177">
            <a:off x="4250871" y="334188"/>
            <a:ext cx="3225801" cy="1637013"/>
          </a:xfrm>
          <a:prstGeom prst="circularArrow">
            <a:avLst>
              <a:gd name="adj1" fmla="val 5425"/>
              <a:gd name="adj2" fmla="val 520861"/>
              <a:gd name="adj3" fmla="val 20810739"/>
              <a:gd name="adj4" fmla="val 11223464"/>
              <a:gd name="adj5" fmla="val 164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7" y="2266950"/>
            <a:ext cx="5703800" cy="333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117013" y="5918000"/>
            <a:ext cx="602698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K.-L. </a:t>
            </a:r>
            <a:r>
              <a:rPr lang="en-US" sz="1200" dirty="0" err="1" smtClean="0"/>
              <a:t>Kratz</a:t>
            </a:r>
            <a:r>
              <a:rPr lang="en-US" sz="1200" dirty="0" smtClean="0"/>
              <a:t> et al.</a:t>
            </a:r>
          </a:p>
          <a:p>
            <a:r>
              <a:rPr lang="en-US" sz="1200" dirty="0" smtClean="0"/>
              <a:t>Proceedings of the Fourth International Conference on Nuclei far from Stability,</a:t>
            </a:r>
          </a:p>
          <a:p>
            <a:r>
              <a:rPr lang="en-US" sz="1200" dirty="0" smtClean="0"/>
              <a:t>(CERN Yellow Report 81-09, Geneva, 1981), pp. 317–326.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239840" y="459571"/>
            <a:ext cx="767738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 : </a:t>
            </a:r>
            <a:r>
              <a:rPr lang="en-US" sz="1600" baseline="30000" dirty="0" smtClean="0"/>
              <a:t>95</a:t>
            </a:r>
            <a:r>
              <a:rPr lang="en-US" sz="1600" dirty="0" smtClean="0"/>
              <a:t>Rb </a:t>
            </a:r>
            <a:r>
              <a:rPr lang="en-US" sz="1600" dirty="0" smtClean="0">
                <a:sym typeface="Symbol"/>
              </a:rPr>
              <a:t> </a:t>
            </a:r>
            <a:r>
              <a:rPr lang="en-US" sz="1600" baseline="30000" dirty="0" smtClean="0">
                <a:sym typeface="Symbol"/>
              </a:rPr>
              <a:t>95</a:t>
            </a:r>
            <a:r>
              <a:rPr lang="en-US" sz="1600" dirty="0" smtClean="0">
                <a:sym typeface="Symbol"/>
              </a:rPr>
              <a:t>Sr in the </a:t>
            </a:r>
            <a:r>
              <a:rPr lang="en-US" sz="1600" baseline="30000" dirty="0" smtClean="0">
                <a:sym typeface="Symbol"/>
              </a:rPr>
              <a:t>78</a:t>
            </a:r>
            <a:r>
              <a:rPr lang="en-US" sz="1600" dirty="0" smtClean="0">
                <a:sym typeface="Symbol"/>
              </a:rPr>
              <a:t>Ni valence space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3943291" y="1314936"/>
            <a:ext cx="4624504" cy="1306205"/>
            <a:chOff x="3943291" y="1314936"/>
            <a:chExt cx="4624504" cy="1306205"/>
          </a:xfrm>
        </p:grpSpPr>
        <p:sp>
          <p:nvSpPr>
            <p:cNvPr id="6" name="Flèche vers le bas 5"/>
            <p:cNvSpPr/>
            <p:nvPr/>
          </p:nvSpPr>
          <p:spPr>
            <a:xfrm>
              <a:off x="7300912" y="1961267"/>
              <a:ext cx="238125" cy="439916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lèche vers le bas 24"/>
            <p:cNvSpPr/>
            <p:nvPr/>
          </p:nvSpPr>
          <p:spPr>
            <a:xfrm>
              <a:off x="4719607" y="2181225"/>
              <a:ext cx="238125" cy="439916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943291" y="1901140"/>
              <a:ext cx="1790759" cy="27699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strong </a:t>
              </a:r>
              <a:r>
                <a:rPr lang="en-US" sz="1200" dirty="0" smtClean="0">
                  <a:sym typeface="Symbol"/>
                </a:rPr>
                <a:t>g</a:t>
              </a:r>
              <a:r>
                <a:rPr lang="en-US" sz="1200" baseline="-25000" dirty="0" smtClean="0">
                  <a:sym typeface="Symbol"/>
                </a:rPr>
                <a:t>7/2</a:t>
              </a:r>
              <a:r>
                <a:rPr lang="en-US" sz="1200" dirty="0" smtClean="0">
                  <a:sym typeface="Symbol"/>
                </a:rPr>
                <a:t>g</a:t>
              </a:r>
              <a:r>
                <a:rPr lang="en-US" sz="1200" baseline="-25000" dirty="0" smtClean="0">
                  <a:sym typeface="Symbol"/>
                </a:rPr>
                <a:t>9/2</a:t>
              </a:r>
              <a:r>
                <a:rPr lang="en-US" sz="1200" dirty="0" smtClean="0">
                  <a:sym typeface="Symbol"/>
                </a:rPr>
                <a:t> BSF</a:t>
              </a:r>
              <a:endParaRPr lang="en-US" sz="12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272153" y="1314936"/>
              <a:ext cx="2295642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“Pygmy” resonance built from accumulation of CP and SF transitions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71218" y="1741309"/>
            <a:ext cx="2342066" cy="4852372"/>
            <a:chOff x="171218" y="1741309"/>
            <a:chExt cx="2342066" cy="485237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18" y="1741309"/>
              <a:ext cx="2342066" cy="3649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2" y="5367729"/>
              <a:ext cx="1287462" cy="1225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1970089" y="5437285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SF</a:t>
              </a:r>
              <a:endParaRPr lang="fr-FR" sz="14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970089" y="5764112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BSF</a:t>
              </a:r>
              <a:endParaRPr lang="fr-FR" sz="14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970089" y="6148754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CP</a:t>
              </a:r>
              <a:endParaRPr lang="fr-FR" sz="14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995648" y="1027299"/>
            <a:ext cx="4553097" cy="908855"/>
            <a:chOff x="3995648" y="1027299"/>
            <a:chExt cx="4553097" cy="908855"/>
          </a:xfrm>
        </p:grpSpPr>
        <p:sp>
          <p:nvSpPr>
            <p:cNvPr id="26" name="ZoneTexte 25"/>
            <p:cNvSpPr txBox="1"/>
            <p:nvPr/>
          </p:nvSpPr>
          <p:spPr>
            <a:xfrm>
              <a:off x="3995648" y="1628377"/>
              <a:ext cx="1890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~64%</a:t>
              </a:r>
              <a:r>
                <a:rPr lang="en-US" sz="1400" dirty="0" smtClean="0"/>
                <a:t> of </a:t>
              </a:r>
              <a:r>
                <a:rPr lang="en-US" sz="1400" dirty="0" smtClean="0">
                  <a:sym typeface="Symbol"/>
                </a:rPr>
                <a:t>-feeding</a:t>
              </a:r>
              <a:endParaRPr lang="en-US" sz="14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53153" y="1027299"/>
              <a:ext cx="1895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0.06%</a:t>
              </a:r>
              <a:r>
                <a:rPr lang="en-US" sz="1400" dirty="0" smtClean="0"/>
                <a:t> of </a:t>
              </a:r>
              <a:r>
                <a:rPr lang="en-US" sz="1400" dirty="0" smtClean="0">
                  <a:sym typeface="Symbol"/>
                </a:rPr>
                <a:t>-feeding !</a:t>
              </a:r>
              <a:endParaRPr lang="en-US" sz="1400" dirty="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Structured β-strength function : experimental evidence ?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1019175" y="1936154"/>
            <a:ext cx="723900" cy="1045171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9840" y="967859"/>
            <a:ext cx="6005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nuclear structure strongly influences </a:t>
            </a:r>
            <a:r>
              <a:rPr lang="en-US" dirty="0">
                <a:sym typeface="Symbol"/>
              </a:rPr>
              <a:t>-decay properties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09" y="1041400"/>
            <a:ext cx="6049904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Structured β-strength function : experimental evidence ?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1218" y="1741309"/>
            <a:ext cx="2342066" cy="4852372"/>
            <a:chOff x="171218" y="1741309"/>
            <a:chExt cx="2342066" cy="485237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18" y="1741309"/>
              <a:ext cx="2342066" cy="3649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2" y="5367729"/>
              <a:ext cx="1287462" cy="1225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1970089" y="5437285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SF</a:t>
              </a:r>
              <a:endParaRPr lang="fr-FR" sz="1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70089" y="5764112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BSF</a:t>
              </a:r>
              <a:endParaRPr lang="fr-FR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970089" y="6148754"/>
              <a:ext cx="47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CP</a:t>
              </a:r>
              <a:endParaRPr lang="fr-FR" sz="1400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39840" y="459571"/>
            <a:ext cx="767738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More recent example </a:t>
            </a:r>
            <a:r>
              <a:rPr lang="en-US" sz="1600" dirty="0" smtClean="0"/>
              <a:t>: </a:t>
            </a:r>
            <a:r>
              <a:rPr lang="en-US" sz="1600" baseline="30000" dirty="0" smtClean="0"/>
              <a:t>83,84</a:t>
            </a:r>
            <a:r>
              <a:rPr lang="en-US" sz="1600" dirty="0" smtClean="0"/>
              <a:t>Ga </a:t>
            </a:r>
            <a:r>
              <a:rPr lang="en-US" sz="1600" dirty="0" smtClean="0">
                <a:sym typeface="Symbol"/>
              </a:rPr>
              <a:t> </a:t>
            </a:r>
            <a:r>
              <a:rPr lang="en-US" sz="1600" baseline="30000" dirty="0" smtClean="0">
                <a:sym typeface="Symbol"/>
              </a:rPr>
              <a:t>83,84</a:t>
            </a:r>
            <a:r>
              <a:rPr lang="en-US" sz="1600" dirty="0" smtClean="0">
                <a:sym typeface="Symbol"/>
              </a:rPr>
              <a:t>Ge </a:t>
            </a:r>
            <a:r>
              <a:rPr lang="en-US" sz="1600" dirty="0" smtClean="0">
                <a:sym typeface="Symbol"/>
              </a:rPr>
              <a:t>in the </a:t>
            </a:r>
            <a:r>
              <a:rPr lang="en-US" sz="1600" baseline="30000" dirty="0" smtClean="0">
                <a:sym typeface="Symbol"/>
              </a:rPr>
              <a:t>78</a:t>
            </a:r>
            <a:r>
              <a:rPr lang="en-US" sz="1600" dirty="0" smtClean="0">
                <a:sym typeface="Symbol"/>
              </a:rPr>
              <a:t>Ni valence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0962" y="4244459"/>
            <a:ext cx="3943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Madurga</a:t>
            </a:r>
            <a:r>
              <a:rPr lang="en-US" sz="1400" dirty="0" smtClean="0"/>
              <a:t> et al. PRL 117, 092502 (2016)</a:t>
            </a:r>
          </a:p>
          <a:p>
            <a:r>
              <a:rPr lang="en-US" sz="1400" dirty="0" smtClean="0">
                <a:sym typeface="Symbol"/>
              </a:rPr>
              <a:t>-delayed neutron TOF spectroscopy with VANDELE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16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Integrated 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-strength function : P</a:t>
            </a:r>
            <a:r>
              <a:rPr lang="en-US" b="1" baseline="-25000" dirty="0" smtClean="0">
                <a:solidFill>
                  <a:schemeClr val="bg1"/>
                </a:solidFill>
                <a:sym typeface="Symbol"/>
              </a:rPr>
              <a:t>(x)n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69332"/>
            <a:ext cx="6523263" cy="403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8804" y="2581275"/>
            <a:ext cx="1383109" cy="8001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98928" y="2796659"/>
            <a:ext cx="6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P</a:t>
            </a:r>
            <a:r>
              <a:rPr lang="fr-FR" b="1" baseline="-25000" dirty="0" smtClean="0">
                <a:solidFill>
                  <a:srgbClr val="92D050"/>
                </a:solidFill>
              </a:rPr>
              <a:t>1n</a:t>
            </a:r>
            <a:endParaRPr lang="fr-FR" b="1" baseline="-25000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0795" y="1872343"/>
            <a:ext cx="1401117" cy="7089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450658" y="2042143"/>
            <a:ext cx="6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P</a:t>
            </a:r>
            <a:r>
              <a:rPr lang="fr-FR" b="1" baseline="-25000" dirty="0" smtClean="0">
                <a:solidFill>
                  <a:srgbClr val="00B0F0"/>
                </a:solidFill>
              </a:rPr>
              <a:t>2n</a:t>
            </a:r>
            <a:endParaRPr lang="fr-FR" b="1" baseline="-25000" dirty="0">
              <a:solidFill>
                <a:srgbClr val="00B0F0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277812" y="4203669"/>
            <a:ext cx="8670396" cy="2174626"/>
            <a:chOff x="277812" y="4203669"/>
            <a:chExt cx="8670396" cy="2174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277812" y="5451566"/>
                  <a:ext cx="4294188" cy="9267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fr-FR" sz="160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160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trlPr>
                                  <a:rPr lang="fr-FR" sz="16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fr-FR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60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fr-FR" sz="16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fr-FR" sz="16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𝑍</m:t>
                                    </m:r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+1,</m:t>
                                    </m:r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fr-FR" sz="1600" b="0" i="1" smtClean="0">
                                    <a:latin typeface="Cambria Math"/>
                                    <a:ea typeface="Cambria Math"/>
                                  </a:rPr>
                                  <m:t>𝑑𝐸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trlPr>
                                  <a:rPr lang="fr-FR" sz="16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fr-FR" sz="16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fr-FR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fr-FR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60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sz="1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Cambria Math"/>
                                      </a:rPr>
                                      <m:t>𝑍</m:t>
                                    </m:r>
                                    <m:r>
                                      <a:rPr lang="fr-FR" sz="1600" i="1">
                                        <a:latin typeface="Cambria Math"/>
                                        <a:ea typeface="Cambria Math"/>
                                      </a:rPr>
                                      <m:t>+1,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  <m:r>
                                      <a:rPr lang="fr-FR" sz="16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fr-FR" sz="16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𝑑𝐸</m:t>
                                </m:r>
                              </m:e>
                            </m:nary>
                          </m:den>
                        </m:f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812" y="5451566"/>
                  <a:ext cx="4294188" cy="9267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e 12"/>
            <p:cNvGrpSpPr/>
            <p:nvPr/>
          </p:nvGrpSpPr>
          <p:grpSpPr>
            <a:xfrm>
              <a:off x="1643856" y="5007792"/>
              <a:ext cx="1340017" cy="550655"/>
              <a:chOff x="4894164" y="371452"/>
              <a:chExt cx="1340017" cy="550655"/>
            </a:xfrm>
          </p:grpSpPr>
          <p:sp>
            <p:nvSpPr>
              <p:cNvPr id="14" name="Accolade fermante 13"/>
              <p:cNvSpPr/>
              <p:nvPr/>
            </p:nvSpPr>
            <p:spPr>
              <a:xfrm rot="16200000">
                <a:off x="5450719" y="412290"/>
                <a:ext cx="198366" cy="821268"/>
              </a:xfrm>
              <a:prstGeom prst="rightBrace">
                <a:avLst>
                  <a:gd name="adj1" fmla="val 33865"/>
                  <a:gd name="adj2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894164" y="371452"/>
                <a:ext cx="1340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Symbol"/>
                  </a:rPr>
                  <a:t>S</a:t>
                </a:r>
                <a:r>
                  <a:rPr lang="en-US" baseline="-25000" dirty="0" smtClean="0">
                    <a:sym typeface="Symbol"/>
                  </a:rPr>
                  <a:t></a:t>
                </a:r>
                <a:endParaRPr lang="en-US" baseline="-25000" dirty="0"/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2746639" y="5037024"/>
              <a:ext cx="1490132" cy="521423"/>
              <a:chOff x="6112935" y="405649"/>
              <a:chExt cx="1490132" cy="521423"/>
            </a:xfrm>
          </p:grpSpPr>
          <p:sp>
            <p:nvSpPr>
              <p:cNvPr id="17" name="Accolade fermante 16"/>
              <p:cNvSpPr/>
              <p:nvPr/>
            </p:nvSpPr>
            <p:spPr>
              <a:xfrm rot="16200000">
                <a:off x="6743635" y="67640"/>
                <a:ext cx="228732" cy="1490131"/>
              </a:xfrm>
              <a:prstGeom prst="rightBrace">
                <a:avLst>
                  <a:gd name="adj1" fmla="val 33865"/>
                  <a:gd name="adj2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6263050" y="405649"/>
                <a:ext cx="13400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ym typeface="Symbol"/>
                  </a:rPr>
                  <a:t>Fermi function</a:t>
                </a:r>
                <a:endParaRPr lang="en-US" sz="1400" baseline="-25000" dirty="0"/>
              </a:p>
            </p:txBody>
          </p:sp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63"/>
            <a:stretch/>
          </p:blipFill>
          <p:spPr bwMode="auto">
            <a:xfrm>
              <a:off x="4953644" y="4670483"/>
              <a:ext cx="1010691" cy="57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e 18"/>
            <p:cNvGrpSpPr/>
            <p:nvPr/>
          </p:nvGrpSpPr>
          <p:grpSpPr>
            <a:xfrm>
              <a:off x="758282" y="4478003"/>
              <a:ext cx="1601074" cy="1118041"/>
              <a:chOff x="4572000" y="414094"/>
              <a:chExt cx="1601074" cy="1118041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4572000" y="414094"/>
                <a:ext cx="1601074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transition (GT, </a:t>
                </a:r>
                <a:r>
                  <a:rPr lang="en-US" sz="1200" dirty="0" err="1" smtClean="0"/>
                  <a:t>ff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etc</a:t>
                </a:r>
                <a:r>
                  <a:rPr lang="en-US" sz="1200" dirty="0" smtClean="0"/>
                  <a:t>)</a:t>
                </a:r>
              </a:p>
              <a:p>
                <a:pPr algn="ctr"/>
                <a:r>
                  <a:rPr lang="en-US" sz="1200" dirty="0" smtClean="0"/>
                  <a:t>matrix element</a:t>
                </a:r>
                <a:endParaRPr lang="en-US" sz="1200" dirty="0"/>
              </a:p>
            </p:txBody>
          </p:sp>
          <p:cxnSp>
            <p:nvCxnSpPr>
              <p:cNvPr id="22" name="Connecteur droit 21"/>
              <p:cNvCxnSpPr>
                <a:stCxn id="21" idx="2"/>
              </p:cNvCxnSpPr>
              <p:nvPr/>
            </p:nvCxnSpPr>
            <p:spPr>
              <a:xfrm>
                <a:off x="5372537" y="875759"/>
                <a:ext cx="460996" cy="656376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/>
            <p:cNvGrpSpPr/>
            <p:nvPr/>
          </p:nvGrpSpPr>
          <p:grpSpPr>
            <a:xfrm>
              <a:off x="2314021" y="4564961"/>
              <a:ext cx="1601074" cy="1070004"/>
              <a:chOff x="6173074" y="514188"/>
              <a:chExt cx="1601074" cy="1070004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6173074" y="514188"/>
                <a:ext cx="1601074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level density</a:t>
                </a:r>
                <a:endParaRPr lang="en-US" sz="1600" dirty="0"/>
              </a:p>
            </p:txBody>
          </p:sp>
          <p:cxnSp>
            <p:nvCxnSpPr>
              <p:cNvPr id="25" name="Connecteur droit 24"/>
              <p:cNvCxnSpPr>
                <a:stCxn id="24" idx="2"/>
              </p:cNvCxnSpPr>
              <p:nvPr/>
            </p:nvCxnSpPr>
            <p:spPr>
              <a:xfrm flipH="1">
                <a:off x="6324601" y="852742"/>
                <a:ext cx="649010" cy="731450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6109898" y="4203669"/>
              <a:ext cx="2838310" cy="5232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/>
                <a:buChar char="®"/>
              </a:pPr>
              <a:r>
                <a:rPr lang="en-US" sz="1400" dirty="0" smtClean="0">
                  <a:sym typeface="Symbol"/>
                </a:rPr>
                <a:t>the “</a:t>
              </a:r>
              <a:r>
                <a:rPr lang="en-US" sz="1400" dirty="0" err="1" smtClean="0">
                  <a:sym typeface="Symbol"/>
                </a:rPr>
                <a:t>Kratz</a:t>
              </a:r>
              <a:r>
                <a:rPr lang="en-US" sz="1400" dirty="0" smtClean="0">
                  <a:sym typeface="Symbol"/>
                </a:rPr>
                <a:t>-Herrmann formula” </a:t>
              </a:r>
            </a:p>
            <a:p>
              <a:r>
                <a:rPr lang="en-US" sz="1400" dirty="0" smtClean="0">
                  <a:sym typeface="Symbol"/>
                </a:rPr>
                <a:t>[Z. Phys. 263, 435 (1973)]</a:t>
              </a:r>
              <a:endParaRPr lang="en-US" sz="1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746913" y="4526090"/>
                  <a:ext cx="9523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=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913" y="4526090"/>
                  <a:ext cx="95237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ccolade ouvrante 10"/>
            <p:cNvSpPr/>
            <p:nvPr/>
          </p:nvSpPr>
          <p:spPr>
            <a:xfrm>
              <a:off x="4620269" y="4251294"/>
              <a:ext cx="314325" cy="965889"/>
            </a:xfrm>
            <a:prstGeom prst="leftBrace">
              <a:avLst>
                <a:gd name="adj1" fmla="val 47727"/>
                <a:gd name="adj2" fmla="val 50000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906019" y="4255237"/>
              <a:ext cx="739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Times" pitchFamily="18" charset="0"/>
                </a:rPr>
                <a:t>cste</a:t>
              </a:r>
              <a:endParaRPr lang="fr-FR" dirty="0">
                <a:latin typeface="Times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9898" y="4802531"/>
              <a:ext cx="2838310" cy="5232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/>
                <a:buChar char="®"/>
              </a:pPr>
              <a:r>
                <a:rPr lang="en-US" sz="1400" dirty="0" err="1" smtClean="0"/>
                <a:t>Miernik</a:t>
              </a:r>
              <a:endParaRPr lang="en-US" sz="1400" dirty="0"/>
            </a:p>
            <a:p>
              <a:r>
                <a:rPr lang="en-US" sz="1400" dirty="0" smtClean="0"/>
                <a:t>[PRC </a:t>
              </a:r>
              <a:r>
                <a:rPr lang="en-US" sz="1400" dirty="0"/>
                <a:t>88 041301(R) (2013</a:t>
              </a:r>
              <a:r>
                <a:rPr lang="en-US" sz="1400" dirty="0" smtClean="0"/>
                <a:t>)]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81804" y="5829229"/>
              <a:ext cx="2838310" cy="307777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structureless</a:t>
              </a:r>
              <a:r>
                <a:rPr lang="en-US" sz="1400" dirty="0" smtClean="0"/>
                <a:t> (“Pandemonium-like”)</a:t>
              </a:r>
              <a:endParaRPr lang="en-US" sz="1400" dirty="0"/>
            </a:p>
          </p:txBody>
        </p:sp>
        <p:sp>
          <p:nvSpPr>
            <p:cNvPr id="29" name="Flèche vers le bas 28"/>
            <p:cNvSpPr/>
            <p:nvPr/>
          </p:nvSpPr>
          <p:spPr>
            <a:xfrm>
              <a:off x="5124450" y="5360081"/>
              <a:ext cx="409575" cy="46914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287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/>
          <a:stretch/>
        </p:blipFill>
        <p:spPr bwMode="auto">
          <a:xfrm>
            <a:off x="1205273" y="1341378"/>
            <a:ext cx="1010691" cy="5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5823" y="661360"/>
            <a:ext cx="3272738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®"/>
            </a:pPr>
            <a:r>
              <a:rPr lang="en-US" sz="1400" dirty="0" err="1"/>
              <a:t>Miernik</a:t>
            </a:r>
            <a:r>
              <a:rPr lang="en-US" sz="1400" dirty="0"/>
              <a:t> level density </a:t>
            </a:r>
            <a:r>
              <a:rPr lang="en-US" sz="1400" dirty="0" smtClean="0"/>
              <a:t>parameterization</a:t>
            </a:r>
            <a:endParaRPr lang="en-US" sz="1400" dirty="0"/>
          </a:p>
          <a:p>
            <a:r>
              <a:rPr lang="en-US" sz="1400" dirty="0" smtClean="0"/>
              <a:t>[PRC </a:t>
            </a:r>
            <a:r>
              <a:rPr lang="en-US" sz="1400" dirty="0"/>
              <a:t>88 041301(R) (2013</a:t>
            </a:r>
            <a:r>
              <a:rPr lang="en-US" sz="1400" dirty="0" smtClean="0"/>
              <a:t>)]</a:t>
            </a:r>
            <a:endParaRPr lang="en-US" sz="1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7" y="1755082"/>
            <a:ext cx="48514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527067" y="2529782"/>
            <a:ext cx="116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even-even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564044" y="392944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odd</a:t>
            </a:r>
            <a:r>
              <a:rPr lang="fr-FR" dirty="0" smtClean="0"/>
              <a:t>-mass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607650" y="5237541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odd-odd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Integrated 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-strength function : P</a:t>
            </a:r>
            <a:r>
              <a:rPr lang="en-US" b="1" baseline="-25000" dirty="0" smtClean="0">
                <a:solidFill>
                  <a:schemeClr val="bg1"/>
                </a:solidFill>
                <a:sym typeface="Symbol"/>
              </a:rPr>
              <a:t>(x)n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928667" y="507560"/>
            <a:ext cx="2876675" cy="5549647"/>
            <a:chOff x="4928667" y="507560"/>
            <a:chExt cx="2876675" cy="5549647"/>
          </a:xfrm>
        </p:grpSpPr>
        <p:grpSp>
          <p:nvGrpSpPr>
            <p:cNvPr id="24" name="Groupe 23"/>
            <p:cNvGrpSpPr/>
            <p:nvPr/>
          </p:nvGrpSpPr>
          <p:grpSpPr>
            <a:xfrm>
              <a:off x="4928667" y="837507"/>
              <a:ext cx="2867600" cy="5219700"/>
              <a:chOff x="5132100" y="571500"/>
              <a:chExt cx="2867600" cy="5219700"/>
            </a:xfrm>
          </p:grpSpPr>
          <p:cxnSp>
            <p:nvCxnSpPr>
              <p:cNvPr id="25" name="Connecteur droit 24"/>
              <p:cNvCxnSpPr/>
              <p:nvPr/>
            </p:nvCxnSpPr>
            <p:spPr>
              <a:xfrm flipV="1">
                <a:off x="5461000" y="1123146"/>
                <a:ext cx="0" cy="4655354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6337300" y="1123146"/>
                <a:ext cx="0" cy="4655354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V="1">
                <a:off x="7658100" y="1135846"/>
                <a:ext cx="0" cy="4655354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e 27"/>
              <p:cNvGrpSpPr/>
              <p:nvPr/>
            </p:nvGrpSpPr>
            <p:grpSpPr>
              <a:xfrm>
                <a:off x="5132100" y="571500"/>
                <a:ext cx="683200" cy="564346"/>
                <a:chOff x="5132100" y="571500"/>
                <a:chExt cx="683200" cy="564346"/>
              </a:xfrm>
            </p:grpSpPr>
            <p:sp>
              <p:nvSpPr>
                <p:cNvPr id="36" name="Ellipse 35"/>
                <p:cNvSpPr/>
                <p:nvPr/>
              </p:nvSpPr>
              <p:spPr>
                <a:xfrm>
                  <a:off x="5170200" y="571500"/>
                  <a:ext cx="570200" cy="5643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5132100" y="677614"/>
                  <a:ext cx="6832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N=28</a:t>
                  </a:r>
                  <a:endParaRPr lang="fr-FR" dirty="0"/>
                </a:p>
              </p:txBody>
            </p:sp>
          </p:grpSp>
          <p:grpSp>
            <p:nvGrpSpPr>
              <p:cNvPr id="29" name="Groupe 28"/>
              <p:cNvGrpSpPr/>
              <p:nvPr/>
            </p:nvGrpSpPr>
            <p:grpSpPr>
              <a:xfrm>
                <a:off x="5995700" y="571500"/>
                <a:ext cx="683200" cy="564346"/>
                <a:chOff x="5132100" y="571500"/>
                <a:chExt cx="683200" cy="564346"/>
              </a:xfrm>
            </p:grpSpPr>
            <p:sp>
              <p:nvSpPr>
                <p:cNvPr id="34" name="Ellipse 33"/>
                <p:cNvSpPr/>
                <p:nvPr/>
              </p:nvSpPr>
              <p:spPr>
                <a:xfrm>
                  <a:off x="5170200" y="571500"/>
                  <a:ext cx="570200" cy="5643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5132100" y="677614"/>
                  <a:ext cx="6832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N=50</a:t>
                  </a:r>
                  <a:endParaRPr lang="fr-FR" dirty="0"/>
                </a:p>
              </p:txBody>
            </p:sp>
          </p:grpSp>
          <p:grpSp>
            <p:nvGrpSpPr>
              <p:cNvPr id="30" name="Groupe 29"/>
              <p:cNvGrpSpPr/>
              <p:nvPr/>
            </p:nvGrpSpPr>
            <p:grpSpPr>
              <a:xfrm>
                <a:off x="7316500" y="580107"/>
                <a:ext cx="683200" cy="564346"/>
                <a:chOff x="5132100" y="571500"/>
                <a:chExt cx="683200" cy="564346"/>
              </a:xfrm>
            </p:grpSpPr>
            <p:sp>
              <p:nvSpPr>
                <p:cNvPr id="32" name="Ellipse 31"/>
                <p:cNvSpPr/>
                <p:nvPr/>
              </p:nvSpPr>
              <p:spPr>
                <a:xfrm>
                  <a:off x="5170200" y="571500"/>
                  <a:ext cx="570200" cy="5643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5132100" y="677614"/>
                  <a:ext cx="6832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N=82</a:t>
                  </a:r>
                  <a:endParaRPr lang="fr-FR" dirty="0"/>
                </a:p>
              </p:txBody>
            </p:sp>
          </p:grpSp>
        </p:grpSp>
        <p:sp>
          <p:nvSpPr>
            <p:cNvPr id="54" name="Rectangle 53"/>
            <p:cNvSpPr/>
            <p:nvPr/>
          </p:nvSpPr>
          <p:spPr>
            <a:xfrm>
              <a:off x="4976741" y="507560"/>
              <a:ext cx="2828601" cy="33855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Spin-orbit magic numbers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87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9830</TotalTime>
  <Words>2627</Words>
  <Application>Microsoft Office PowerPoint</Application>
  <PresentationFormat>Affichage à l'écran (4:3)</PresentationFormat>
  <Paragraphs>508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Verney</dc:creator>
  <cp:lastModifiedBy>David Verney</cp:lastModifiedBy>
  <cp:revision>195</cp:revision>
  <cp:lastPrinted>2018-02-01T12:54:22Z</cp:lastPrinted>
  <dcterms:created xsi:type="dcterms:W3CDTF">2018-01-23T16:18:02Z</dcterms:created>
  <dcterms:modified xsi:type="dcterms:W3CDTF">2019-06-24T20:00:12Z</dcterms:modified>
</cp:coreProperties>
</file>