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tif" ContentType="image/tiff"/>
  <Default Extension="wdp" ContentType="image/vnd.ms-photo"/>
  <Default Extension="bin" ContentType="application/vnd.openxmlformats-officedocument.presentationml.printerSettings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25"/>
  </p:notesMasterIdLst>
  <p:sldIdLst>
    <p:sldId id="256" r:id="rId2"/>
    <p:sldId id="352" r:id="rId3"/>
    <p:sldId id="353" r:id="rId4"/>
    <p:sldId id="319" r:id="rId5"/>
    <p:sldId id="354" r:id="rId6"/>
    <p:sldId id="368" r:id="rId7"/>
    <p:sldId id="369" r:id="rId8"/>
    <p:sldId id="355" r:id="rId9"/>
    <p:sldId id="332" r:id="rId10"/>
    <p:sldId id="346" r:id="rId11"/>
    <p:sldId id="370" r:id="rId12"/>
    <p:sldId id="349" r:id="rId13"/>
    <p:sldId id="351" r:id="rId14"/>
    <p:sldId id="348" r:id="rId15"/>
    <p:sldId id="359" r:id="rId16"/>
    <p:sldId id="366" r:id="rId17"/>
    <p:sldId id="358" r:id="rId18"/>
    <p:sldId id="361" r:id="rId19"/>
    <p:sldId id="367" r:id="rId20"/>
    <p:sldId id="340" r:id="rId21"/>
    <p:sldId id="357" r:id="rId22"/>
    <p:sldId id="362" r:id="rId23"/>
    <p:sldId id="3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FC02FF"/>
    <a:srgbClr val="22FF47"/>
    <a:srgbClr val="757575"/>
    <a:srgbClr val="7A7A7A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7" autoAdjust="0"/>
    <p:restoredTop sz="95918" autoAdjust="0"/>
  </p:normalViewPr>
  <p:slideViewPr>
    <p:cSldViewPr snapToGrid="0">
      <p:cViewPr varScale="1">
        <p:scale>
          <a:sx n="112" d="100"/>
          <a:sy n="112" d="100"/>
        </p:scale>
        <p:origin x="-44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C3326-352C-437E-90F9-708EFF2C774E}" type="datetimeFigureOut">
              <a:rPr lang="pl-PL" smtClean="0"/>
              <a:t>27/06/19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C25C6-B2DB-46B9-B41C-761AC540C07A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86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EC6E5-77A8-4348-B751-122B336D124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05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EC6E5-77A8-4348-B751-122B336D124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75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EC6E5-77A8-4348-B751-122B336D124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86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EC6E5-77A8-4348-B751-122B336D124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2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1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8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4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46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7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308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851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9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6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1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0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8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8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9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0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5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27/06/19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91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50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46.pn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tiff"/><Relationship Id="rId3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microsoft.com/office/2007/relationships/hdphoto" Target="../media/hdphoto2.wdp"/><Relationship Id="rId7" Type="http://schemas.openxmlformats.org/officeDocument/2006/relationships/image" Target="../media/image11.png"/><Relationship Id="rId8" Type="http://schemas.microsoft.com/office/2007/relationships/hdphoto" Target="../media/hdphoto3.wdp"/><Relationship Id="rId9" Type="http://schemas.openxmlformats.org/officeDocument/2006/relationships/image" Target="../media/image12.png"/><Relationship Id="rId10" Type="http://schemas.microsoft.com/office/2007/relationships/hdphoto" Target="../media/hdphoto4.wdp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5" Type="http://schemas.openxmlformats.org/officeDocument/2006/relationships/image" Target="../media/image25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4" Type="http://schemas.openxmlformats.org/officeDocument/2006/relationships/image" Target="../media/image3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5612" y="391336"/>
            <a:ext cx="8493237" cy="19565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Status of the experiment E676@GANIL: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en-GB" sz="3200" dirty="0" smtClean="0"/>
              <a:t>Lifetime </a:t>
            </a:r>
            <a:r>
              <a:rPr lang="en-GB" sz="3200" dirty="0"/>
              <a:t>measurements of excited states in neutron-rich C and O isotopes as a test of the three-body forces</a:t>
            </a:r>
            <a:endParaRPr lang="pl-PL" sz="3200" dirty="0">
              <a:effectLst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32590" y="5926471"/>
            <a:ext cx="20681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pl-PL" sz="2400" cap="none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NuSpIn</a:t>
            </a:r>
            <a:r>
              <a:rPr lang="pl-PL" altLang="pl-PL" sz="2400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 2019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pl-PL" sz="2400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27</a:t>
            </a:r>
            <a:r>
              <a:rPr lang="en-GB" altLang="pl-PL" sz="2400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.0</a:t>
            </a:r>
            <a:r>
              <a:rPr lang="pl-PL" altLang="pl-PL" sz="2400" cap="none" dirty="0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  <a:r>
              <a:rPr lang="en-GB" altLang="pl-PL" sz="2400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.201</a:t>
            </a:r>
            <a:r>
              <a:rPr lang="pl-PL" altLang="pl-PL" sz="2400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  <a:r>
              <a:rPr lang="en-GB" altLang="pl-PL" sz="2400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pl-PL" sz="24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051" y="6158602"/>
            <a:ext cx="1589591" cy="72008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9291" t="9526" r="8870" b="8894"/>
          <a:stretch>
            <a:fillRect/>
          </a:stretch>
        </p:blipFill>
        <p:spPr bwMode="auto">
          <a:xfrm>
            <a:off x="11219777" y="4842247"/>
            <a:ext cx="973092" cy="13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75" y="707298"/>
            <a:ext cx="2709048" cy="1410408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579421" y="2602438"/>
            <a:ext cx="8912597" cy="288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b="1" dirty="0" smtClean="0">
                <a:solidFill>
                  <a:schemeClr val="tx1"/>
                </a:solidFill>
                <a:latin typeface="Corbel" pitchFamily="34" charset="0"/>
              </a:rPr>
              <a:t>M. </a:t>
            </a:r>
            <a:r>
              <a:rPr lang="en-GB" b="1" dirty="0" err="1" smtClean="0">
                <a:solidFill>
                  <a:schemeClr val="tx1"/>
                </a:solidFill>
                <a:latin typeface="Corbel" pitchFamily="34" charset="0"/>
              </a:rPr>
              <a:t>Ciema</a:t>
            </a:r>
            <a:r>
              <a:rPr lang="pl-PL" b="1" dirty="0" smtClean="0">
                <a:solidFill>
                  <a:schemeClr val="tx1"/>
                </a:solidFill>
                <a:latin typeface="Corbel" pitchFamily="34" charset="0"/>
              </a:rPr>
              <a:t>Ł</a:t>
            </a:r>
            <a:r>
              <a:rPr lang="en-GB" b="1" dirty="0" smtClean="0">
                <a:solidFill>
                  <a:schemeClr val="tx1"/>
                </a:solidFill>
                <a:latin typeface="Corbel" pitchFamily="34" charset="0"/>
              </a:rPr>
              <a:t>a, IFJ PAN Krakow</a:t>
            </a:r>
          </a:p>
          <a:p>
            <a:pPr algn="ctr">
              <a:lnSpc>
                <a:spcPct val="80000"/>
              </a:lnSpc>
            </a:pPr>
            <a:endParaRPr lang="en-GB" b="1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 smtClean="0">
                <a:solidFill>
                  <a:schemeClr val="tx1"/>
                </a:solidFill>
                <a:latin typeface="Corbel" pitchFamily="34" charset="0"/>
              </a:rPr>
              <a:t>Spokespersons: </a:t>
            </a:r>
            <a:r>
              <a:rPr lang="en-GB" dirty="0" smtClean="0">
                <a:solidFill>
                  <a:schemeClr val="tx1"/>
                </a:solidFill>
                <a:latin typeface="Corbel" pitchFamily="34" charset="0"/>
              </a:rPr>
              <a:t>S. Leoni, B. </a:t>
            </a:r>
            <a:r>
              <a:rPr lang="en-GB" dirty="0" err="1" smtClean="0">
                <a:solidFill>
                  <a:schemeClr val="tx1"/>
                </a:solidFill>
                <a:latin typeface="Corbel" pitchFamily="34" charset="0"/>
              </a:rPr>
              <a:t>Fornal</a:t>
            </a:r>
            <a:r>
              <a:rPr lang="en-GB" dirty="0" smtClean="0">
                <a:solidFill>
                  <a:schemeClr val="tx1"/>
                </a:solidFill>
                <a:latin typeface="Corbel" pitchFamily="34" charset="0"/>
              </a:rPr>
              <a:t>, M. Ciemala</a:t>
            </a:r>
          </a:p>
          <a:p>
            <a:pPr algn="ctr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  <a:latin typeface="Corbel" pitchFamily="34" charset="0"/>
              </a:rPr>
              <a:t>Milano – IFJ PAN Krakow</a:t>
            </a:r>
          </a:p>
          <a:p>
            <a:pPr algn="ctr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  <a:latin typeface="Corbel" pitchFamily="34" charset="0"/>
              </a:rPr>
              <a:t>Local Contact: G. </a:t>
            </a:r>
            <a:r>
              <a:rPr lang="en-GB" sz="1800" dirty="0" err="1" smtClean="0">
                <a:solidFill>
                  <a:schemeClr val="tx1"/>
                </a:solidFill>
                <a:latin typeface="Corbel" pitchFamily="34" charset="0"/>
              </a:rPr>
              <a:t>DeFrance</a:t>
            </a:r>
            <a:r>
              <a:rPr lang="en-GB" sz="1800" dirty="0" smtClean="0">
                <a:solidFill>
                  <a:schemeClr val="tx1"/>
                </a:solidFill>
                <a:latin typeface="Corbel" pitchFamily="34" charset="0"/>
              </a:rPr>
              <a:t>, M. Ciemala</a:t>
            </a:r>
            <a:endParaRPr lang="pl-PL" sz="1800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ctr"/>
            <a:endParaRPr lang="pl-PL" sz="1400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pl-PL" sz="1400" b="1" dirty="0" smtClean="0">
                <a:solidFill>
                  <a:srgbClr val="FFFF00"/>
                </a:solidFill>
                <a:latin typeface="Arial" charset="0"/>
                <a:cs typeface="Arial" pitchFamily="34" charset="0"/>
              </a:rPr>
              <a:t>AGATA@GANIL</a:t>
            </a:r>
            <a:r>
              <a:rPr lang="pl-PL" sz="1400" b="1" dirty="0" smtClean="0">
                <a:solidFill>
                  <a:srgbClr val="FFFF00"/>
                </a:solidFill>
                <a:latin typeface="Arial" charset="0"/>
              </a:rPr>
              <a:t> Collaboration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pl-PL" sz="1400" dirty="0" err="1" smtClean="0">
                <a:solidFill>
                  <a:srgbClr val="FFFFFF"/>
                </a:solidFill>
                <a:latin typeface="Arial" charset="0"/>
              </a:rPr>
              <a:t>Coordinators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rgbClr val="FFFFFF"/>
                </a:solidFill>
                <a:latin typeface="Arial" charset="0"/>
              </a:rPr>
              <a:t>E. Clement, S. </a:t>
            </a:r>
            <a:r>
              <a:rPr lang="pl-PL" sz="1400" b="1" dirty="0" err="1" smtClean="0">
                <a:solidFill>
                  <a:srgbClr val="FFFFFF"/>
                </a:solidFill>
                <a:latin typeface="Arial" charset="0"/>
              </a:rPr>
              <a:t>Lenzi</a:t>
            </a:r>
            <a:endParaRPr lang="pl-PL" sz="1400" b="1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ts val="0"/>
              </a:spcBef>
            </a:pPr>
            <a:endParaRPr lang="pl-PL" sz="1400" b="1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pl-PL" sz="1400" b="1" dirty="0" smtClean="0">
                <a:solidFill>
                  <a:srgbClr val="FFFF00"/>
                </a:solidFill>
                <a:latin typeface="Arial" charset="0"/>
              </a:rPr>
              <a:t>VAMOS Collaboration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pl-PL" sz="1400" dirty="0" err="1" smtClean="0">
                <a:solidFill>
                  <a:srgbClr val="FFFFFF"/>
                </a:solidFill>
                <a:latin typeface="Arial" charset="0"/>
              </a:rPr>
              <a:t>Coordinator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rgbClr val="FFFFFF"/>
                </a:solidFill>
                <a:latin typeface="Arial" charset="0"/>
              </a:rPr>
              <a:t>M. </a:t>
            </a:r>
            <a:r>
              <a:rPr lang="pl-PL" sz="1400" b="1" dirty="0" err="1" smtClean="0">
                <a:solidFill>
                  <a:srgbClr val="FFFFFF"/>
                </a:solidFill>
                <a:latin typeface="Arial" charset="0"/>
              </a:rPr>
              <a:t>Rejmund</a:t>
            </a:r>
            <a:r>
              <a:rPr lang="pl-PL" sz="1400" b="1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GANIL, Caen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endParaRPr lang="pl-PL" sz="1400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pl-PL" sz="1400" b="1" dirty="0" smtClean="0">
                <a:solidFill>
                  <a:srgbClr val="FFFF00"/>
                </a:solidFill>
                <a:latin typeface="Arial" charset="0"/>
              </a:rPr>
              <a:t>PARIS Collaboration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pl-PL" sz="1400" dirty="0" err="1" smtClean="0">
                <a:solidFill>
                  <a:srgbClr val="FFFFFF"/>
                </a:solidFill>
                <a:latin typeface="Arial" charset="0"/>
              </a:rPr>
              <a:t>Coordinator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l-PL" sz="1400" b="1" dirty="0" smtClean="0">
                <a:solidFill>
                  <a:srgbClr val="FFFFFF"/>
                </a:solidFill>
                <a:latin typeface="Arial" charset="0"/>
              </a:rPr>
              <a:t>A. Maj</a:t>
            </a:r>
            <a:r>
              <a:rPr lang="pl-PL" sz="1400" dirty="0" smtClean="0">
                <a:solidFill>
                  <a:srgbClr val="FFFFFF"/>
                </a:solidFill>
                <a:latin typeface="Arial" charset="0"/>
              </a:rPr>
              <a:t>, IFJ PAN, </a:t>
            </a:r>
            <a:r>
              <a:rPr lang="pl-PL" sz="1400" dirty="0" err="1" smtClean="0">
                <a:solidFill>
                  <a:srgbClr val="FFFFFF"/>
                </a:solidFill>
                <a:latin typeface="Arial" charset="0"/>
              </a:rPr>
              <a:t>Krakow</a:t>
            </a:r>
            <a:endParaRPr lang="en-GB" sz="1400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ctr">
              <a:lnSpc>
                <a:spcPct val="50000"/>
              </a:lnSpc>
            </a:pPr>
            <a:endParaRPr lang="en-GB" sz="1400" dirty="0" smtClean="0">
              <a:solidFill>
                <a:schemeClr val="tx1"/>
              </a:solidFill>
              <a:latin typeface="Corbel" pitchFamily="34" charset="0"/>
            </a:endParaRPr>
          </a:p>
          <a:p>
            <a:endParaRPr lang="pl-PL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1910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8342" y="241158"/>
            <a:ext cx="863750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err="1" smtClean="0"/>
              <a:t>Simulations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needed</a:t>
            </a:r>
            <a:r>
              <a:rPr lang="pl-PL" sz="3200" b="1" dirty="0" smtClean="0"/>
              <a:t> to </a:t>
            </a:r>
            <a:r>
              <a:rPr lang="pl-PL" sz="3200" b="1" dirty="0" err="1" smtClean="0"/>
              <a:t>extract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lifetimes</a:t>
            </a:r>
            <a:r>
              <a:rPr lang="pl-PL" sz="3200" b="1" dirty="0" smtClean="0"/>
              <a:t> </a:t>
            </a:r>
          </a:p>
          <a:p>
            <a:r>
              <a:rPr lang="pl-PL" sz="3200" b="1" dirty="0" smtClean="0"/>
              <a:t>from </a:t>
            </a:r>
            <a:r>
              <a:rPr lang="pl-PL" sz="3200" b="1" dirty="0" smtClean="0">
                <a:latin typeface="Symbol" charset="2"/>
                <a:cs typeface="Symbol" charset="2"/>
              </a:rPr>
              <a:t>g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lineshape</a:t>
            </a:r>
            <a:endParaRPr lang="pl-PL" sz="3200" b="1" dirty="0" smtClean="0"/>
          </a:p>
          <a:p>
            <a:endParaRPr lang="pl-PL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48341" y="1849070"/>
            <a:ext cx="7057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T</a:t>
            </a:r>
            <a:r>
              <a:rPr lang="en-GB" dirty="0" smtClean="0"/>
              <a:t>he </a:t>
            </a:r>
            <a:r>
              <a:rPr lang="en-GB" dirty="0"/>
              <a:t>beam is passing through  the </a:t>
            </a:r>
            <a:r>
              <a:rPr lang="en-GB" dirty="0" smtClean="0"/>
              <a:t>target decreasing </a:t>
            </a:r>
            <a:r>
              <a:rPr lang="en-GB" dirty="0"/>
              <a:t>its </a:t>
            </a:r>
            <a:r>
              <a:rPr lang="en-GB" dirty="0" smtClean="0"/>
              <a:t>energy.</a:t>
            </a:r>
            <a:r>
              <a:rPr lang="pl-PL" dirty="0" smtClean="0"/>
              <a:t> </a:t>
            </a:r>
            <a:endParaRPr lang="pl-PL" u="sng" dirty="0" smtClean="0"/>
          </a:p>
          <a:p>
            <a:r>
              <a:rPr lang="pl-PL" dirty="0" smtClean="0"/>
              <a:t>      </a:t>
            </a:r>
            <a:r>
              <a:rPr lang="en-GB" dirty="0" smtClean="0"/>
              <a:t>Multi nucleon transfer reactions </a:t>
            </a:r>
            <a:r>
              <a:rPr lang="it-IT" dirty="0" err="1" smtClean="0"/>
              <a:t>occur</a:t>
            </a:r>
            <a:r>
              <a:rPr lang="it-IT" dirty="0" smtClean="0"/>
              <a:t> inside the target. </a:t>
            </a:r>
            <a:endParaRPr lang="pl-PL" dirty="0" smtClean="0"/>
          </a:p>
          <a:p>
            <a:r>
              <a:rPr lang="en-GB" dirty="0" smtClean="0"/>
              <a:t>      An excited level is let to decay with fixed lifetime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9" name="pole tekstowe 6"/>
          <p:cNvSpPr txBox="1"/>
          <p:nvPr/>
        </p:nvSpPr>
        <p:spPr>
          <a:xfrm>
            <a:off x="262297" y="3423901"/>
            <a:ext cx="5668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/>
              <a:t>(with GEANT4 </a:t>
            </a:r>
            <a:r>
              <a:rPr lang="pl-PL" dirty="0" err="1"/>
              <a:t>package</a:t>
            </a:r>
            <a:r>
              <a:rPr lang="pl-PL" dirty="0"/>
              <a:t>)  of AGATA </a:t>
            </a:r>
            <a:r>
              <a:rPr lang="pl-PL" dirty="0" err="1" smtClean="0"/>
              <a:t>response</a:t>
            </a:r>
            <a:r>
              <a:rPr lang="pl-PL" dirty="0"/>
              <a:t>. </a:t>
            </a:r>
          </a:p>
          <a:p>
            <a:endParaRPr lang="en-GB" dirty="0"/>
          </a:p>
        </p:txBody>
      </p:sp>
      <p:sp>
        <p:nvSpPr>
          <p:cNvPr id="10" name="pole tekstowe 7"/>
          <p:cNvSpPr txBox="1"/>
          <p:nvPr/>
        </p:nvSpPr>
        <p:spPr>
          <a:xfrm>
            <a:off x="262296" y="4365115"/>
            <a:ext cx="7221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GB" dirty="0" smtClean="0"/>
              <a:t>AGATA </a:t>
            </a:r>
            <a:r>
              <a:rPr lang="en-GB" dirty="0"/>
              <a:t>simulated data are  tracked </a:t>
            </a:r>
            <a:r>
              <a:rPr lang="en-GB" dirty="0" smtClean="0"/>
              <a:t>(similarly to</a:t>
            </a:r>
          </a:p>
          <a:p>
            <a:r>
              <a:rPr lang="en-GB" dirty="0"/>
              <a:t> </a:t>
            </a:r>
            <a:r>
              <a:rPr lang="en-GB" dirty="0" smtClean="0"/>
              <a:t>    experimental </a:t>
            </a:r>
            <a:r>
              <a:rPr lang="en-GB" dirty="0"/>
              <a:t>data) and Doppler </a:t>
            </a:r>
            <a:r>
              <a:rPr lang="en-GB" dirty="0" smtClean="0"/>
              <a:t>corrected.</a:t>
            </a:r>
          </a:p>
          <a:p>
            <a:pPr marL="342900" indent="-342900">
              <a:buAutoNum type="arabicPeriod" startAt="3"/>
            </a:pPr>
            <a:endParaRPr lang="en-GB" dirty="0" smtClean="0"/>
          </a:p>
          <a:p>
            <a:pPr marL="342900" indent="-342900">
              <a:buAutoNum type="arabicPeriod" startAt="3"/>
            </a:pPr>
            <a:r>
              <a:rPr lang="en-GB" dirty="0" smtClean="0"/>
              <a:t>Experimental energy resolution of AGATA </a:t>
            </a:r>
            <a:r>
              <a:rPr lang="en-GB" dirty="0"/>
              <a:t>crystals and  differences in counting rates are </a:t>
            </a:r>
            <a:r>
              <a:rPr lang="en-GB" dirty="0" smtClean="0"/>
              <a:t>included </a:t>
            </a:r>
            <a:r>
              <a:rPr lang="en-GB" dirty="0"/>
              <a:t>in the </a:t>
            </a:r>
            <a:r>
              <a:rPr lang="en-GB" dirty="0" smtClean="0"/>
              <a:t>simulation.</a:t>
            </a:r>
          </a:p>
          <a:p>
            <a:endParaRPr lang="en-GB" dirty="0" smtClean="0"/>
          </a:p>
          <a:p>
            <a:pPr marL="342900" indent="-342900">
              <a:buAutoNum type="arabicPeriod" startAt="3"/>
            </a:pPr>
            <a:r>
              <a:rPr lang="pl-PL" dirty="0" smtClean="0"/>
              <a:t>2D chi</a:t>
            </a:r>
            <a:r>
              <a:rPr lang="pl-PL" baseline="30000" dirty="0" smtClean="0"/>
              <a:t>2</a:t>
            </a:r>
            <a:r>
              <a:rPr lang="pl-PL" dirty="0" smtClean="0"/>
              <a:t> </a:t>
            </a:r>
            <a:r>
              <a:rPr lang="pl-PL" dirty="0" err="1" smtClean="0"/>
              <a:t>maps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 to </a:t>
            </a:r>
            <a:r>
              <a:rPr lang="pl-PL" dirty="0" err="1" smtClean="0"/>
              <a:t>determine</a:t>
            </a:r>
            <a:r>
              <a:rPr lang="pl-PL" dirty="0" smtClean="0"/>
              <a:t> optimum </a:t>
            </a:r>
            <a:r>
              <a:rPr lang="pl-PL" dirty="0" err="1" smtClean="0"/>
              <a:t>lifetime</a:t>
            </a:r>
            <a:r>
              <a:rPr lang="pl-PL" dirty="0" smtClean="0"/>
              <a:t>.</a:t>
            </a:r>
            <a:endParaRPr lang="pl-PL" dirty="0"/>
          </a:p>
          <a:p>
            <a:endParaRPr lang="en-GB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484157" y="1958214"/>
            <a:ext cx="4478030" cy="3377530"/>
            <a:chOff x="7555141" y="3377534"/>
            <a:chExt cx="4478030" cy="3377530"/>
          </a:xfrm>
        </p:grpSpPr>
        <p:pic>
          <p:nvPicPr>
            <p:cNvPr id="11" name="Obraz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3"/>
            <a:stretch/>
          </p:blipFill>
          <p:spPr>
            <a:xfrm>
              <a:off x="7555141" y="3377534"/>
              <a:ext cx="4478030" cy="3377530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10608013" y="3907890"/>
              <a:ext cx="1254287" cy="212365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g</a:t>
              </a:r>
              <a:r>
                <a:rPr lang="it-IT" sz="2400" b="1" dirty="0" smtClean="0">
                  <a:solidFill>
                    <a:srgbClr val="0000FF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0000FF"/>
                  </a:solidFill>
                </a:rPr>
                <a:t>peak</a:t>
              </a:r>
              <a:endParaRPr lang="it-IT" sz="2400" b="1" dirty="0" smtClean="0">
                <a:solidFill>
                  <a:srgbClr val="0000FF"/>
                </a:solidFill>
              </a:endParaRPr>
            </a:p>
            <a:p>
              <a:pPr algn="r"/>
              <a:r>
                <a:rPr lang="it-IT" sz="2400" b="1" dirty="0" smtClean="0">
                  <a:solidFill>
                    <a:srgbClr val="0000FF"/>
                  </a:solidFill>
                </a:rPr>
                <a:t>2</a:t>
              </a:r>
              <a:r>
                <a:rPr lang="it-IT" sz="2400" b="1" baseline="30000" dirty="0" smtClean="0">
                  <a:solidFill>
                    <a:srgbClr val="0000FF"/>
                  </a:solidFill>
                </a:rPr>
                <a:t>+</a:t>
              </a:r>
              <a:r>
                <a:rPr lang="it-IT" sz="2400" b="1" baseline="-25000" dirty="0" smtClean="0">
                  <a:solidFill>
                    <a:srgbClr val="0000FF"/>
                  </a:solidFill>
                </a:rPr>
                <a:t>1</a:t>
              </a:r>
              <a:r>
                <a:rPr lang="it-IT" sz="2400" b="1" dirty="0" smtClean="0">
                  <a:solidFill>
                    <a:srgbClr val="0000FF"/>
                  </a:solidFill>
                  <a:sym typeface="Wingdings"/>
                </a:rPr>
                <a:t>0+</a:t>
              </a:r>
            </a:p>
            <a:p>
              <a:pPr algn="r"/>
              <a:endParaRPr lang="it-IT" sz="2400" b="1" dirty="0" smtClean="0">
                <a:solidFill>
                  <a:srgbClr val="0000FF"/>
                </a:solidFill>
              </a:endParaRPr>
            </a:p>
            <a:p>
              <a:pPr algn="r"/>
              <a:r>
                <a:rPr lang="it-IT" sz="2000" b="1" dirty="0" smtClean="0">
                  <a:solidFill>
                    <a:srgbClr val="0000FF"/>
                  </a:solidFill>
                </a:rPr>
                <a:t>long </a:t>
              </a:r>
            </a:p>
            <a:p>
              <a:pPr algn="r"/>
              <a:r>
                <a:rPr lang="it-IT" sz="2000" b="1" dirty="0" err="1" smtClean="0">
                  <a:solidFill>
                    <a:srgbClr val="0000FF"/>
                  </a:solidFill>
                </a:rPr>
                <a:t>Lifetime</a:t>
              </a:r>
              <a:endParaRPr lang="it-IT" sz="2000" b="1" dirty="0" smtClean="0">
                <a:solidFill>
                  <a:srgbClr val="0000FF"/>
                </a:solidFill>
              </a:endParaRPr>
            </a:p>
            <a:p>
              <a:pPr algn="r"/>
              <a:r>
                <a:rPr lang="it-IT" sz="2000" b="1" dirty="0" smtClean="0">
                  <a:solidFill>
                    <a:srgbClr val="0000FF"/>
                  </a:solidFill>
                </a:rPr>
                <a:t>10.5 </a:t>
              </a:r>
              <a:r>
                <a:rPr lang="it-IT" sz="2000" b="1" dirty="0" err="1" smtClean="0">
                  <a:solidFill>
                    <a:srgbClr val="0000FF"/>
                  </a:solidFill>
                </a:rPr>
                <a:t>ps</a:t>
              </a:r>
              <a:endParaRPr lang="it-IT" sz="2000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8373386" y="3558972"/>
              <a:ext cx="84456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baseline="30000" dirty="0" smtClean="0">
                  <a:solidFill>
                    <a:srgbClr val="0000FF"/>
                  </a:solidFill>
                </a:rPr>
                <a:t>20</a:t>
              </a:r>
              <a:r>
                <a:rPr lang="it-IT" sz="3200" b="1" dirty="0" smtClean="0">
                  <a:solidFill>
                    <a:srgbClr val="0000FF"/>
                  </a:solidFill>
                </a:rPr>
                <a:t>O</a:t>
              </a:r>
              <a:endParaRPr lang="it-IT" sz="32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42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6" y="1896867"/>
            <a:ext cx="5240532" cy="3805667"/>
          </a:xfrm>
        </p:spPr>
      </p:pic>
      <p:grpSp>
        <p:nvGrpSpPr>
          <p:cNvPr id="3" name="Gruppo 2"/>
          <p:cNvGrpSpPr/>
          <p:nvPr/>
        </p:nvGrpSpPr>
        <p:grpSpPr>
          <a:xfrm>
            <a:off x="2458658" y="2110936"/>
            <a:ext cx="4207681" cy="3377530"/>
            <a:chOff x="7825489" y="3377534"/>
            <a:chExt cx="4207681" cy="3377530"/>
          </a:xfrm>
        </p:grpSpPr>
        <p:pic>
          <p:nvPicPr>
            <p:cNvPr id="5" name="Obraz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3"/>
            <a:stretch/>
          </p:blipFill>
          <p:spPr>
            <a:xfrm>
              <a:off x="7825489" y="3377534"/>
              <a:ext cx="4207681" cy="337753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8373386" y="3558972"/>
              <a:ext cx="84456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baseline="30000" dirty="0" smtClean="0">
                  <a:solidFill>
                    <a:srgbClr val="0000FF"/>
                  </a:solidFill>
                </a:rPr>
                <a:t>20</a:t>
              </a:r>
              <a:r>
                <a:rPr lang="it-IT" sz="3200" b="1" dirty="0" smtClean="0">
                  <a:solidFill>
                    <a:srgbClr val="0000FF"/>
                  </a:solidFill>
                </a:rPr>
                <a:t>O</a:t>
              </a:r>
              <a:endParaRPr lang="it-IT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Prostokąt 1"/>
          <p:cNvSpPr/>
          <p:nvPr/>
        </p:nvSpPr>
        <p:spPr>
          <a:xfrm>
            <a:off x="134331" y="146532"/>
            <a:ext cx="806983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/>
              <a:t>LONG </a:t>
            </a:r>
            <a:r>
              <a:rPr lang="pl-PL" sz="3200" b="1" dirty="0" err="1" smtClean="0"/>
              <a:t>Lifetime</a:t>
            </a:r>
            <a:r>
              <a:rPr lang="pl-PL" sz="3200" b="1" dirty="0" smtClean="0"/>
              <a:t> test – </a:t>
            </a:r>
            <a:r>
              <a:rPr lang="pl-PL" sz="3200" b="1" baseline="30000" dirty="0" smtClean="0"/>
              <a:t>20</a:t>
            </a:r>
            <a:r>
              <a:rPr lang="pl-PL" sz="3200" b="1" dirty="0" smtClean="0"/>
              <a:t>O </a:t>
            </a:r>
            <a:r>
              <a:rPr lang="it-IT" sz="3200" b="1" dirty="0"/>
              <a:t>2</a:t>
            </a:r>
            <a:r>
              <a:rPr lang="it-IT" sz="3200" b="1" baseline="30000" dirty="0"/>
              <a:t>+</a:t>
            </a:r>
            <a:r>
              <a:rPr lang="it-IT" sz="3200" b="1" baseline="-25000" dirty="0"/>
              <a:t>1</a:t>
            </a:r>
            <a:r>
              <a:rPr lang="it-IT" sz="3200" b="1" dirty="0">
                <a:sym typeface="Wingdings"/>
              </a:rPr>
              <a:t>0</a:t>
            </a:r>
            <a:r>
              <a:rPr lang="it-IT" sz="3200" b="1" baseline="30000" dirty="0" smtClean="0">
                <a:sym typeface="Wingdings"/>
              </a:rPr>
              <a:t>+</a:t>
            </a:r>
            <a:r>
              <a:rPr lang="pl-PL" sz="3200" b="1" dirty="0" smtClean="0">
                <a:sym typeface="Wingdings"/>
              </a:rPr>
              <a:t>, 10.5 </a:t>
            </a:r>
            <a:r>
              <a:rPr lang="pl-PL" sz="3200" b="1" dirty="0" err="1" smtClean="0">
                <a:sym typeface="Wingdings"/>
              </a:rPr>
              <a:t>ps</a:t>
            </a:r>
            <a:r>
              <a:rPr lang="pl-PL" sz="3200" b="1" dirty="0" smtClean="0"/>
              <a:t> </a:t>
            </a:r>
          </a:p>
          <a:p>
            <a:endParaRPr lang="pl-PL" sz="2000" b="1" dirty="0"/>
          </a:p>
        </p:txBody>
      </p:sp>
      <p:grpSp>
        <p:nvGrpSpPr>
          <p:cNvPr id="2" name="Grupa 1"/>
          <p:cNvGrpSpPr/>
          <p:nvPr/>
        </p:nvGrpSpPr>
        <p:grpSpPr>
          <a:xfrm>
            <a:off x="317511" y="2454317"/>
            <a:ext cx="1919777" cy="3020509"/>
            <a:chOff x="317511" y="2454317"/>
            <a:chExt cx="1919777" cy="3020509"/>
          </a:xfrm>
        </p:grpSpPr>
        <p:pic>
          <p:nvPicPr>
            <p:cNvPr id="9" name="Immagine 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29" t="49725" b="25607"/>
            <a:stretch/>
          </p:blipFill>
          <p:spPr bwMode="auto">
            <a:xfrm>
              <a:off x="317511" y="2454317"/>
              <a:ext cx="1919777" cy="3020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ttangolo 9"/>
            <p:cNvSpPr/>
            <p:nvPr/>
          </p:nvSpPr>
          <p:spPr>
            <a:xfrm>
              <a:off x="964330" y="2466528"/>
              <a:ext cx="436961" cy="17483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1574457" y="4505857"/>
              <a:ext cx="7365" cy="83133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" name="CasellaDiTesto 11"/>
            <p:cNvSpPr txBox="1"/>
            <p:nvPr/>
          </p:nvSpPr>
          <p:spPr>
            <a:xfrm>
              <a:off x="1341748" y="4677624"/>
              <a:ext cx="543402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lIns="72000" rIns="72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1674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CasellaDiTesto 26"/>
          <p:cNvSpPr txBox="1">
            <a:spLocks noChangeAspect="1"/>
          </p:cNvSpPr>
          <p:nvPr/>
        </p:nvSpPr>
        <p:spPr>
          <a:xfrm>
            <a:off x="7276603" y="2234016"/>
            <a:ext cx="1129738" cy="54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t [</a:t>
            </a:r>
            <a:r>
              <a:rPr lang="it-IT" sz="3200" dirty="0" err="1" smtClean="0">
                <a:solidFill>
                  <a:schemeClr val="bg1"/>
                </a:solidFill>
                <a:latin typeface="Corbel"/>
                <a:cs typeface="Corbel"/>
              </a:rPr>
              <a:t>ps</a:t>
            </a:r>
            <a:r>
              <a:rPr lang="it-IT" sz="32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]</a:t>
            </a:r>
            <a:endParaRPr lang="it-IT" sz="3200" baseline="-25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CasellaDiTesto 25"/>
          <p:cNvSpPr txBox="1"/>
          <p:nvPr/>
        </p:nvSpPr>
        <p:spPr>
          <a:xfrm>
            <a:off x="8683573" y="5232642"/>
            <a:ext cx="55816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E</a:t>
            </a:r>
            <a:r>
              <a:rPr lang="it-IT" sz="3600" baseline="-25000" dirty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739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247" y="1408799"/>
            <a:ext cx="3932723" cy="5289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a 2"/>
          <p:cNvGrpSpPr/>
          <p:nvPr/>
        </p:nvGrpSpPr>
        <p:grpSpPr>
          <a:xfrm>
            <a:off x="339398" y="1540723"/>
            <a:ext cx="9012856" cy="5189897"/>
            <a:chOff x="194725" y="1021832"/>
            <a:chExt cx="9012856" cy="5189897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2"/>
            <a:srcRect l="8699" t="8677" b="10334"/>
            <a:stretch/>
          </p:blipFill>
          <p:spPr>
            <a:xfrm>
              <a:off x="4433949" y="2007768"/>
              <a:ext cx="4773632" cy="3599131"/>
            </a:xfrm>
            <a:prstGeom prst="rect">
              <a:avLst/>
            </a:prstGeom>
          </p:spPr>
        </p:pic>
        <p:grpSp>
          <p:nvGrpSpPr>
            <p:cNvPr id="2" name="Grupa 1"/>
            <p:cNvGrpSpPr/>
            <p:nvPr/>
          </p:nvGrpSpPr>
          <p:grpSpPr>
            <a:xfrm>
              <a:off x="194725" y="1021832"/>
              <a:ext cx="7611423" cy="5189897"/>
              <a:chOff x="194725" y="1021832"/>
              <a:chExt cx="7611423" cy="5189897"/>
            </a:xfrm>
          </p:grpSpPr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725" y="1021832"/>
                <a:ext cx="3672000" cy="1836000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89" y="2685736"/>
                <a:ext cx="3672000" cy="1836000"/>
              </a:xfrm>
              <a:prstGeom prst="rect">
                <a:avLst/>
              </a:prstGeom>
            </p:spPr>
          </p:pic>
          <p:grpSp>
            <p:nvGrpSpPr>
              <p:cNvPr id="25" name="Gruppo 24"/>
              <p:cNvGrpSpPr/>
              <p:nvPr/>
            </p:nvGrpSpPr>
            <p:grpSpPr>
              <a:xfrm>
                <a:off x="6476449" y="4322435"/>
                <a:ext cx="333987" cy="360001"/>
                <a:chOff x="7513785" y="3257719"/>
                <a:chExt cx="179997" cy="169466"/>
              </a:xfrm>
            </p:grpSpPr>
            <p:cxnSp>
              <p:nvCxnSpPr>
                <p:cNvPr id="13" name="Connettore 1 12"/>
                <p:cNvCxnSpPr/>
                <p:nvPr/>
              </p:nvCxnSpPr>
              <p:spPr>
                <a:xfrm>
                  <a:off x="7602418" y="3257719"/>
                  <a:ext cx="0" cy="169466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ttore 1 13"/>
                <p:cNvCxnSpPr/>
                <p:nvPr/>
              </p:nvCxnSpPr>
              <p:spPr>
                <a:xfrm>
                  <a:off x="7513785" y="3342553"/>
                  <a:ext cx="179997" cy="0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Immagine 15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763" y="4309731"/>
                <a:ext cx="3600000" cy="1800000"/>
              </a:xfrm>
              <a:prstGeom prst="rect">
                <a:avLst/>
              </a:prstGeom>
            </p:spPr>
          </p:pic>
          <p:sp>
            <p:nvSpPr>
              <p:cNvPr id="21" name="CasellaDiTesto 20"/>
              <p:cNvSpPr txBox="1"/>
              <p:nvPr/>
            </p:nvSpPr>
            <p:spPr>
              <a:xfrm>
                <a:off x="663679" y="1773781"/>
                <a:ext cx="891990" cy="687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baseline="30000" dirty="0">
                  <a:latin typeface="Arial"/>
                  <a:cs typeface="Arial"/>
                </a:endParaRPr>
              </a:p>
              <a:p>
                <a:r>
                  <a:rPr lang="it-IT" sz="4000" baseline="30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Arial"/>
                    <a:cs typeface="Arial"/>
                  </a:rPr>
                  <a:t>130°</a:t>
                </a:r>
                <a:endParaRPr lang="it-IT" sz="4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689603" y="3632277"/>
                <a:ext cx="891990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4000" baseline="30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Arial"/>
                    <a:cs typeface="Arial"/>
                  </a:rPr>
                  <a:t>150°</a:t>
                </a:r>
                <a:endParaRPr lang="it-IT" sz="4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663679" y="5238136"/>
                <a:ext cx="891990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4000" baseline="30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Arial"/>
                    <a:cs typeface="Arial"/>
                  </a:rPr>
                  <a:t>170°</a:t>
                </a:r>
                <a:endParaRPr lang="it-IT" sz="4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6699567" y="2052002"/>
                <a:ext cx="9640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4000" baseline="30000" dirty="0">
                    <a:latin typeface="Arial"/>
                    <a:cs typeface="Arial"/>
                  </a:rPr>
                  <a:t>19</a:t>
                </a:r>
                <a:r>
                  <a:rPr lang="it-IT" sz="4000" dirty="0">
                    <a:latin typeface="Arial"/>
                    <a:cs typeface="Arial"/>
                  </a:rPr>
                  <a:t>O</a:t>
                </a:r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7247982" y="5565398"/>
                <a:ext cx="5581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E</a:t>
                </a:r>
                <a:r>
                  <a:rPr lang="it-IT" sz="3600" baseline="-25000" dirty="0">
                    <a:latin typeface="Symbol" charset="2"/>
                    <a:cs typeface="Symbol" charset="2"/>
                  </a:rPr>
                  <a:t>g</a:t>
                </a:r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4012985" y="2362570"/>
                <a:ext cx="439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600" dirty="0">
                    <a:latin typeface="Symbol" charset="2"/>
                    <a:cs typeface="Symbol" charset="2"/>
                  </a:rPr>
                  <a:t>t</a:t>
                </a:r>
                <a:endParaRPr lang="it-IT" sz="3600" baseline="-250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30" name="Figura a mano libera 29"/>
              <p:cNvSpPr/>
              <p:nvPr/>
            </p:nvSpPr>
            <p:spPr>
              <a:xfrm>
                <a:off x="5973934" y="3954048"/>
                <a:ext cx="1724827" cy="973796"/>
              </a:xfrm>
              <a:custGeom>
                <a:avLst/>
                <a:gdLst>
                  <a:gd name="connsiteX0" fmla="*/ 484429 w 1754489"/>
                  <a:gd name="connsiteY0" fmla="*/ 130072 h 981215"/>
                  <a:gd name="connsiteX1" fmla="*/ 1322629 w 1754489"/>
                  <a:gd name="connsiteY1" fmla="*/ 530122 h 981215"/>
                  <a:gd name="connsiteX2" fmla="*/ 1563929 w 1754489"/>
                  <a:gd name="connsiteY2" fmla="*/ 771422 h 981215"/>
                  <a:gd name="connsiteX3" fmla="*/ 1754429 w 1754489"/>
                  <a:gd name="connsiteY3" fmla="*/ 898422 h 981215"/>
                  <a:gd name="connsiteX4" fmla="*/ 1544879 w 1754489"/>
                  <a:gd name="connsiteY4" fmla="*/ 980972 h 981215"/>
                  <a:gd name="connsiteX5" fmla="*/ 719379 w 1754489"/>
                  <a:gd name="connsiteY5" fmla="*/ 873022 h 981215"/>
                  <a:gd name="connsiteX6" fmla="*/ 65329 w 1754489"/>
                  <a:gd name="connsiteY6" fmla="*/ 472972 h 981215"/>
                  <a:gd name="connsiteX7" fmla="*/ 52629 w 1754489"/>
                  <a:gd name="connsiteY7" fmla="*/ 60222 h 981215"/>
                  <a:gd name="connsiteX8" fmla="*/ 325679 w 1754489"/>
                  <a:gd name="connsiteY8" fmla="*/ 9422 h 981215"/>
                  <a:gd name="connsiteX9" fmla="*/ 484429 w 1754489"/>
                  <a:gd name="connsiteY9" fmla="*/ 130072 h 981215"/>
                  <a:gd name="connsiteX0" fmla="*/ 489441 w 1759501"/>
                  <a:gd name="connsiteY0" fmla="*/ 122653 h 973796"/>
                  <a:gd name="connsiteX1" fmla="*/ 1327641 w 1759501"/>
                  <a:gd name="connsiteY1" fmla="*/ 522703 h 973796"/>
                  <a:gd name="connsiteX2" fmla="*/ 1568941 w 1759501"/>
                  <a:gd name="connsiteY2" fmla="*/ 764003 h 973796"/>
                  <a:gd name="connsiteX3" fmla="*/ 1759441 w 1759501"/>
                  <a:gd name="connsiteY3" fmla="*/ 891003 h 973796"/>
                  <a:gd name="connsiteX4" fmla="*/ 1549891 w 1759501"/>
                  <a:gd name="connsiteY4" fmla="*/ 973553 h 973796"/>
                  <a:gd name="connsiteX5" fmla="*/ 724391 w 1759501"/>
                  <a:gd name="connsiteY5" fmla="*/ 865603 h 973796"/>
                  <a:gd name="connsiteX6" fmla="*/ 70341 w 1759501"/>
                  <a:gd name="connsiteY6" fmla="*/ 465553 h 973796"/>
                  <a:gd name="connsiteX7" fmla="*/ 16782 w 1759501"/>
                  <a:gd name="connsiteY7" fmla="*/ 124349 h 973796"/>
                  <a:gd name="connsiteX8" fmla="*/ 57641 w 1759501"/>
                  <a:gd name="connsiteY8" fmla="*/ 52803 h 973796"/>
                  <a:gd name="connsiteX9" fmla="*/ 330691 w 1759501"/>
                  <a:gd name="connsiteY9" fmla="*/ 2003 h 973796"/>
                  <a:gd name="connsiteX10" fmla="*/ 489441 w 1759501"/>
                  <a:gd name="connsiteY10" fmla="*/ 122653 h 973796"/>
                  <a:gd name="connsiteX0" fmla="*/ 474659 w 1744719"/>
                  <a:gd name="connsiteY0" fmla="*/ 122653 h 973796"/>
                  <a:gd name="connsiteX1" fmla="*/ 1312859 w 1744719"/>
                  <a:gd name="connsiteY1" fmla="*/ 522703 h 973796"/>
                  <a:gd name="connsiteX2" fmla="*/ 1554159 w 1744719"/>
                  <a:gd name="connsiteY2" fmla="*/ 764003 h 973796"/>
                  <a:gd name="connsiteX3" fmla="*/ 1744659 w 1744719"/>
                  <a:gd name="connsiteY3" fmla="*/ 891003 h 973796"/>
                  <a:gd name="connsiteX4" fmla="*/ 1535109 w 1744719"/>
                  <a:gd name="connsiteY4" fmla="*/ 973553 h 973796"/>
                  <a:gd name="connsiteX5" fmla="*/ 709609 w 1744719"/>
                  <a:gd name="connsiteY5" fmla="*/ 865603 h 973796"/>
                  <a:gd name="connsiteX6" fmla="*/ 55559 w 1744719"/>
                  <a:gd name="connsiteY6" fmla="*/ 465553 h 973796"/>
                  <a:gd name="connsiteX7" fmla="*/ 2000 w 1744719"/>
                  <a:gd name="connsiteY7" fmla="*/ 124349 h 973796"/>
                  <a:gd name="connsiteX8" fmla="*/ 42859 w 1744719"/>
                  <a:gd name="connsiteY8" fmla="*/ 52803 h 973796"/>
                  <a:gd name="connsiteX9" fmla="*/ 315909 w 1744719"/>
                  <a:gd name="connsiteY9" fmla="*/ 2003 h 973796"/>
                  <a:gd name="connsiteX10" fmla="*/ 474659 w 1744719"/>
                  <a:gd name="connsiteY10" fmla="*/ 122653 h 973796"/>
                  <a:gd name="connsiteX0" fmla="*/ 466750 w 1736810"/>
                  <a:gd name="connsiteY0" fmla="*/ 122653 h 973796"/>
                  <a:gd name="connsiteX1" fmla="*/ 1304950 w 1736810"/>
                  <a:gd name="connsiteY1" fmla="*/ 522703 h 973796"/>
                  <a:gd name="connsiteX2" fmla="*/ 1546250 w 1736810"/>
                  <a:gd name="connsiteY2" fmla="*/ 764003 h 973796"/>
                  <a:gd name="connsiteX3" fmla="*/ 1736750 w 1736810"/>
                  <a:gd name="connsiteY3" fmla="*/ 891003 h 973796"/>
                  <a:gd name="connsiteX4" fmla="*/ 1527200 w 1736810"/>
                  <a:gd name="connsiteY4" fmla="*/ 973553 h 973796"/>
                  <a:gd name="connsiteX5" fmla="*/ 701700 w 1736810"/>
                  <a:gd name="connsiteY5" fmla="*/ 865603 h 973796"/>
                  <a:gd name="connsiteX6" fmla="*/ 47650 w 1736810"/>
                  <a:gd name="connsiteY6" fmla="*/ 465553 h 973796"/>
                  <a:gd name="connsiteX7" fmla="*/ 15988 w 1736810"/>
                  <a:gd name="connsiteY7" fmla="*/ 135298 h 973796"/>
                  <a:gd name="connsiteX8" fmla="*/ 34950 w 1736810"/>
                  <a:gd name="connsiteY8" fmla="*/ 52803 h 973796"/>
                  <a:gd name="connsiteX9" fmla="*/ 308000 w 1736810"/>
                  <a:gd name="connsiteY9" fmla="*/ 2003 h 973796"/>
                  <a:gd name="connsiteX10" fmla="*/ 466750 w 1736810"/>
                  <a:gd name="connsiteY10" fmla="*/ 122653 h 973796"/>
                  <a:gd name="connsiteX0" fmla="*/ 460444 w 1730504"/>
                  <a:gd name="connsiteY0" fmla="*/ 122653 h 973796"/>
                  <a:gd name="connsiteX1" fmla="*/ 1298644 w 1730504"/>
                  <a:gd name="connsiteY1" fmla="*/ 522703 h 973796"/>
                  <a:gd name="connsiteX2" fmla="*/ 1539944 w 1730504"/>
                  <a:gd name="connsiteY2" fmla="*/ 764003 h 973796"/>
                  <a:gd name="connsiteX3" fmla="*/ 1730444 w 1730504"/>
                  <a:gd name="connsiteY3" fmla="*/ 891003 h 973796"/>
                  <a:gd name="connsiteX4" fmla="*/ 1520894 w 1730504"/>
                  <a:gd name="connsiteY4" fmla="*/ 973553 h 973796"/>
                  <a:gd name="connsiteX5" fmla="*/ 695394 w 1730504"/>
                  <a:gd name="connsiteY5" fmla="*/ 865603 h 973796"/>
                  <a:gd name="connsiteX6" fmla="*/ 41344 w 1730504"/>
                  <a:gd name="connsiteY6" fmla="*/ 465553 h 973796"/>
                  <a:gd name="connsiteX7" fmla="*/ 31579 w 1730504"/>
                  <a:gd name="connsiteY7" fmla="*/ 283106 h 973796"/>
                  <a:gd name="connsiteX8" fmla="*/ 28644 w 1730504"/>
                  <a:gd name="connsiteY8" fmla="*/ 52803 h 973796"/>
                  <a:gd name="connsiteX9" fmla="*/ 301694 w 1730504"/>
                  <a:gd name="connsiteY9" fmla="*/ 2003 h 973796"/>
                  <a:gd name="connsiteX10" fmla="*/ 460444 w 1730504"/>
                  <a:gd name="connsiteY10" fmla="*/ 122653 h 973796"/>
                  <a:gd name="connsiteX0" fmla="*/ 454767 w 1724827"/>
                  <a:gd name="connsiteY0" fmla="*/ 122653 h 973796"/>
                  <a:gd name="connsiteX1" fmla="*/ 1292967 w 1724827"/>
                  <a:gd name="connsiteY1" fmla="*/ 522703 h 973796"/>
                  <a:gd name="connsiteX2" fmla="*/ 1534267 w 1724827"/>
                  <a:gd name="connsiteY2" fmla="*/ 764003 h 973796"/>
                  <a:gd name="connsiteX3" fmla="*/ 1724767 w 1724827"/>
                  <a:gd name="connsiteY3" fmla="*/ 891003 h 973796"/>
                  <a:gd name="connsiteX4" fmla="*/ 1515217 w 1724827"/>
                  <a:gd name="connsiteY4" fmla="*/ 973553 h 973796"/>
                  <a:gd name="connsiteX5" fmla="*/ 689717 w 1724827"/>
                  <a:gd name="connsiteY5" fmla="*/ 865603 h 973796"/>
                  <a:gd name="connsiteX6" fmla="*/ 90409 w 1724827"/>
                  <a:gd name="connsiteY6" fmla="*/ 531246 h 973796"/>
                  <a:gd name="connsiteX7" fmla="*/ 25902 w 1724827"/>
                  <a:gd name="connsiteY7" fmla="*/ 283106 h 973796"/>
                  <a:gd name="connsiteX8" fmla="*/ 22967 w 1724827"/>
                  <a:gd name="connsiteY8" fmla="*/ 52803 h 973796"/>
                  <a:gd name="connsiteX9" fmla="*/ 296017 w 1724827"/>
                  <a:gd name="connsiteY9" fmla="*/ 2003 h 973796"/>
                  <a:gd name="connsiteX10" fmla="*/ 454767 w 1724827"/>
                  <a:gd name="connsiteY10" fmla="*/ 122653 h 97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4827" h="973796">
                    <a:moveTo>
                      <a:pt x="454767" y="122653"/>
                    </a:moveTo>
                    <a:cubicBezTo>
                      <a:pt x="620925" y="209436"/>
                      <a:pt x="1113050" y="415811"/>
                      <a:pt x="1292967" y="522703"/>
                    </a:cubicBezTo>
                    <a:cubicBezTo>
                      <a:pt x="1472884" y="629595"/>
                      <a:pt x="1462300" y="702620"/>
                      <a:pt x="1534267" y="764003"/>
                    </a:cubicBezTo>
                    <a:cubicBezTo>
                      <a:pt x="1606234" y="825386"/>
                      <a:pt x="1727942" y="856078"/>
                      <a:pt x="1724767" y="891003"/>
                    </a:cubicBezTo>
                    <a:cubicBezTo>
                      <a:pt x="1721592" y="925928"/>
                      <a:pt x="1687725" y="977786"/>
                      <a:pt x="1515217" y="973553"/>
                    </a:cubicBezTo>
                    <a:cubicBezTo>
                      <a:pt x="1342709" y="969320"/>
                      <a:pt x="927185" y="939321"/>
                      <a:pt x="689717" y="865603"/>
                    </a:cubicBezTo>
                    <a:cubicBezTo>
                      <a:pt x="452249" y="791885"/>
                      <a:pt x="201045" y="628329"/>
                      <a:pt x="90409" y="531246"/>
                    </a:cubicBezTo>
                    <a:cubicBezTo>
                      <a:pt x="-20227" y="434163"/>
                      <a:pt x="77287" y="417590"/>
                      <a:pt x="25902" y="283106"/>
                    </a:cubicBezTo>
                    <a:cubicBezTo>
                      <a:pt x="23785" y="214314"/>
                      <a:pt x="-29351" y="73194"/>
                      <a:pt x="22967" y="52803"/>
                    </a:cubicBezTo>
                    <a:cubicBezTo>
                      <a:pt x="75285" y="32412"/>
                      <a:pt x="221934" y="-9639"/>
                      <a:pt x="296017" y="2003"/>
                    </a:cubicBezTo>
                    <a:cubicBezTo>
                      <a:pt x="370100" y="13645"/>
                      <a:pt x="288609" y="35870"/>
                      <a:pt x="454767" y="122653"/>
                    </a:cubicBezTo>
                    <a:close/>
                  </a:path>
                </a:pathLst>
              </a:custGeom>
              <a:no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47B145C5-2BC5-D043-A846-9B6BD5806CFC}"/>
              </a:ext>
            </a:extLst>
          </p:cNvPr>
          <p:cNvSpPr txBox="1"/>
          <p:nvPr/>
        </p:nvSpPr>
        <p:spPr>
          <a:xfrm>
            <a:off x="22042" y="28355"/>
            <a:ext cx="1005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TEST of KNOWN </a:t>
            </a:r>
            <a:r>
              <a:rPr lang="pl-PL" sz="2800" b="1" dirty="0" err="1" smtClean="0">
                <a:solidFill>
                  <a:srgbClr val="FFFF00"/>
                </a:solidFill>
                <a:cs typeface="Calibri" panose="020F0502020204030204" pitchFamily="34" charset="0"/>
              </a:rPr>
              <a:t>Lifetimes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in the 100s </a:t>
            </a:r>
            <a:r>
              <a:rPr lang="pl-PL" sz="2800" b="1" dirty="0" err="1" smtClean="0">
                <a:solidFill>
                  <a:srgbClr val="FFFF00"/>
                </a:solidFill>
                <a:cs typeface="Calibri" panose="020F0502020204030204" pitchFamily="34" charset="0"/>
              </a:rPr>
              <a:t>femtoseconds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region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342818" y="1963972"/>
            <a:ext cx="559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aseline="30000" dirty="0">
                <a:latin typeface="Arial"/>
                <a:cs typeface="Arial"/>
              </a:rPr>
              <a:t>18</a:t>
            </a:r>
            <a:r>
              <a:rPr lang="it-IT" sz="2400" dirty="0">
                <a:latin typeface="Arial"/>
                <a:cs typeface="Arial"/>
              </a:rPr>
              <a:t>O </a:t>
            </a:r>
            <a:r>
              <a:rPr lang="it-IT" sz="2400" dirty="0" smtClean="0">
                <a:latin typeface="Arial"/>
                <a:cs typeface="Arial"/>
              </a:rPr>
              <a:t>(7 </a:t>
            </a:r>
            <a:r>
              <a:rPr lang="it-IT" sz="2400" dirty="0" err="1" smtClean="0">
                <a:latin typeface="Arial"/>
                <a:cs typeface="Arial"/>
              </a:rPr>
              <a:t>MeV</a:t>
            </a:r>
            <a:r>
              <a:rPr lang="it-IT" sz="2400" dirty="0">
                <a:latin typeface="Arial"/>
                <a:cs typeface="Arial"/>
              </a:rPr>
              <a:t>/A) </a:t>
            </a:r>
            <a:r>
              <a:rPr lang="it-IT" sz="2400" dirty="0" smtClean="0">
                <a:latin typeface="Arial"/>
                <a:cs typeface="Arial"/>
              </a:rPr>
              <a:t>+ </a:t>
            </a:r>
            <a:r>
              <a:rPr lang="it-IT" sz="2400" baseline="30000" dirty="0">
                <a:latin typeface="Arial"/>
                <a:cs typeface="Arial"/>
              </a:rPr>
              <a:t>181</a:t>
            </a:r>
            <a:r>
              <a:rPr lang="it-IT" sz="2400" dirty="0">
                <a:latin typeface="Arial"/>
                <a:cs typeface="Arial"/>
              </a:rPr>
              <a:t>Ta target (6 mg/</a:t>
            </a:r>
            <a:r>
              <a:rPr lang="it-IT" sz="2400" dirty="0" smtClean="0">
                <a:latin typeface="Arial"/>
                <a:cs typeface="Arial"/>
              </a:rPr>
              <a:t>cm</a:t>
            </a:r>
            <a:r>
              <a:rPr lang="it-IT" sz="2400" baseline="30000" dirty="0" smtClean="0">
                <a:latin typeface="Arial"/>
                <a:cs typeface="Arial"/>
              </a:rPr>
              <a:t>2</a:t>
            </a:r>
            <a:r>
              <a:rPr lang="it-IT" sz="2400" dirty="0" smtClean="0">
                <a:latin typeface="Arial"/>
                <a:cs typeface="Arial"/>
              </a:rPr>
              <a:t>)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28220" y="1549001"/>
            <a:ext cx="88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baseline="30000" dirty="0">
                <a:solidFill>
                  <a:srgbClr val="FF0000"/>
                </a:solidFill>
                <a:latin typeface="Arial"/>
                <a:cs typeface="Arial"/>
              </a:rPr>
              <a:t>19</a:t>
            </a:r>
            <a:r>
              <a:rPr lang="it-IT" sz="3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9554222" y="4541800"/>
            <a:ext cx="2518282" cy="721023"/>
            <a:chOff x="9554222" y="3345122"/>
            <a:chExt cx="2518282" cy="721023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9554222" y="3402534"/>
              <a:ext cx="251828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Symbol" charset="2"/>
                  <a:cs typeface="Symbol" charset="2"/>
                </a:rPr>
                <a:t>t </a:t>
              </a:r>
              <a:r>
                <a:rPr lang="it-IT" sz="3200" dirty="0" smtClean="0">
                  <a:cs typeface="Symbol" charset="2"/>
                </a:rPr>
                <a:t>= 140     </a:t>
              </a:r>
              <a:r>
                <a:rPr lang="it-IT" sz="3200" dirty="0" err="1" smtClean="0">
                  <a:cs typeface="Symbol" charset="2"/>
                </a:rPr>
                <a:t>fs</a:t>
              </a:r>
              <a:r>
                <a:rPr lang="it-IT" sz="3200" dirty="0" smtClean="0">
                  <a:cs typeface="Symbol" charset="2"/>
                </a:rPr>
                <a:t>  </a:t>
              </a:r>
              <a:endParaRPr lang="it-IT" sz="3200" baseline="-25000" dirty="0">
                <a:cs typeface="Symbol" charset="2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10891185" y="3645517"/>
              <a:ext cx="578737" cy="420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200" baseline="-33000" dirty="0">
                  <a:cs typeface="Symbol" charset="2"/>
                </a:rPr>
                <a:t>-40 </a:t>
              </a:r>
              <a:endParaRPr lang="it-IT" sz="3200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0856453" y="3345122"/>
              <a:ext cx="653678" cy="420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200" baseline="30000" dirty="0">
                  <a:cs typeface="Symbol" charset="2"/>
                </a:rPr>
                <a:t>+50 </a:t>
              </a:r>
              <a:endParaRPr lang="it-IT" sz="3200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9422529" y="5587128"/>
            <a:ext cx="276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err="1" smtClean="0"/>
              <a:t>litterature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(1971)</a:t>
            </a:r>
          </a:p>
          <a:p>
            <a:pPr marL="285750" indent="-285750">
              <a:buFont typeface="Symbol" charset="0"/>
              <a:buChar char="t"/>
            </a:pPr>
            <a:r>
              <a:rPr lang="is-IS" dirty="0" smtClean="0"/>
              <a:t>= 70</a:t>
            </a:r>
            <a:r>
              <a:rPr lang="is-IS" dirty="0"/>
              <a:t>(26) </a:t>
            </a:r>
            <a:r>
              <a:rPr lang="is-IS" dirty="0" smtClean="0"/>
              <a:t>fs</a:t>
            </a:r>
          </a:p>
          <a:p>
            <a:pPr marL="285750" indent="-285750">
              <a:buFont typeface="Symbol" charset="0"/>
              <a:buChar char="t"/>
            </a:pPr>
            <a:r>
              <a:rPr lang="is-IS" dirty="0"/>
              <a:t>= </a:t>
            </a:r>
            <a:r>
              <a:rPr lang="is-IS" dirty="0" smtClean="0"/>
              <a:t>117(</a:t>
            </a:r>
            <a:r>
              <a:rPr lang="is-IS" dirty="0"/>
              <a:t>26) </a:t>
            </a:r>
            <a:r>
              <a:rPr lang="is-IS" dirty="0" smtClean="0"/>
              <a:t>fs</a:t>
            </a:r>
            <a:endParaRPr lang="is-IS" dirty="0"/>
          </a:p>
        </p:txBody>
      </p:sp>
      <p:pic>
        <p:nvPicPr>
          <p:cNvPr id="37" name="Immagine 3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2" t="27743" b="51252"/>
          <a:stretch/>
        </p:blipFill>
        <p:spPr bwMode="auto">
          <a:xfrm>
            <a:off x="10043238" y="628105"/>
            <a:ext cx="2153788" cy="3422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Connettore 2 37"/>
          <p:cNvCxnSpPr/>
          <p:nvPr/>
        </p:nvCxnSpPr>
        <p:spPr>
          <a:xfrm>
            <a:off x="11166983" y="1694647"/>
            <a:ext cx="0" cy="20520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CasellaDiTesto 38"/>
          <p:cNvSpPr txBox="1"/>
          <p:nvPr/>
        </p:nvSpPr>
        <p:spPr>
          <a:xfrm>
            <a:off x="10885071" y="2700979"/>
            <a:ext cx="584064" cy="30777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2779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10871578" y="1370988"/>
            <a:ext cx="101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92(19)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39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2788" y="1354180"/>
            <a:ext cx="3686905" cy="5391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asellaDiTesto 33"/>
          <p:cNvSpPr txBox="1"/>
          <p:nvPr/>
        </p:nvSpPr>
        <p:spPr>
          <a:xfrm>
            <a:off x="6980810" y="2543583"/>
            <a:ext cx="964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aseline="30000" dirty="0" smtClean="0">
                <a:latin typeface="Arial"/>
                <a:cs typeface="Arial"/>
              </a:rPr>
              <a:t>17</a:t>
            </a:r>
            <a:r>
              <a:rPr lang="it-IT" sz="4000" dirty="0" smtClean="0">
                <a:latin typeface="Arial"/>
                <a:cs typeface="Arial"/>
              </a:rPr>
              <a:t>O</a:t>
            </a:r>
            <a:endParaRPr lang="it-IT" sz="4000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2" y="1448601"/>
            <a:ext cx="3492000" cy="180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1" y="3075524"/>
            <a:ext cx="3492000" cy="190580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4293967" y="1963972"/>
            <a:ext cx="559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aseline="30000" dirty="0">
                <a:latin typeface="Arial"/>
                <a:cs typeface="Arial"/>
              </a:rPr>
              <a:t>18</a:t>
            </a:r>
            <a:r>
              <a:rPr lang="it-IT" sz="2400" dirty="0">
                <a:latin typeface="Arial"/>
                <a:cs typeface="Arial"/>
              </a:rPr>
              <a:t>O </a:t>
            </a:r>
            <a:r>
              <a:rPr lang="it-IT" sz="2400" dirty="0" smtClean="0">
                <a:latin typeface="Arial"/>
                <a:cs typeface="Arial"/>
              </a:rPr>
              <a:t>(7 </a:t>
            </a:r>
            <a:r>
              <a:rPr lang="it-IT" sz="2400" dirty="0" err="1" smtClean="0">
                <a:latin typeface="Arial"/>
                <a:cs typeface="Arial"/>
              </a:rPr>
              <a:t>MeV</a:t>
            </a:r>
            <a:r>
              <a:rPr lang="it-IT" sz="2400" dirty="0">
                <a:latin typeface="Arial"/>
                <a:cs typeface="Arial"/>
              </a:rPr>
              <a:t>/A) </a:t>
            </a:r>
            <a:r>
              <a:rPr lang="it-IT" sz="2400" dirty="0" smtClean="0">
                <a:latin typeface="Arial"/>
                <a:cs typeface="Arial"/>
              </a:rPr>
              <a:t>+ </a:t>
            </a:r>
            <a:r>
              <a:rPr lang="it-IT" sz="2400" baseline="30000" dirty="0">
                <a:latin typeface="Arial"/>
                <a:cs typeface="Arial"/>
              </a:rPr>
              <a:t>181</a:t>
            </a:r>
            <a:r>
              <a:rPr lang="it-IT" sz="2400" dirty="0">
                <a:latin typeface="Arial"/>
                <a:cs typeface="Arial"/>
              </a:rPr>
              <a:t>Ta target (6 mg/</a:t>
            </a:r>
            <a:r>
              <a:rPr lang="it-IT" sz="2400" dirty="0" smtClean="0">
                <a:latin typeface="Arial"/>
                <a:cs typeface="Arial"/>
              </a:rPr>
              <a:t>cm</a:t>
            </a:r>
            <a:r>
              <a:rPr lang="it-IT" sz="2400" baseline="30000" dirty="0" smtClean="0">
                <a:latin typeface="Arial"/>
                <a:cs typeface="Arial"/>
              </a:rPr>
              <a:t>2</a:t>
            </a:r>
            <a:r>
              <a:rPr lang="it-IT" sz="2400" dirty="0" smtClean="0">
                <a:latin typeface="Arial"/>
                <a:cs typeface="Arial"/>
              </a:rPr>
              <a:t>)</a:t>
            </a:r>
            <a:endParaRPr lang="it-IT" sz="2400" dirty="0">
              <a:latin typeface="Arial"/>
              <a:cs typeface="Arial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9554222" y="4627277"/>
            <a:ext cx="2518282" cy="721023"/>
            <a:chOff x="9554222" y="3345122"/>
            <a:chExt cx="2518282" cy="721023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9554222" y="3402534"/>
              <a:ext cx="251828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Symbol" charset="2"/>
                  <a:cs typeface="Symbol" charset="2"/>
                </a:rPr>
                <a:t>t </a:t>
              </a:r>
              <a:r>
                <a:rPr lang="it-IT" sz="3200" dirty="0" smtClean="0">
                  <a:cs typeface="Symbol" charset="2"/>
                </a:rPr>
                <a:t>= 159     </a:t>
              </a:r>
              <a:r>
                <a:rPr lang="it-IT" sz="3200" dirty="0" err="1" smtClean="0">
                  <a:cs typeface="Symbol" charset="2"/>
                </a:rPr>
                <a:t>fs</a:t>
              </a:r>
              <a:r>
                <a:rPr lang="it-IT" sz="3200" dirty="0" smtClean="0">
                  <a:cs typeface="Symbol" charset="2"/>
                </a:rPr>
                <a:t>  </a:t>
              </a:r>
              <a:endParaRPr lang="it-IT" sz="3200" baseline="-25000" dirty="0">
                <a:cs typeface="Symbol" charset="2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10891185" y="3645517"/>
              <a:ext cx="578737" cy="420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200" baseline="-33000" dirty="0" smtClean="0">
                  <a:cs typeface="Symbol" charset="2"/>
                </a:rPr>
                <a:t>-20 </a:t>
              </a:r>
              <a:endParaRPr lang="it-IT" sz="3200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0856453" y="3345122"/>
              <a:ext cx="653678" cy="420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200" baseline="30000" dirty="0" smtClean="0">
                  <a:cs typeface="Symbol" charset="2"/>
                </a:rPr>
                <a:t>+40 </a:t>
              </a:r>
              <a:endParaRPr lang="it-IT" sz="3200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9422529" y="5904614"/>
            <a:ext cx="276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err="1" smtClean="0"/>
              <a:t>litterature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(1964)</a:t>
            </a:r>
          </a:p>
          <a:p>
            <a:pPr marL="285750" indent="-285750">
              <a:buFont typeface="Symbol" charset="0"/>
              <a:buChar char="t"/>
            </a:pPr>
            <a:r>
              <a:rPr lang="is-IS" dirty="0" smtClean="0"/>
              <a:t>= 120(+80,-60) fs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778" y="2442430"/>
            <a:ext cx="4674433" cy="3377535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4" y="4803704"/>
            <a:ext cx="3483958" cy="1853667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905761" y="1422231"/>
            <a:ext cx="110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17</a:t>
            </a:r>
            <a:r>
              <a:rPr lang="it-IT" sz="3600" b="1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lang="it-IT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909383" y="2250932"/>
            <a:ext cx="7014124" cy="4097366"/>
            <a:chOff x="764710" y="1759351"/>
            <a:chExt cx="7014124" cy="4097366"/>
          </a:xfrm>
        </p:grpSpPr>
        <p:grpSp>
          <p:nvGrpSpPr>
            <p:cNvPr id="25" name="Gruppo 24"/>
            <p:cNvGrpSpPr/>
            <p:nvPr/>
          </p:nvGrpSpPr>
          <p:grpSpPr>
            <a:xfrm>
              <a:off x="5778672" y="3861862"/>
              <a:ext cx="333987" cy="360001"/>
              <a:chOff x="7137728" y="3040910"/>
              <a:chExt cx="179997" cy="169466"/>
            </a:xfrm>
          </p:grpSpPr>
          <p:cxnSp>
            <p:nvCxnSpPr>
              <p:cNvPr id="13" name="Connettore 1 12"/>
              <p:cNvCxnSpPr/>
              <p:nvPr/>
            </p:nvCxnSpPr>
            <p:spPr>
              <a:xfrm>
                <a:off x="7226361" y="3040910"/>
                <a:ext cx="0" cy="169466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7137728" y="3125744"/>
                <a:ext cx="179997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sellaDiTesto 20"/>
            <p:cNvSpPr txBox="1"/>
            <p:nvPr/>
          </p:nvSpPr>
          <p:spPr>
            <a:xfrm>
              <a:off x="764710" y="1759351"/>
              <a:ext cx="891990" cy="687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baseline="30000" dirty="0">
                <a:latin typeface="Arial"/>
                <a:cs typeface="Arial"/>
              </a:endParaRPr>
            </a:p>
            <a:p>
              <a:r>
                <a:rPr lang="it-IT" sz="4000" baseline="30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rPr>
                <a:t>130°</a:t>
              </a:r>
              <a:endParaRPr lang="it-IT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76678" y="3453994"/>
              <a:ext cx="891990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aseline="30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rPr>
                <a:t>150°</a:t>
              </a:r>
              <a:endParaRPr lang="it-IT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64710" y="5223706"/>
              <a:ext cx="891990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aseline="30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rPr>
                <a:t>170°</a:t>
              </a:r>
              <a:endParaRPr lang="it-IT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7220668" y="5210386"/>
              <a:ext cx="558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/>
                <a:t>E</a:t>
              </a:r>
              <a:r>
                <a:rPr lang="it-IT" sz="3600" baseline="-25000" dirty="0">
                  <a:latin typeface="Symbol" charset="2"/>
                  <a:cs typeface="Symbol" charset="2"/>
                </a:rPr>
                <a:t>g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4108582" y="2417190"/>
              <a:ext cx="439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>
                  <a:latin typeface="Symbol" charset="2"/>
                  <a:cs typeface="Symbol" charset="2"/>
                </a:rPr>
                <a:t>t</a:t>
              </a:r>
              <a:endParaRPr lang="it-IT" sz="3600" baseline="-250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7268427" y="2677214"/>
            <a:ext cx="11017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30000" dirty="0" smtClean="0">
                <a:latin typeface="Arial"/>
                <a:cs typeface="Arial"/>
              </a:rPr>
              <a:t>17</a:t>
            </a:r>
            <a:r>
              <a:rPr lang="it-IT" sz="3200" dirty="0" smtClean="0">
                <a:latin typeface="Arial"/>
                <a:cs typeface="Arial"/>
              </a:rPr>
              <a:t>O</a:t>
            </a:r>
            <a:endParaRPr lang="it-IT" sz="3200" dirty="0">
              <a:latin typeface="Arial"/>
              <a:cs typeface="Arial"/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5489610" y="4045752"/>
            <a:ext cx="1964045" cy="784168"/>
          </a:xfrm>
          <a:custGeom>
            <a:avLst/>
            <a:gdLst>
              <a:gd name="connsiteX0" fmla="*/ 159622 w 2019565"/>
              <a:gd name="connsiteY0" fmla="*/ 1449 h 778678"/>
              <a:gd name="connsiteX1" fmla="*/ 159622 w 2019565"/>
              <a:gd name="connsiteY1" fmla="*/ 1449 h 778678"/>
              <a:gd name="connsiteX2" fmla="*/ 451106 w 2019565"/>
              <a:gd name="connsiteY2" fmla="*/ 8389 h 778678"/>
              <a:gd name="connsiteX3" fmla="*/ 471926 w 2019565"/>
              <a:gd name="connsiteY3" fmla="*/ 15328 h 778678"/>
              <a:gd name="connsiteX4" fmla="*/ 520506 w 2019565"/>
              <a:gd name="connsiteY4" fmla="*/ 29207 h 778678"/>
              <a:gd name="connsiteX5" fmla="*/ 562147 w 2019565"/>
              <a:gd name="connsiteY5" fmla="*/ 50026 h 778678"/>
              <a:gd name="connsiteX6" fmla="*/ 582967 w 2019565"/>
              <a:gd name="connsiteY6" fmla="*/ 63905 h 778678"/>
              <a:gd name="connsiteX7" fmla="*/ 638488 w 2019565"/>
              <a:gd name="connsiteY7" fmla="*/ 77784 h 778678"/>
              <a:gd name="connsiteX8" fmla="*/ 680128 w 2019565"/>
              <a:gd name="connsiteY8" fmla="*/ 91663 h 778678"/>
              <a:gd name="connsiteX9" fmla="*/ 846691 w 2019565"/>
              <a:gd name="connsiteY9" fmla="*/ 84724 h 778678"/>
              <a:gd name="connsiteX10" fmla="*/ 853631 w 2019565"/>
              <a:gd name="connsiteY10" fmla="*/ 84724 h 778678"/>
              <a:gd name="connsiteX11" fmla="*/ 923032 w 2019565"/>
              <a:gd name="connsiteY11" fmla="*/ 147179 h 778678"/>
              <a:gd name="connsiteX12" fmla="*/ 943852 w 2019565"/>
              <a:gd name="connsiteY12" fmla="*/ 154119 h 778678"/>
              <a:gd name="connsiteX13" fmla="*/ 957732 w 2019565"/>
              <a:gd name="connsiteY13" fmla="*/ 174938 h 778678"/>
              <a:gd name="connsiteX14" fmla="*/ 978552 w 2019565"/>
              <a:gd name="connsiteY14" fmla="*/ 181877 h 778678"/>
              <a:gd name="connsiteX15" fmla="*/ 985492 w 2019565"/>
              <a:gd name="connsiteY15" fmla="*/ 188817 h 778678"/>
              <a:gd name="connsiteX16" fmla="*/ 985492 w 2019565"/>
              <a:gd name="connsiteY16" fmla="*/ 188817 h 778678"/>
              <a:gd name="connsiteX17" fmla="*/ 1096534 w 2019565"/>
              <a:gd name="connsiteY17" fmla="*/ 195756 h 778678"/>
              <a:gd name="connsiteX18" fmla="*/ 1124294 w 2019565"/>
              <a:gd name="connsiteY18" fmla="*/ 202696 h 778678"/>
              <a:gd name="connsiteX19" fmla="*/ 1158995 w 2019565"/>
              <a:gd name="connsiteY19" fmla="*/ 209635 h 778678"/>
              <a:gd name="connsiteX20" fmla="*/ 1186755 w 2019565"/>
              <a:gd name="connsiteY20" fmla="*/ 216575 h 778678"/>
              <a:gd name="connsiteX21" fmla="*/ 1242276 w 2019565"/>
              <a:gd name="connsiteY21" fmla="*/ 230454 h 778678"/>
              <a:gd name="connsiteX22" fmla="*/ 1290856 w 2019565"/>
              <a:gd name="connsiteY22" fmla="*/ 265152 h 778678"/>
              <a:gd name="connsiteX23" fmla="*/ 1325557 w 2019565"/>
              <a:gd name="connsiteY23" fmla="*/ 272091 h 778678"/>
              <a:gd name="connsiteX24" fmla="*/ 1353317 w 2019565"/>
              <a:gd name="connsiteY24" fmla="*/ 279031 h 778678"/>
              <a:gd name="connsiteX25" fmla="*/ 1374137 w 2019565"/>
              <a:gd name="connsiteY25" fmla="*/ 292910 h 778678"/>
              <a:gd name="connsiteX26" fmla="*/ 1415778 w 2019565"/>
              <a:gd name="connsiteY26" fmla="*/ 299849 h 778678"/>
              <a:gd name="connsiteX27" fmla="*/ 1422718 w 2019565"/>
              <a:gd name="connsiteY27" fmla="*/ 306789 h 778678"/>
              <a:gd name="connsiteX28" fmla="*/ 1471298 w 2019565"/>
              <a:gd name="connsiteY28" fmla="*/ 376184 h 778678"/>
              <a:gd name="connsiteX29" fmla="*/ 1492119 w 2019565"/>
              <a:gd name="connsiteY29" fmla="*/ 383124 h 778678"/>
              <a:gd name="connsiteX30" fmla="*/ 1533759 w 2019565"/>
              <a:gd name="connsiteY30" fmla="*/ 410882 h 778678"/>
              <a:gd name="connsiteX31" fmla="*/ 1547639 w 2019565"/>
              <a:gd name="connsiteY31" fmla="*/ 431701 h 778678"/>
              <a:gd name="connsiteX32" fmla="*/ 1582340 w 2019565"/>
              <a:gd name="connsiteY32" fmla="*/ 466398 h 778678"/>
              <a:gd name="connsiteX33" fmla="*/ 1596220 w 2019565"/>
              <a:gd name="connsiteY33" fmla="*/ 487217 h 778678"/>
              <a:gd name="connsiteX34" fmla="*/ 1603160 w 2019565"/>
              <a:gd name="connsiteY34" fmla="*/ 508036 h 778678"/>
              <a:gd name="connsiteX35" fmla="*/ 1603160 w 2019565"/>
              <a:gd name="connsiteY35" fmla="*/ 508036 h 778678"/>
              <a:gd name="connsiteX36" fmla="*/ 1665621 w 2019565"/>
              <a:gd name="connsiteY36" fmla="*/ 514975 h 778678"/>
              <a:gd name="connsiteX37" fmla="*/ 1714202 w 2019565"/>
              <a:gd name="connsiteY37" fmla="*/ 528854 h 778678"/>
              <a:gd name="connsiteX38" fmla="*/ 1748902 w 2019565"/>
              <a:gd name="connsiteY38" fmla="*/ 535794 h 778678"/>
              <a:gd name="connsiteX39" fmla="*/ 1790543 w 2019565"/>
              <a:gd name="connsiteY39" fmla="*/ 549673 h 778678"/>
              <a:gd name="connsiteX40" fmla="*/ 1839123 w 2019565"/>
              <a:gd name="connsiteY40" fmla="*/ 563552 h 778678"/>
              <a:gd name="connsiteX41" fmla="*/ 1887704 w 2019565"/>
              <a:gd name="connsiteY41" fmla="*/ 584370 h 778678"/>
              <a:gd name="connsiteX42" fmla="*/ 1950165 w 2019565"/>
              <a:gd name="connsiteY42" fmla="*/ 619068 h 778678"/>
              <a:gd name="connsiteX43" fmla="*/ 2019565 w 2019565"/>
              <a:gd name="connsiteY43" fmla="*/ 626008 h 778678"/>
              <a:gd name="connsiteX44" fmla="*/ 1998745 w 2019565"/>
              <a:gd name="connsiteY44" fmla="*/ 639887 h 778678"/>
              <a:gd name="connsiteX45" fmla="*/ 1970985 w 2019565"/>
              <a:gd name="connsiteY45" fmla="*/ 646826 h 778678"/>
              <a:gd name="connsiteX46" fmla="*/ 1950165 w 2019565"/>
              <a:gd name="connsiteY46" fmla="*/ 653766 h 778678"/>
              <a:gd name="connsiteX47" fmla="*/ 1922404 w 2019565"/>
              <a:gd name="connsiteY47" fmla="*/ 674584 h 778678"/>
              <a:gd name="connsiteX48" fmla="*/ 1901584 w 2019565"/>
              <a:gd name="connsiteY48" fmla="*/ 681524 h 778678"/>
              <a:gd name="connsiteX49" fmla="*/ 1790543 w 2019565"/>
              <a:gd name="connsiteY49" fmla="*/ 702343 h 778678"/>
              <a:gd name="connsiteX50" fmla="*/ 1769722 w 2019565"/>
              <a:gd name="connsiteY50" fmla="*/ 709282 h 778678"/>
              <a:gd name="connsiteX51" fmla="*/ 1748902 w 2019565"/>
              <a:gd name="connsiteY51" fmla="*/ 723161 h 778678"/>
              <a:gd name="connsiteX52" fmla="*/ 1686441 w 2019565"/>
              <a:gd name="connsiteY52" fmla="*/ 737040 h 778678"/>
              <a:gd name="connsiteX53" fmla="*/ 1665621 w 2019565"/>
              <a:gd name="connsiteY53" fmla="*/ 743980 h 778678"/>
              <a:gd name="connsiteX54" fmla="*/ 1610100 w 2019565"/>
              <a:gd name="connsiteY54" fmla="*/ 757859 h 778678"/>
              <a:gd name="connsiteX55" fmla="*/ 1582340 w 2019565"/>
              <a:gd name="connsiteY55" fmla="*/ 764798 h 778678"/>
              <a:gd name="connsiteX56" fmla="*/ 1540699 w 2019565"/>
              <a:gd name="connsiteY56" fmla="*/ 771738 h 778678"/>
              <a:gd name="connsiteX57" fmla="*/ 1464358 w 2019565"/>
              <a:gd name="connsiteY57" fmla="*/ 764798 h 778678"/>
              <a:gd name="connsiteX58" fmla="*/ 1436598 w 2019565"/>
              <a:gd name="connsiteY58" fmla="*/ 730101 h 778678"/>
              <a:gd name="connsiteX59" fmla="*/ 1415778 w 2019565"/>
              <a:gd name="connsiteY59" fmla="*/ 723161 h 778678"/>
              <a:gd name="connsiteX60" fmla="*/ 1360257 w 2019565"/>
              <a:gd name="connsiteY60" fmla="*/ 730101 h 778678"/>
              <a:gd name="connsiteX61" fmla="*/ 1318617 w 2019565"/>
              <a:gd name="connsiteY61" fmla="*/ 743980 h 778678"/>
              <a:gd name="connsiteX62" fmla="*/ 1242276 w 2019565"/>
              <a:gd name="connsiteY62" fmla="*/ 764798 h 778678"/>
              <a:gd name="connsiteX63" fmla="*/ 1117354 w 2019565"/>
              <a:gd name="connsiteY63" fmla="*/ 771738 h 778678"/>
              <a:gd name="connsiteX64" fmla="*/ 1041013 w 2019565"/>
              <a:gd name="connsiteY64" fmla="*/ 778678 h 778678"/>
              <a:gd name="connsiteX65" fmla="*/ 874451 w 2019565"/>
              <a:gd name="connsiteY65" fmla="*/ 771738 h 778678"/>
              <a:gd name="connsiteX66" fmla="*/ 846691 w 2019565"/>
              <a:gd name="connsiteY66" fmla="*/ 764798 h 778678"/>
              <a:gd name="connsiteX67" fmla="*/ 513566 w 2019565"/>
              <a:gd name="connsiteY67" fmla="*/ 757859 h 778678"/>
              <a:gd name="connsiteX68" fmla="*/ 492746 w 2019565"/>
              <a:gd name="connsiteY68" fmla="*/ 750919 h 778678"/>
              <a:gd name="connsiteX69" fmla="*/ 444165 w 2019565"/>
              <a:gd name="connsiteY69" fmla="*/ 716222 h 778678"/>
              <a:gd name="connsiteX70" fmla="*/ 381705 w 2019565"/>
              <a:gd name="connsiteY70" fmla="*/ 667645 h 778678"/>
              <a:gd name="connsiteX71" fmla="*/ 340064 w 2019565"/>
              <a:gd name="connsiteY71" fmla="*/ 639887 h 778678"/>
              <a:gd name="connsiteX72" fmla="*/ 319244 w 2019565"/>
              <a:gd name="connsiteY72" fmla="*/ 632947 h 778678"/>
              <a:gd name="connsiteX73" fmla="*/ 298424 w 2019565"/>
              <a:gd name="connsiteY73" fmla="*/ 619068 h 778678"/>
              <a:gd name="connsiteX74" fmla="*/ 256783 w 2019565"/>
              <a:gd name="connsiteY74" fmla="*/ 605189 h 778678"/>
              <a:gd name="connsiteX75" fmla="*/ 235963 w 2019565"/>
              <a:gd name="connsiteY75" fmla="*/ 598250 h 778678"/>
              <a:gd name="connsiteX76" fmla="*/ 180442 w 2019565"/>
              <a:gd name="connsiteY76" fmla="*/ 570491 h 778678"/>
              <a:gd name="connsiteX77" fmla="*/ 138802 w 2019565"/>
              <a:gd name="connsiteY77" fmla="*/ 556612 h 778678"/>
              <a:gd name="connsiteX78" fmla="*/ 111041 w 2019565"/>
              <a:gd name="connsiteY78" fmla="*/ 542733 h 778678"/>
              <a:gd name="connsiteX79" fmla="*/ 69401 w 2019565"/>
              <a:gd name="connsiteY79" fmla="*/ 501096 h 778678"/>
              <a:gd name="connsiteX80" fmla="*/ 55520 w 2019565"/>
              <a:gd name="connsiteY80" fmla="*/ 487217 h 778678"/>
              <a:gd name="connsiteX81" fmla="*/ 34700 w 2019565"/>
              <a:gd name="connsiteY81" fmla="*/ 473338 h 778678"/>
              <a:gd name="connsiteX82" fmla="*/ 20820 w 2019565"/>
              <a:gd name="connsiteY82" fmla="*/ 452519 h 778678"/>
              <a:gd name="connsiteX83" fmla="*/ 6940 w 2019565"/>
              <a:gd name="connsiteY83" fmla="*/ 376184 h 778678"/>
              <a:gd name="connsiteX84" fmla="*/ 0 w 2019565"/>
              <a:gd name="connsiteY84" fmla="*/ 334547 h 778678"/>
              <a:gd name="connsiteX85" fmla="*/ 13880 w 2019565"/>
              <a:gd name="connsiteY85" fmla="*/ 237393 h 778678"/>
              <a:gd name="connsiteX86" fmla="*/ 41640 w 2019565"/>
              <a:gd name="connsiteY86" fmla="*/ 195756 h 778678"/>
              <a:gd name="connsiteX87" fmla="*/ 55520 w 2019565"/>
              <a:gd name="connsiteY87" fmla="*/ 174938 h 778678"/>
              <a:gd name="connsiteX88" fmla="*/ 83281 w 2019565"/>
              <a:gd name="connsiteY88" fmla="*/ 140240 h 778678"/>
              <a:gd name="connsiteX89" fmla="*/ 97161 w 2019565"/>
              <a:gd name="connsiteY89" fmla="*/ 84724 h 778678"/>
              <a:gd name="connsiteX90" fmla="*/ 104101 w 2019565"/>
              <a:gd name="connsiteY90" fmla="*/ 63905 h 778678"/>
              <a:gd name="connsiteX91" fmla="*/ 138802 w 2019565"/>
              <a:gd name="connsiteY91" fmla="*/ 22268 h 778678"/>
              <a:gd name="connsiteX92" fmla="*/ 159622 w 2019565"/>
              <a:gd name="connsiteY92" fmla="*/ 1449 h 77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019565" h="778678">
                <a:moveTo>
                  <a:pt x="159622" y="1449"/>
                </a:moveTo>
                <a:lnTo>
                  <a:pt x="159622" y="1449"/>
                </a:lnTo>
                <a:cubicBezTo>
                  <a:pt x="256783" y="3762"/>
                  <a:pt x="354013" y="4074"/>
                  <a:pt x="451106" y="8389"/>
                </a:cubicBezTo>
                <a:cubicBezTo>
                  <a:pt x="458414" y="8714"/>
                  <a:pt x="464892" y="13318"/>
                  <a:pt x="471926" y="15328"/>
                </a:cubicBezTo>
                <a:cubicBezTo>
                  <a:pt x="532926" y="32755"/>
                  <a:pt x="470587" y="12570"/>
                  <a:pt x="520506" y="29207"/>
                </a:cubicBezTo>
                <a:cubicBezTo>
                  <a:pt x="580181" y="68986"/>
                  <a:pt x="504676" y="21292"/>
                  <a:pt x="562147" y="50026"/>
                </a:cubicBezTo>
                <a:cubicBezTo>
                  <a:pt x="569607" y="53756"/>
                  <a:pt x="575128" y="61055"/>
                  <a:pt x="582967" y="63905"/>
                </a:cubicBezTo>
                <a:cubicBezTo>
                  <a:pt x="600895" y="70424"/>
                  <a:pt x="620390" y="71752"/>
                  <a:pt x="638488" y="77784"/>
                </a:cubicBezTo>
                <a:lnTo>
                  <a:pt x="680128" y="91663"/>
                </a:lnTo>
                <a:cubicBezTo>
                  <a:pt x="800365" y="83076"/>
                  <a:pt x="744820" y="84724"/>
                  <a:pt x="846691" y="84724"/>
                </a:cubicBezTo>
                <a:lnTo>
                  <a:pt x="853631" y="84724"/>
                </a:lnTo>
                <a:cubicBezTo>
                  <a:pt x="871623" y="102714"/>
                  <a:pt x="896446" y="133887"/>
                  <a:pt x="923032" y="147179"/>
                </a:cubicBezTo>
                <a:cubicBezTo>
                  <a:pt x="929575" y="150450"/>
                  <a:pt x="936912" y="151806"/>
                  <a:pt x="943852" y="154119"/>
                </a:cubicBezTo>
                <a:cubicBezTo>
                  <a:pt x="948479" y="161059"/>
                  <a:pt x="951219" y="169728"/>
                  <a:pt x="957732" y="174938"/>
                </a:cubicBezTo>
                <a:cubicBezTo>
                  <a:pt x="963444" y="179508"/>
                  <a:pt x="972009" y="178606"/>
                  <a:pt x="978552" y="181877"/>
                </a:cubicBezTo>
                <a:cubicBezTo>
                  <a:pt x="981478" y="183340"/>
                  <a:pt x="983179" y="186504"/>
                  <a:pt x="985492" y="188817"/>
                </a:cubicBezTo>
                <a:lnTo>
                  <a:pt x="985492" y="188817"/>
                </a:lnTo>
                <a:cubicBezTo>
                  <a:pt x="1022506" y="191130"/>
                  <a:pt x="1059632" y="192066"/>
                  <a:pt x="1096534" y="195756"/>
                </a:cubicBezTo>
                <a:cubicBezTo>
                  <a:pt x="1106025" y="196705"/>
                  <a:pt x="1114983" y="200627"/>
                  <a:pt x="1124294" y="202696"/>
                </a:cubicBezTo>
                <a:cubicBezTo>
                  <a:pt x="1135809" y="205255"/>
                  <a:pt x="1147480" y="207076"/>
                  <a:pt x="1158995" y="209635"/>
                </a:cubicBezTo>
                <a:cubicBezTo>
                  <a:pt x="1168306" y="211704"/>
                  <a:pt x="1177444" y="214506"/>
                  <a:pt x="1186755" y="216575"/>
                </a:cubicBezTo>
                <a:cubicBezTo>
                  <a:pt x="1237008" y="227742"/>
                  <a:pt x="1205068" y="218052"/>
                  <a:pt x="1242276" y="230454"/>
                </a:cubicBezTo>
                <a:cubicBezTo>
                  <a:pt x="1243873" y="231652"/>
                  <a:pt x="1284090" y="262615"/>
                  <a:pt x="1290856" y="265152"/>
                </a:cubicBezTo>
                <a:cubicBezTo>
                  <a:pt x="1301901" y="269293"/>
                  <a:pt x="1314042" y="269532"/>
                  <a:pt x="1325557" y="272091"/>
                </a:cubicBezTo>
                <a:cubicBezTo>
                  <a:pt x="1334868" y="274160"/>
                  <a:pt x="1344064" y="276718"/>
                  <a:pt x="1353317" y="279031"/>
                </a:cubicBezTo>
                <a:cubicBezTo>
                  <a:pt x="1360257" y="283657"/>
                  <a:pt x="1366471" y="289625"/>
                  <a:pt x="1374137" y="292910"/>
                </a:cubicBezTo>
                <a:cubicBezTo>
                  <a:pt x="1392948" y="300971"/>
                  <a:pt x="1398878" y="299849"/>
                  <a:pt x="1415778" y="299849"/>
                </a:cubicBezTo>
                <a:lnTo>
                  <a:pt x="1422718" y="306789"/>
                </a:lnTo>
                <a:cubicBezTo>
                  <a:pt x="1438911" y="329921"/>
                  <a:pt x="1444510" y="367255"/>
                  <a:pt x="1471298" y="376184"/>
                </a:cubicBezTo>
                <a:cubicBezTo>
                  <a:pt x="1478238" y="378497"/>
                  <a:pt x="1485724" y="379571"/>
                  <a:pt x="1492119" y="383124"/>
                </a:cubicBezTo>
                <a:cubicBezTo>
                  <a:pt x="1506701" y="391225"/>
                  <a:pt x="1533759" y="410882"/>
                  <a:pt x="1533759" y="410882"/>
                </a:cubicBezTo>
                <a:cubicBezTo>
                  <a:pt x="1538386" y="417822"/>
                  <a:pt x="1542146" y="425424"/>
                  <a:pt x="1547639" y="431701"/>
                </a:cubicBezTo>
                <a:cubicBezTo>
                  <a:pt x="1558411" y="444011"/>
                  <a:pt x="1573266" y="452788"/>
                  <a:pt x="1582340" y="466398"/>
                </a:cubicBezTo>
                <a:cubicBezTo>
                  <a:pt x="1586967" y="473338"/>
                  <a:pt x="1592490" y="479757"/>
                  <a:pt x="1596220" y="487217"/>
                </a:cubicBezTo>
                <a:cubicBezTo>
                  <a:pt x="1599492" y="493760"/>
                  <a:pt x="1603160" y="508036"/>
                  <a:pt x="1603160" y="508036"/>
                </a:cubicBezTo>
                <a:lnTo>
                  <a:pt x="1603160" y="508036"/>
                </a:lnTo>
                <a:cubicBezTo>
                  <a:pt x="1623980" y="510349"/>
                  <a:pt x="1644916" y="511790"/>
                  <a:pt x="1665621" y="514975"/>
                </a:cubicBezTo>
                <a:cubicBezTo>
                  <a:pt x="1699351" y="520164"/>
                  <a:pt x="1685197" y="521603"/>
                  <a:pt x="1714202" y="528854"/>
                </a:cubicBezTo>
                <a:cubicBezTo>
                  <a:pt x="1725646" y="531715"/>
                  <a:pt x="1737522" y="532691"/>
                  <a:pt x="1748902" y="535794"/>
                </a:cubicBezTo>
                <a:cubicBezTo>
                  <a:pt x="1763018" y="539643"/>
                  <a:pt x="1776349" y="546125"/>
                  <a:pt x="1790543" y="549673"/>
                </a:cubicBezTo>
                <a:cubicBezTo>
                  <a:pt x="1804637" y="553196"/>
                  <a:pt x="1825179" y="557576"/>
                  <a:pt x="1839123" y="563552"/>
                </a:cubicBezTo>
                <a:cubicBezTo>
                  <a:pt x="1899141" y="589272"/>
                  <a:pt x="1838887" y="568100"/>
                  <a:pt x="1887704" y="584370"/>
                </a:cubicBezTo>
                <a:cubicBezTo>
                  <a:pt x="1906191" y="596694"/>
                  <a:pt x="1926341" y="615403"/>
                  <a:pt x="1950165" y="619068"/>
                </a:cubicBezTo>
                <a:cubicBezTo>
                  <a:pt x="1973143" y="622603"/>
                  <a:pt x="1996432" y="623695"/>
                  <a:pt x="2019565" y="626008"/>
                </a:cubicBezTo>
                <a:cubicBezTo>
                  <a:pt x="2012625" y="630634"/>
                  <a:pt x="2006411" y="636602"/>
                  <a:pt x="1998745" y="639887"/>
                </a:cubicBezTo>
                <a:cubicBezTo>
                  <a:pt x="1989978" y="643644"/>
                  <a:pt x="1980156" y="644206"/>
                  <a:pt x="1970985" y="646826"/>
                </a:cubicBezTo>
                <a:cubicBezTo>
                  <a:pt x="1963951" y="648836"/>
                  <a:pt x="1957105" y="651453"/>
                  <a:pt x="1950165" y="653766"/>
                </a:cubicBezTo>
                <a:cubicBezTo>
                  <a:pt x="1940911" y="660705"/>
                  <a:pt x="1932447" y="668846"/>
                  <a:pt x="1922404" y="674584"/>
                </a:cubicBezTo>
                <a:cubicBezTo>
                  <a:pt x="1916052" y="678213"/>
                  <a:pt x="1908642" y="679599"/>
                  <a:pt x="1901584" y="681524"/>
                </a:cubicBezTo>
                <a:cubicBezTo>
                  <a:pt x="1839299" y="698510"/>
                  <a:pt x="1853915" y="694421"/>
                  <a:pt x="1790543" y="702343"/>
                </a:cubicBezTo>
                <a:cubicBezTo>
                  <a:pt x="1783603" y="704656"/>
                  <a:pt x="1776265" y="706011"/>
                  <a:pt x="1769722" y="709282"/>
                </a:cubicBezTo>
                <a:cubicBezTo>
                  <a:pt x="1762262" y="713012"/>
                  <a:pt x="1756568" y="719876"/>
                  <a:pt x="1748902" y="723161"/>
                </a:cubicBezTo>
                <a:cubicBezTo>
                  <a:pt x="1738921" y="727438"/>
                  <a:pt x="1694355" y="735062"/>
                  <a:pt x="1686441" y="737040"/>
                </a:cubicBezTo>
                <a:cubicBezTo>
                  <a:pt x="1679344" y="738814"/>
                  <a:pt x="1672679" y="742055"/>
                  <a:pt x="1665621" y="743980"/>
                </a:cubicBezTo>
                <a:cubicBezTo>
                  <a:pt x="1647217" y="748999"/>
                  <a:pt x="1628607" y="753233"/>
                  <a:pt x="1610100" y="757859"/>
                </a:cubicBezTo>
                <a:cubicBezTo>
                  <a:pt x="1600847" y="760172"/>
                  <a:pt x="1591748" y="763230"/>
                  <a:pt x="1582340" y="764798"/>
                </a:cubicBezTo>
                <a:lnTo>
                  <a:pt x="1540699" y="771738"/>
                </a:lnTo>
                <a:cubicBezTo>
                  <a:pt x="1515252" y="769425"/>
                  <a:pt x="1489343" y="770152"/>
                  <a:pt x="1464358" y="764798"/>
                </a:cubicBezTo>
                <a:cubicBezTo>
                  <a:pt x="1425145" y="756396"/>
                  <a:pt x="1456969" y="750470"/>
                  <a:pt x="1436598" y="730101"/>
                </a:cubicBezTo>
                <a:cubicBezTo>
                  <a:pt x="1431425" y="724928"/>
                  <a:pt x="1422718" y="725474"/>
                  <a:pt x="1415778" y="723161"/>
                </a:cubicBezTo>
                <a:cubicBezTo>
                  <a:pt x="1397271" y="725474"/>
                  <a:pt x="1378494" y="726193"/>
                  <a:pt x="1360257" y="730101"/>
                </a:cubicBezTo>
                <a:cubicBezTo>
                  <a:pt x="1345951" y="733166"/>
                  <a:pt x="1332497" y="739354"/>
                  <a:pt x="1318617" y="743980"/>
                </a:cubicBezTo>
                <a:cubicBezTo>
                  <a:pt x="1293786" y="752256"/>
                  <a:pt x="1268655" y="762504"/>
                  <a:pt x="1242276" y="764798"/>
                </a:cubicBezTo>
                <a:cubicBezTo>
                  <a:pt x="1200728" y="768411"/>
                  <a:pt x="1158960" y="768869"/>
                  <a:pt x="1117354" y="771738"/>
                </a:cubicBezTo>
                <a:cubicBezTo>
                  <a:pt x="1091863" y="773496"/>
                  <a:pt x="1066460" y="776365"/>
                  <a:pt x="1041013" y="778678"/>
                </a:cubicBezTo>
                <a:cubicBezTo>
                  <a:pt x="985492" y="776365"/>
                  <a:pt x="929879" y="775697"/>
                  <a:pt x="874451" y="771738"/>
                </a:cubicBezTo>
                <a:cubicBezTo>
                  <a:pt x="864937" y="771058"/>
                  <a:pt x="856222" y="765165"/>
                  <a:pt x="846691" y="764798"/>
                </a:cubicBezTo>
                <a:cubicBezTo>
                  <a:pt x="735707" y="760530"/>
                  <a:pt x="624608" y="760172"/>
                  <a:pt x="513566" y="757859"/>
                </a:cubicBezTo>
                <a:cubicBezTo>
                  <a:pt x="506626" y="755546"/>
                  <a:pt x="499289" y="754190"/>
                  <a:pt x="492746" y="750919"/>
                </a:cubicBezTo>
                <a:cubicBezTo>
                  <a:pt x="484301" y="746697"/>
                  <a:pt x="448091" y="719756"/>
                  <a:pt x="444165" y="716222"/>
                </a:cubicBezTo>
                <a:cubicBezTo>
                  <a:pt x="389089" y="666657"/>
                  <a:pt x="424226" y="681817"/>
                  <a:pt x="381705" y="667645"/>
                </a:cubicBezTo>
                <a:cubicBezTo>
                  <a:pt x="367825" y="658392"/>
                  <a:pt x="355890" y="645162"/>
                  <a:pt x="340064" y="639887"/>
                </a:cubicBezTo>
                <a:cubicBezTo>
                  <a:pt x="333124" y="637574"/>
                  <a:pt x="325787" y="636218"/>
                  <a:pt x="319244" y="632947"/>
                </a:cubicBezTo>
                <a:cubicBezTo>
                  <a:pt x="311784" y="629217"/>
                  <a:pt x="306046" y="622455"/>
                  <a:pt x="298424" y="619068"/>
                </a:cubicBezTo>
                <a:cubicBezTo>
                  <a:pt x="285054" y="613126"/>
                  <a:pt x="270663" y="609815"/>
                  <a:pt x="256783" y="605189"/>
                </a:cubicBezTo>
                <a:lnTo>
                  <a:pt x="235963" y="598250"/>
                </a:lnTo>
                <a:cubicBezTo>
                  <a:pt x="211737" y="574024"/>
                  <a:pt x="228290" y="586439"/>
                  <a:pt x="180442" y="570491"/>
                </a:cubicBezTo>
                <a:lnTo>
                  <a:pt x="138802" y="556612"/>
                </a:lnTo>
                <a:lnTo>
                  <a:pt x="111041" y="542733"/>
                </a:lnTo>
                <a:lnTo>
                  <a:pt x="69401" y="501096"/>
                </a:lnTo>
                <a:cubicBezTo>
                  <a:pt x="64774" y="496470"/>
                  <a:pt x="60964" y="490846"/>
                  <a:pt x="55520" y="487217"/>
                </a:cubicBezTo>
                <a:lnTo>
                  <a:pt x="34700" y="473338"/>
                </a:lnTo>
                <a:cubicBezTo>
                  <a:pt x="30073" y="466398"/>
                  <a:pt x="24550" y="459979"/>
                  <a:pt x="20820" y="452519"/>
                </a:cubicBezTo>
                <a:cubicBezTo>
                  <a:pt x="9934" y="430748"/>
                  <a:pt x="9811" y="396280"/>
                  <a:pt x="6940" y="376184"/>
                </a:cubicBezTo>
                <a:cubicBezTo>
                  <a:pt x="4950" y="362255"/>
                  <a:pt x="2313" y="348426"/>
                  <a:pt x="0" y="334547"/>
                </a:cubicBezTo>
                <a:cubicBezTo>
                  <a:pt x="759" y="326196"/>
                  <a:pt x="819" y="260901"/>
                  <a:pt x="13880" y="237393"/>
                </a:cubicBezTo>
                <a:cubicBezTo>
                  <a:pt x="21981" y="222812"/>
                  <a:pt x="32387" y="209635"/>
                  <a:pt x="41640" y="195756"/>
                </a:cubicBezTo>
                <a:cubicBezTo>
                  <a:pt x="46267" y="188817"/>
                  <a:pt x="49622" y="180835"/>
                  <a:pt x="55520" y="174938"/>
                </a:cubicBezTo>
                <a:cubicBezTo>
                  <a:pt x="68432" y="162028"/>
                  <a:pt x="74525" y="157750"/>
                  <a:pt x="83281" y="140240"/>
                </a:cubicBezTo>
                <a:cubicBezTo>
                  <a:pt x="91213" y="124378"/>
                  <a:pt x="93202" y="100560"/>
                  <a:pt x="97161" y="84724"/>
                </a:cubicBezTo>
                <a:cubicBezTo>
                  <a:pt x="98935" y="77627"/>
                  <a:pt x="100472" y="70256"/>
                  <a:pt x="104101" y="63905"/>
                </a:cubicBezTo>
                <a:cubicBezTo>
                  <a:pt x="109786" y="53956"/>
                  <a:pt x="127525" y="31289"/>
                  <a:pt x="138802" y="22268"/>
                </a:cubicBezTo>
                <a:cubicBezTo>
                  <a:pt x="182570" y="-12743"/>
                  <a:pt x="156152" y="4919"/>
                  <a:pt x="159622" y="1449"/>
                </a:cubicBez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Immagine 3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1" t="4057" b="77386"/>
          <a:stretch/>
        </p:blipFill>
        <p:spPr bwMode="auto">
          <a:xfrm>
            <a:off x="9909677" y="676906"/>
            <a:ext cx="2260212" cy="322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Connettore 2 38"/>
          <p:cNvCxnSpPr/>
          <p:nvPr/>
        </p:nvCxnSpPr>
        <p:spPr>
          <a:xfrm>
            <a:off x="10992699" y="1529072"/>
            <a:ext cx="0" cy="148834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CasellaDiTesto 39"/>
          <p:cNvSpPr txBox="1"/>
          <p:nvPr/>
        </p:nvSpPr>
        <p:spPr>
          <a:xfrm>
            <a:off x="10828839" y="2093926"/>
            <a:ext cx="641121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2184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1071982" y="1488106"/>
            <a:ext cx="112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115(72)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2" name="pole tekstowe 17">
            <a:extLst>
              <a:ext uri="{FF2B5EF4-FFF2-40B4-BE49-F238E27FC236}">
                <a16:creationId xmlns:a16="http://schemas.microsoft.com/office/drawing/2014/main" xmlns="" id="{47B145C5-2BC5-D043-A846-9B6BD5806CFC}"/>
              </a:ext>
            </a:extLst>
          </p:cNvPr>
          <p:cNvSpPr txBox="1"/>
          <p:nvPr/>
        </p:nvSpPr>
        <p:spPr>
          <a:xfrm>
            <a:off x="22042" y="28355"/>
            <a:ext cx="1005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TEST of KNOWN </a:t>
            </a:r>
            <a:r>
              <a:rPr lang="pl-PL" sz="2800" b="1" dirty="0" err="1" smtClean="0">
                <a:solidFill>
                  <a:srgbClr val="FFFF00"/>
                </a:solidFill>
                <a:cs typeface="Calibri" panose="020F0502020204030204" pitchFamily="34" charset="0"/>
              </a:rPr>
              <a:t>Lifetimes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in the 100s </a:t>
            </a:r>
            <a:r>
              <a:rPr lang="pl-PL" sz="2800" b="1" dirty="0" err="1" smtClean="0">
                <a:solidFill>
                  <a:srgbClr val="FFFF00"/>
                </a:solidFill>
                <a:cs typeface="Calibri" panose="020F0502020204030204" pitchFamily="34" charset="0"/>
              </a:rPr>
              <a:t>femtoseconds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region</a:t>
            </a:r>
          </a:p>
        </p:txBody>
      </p:sp>
    </p:spTree>
    <p:extLst>
      <p:ext uri="{BB962C8B-B14F-4D97-AF65-F5344CB8AC3E}">
        <p14:creationId xmlns:p14="http://schemas.microsoft.com/office/powerpoint/2010/main" val="143642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2"/>
          <a:srcRect l="7827" t="8900" r="4074" b="9807"/>
          <a:stretch/>
        </p:blipFill>
        <p:spPr>
          <a:xfrm>
            <a:off x="4676234" y="2183330"/>
            <a:ext cx="4241537" cy="342709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05247" y="1408799"/>
            <a:ext cx="3932723" cy="5289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grpSp>
        <p:nvGrpSpPr>
          <p:cNvPr id="2" name="Grupa 1"/>
          <p:cNvGrpSpPr/>
          <p:nvPr/>
        </p:nvGrpSpPr>
        <p:grpSpPr>
          <a:xfrm>
            <a:off x="281605" y="2292672"/>
            <a:ext cx="7772495" cy="3967057"/>
            <a:chOff x="136932" y="1773781"/>
            <a:chExt cx="7772495" cy="3967057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136932" y="4322435"/>
              <a:ext cx="0" cy="360001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663679" y="1773781"/>
              <a:ext cx="891990" cy="687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baseline="30000" dirty="0">
                <a:latin typeface="Arial"/>
                <a:cs typeface="Arial"/>
              </a:endParaRPr>
            </a:p>
            <a:p>
              <a:r>
                <a:rPr lang="it-IT" sz="4000" baseline="30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rPr>
                <a:t>130°</a:t>
              </a:r>
              <a:endParaRPr lang="it-IT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89603" y="3632277"/>
              <a:ext cx="891990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aseline="30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rPr>
                <a:t>150°</a:t>
              </a:r>
              <a:endParaRPr lang="it-IT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63679" y="5238136"/>
              <a:ext cx="891990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aseline="30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/>
                  <a:cs typeface="Arial"/>
                </a:rPr>
                <a:t>170°</a:t>
              </a:r>
              <a:endParaRPr lang="it-IT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945385" y="2106619"/>
              <a:ext cx="9640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20</a:t>
              </a:r>
              <a:r>
                <a:rPr lang="it-IT" sz="4000" dirty="0" smtClean="0">
                  <a:solidFill>
                    <a:srgbClr val="FF0000"/>
                  </a:solidFill>
                  <a:latin typeface="Arial"/>
                  <a:cs typeface="Arial"/>
                </a:rPr>
                <a:t>O</a:t>
              </a:r>
              <a:endParaRPr lang="it-IT" sz="4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47B145C5-2BC5-D043-A846-9B6BD5806CFC}"/>
              </a:ext>
            </a:extLst>
          </p:cNvPr>
          <p:cNvSpPr txBox="1"/>
          <p:nvPr/>
        </p:nvSpPr>
        <p:spPr>
          <a:xfrm>
            <a:off x="144162" y="28355"/>
            <a:ext cx="4640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OUR Case of </a:t>
            </a:r>
            <a:r>
              <a:rPr lang="pl-PL" sz="2800" b="1" dirty="0" err="1" smtClean="0">
                <a:solidFill>
                  <a:srgbClr val="FFFF00"/>
                </a:solidFill>
                <a:cs typeface="Calibri" panose="020F0502020204030204" pitchFamily="34" charset="0"/>
              </a:rPr>
              <a:t>interest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</a:t>
            </a:r>
            <a:r>
              <a:rPr lang="mr-IN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–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</a:t>
            </a:r>
            <a:r>
              <a:rPr lang="pl-PL" sz="2800" b="1" baseline="30000" dirty="0" smtClean="0">
                <a:solidFill>
                  <a:srgbClr val="FFFF00"/>
                </a:solidFill>
                <a:cs typeface="Calibri" panose="020F0502020204030204" pitchFamily="34" charset="0"/>
              </a:rPr>
              <a:t>20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525995" y="1534141"/>
            <a:ext cx="559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aseline="30000" dirty="0">
                <a:latin typeface="Arial"/>
                <a:cs typeface="Arial"/>
              </a:rPr>
              <a:t>18</a:t>
            </a:r>
            <a:r>
              <a:rPr lang="it-IT" sz="2400" dirty="0">
                <a:latin typeface="Arial"/>
                <a:cs typeface="Arial"/>
              </a:rPr>
              <a:t>O </a:t>
            </a:r>
            <a:r>
              <a:rPr lang="it-IT" sz="2400" dirty="0" smtClean="0">
                <a:latin typeface="Arial"/>
                <a:cs typeface="Arial"/>
              </a:rPr>
              <a:t>(7 </a:t>
            </a:r>
            <a:r>
              <a:rPr lang="it-IT" sz="2400" dirty="0" err="1" smtClean="0">
                <a:latin typeface="Arial"/>
                <a:cs typeface="Arial"/>
              </a:rPr>
              <a:t>MeV</a:t>
            </a:r>
            <a:r>
              <a:rPr lang="it-IT" sz="2400" dirty="0">
                <a:latin typeface="Arial"/>
                <a:cs typeface="Arial"/>
              </a:rPr>
              <a:t>/A) </a:t>
            </a:r>
            <a:r>
              <a:rPr lang="it-IT" sz="2400" dirty="0" smtClean="0">
                <a:latin typeface="Arial"/>
                <a:cs typeface="Arial"/>
              </a:rPr>
              <a:t>+ </a:t>
            </a:r>
            <a:r>
              <a:rPr lang="it-IT" sz="2400" baseline="30000" dirty="0">
                <a:latin typeface="Arial"/>
                <a:cs typeface="Arial"/>
              </a:rPr>
              <a:t>181</a:t>
            </a:r>
            <a:r>
              <a:rPr lang="it-IT" sz="2400" dirty="0">
                <a:latin typeface="Arial"/>
                <a:cs typeface="Arial"/>
              </a:rPr>
              <a:t>Ta target (6 mg/</a:t>
            </a:r>
            <a:r>
              <a:rPr lang="it-IT" sz="2400" dirty="0" smtClean="0">
                <a:latin typeface="Arial"/>
                <a:cs typeface="Arial"/>
              </a:rPr>
              <a:t>cm</a:t>
            </a:r>
            <a:r>
              <a:rPr lang="it-IT" sz="2400" baseline="30000" dirty="0" smtClean="0">
                <a:latin typeface="Arial"/>
                <a:cs typeface="Arial"/>
              </a:rPr>
              <a:t>2</a:t>
            </a:r>
            <a:r>
              <a:rPr lang="it-IT" sz="2400" dirty="0" smtClean="0">
                <a:latin typeface="Arial"/>
                <a:cs typeface="Arial"/>
              </a:rPr>
              <a:t>)</a:t>
            </a:r>
            <a:endParaRPr lang="it-IT" sz="2400" dirty="0">
              <a:latin typeface="Arial"/>
              <a:cs typeface="Arial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9554222" y="4187681"/>
            <a:ext cx="2518282" cy="721023"/>
            <a:chOff x="9554222" y="3345122"/>
            <a:chExt cx="2518282" cy="721023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9554222" y="3402534"/>
              <a:ext cx="251828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Symbol" charset="2"/>
                  <a:cs typeface="Symbol" charset="2"/>
                </a:rPr>
                <a:t>t </a:t>
              </a:r>
              <a:r>
                <a:rPr lang="it-IT" sz="3200" dirty="0" smtClean="0">
                  <a:cs typeface="Symbol" charset="2"/>
                </a:rPr>
                <a:t>= 150     </a:t>
              </a:r>
              <a:r>
                <a:rPr lang="it-IT" sz="3200" dirty="0" err="1" smtClean="0">
                  <a:cs typeface="Symbol" charset="2"/>
                </a:rPr>
                <a:t>fs</a:t>
              </a:r>
              <a:r>
                <a:rPr lang="it-IT" sz="3200" dirty="0" smtClean="0">
                  <a:cs typeface="Symbol" charset="2"/>
                </a:rPr>
                <a:t>  </a:t>
              </a:r>
              <a:endParaRPr lang="it-IT" sz="3200" baseline="-25000" dirty="0">
                <a:cs typeface="Symbol" charset="2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10891185" y="3645517"/>
              <a:ext cx="578737" cy="420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200" baseline="-33000" dirty="0" smtClean="0">
                  <a:cs typeface="Symbol" charset="2"/>
                </a:rPr>
                <a:t>-30 </a:t>
              </a:r>
              <a:endParaRPr lang="it-IT" sz="3200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0856453" y="3345122"/>
              <a:ext cx="653678" cy="420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200" baseline="30000" dirty="0" smtClean="0">
                  <a:cs typeface="Symbol" charset="2"/>
                </a:rPr>
                <a:t>+80 </a:t>
              </a:r>
              <a:endParaRPr lang="it-IT" sz="3200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7260167" y="5661563"/>
            <a:ext cx="493183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2800" b="1" i="1" dirty="0"/>
              <a:t>a</a:t>
            </a:r>
            <a:r>
              <a:rPr lang="it-IT" sz="2800" b="1" i="1" dirty="0" smtClean="0"/>
              <a:t>b </a:t>
            </a:r>
            <a:r>
              <a:rPr lang="it-IT" sz="2800" b="1" i="1" dirty="0" err="1" smtClean="0"/>
              <a:t>initio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predictions</a:t>
            </a:r>
            <a:endParaRPr lang="it-IT" sz="2800" b="1" i="1" dirty="0" smtClean="0"/>
          </a:p>
          <a:p>
            <a:pPr algn="r">
              <a:lnSpc>
                <a:spcPct val="90000"/>
              </a:lnSpc>
            </a:pPr>
            <a:r>
              <a:rPr lang="is-IS" sz="2400" dirty="0"/>
              <a:t>3</a:t>
            </a:r>
            <a:r>
              <a:rPr lang="is-IS" sz="2400" dirty="0" smtClean="0"/>
              <a:t> body </a:t>
            </a:r>
            <a:r>
              <a:rPr lang="is-IS" sz="2400" dirty="0">
                <a:cs typeface="Symbol" charset="2"/>
              </a:rPr>
              <a:t>f</a:t>
            </a:r>
            <a:r>
              <a:rPr lang="is-IS" sz="2400" dirty="0" smtClean="0">
                <a:cs typeface="Symbol" charset="2"/>
              </a:rPr>
              <a:t>orce</a:t>
            </a:r>
            <a:r>
              <a:rPr lang="is-IS" sz="2400" dirty="0" smtClean="0">
                <a:latin typeface="Symbol" charset="2"/>
                <a:cs typeface="Symbol" charset="2"/>
              </a:rPr>
              <a:t>   t</a:t>
            </a:r>
            <a:r>
              <a:rPr lang="is-IS" sz="2400" dirty="0" smtClean="0"/>
              <a:t> = 200 fs</a:t>
            </a:r>
          </a:p>
          <a:p>
            <a:pPr algn="r">
              <a:lnSpc>
                <a:spcPct val="90000"/>
              </a:lnSpc>
            </a:pPr>
            <a:r>
              <a:rPr lang="is-IS" sz="2400" dirty="0"/>
              <a:t>2</a:t>
            </a:r>
            <a:r>
              <a:rPr lang="is-IS" sz="2400" dirty="0" smtClean="0"/>
              <a:t> body force   </a:t>
            </a:r>
            <a:r>
              <a:rPr lang="is-IS" sz="2400" dirty="0" smtClean="0">
                <a:latin typeface="Symbol" charset="2"/>
                <a:cs typeface="Symbol" charset="2"/>
              </a:rPr>
              <a:t>t</a:t>
            </a:r>
            <a:r>
              <a:rPr lang="is-IS" sz="2400" dirty="0" smtClean="0"/>
              <a:t> = 320 fs</a:t>
            </a:r>
            <a:endParaRPr lang="is-IS" sz="2400" dirty="0"/>
          </a:p>
        </p:txBody>
      </p:sp>
      <p:pic>
        <p:nvPicPr>
          <p:cNvPr id="33" name="Immagine 3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0" y="1614188"/>
            <a:ext cx="3587024" cy="1800000"/>
          </a:xfrm>
          <a:prstGeom prst="rect">
            <a:avLst/>
          </a:prstGeom>
        </p:spPr>
      </p:pic>
      <p:pic>
        <p:nvPicPr>
          <p:cNvPr id="34" name="Immagine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4370" y="3249495"/>
            <a:ext cx="3587024" cy="1800000"/>
          </a:xfrm>
          <a:prstGeom prst="rect">
            <a:avLst/>
          </a:prstGeom>
        </p:spPr>
      </p:pic>
      <p:pic>
        <p:nvPicPr>
          <p:cNvPr id="35" name="Immagine 3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4370" y="4831009"/>
            <a:ext cx="3587024" cy="180000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960752" y="2158317"/>
            <a:ext cx="891990" cy="687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aseline="30000" dirty="0">
              <a:latin typeface="Arial"/>
              <a:cs typeface="Arial"/>
            </a:endParaRPr>
          </a:p>
          <a:p>
            <a:r>
              <a:rPr lang="it-IT" sz="4000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130°</a:t>
            </a:r>
            <a:endParaRPr lang="it-IT" sz="4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986676" y="3975848"/>
            <a:ext cx="891990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150°</a:t>
            </a:r>
            <a:endParaRPr lang="it-IT" sz="4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960752" y="5581707"/>
            <a:ext cx="891990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170°</a:t>
            </a:r>
            <a:endParaRPr lang="it-IT" sz="4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05744" y="1720476"/>
            <a:ext cx="559326" cy="4642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3197839" y="1736331"/>
            <a:ext cx="559326" cy="4642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741873" y="1576310"/>
            <a:ext cx="88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lang="it-IT" sz="3600" b="1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lang="it-IT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44" name="Connettore 1 43"/>
          <p:cNvCxnSpPr/>
          <p:nvPr/>
        </p:nvCxnSpPr>
        <p:spPr>
          <a:xfrm>
            <a:off x="5798389" y="4576320"/>
            <a:ext cx="0" cy="300542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627293" y="4732939"/>
            <a:ext cx="342189" cy="0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 45"/>
          <p:cNvSpPr/>
          <p:nvPr/>
        </p:nvSpPr>
        <p:spPr>
          <a:xfrm>
            <a:off x="4967761" y="4020266"/>
            <a:ext cx="1786002" cy="1297978"/>
          </a:xfrm>
          <a:custGeom>
            <a:avLst/>
            <a:gdLst>
              <a:gd name="connsiteX0" fmla="*/ 901124 w 954024"/>
              <a:gd name="connsiteY0" fmla="*/ 725948 h 745638"/>
              <a:gd name="connsiteX1" fmla="*/ 953631 w 954024"/>
              <a:gd name="connsiteY1" fmla="*/ 676722 h 745638"/>
              <a:gd name="connsiteX2" fmla="*/ 917533 w 954024"/>
              <a:gd name="connsiteY2" fmla="*/ 574988 h 745638"/>
              <a:gd name="connsiteX3" fmla="*/ 789547 w 954024"/>
              <a:gd name="connsiteY3" fmla="*/ 404338 h 745638"/>
              <a:gd name="connsiteX4" fmla="*/ 707505 w 954024"/>
              <a:gd name="connsiteY4" fmla="*/ 312449 h 745638"/>
              <a:gd name="connsiteX5" fmla="*/ 579519 w 954024"/>
              <a:gd name="connsiteY5" fmla="*/ 151645 h 745638"/>
              <a:gd name="connsiteX6" fmla="*/ 477787 w 954024"/>
              <a:gd name="connsiteY6" fmla="*/ 56474 h 745638"/>
              <a:gd name="connsiteX7" fmla="*/ 421998 w 954024"/>
              <a:gd name="connsiteY7" fmla="*/ 92573 h 745638"/>
              <a:gd name="connsiteX8" fmla="*/ 343238 w 954024"/>
              <a:gd name="connsiteY8" fmla="*/ 168053 h 745638"/>
              <a:gd name="connsiteX9" fmla="*/ 28196 w 954024"/>
              <a:gd name="connsiteY9" fmla="*/ 685 h 745638"/>
              <a:gd name="connsiteX10" fmla="*/ 28196 w 954024"/>
              <a:gd name="connsiteY10" fmla="*/ 243533 h 745638"/>
              <a:gd name="connsiteX11" fmla="*/ 143055 w 954024"/>
              <a:gd name="connsiteY11" fmla="*/ 374802 h 745638"/>
              <a:gd name="connsiteX12" fmla="*/ 195562 w 954024"/>
              <a:gd name="connsiteY12" fmla="*/ 466691 h 745638"/>
              <a:gd name="connsiteX13" fmla="*/ 290731 w 954024"/>
              <a:gd name="connsiteY13" fmla="*/ 502790 h 745638"/>
              <a:gd name="connsiteX14" fmla="*/ 451533 w 954024"/>
              <a:gd name="connsiteY14" fmla="*/ 643904 h 745638"/>
              <a:gd name="connsiteX15" fmla="*/ 520449 w 954024"/>
              <a:gd name="connsiteY15" fmla="*/ 673440 h 745638"/>
              <a:gd name="connsiteX16" fmla="*/ 618899 w 954024"/>
              <a:gd name="connsiteY16" fmla="*/ 702976 h 745638"/>
              <a:gd name="connsiteX17" fmla="*/ 720632 w 954024"/>
              <a:gd name="connsiteY17" fmla="*/ 745638 h 745638"/>
              <a:gd name="connsiteX0" fmla="*/ 901124 w 954024"/>
              <a:gd name="connsiteY0" fmla="*/ 725948 h 752201"/>
              <a:gd name="connsiteX1" fmla="*/ 953631 w 954024"/>
              <a:gd name="connsiteY1" fmla="*/ 676722 h 752201"/>
              <a:gd name="connsiteX2" fmla="*/ 917533 w 954024"/>
              <a:gd name="connsiteY2" fmla="*/ 574988 h 752201"/>
              <a:gd name="connsiteX3" fmla="*/ 789547 w 954024"/>
              <a:gd name="connsiteY3" fmla="*/ 404338 h 752201"/>
              <a:gd name="connsiteX4" fmla="*/ 707505 w 954024"/>
              <a:gd name="connsiteY4" fmla="*/ 312449 h 752201"/>
              <a:gd name="connsiteX5" fmla="*/ 579519 w 954024"/>
              <a:gd name="connsiteY5" fmla="*/ 151645 h 752201"/>
              <a:gd name="connsiteX6" fmla="*/ 477787 w 954024"/>
              <a:gd name="connsiteY6" fmla="*/ 56474 h 752201"/>
              <a:gd name="connsiteX7" fmla="*/ 421998 w 954024"/>
              <a:gd name="connsiteY7" fmla="*/ 92573 h 752201"/>
              <a:gd name="connsiteX8" fmla="*/ 343238 w 954024"/>
              <a:gd name="connsiteY8" fmla="*/ 168053 h 752201"/>
              <a:gd name="connsiteX9" fmla="*/ 28196 w 954024"/>
              <a:gd name="connsiteY9" fmla="*/ 685 h 752201"/>
              <a:gd name="connsiteX10" fmla="*/ 28196 w 954024"/>
              <a:gd name="connsiteY10" fmla="*/ 243533 h 752201"/>
              <a:gd name="connsiteX11" fmla="*/ 143055 w 954024"/>
              <a:gd name="connsiteY11" fmla="*/ 374802 h 752201"/>
              <a:gd name="connsiteX12" fmla="*/ 195562 w 954024"/>
              <a:gd name="connsiteY12" fmla="*/ 466691 h 752201"/>
              <a:gd name="connsiteX13" fmla="*/ 290731 w 954024"/>
              <a:gd name="connsiteY13" fmla="*/ 502790 h 752201"/>
              <a:gd name="connsiteX14" fmla="*/ 451533 w 954024"/>
              <a:gd name="connsiteY14" fmla="*/ 643904 h 752201"/>
              <a:gd name="connsiteX15" fmla="*/ 520449 w 954024"/>
              <a:gd name="connsiteY15" fmla="*/ 673440 h 752201"/>
              <a:gd name="connsiteX16" fmla="*/ 618899 w 954024"/>
              <a:gd name="connsiteY16" fmla="*/ 702976 h 752201"/>
              <a:gd name="connsiteX17" fmla="*/ 753448 w 954024"/>
              <a:gd name="connsiteY17" fmla="*/ 752201 h 752201"/>
              <a:gd name="connsiteX0" fmla="*/ 782983 w 961308"/>
              <a:gd name="connsiteY0" fmla="*/ 752202 h 752202"/>
              <a:gd name="connsiteX1" fmla="*/ 953631 w 961308"/>
              <a:gd name="connsiteY1" fmla="*/ 676722 h 752202"/>
              <a:gd name="connsiteX2" fmla="*/ 917533 w 961308"/>
              <a:gd name="connsiteY2" fmla="*/ 574988 h 752202"/>
              <a:gd name="connsiteX3" fmla="*/ 789547 w 961308"/>
              <a:gd name="connsiteY3" fmla="*/ 404338 h 752202"/>
              <a:gd name="connsiteX4" fmla="*/ 707505 w 961308"/>
              <a:gd name="connsiteY4" fmla="*/ 312449 h 752202"/>
              <a:gd name="connsiteX5" fmla="*/ 579519 w 961308"/>
              <a:gd name="connsiteY5" fmla="*/ 151645 h 752202"/>
              <a:gd name="connsiteX6" fmla="*/ 477787 w 961308"/>
              <a:gd name="connsiteY6" fmla="*/ 56474 h 752202"/>
              <a:gd name="connsiteX7" fmla="*/ 421998 w 961308"/>
              <a:gd name="connsiteY7" fmla="*/ 92573 h 752202"/>
              <a:gd name="connsiteX8" fmla="*/ 343238 w 961308"/>
              <a:gd name="connsiteY8" fmla="*/ 168053 h 752202"/>
              <a:gd name="connsiteX9" fmla="*/ 28196 w 961308"/>
              <a:gd name="connsiteY9" fmla="*/ 685 h 752202"/>
              <a:gd name="connsiteX10" fmla="*/ 28196 w 961308"/>
              <a:gd name="connsiteY10" fmla="*/ 243533 h 752202"/>
              <a:gd name="connsiteX11" fmla="*/ 143055 w 961308"/>
              <a:gd name="connsiteY11" fmla="*/ 374802 h 752202"/>
              <a:gd name="connsiteX12" fmla="*/ 195562 w 961308"/>
              <a:gd name="connsiteY12" fmla="*/ 466691 h 752202"/>
              <a:gd name="connsiteX13" fmla="*/ 290731 w 961308"/>
              <a:gd name="connsiteY13" fmla="*/ 502790 h 752202"/>
              <a:gd name="connsiteX14" fmla="*/ 451533 w 961308"/>
              <a:gd name="connsiteY14" fmla="*/ 643904 h 752202"/>
              <a:gd name="connsiteX15" fmla="*/ 520449 w 961308"/>
              <a:gd name="connsiteY15" fmla="*/ 673440 h 752202"/>
              <a:gd name="connsiteX16" fmla="*/ 618899 w 961308"/>
              <a:gd name="connsiteY16" fmla="*/ 702976 h 752202"/>
              <a:gd name="connsiteX17" fmla="*/ 753448 w 961308"/>
              <a:gd name="connsiteY17" fmla="*/ 752201 h 752202"/>
              <a:gd name="connsiteX0" fmla="*/ 782983 w 955642"/>
              <a:gd name="connsiteY0" fmla="*/ 752202 h 752202"/>
              <a:gd name="connsiteX1" fmla="*/ 947068 w 955642"/>
              <a:gd name="connsiteY1" fmla="*/ 696413 h 752202"/>
              <a:gd name="connsiteX2" fmla="*/ 917533 w 955642"/>
              <a:gd name="connsiteY2" fmla="*/ 574988 h 752202"/>
              <a:gd name="connsiteX3" fmla="*/ 789547 w 955642"/>
              <a:gd name="connsiteY3" fmla="*/ 404338 h 752202"/>
              <a:gd name="connsiteX4" fmla="*/ 707505 w 955642"/>
              <a:gd name="connsiteY4" fmla="*/ 312449 h 752202"/>
              <a:gd name="connsiteX5" fmla="*/ 579519 w 955642"/>
              <a:gd name="connsiteY5" fmla="*/ 151645 h 752202"/>
              <a:gd name="connsiteX6" fmla="*/ 477787 w 955642"/>
              <a:gd name="connsiteY6" fmla="*/ 56474 h 752202"/>
              <a:gd name="connsiteX7" fmla="*/ 421998 w 955642"/>
              <a:gd name="connsiteY7" fmla="*/ 92573 h 752202"/>
              <a:gd name="connsiteX8" fmla="*/ 343238 w 955642"/>
              <a:gd name="connsiteY8" fmla="*/ 168053 h 752202"/>
              <a:gd name="connsiteX9" fmla="*/ 28196 w 955642"/>
              <a:gd name="connsiteY9" fmla="*/ 685 h 752202"/>
              <a:gd name="connsiteX10" fmla="*/ 28196 w 955642"/>
              <a:gd name="connsiteY10" fmla="*/ 243533 h 752202"/>
              <a:gd name="connsiteX11" fmla="*/ 143055 w 955642"/>
              <a:gd name="connsiteY11" fmla="*/ 374802 h 752202"/>
              <a:gd name="connsiteX12" fmla="*/ 195562 w 955642"/>
              <a:gd name="connsiteY12" fmla="*/ 466691 h 752202"/>
              <a:gd name="connsiteX13" fmla="*/ 290731 w 955642"/>
              <a:gd name="connsiteY13" fmla="*/ 502790 h 752202"/>
              <a:gd name="connsiteX14" fmla="*/ 451533 w 955642"/>
              <a:gd name="connsiteY14" fmla="*/ 643904 h 752202"/>
              <a:gd name="connsiteX15" fmla="*/ 520449 w 955642"/>
              <a:gd name="connsiteY15" fmla="*/ 673440 h 752202"/>
              <a:gd name="connsiteX16" fmla="*/ 618899 w 955642"/>
              <a:gd name="connsiteY16" fmla="*/ 702976 h 752202"/>
              <a:gd name="connsiteX17" fmla="*/ 753448 w 955642"/>
              <a:gd name="connsiteY17" fmla="*/ 752201 h 752202"/>
              <a:gd name="connsiteX0" fmla="*/ 772441 w 945100"/>
              <a:gd name="connsiteY0" fmla="*/ 752202 h 752202"/>
              <a:gd name="connsiteX1" fmla="*/ 936526 w 945100"/>
              <a:gd name="connsiteY1" fmla="*/ 696413 h 752202"/>
              <a:gd name="connsiteX2" fmla="*/ 906991 w 945100"/>
              <a:gd name="connsiteY2" fmla="*/ 574988 h 752202"/>
              <a:gd name="connsiteX3" fmla="*/ 779005 w 945100"/>
              <a:gd name="connsiteY3" fmla="*/ 404338 h 752202"/>
              <a:gd name="connsiteX4" fmla="*/ 696963 w 945100"/>
              <a:gd name="connsiteY4" fmla="*/ 312449 h 752202"/>
              <a:gd name="connsiteX5" fmla="*/ 568977 w 945100"/>
              <a:gd name="connsiteY5" fmla="*/ 151645 h 752202"/>
              <a:gd name="connsiteX6" fmla="*/ 467245 w 945100"/>
              <a:gd name="connsiteY6" fmla="*/ 56474 h 752202"/>
              <a:gd name="connsiteX7" fmla="*/ 411456 w 945100"/>
              <a:gd name="connsiteY7" fmla="*/ 92573 h 752202"/>
              <a:gd name="connsiteX8" fmla="*/ 332696 w 945100"/>
              <a:gd name="connsiteY8" fmla="*/ 168053 h 752202"/>
              <a:gd name="connsiteX9" fmla="*/ 34062 w 945100"/>
              <a:gd name="connsiteY9" fmla="*/ 685 h 752202"/>
              <a:gd name="connsiteX10" fmla="*/ 17654 w 945100"/>
              <a:gd name="connsiteY10" fmla="*/ 243533 h 752202"/>
              <a:gd name="connsiteX11" fmla="*/ 132513 w 945100"/>
              <a:gd name="connsiteY11" fmla="*/ 374802 h 752202"/>
              <a:gd name="connsiteX12" fmla="*/ 185020 w 945100"/>
              <a:gd name="connsiteY12" fmla="*/ 466691 h 752202"/>
              <a:gd name="connsiteX13" fmla="*/ 280189 w 945100"/>
              <a:gd name="connsiteY13" fmla="*/ 502790 h 752202"/>
              <a:gd name="connsiteX14" fmla="*/ 440991 w 945100"/>
              <a:gd name="connsiteY14" fmla="*/ 643904 h 752202"/>
              <a:gd name="connsiteX15" fmla="*/ 509907 w 945100"/>
              <a:gd name="connsiteY15" fmla="*/ 673440 h 752202"/>
              <a:gd name="connsiteX16" fmla="*/ 608357 w 945100"/>
              <a:gd name="connsiteY16" fmla="*/ 702976 h 752202"/>
              <a:gd name="connsiteX17" fmla="*/ 742906 w 945100"/>
              <a:gd name="connsiteY17" fmla="*/ 752201 h 752202"/>
              <a:gd name="connsiteX0" fmla="*/ 760937 w 933596"/>
              <a:gd name="connsiteY0" fmla="*/ 777370 h 777370"/>
              <a:gd name="connsiteX1" fmla="*/ 925022 w 933596"/>
              <a:gd name="connsiteY1" fmla="*/ 721581 h 777370"/>
              <a:gd name="connsiteX2" fmla="*/ 895487 w 933596"/>
              <a:gd name="connsiteY2" fmla="*/ 600156 h 777370"/>
              <a:gd name="connsiteX3" fmla="*/ 767501 w 933596"/>
              <a:gd name="connsiteY3" fmla="*/ 429506 h 777370"/>
              <a:gd name="connsiteX4" fmla="*/ 685459 w 933596"/>
              <a:gd name="connsiteY4" fmla="*/ 337617 h 777370"/>
              <a:gd name="connsiteX5" fmla="*/ 557473 w 933596"/>
              <a:gd name="connsiteY5" fmla="*/ 176813 h 777370"/>
              <a:gd name="connsiteX6" fmla="*/ 455741 w 933596"/>
              <a:gd name="connsiteY6" fmla="*/ 81642 h 777370"/>
              <a:gd name="connsiteX7" fmla="*/ 399952 w 933596"/>
              <a:gd name="connsiteY7" fmla="*/ 117741 h 777370"/>
              <a:gd name="connsiteX8" fmla="*/ 321192 w 933596"/>
              <a:gd name="connsiteY8" fmla="*/ 193221 h 777370"/>
              <a:gd name="connsiteX9" fmla="*/ 81629 w 933596"/>
              <a:gd name="connsiteY9" fmla="*/ 25851 h 777370"/>
              <a:gd name="connsiteX10" fmla="*/ 22558 w 933596"/>
              <a:gd name="connsiteY10" fmla="*/ 25853 h 777370"/>
              <a:gd name="connsiteX11" fmla="*/ 6150 w 933596"/>
              <a:gd name="connsiteY11" fmla="*/ 268701 h 777370"/>
              <a:gd name="connsiteX12" fmla="*/ 121009 w 933596"/>
              <a:gd name="connsiteY12" fmla="*/ 399970 h 777370"/>
              <a:gd name="connsiteX13" fmla="*/ 173516 w 933596"/>
              <a:gd name="connsiteY13" fmla="*/ 491859 h 777370"/>
              <a:gd name="connsiteX14" fmla="*/ 268685 w 933596"/>
              <a:gd name="connsiteY14" fmla="*/ 527958 h 777370"/>
              <a:gd name="connsiteX15" fmla="*/ 429487 w 933596"/>
              <a:gd name="connsiteY15" fmla="*/ 669072 h 777370"/>
              <a:gd name="connsiteX16" fmla="*/ 498403 w 933596"/>
              <a:gd name="connsiteY16" fmla="*/ 698608 h 777370"/>
              <a:gd name="connsiteX17" fmla="*/ 596853 w 933596"/>
              <a:gd name="connsiteY17" fmla="*/ 728144 h 777370"/>
              <a:gd name="connsiteX18" fmla="*/ 731402 w 933596"/>
              <a:gd name="connsiteY18" fmla="*/ 777369 h 777370"/>
              <a:gd name="connsiteX0" fmla="*/ 766808 w 939467"/>
              <a:gd name="connsiteY0" fmla="*/ 777370 h 777370"/>
              <a:gd name="connsiteX1" fmla="*/ 930893 w 939467"/>
              <a:gd name="connsiteY1" fmla="*/ 721581 h 777370"/>
              <a:gd name="connsiteX2" fmla="*/ 901358 w 939467"/>
              <a:gd name="connsiteY2" fmla="*/ 600156 h 777370"/>
              <a:gd name="connsiteX3" fmla="*/ 773372 w 939467"/>
              <a:gd name="connsiteY3" fmla="*/ 429506 h 777370"/>
              <a:gd name="connsiteX4" fmla="*/ 691330 w 939467"/>
              <a:gd name="connsiteY4" fmla="*/ 337617 h 777370"/>
              <a:gd name="connsiteX5" fmla="*/ 563344 w 939467"/>
              <a:gd name="connsiteY5" fmla="*/ 176813 h 777370"/>
              <a:gd name="connsiteX6" fmla="*/ 461612 w 939467"/>
              <a:gd name="connsiteY6" fmla="*/ 81642 h 777370"/>
              <a:gd name="connsiteX7" fmla="*/ 405823 w 939467"/>
              <a:gd name="connsiteY7" fmla="*/ 117741 h 777370"/>
              <a:gd name="connsiteX8" fmla="*/ 327063 w 939467"/>
              <a:gd name="connsiteY8" fmla="*/ 193221 h 777370"/>
              <a:gd name="connsiteX9" fmla="*/ 87500 w 939467"/>
              <a:gd name="connsiteY9" fmla="*/ 25851 h 777370"/>
              <a:gd name="connsiteX10" fmla="*/ 12020 w 939467"/>
              <a:gd name="connsiteY10" fmla="*/ 25853 h 777370"/>
              <a:gd name="connsiteX11" fmla="*/ 12021 w 939467"/>
              <a:gd name="connsiteY11" fmla="*/ 268701 h 777370"/>
              <a:gd name="connsiteX12" fmla="*/ 126880 w 939467"/>
              <a:gd name="connsiteY12" fmla="*/ 399970 h 777370"/>
              <a:gd name="connsiteX13" fmla="*/ 179387 w 939467"/>
              <a:gd name="connsiteY13" fmla="*/ 491859 h 777370"/>
              <a:gd name="connsiteX14" fmla="*/ 274556 w 939467"/>
              <a:gd name="connsiteY14" fmla="*/ 527958 h 777370"/>
              <a:gd name="connsiteX15" fmla="*/ 435358 w 939467"/>
              <a:gd name="connsiteY15" fmla="*/ 669072 h 777370"/>
              <a:gd name="connsiteX16" fmla="*/ 504274 w 939467"/>
              <a:gd name="connsiteY16" fmla="*/ 698608 h 777370"/>
              <a:gd name="connsiteX17" fmla="*/ 602724 w 939467"/>
              <a:gd name="connsiteY17" fmla="*/ 728144 h 777370"/>
              <a:gd name="connsiteX18" fmla="*/ 737273 w 939467"/>
              <a:gd name="connsiteY18" fmla="*/ 777369 h 77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9467" h="777370">
                <a:moveTo>
                  <a:pt x="766808" y="777370"/>
                </a:moveTo>
                <a:cubicBezTo>
                  <a:pt x="791694" y="765337"/>
                  <a:pt x="908468" y="751117"/>
                  <a:pt x="930893" y="721581"/>
                </a:cubicBezTo>
                <a:cubicBezTo>
                  <a:pt x="953318" y="692045"/>
                  <a:pt x="927612" y="648835"/>
                  <a:pt x="901358" y="600156"/>
                </a:cubicBezTo>
                <a:cubicBezTo>
                  <a:pt x="875104" y="551477"/>
                  <a:pt x="808377" y="473262"/>
                  <a:pt x="773372" y="429506"/>
                </a:cubicBezTo>
                <a:cubicBezTo>
                  <a:pt x="738367" y="385750"/>
                  <a:pt x="726335" y="379732"/>
                  <a:pt x="691330" y="337617"/>
                </a:cubicBezTo>
                <a:cubicBezTo>
                  <a:pt x="656325" y="295502"/>
                  <a:pt x="601630" y="219475"/>
                  <a:pt x="563344" y="176813"/>
                </a:cubicBezTo>
                <a:cubicBezTo>
                  <a:pt x="525058" y="134150"/>
                  <a:pt x="487865" y="91487"/>
                  <a:pt x="461612" y="81642"/>
                </a:cubicBezTo>
                <a:cubicBezTo>
                  <a:pt x="435358" y="71797"/>
                  <a:pt x="428248" y="99145"/>
                  <a:pt x="405823" y="117741"/>
                </a:cubicBezTo>
                <a:cubicBezTo>
                  <a:pt x="383398" y="136337"/>
                  <a:pt x="380117" y="208536"/>
                  <a:pt x="327063" y="193221"/>
                </a:cubicBezTo>
                <a:cubicBezTo>
                  <a:pt x="274009" y="177906"/>
                  <a:pt x="137272" y="53746"/>
                  <a:pt x="87500" y="25851"/>
                </a:cubicBezTo>
                <a:cubicBezTo>
                  <a:pt x="37728" y="-2044"/>
                  <a:pt x="24600" y="-14622"/>
                  <a:pt x="12020" y="25853"/>
                </a:cubicBezTo>
                <a:cubicBezTo>
                  <a:pt x="-560" y="66328"/>
                  <a:pt x="-7122" y="206348"/>
                  <a:pt x="12021" y="268701"/>
                </a:cubicBezTo>
                <a:cubicBezTo>
                  <a:pt x="31164" y="331054"/>
                  <a:pt x="98986" y="362777"/>
                  <a:pt x="126880" y="399970"/>
                </a:cubicBezTo>
                <a:cubicBezTo>
                  <a:pt x="154774" y="437163"/>
                  <a:pt x="154774" y="470528"/>
                  <a:pt x="179387" y="491859"/>
                </a:cubicBezTo>
                <a:cubicBezTo>
                  <a:pt x="204000" y="513190"/>
                  <a:pt x="231894" y="498422"/>
                  <a:pt x="274556" y="527958"/>
                </a:cubicBezTo>
                <a:cubicBezTo>
                  <a:pt x="317218" y="557494"/>
                  <a:pt x="397072" y="640630"/>
                  <a:pt x="435358" y="669072"/>
                </a:cubicBezTo>
                <a:cubicBezTo>
                  <a:pt x="473644" y="697514"/>
                  <a:pt x="476380" y="688763"/>
                  <a:pt x="504274" y="698608"/>
                </a:cubicBezTo>
                <a:cubicBezTo>
                  <a:pt x="532168" y="708453"/>
                  <a:pt x="563891" y="715017"/>
                  <a:pt x="602724" y="728144"/>
                </a:cubicBezTo>
                <a:cubicBezTo>
                  <a:pt x="641557" y="741271"/>
                  <a:pt x="737273" y="777369"/>
                  <a:pt x="737273" y="777369"/>
                </a:cubicBezTo>
              </a:path>
            </a:pathLst>
          </a:cu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7051239" y="5610424"/>
            <a:ext cx="55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E</a:t>
            </a:r>
            <a:r>
              <a:rPr lang="it-IT" sz="3600" baseline="-25000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237206" y="2662304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charset="2"/>
                <a:cs typeface="Symbol" charset="2"/>
              </a:rPr>
              <a:t>t</a:t>
            </a:r>
            <a:endParaRPr lang="it-IT" sz="3600" baseline="-25000" dirty="0">
              <a:latin typeface="Symbol" charset="2"/>
              <a:cs typeface="Symbol" charset="2"/>
            </a:endParaRPr>
          </a:p>
        </p:txBody>
      </p:sp>
      <p:pic>
        <p:nvPicPr>
          <p:cNvPr id="50" name="Immagine 4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9" t="49725" b="25607"/>
          <a:stretch/>
        </p:blipFill>
        <p:spPr bwMode="auto">
          <a:xfrm>
            <a:off x="10272223" y="683723"/>
            <a:ext cx="1919777" cy="302050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ttangolo 50"/>
          <p:cNvSpPr/>
          <p:nvPr/>
        </p:nvSpPr>
        <p:spPr>
          <a:xfrm>
            <a:off x="10906829" y="683723"/>
            <a:ext cx="436961" cy="1748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2" name="Connettore 2 51"/>
          <p:cNvCxnSpPr/>
          <p:nvPr/>
        </p:nvCxnSpPr>
        <p:spPr>
          <a:xfrm>
            <a:off x="11232112" y="1633094"/>
            <a:ext cx="0" cy="11519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CasellaDiTesto 52"/>
          <p:cNvSpPr txBox="1"/>
          <p:nvPr/>
        </p:nvSpPr>
        <p:spPr>
          <a:xfrm>
            <a:off x="10991165" y="2052260"/>
            <a:ext cx="544804" cy="30777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lIns="72000" rIns="72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2396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859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7146" y="191108"/>
            <a:ext cx="9404723" cy="1400530"/>
          </a:xfrm>
        </p:spPr>
        <p:txBody>
          <a:bodyPr/>
          <a:lstStyle/>
          <a:p>
            <a:r>
              <a:rPr lang="pl-PL" dirty="0" err="1" smtClean="0"/>
              <a:t>Tracking</a:t>
            </a:r>
            <a:r>
              <a:rPr lang="pl-PL" dirty="0" smtClean="0"/>
              <a:t> vs. Center of </a:t>
            </a:r>
            <a:r>
              <a:rPr lang="pl-PL" dirty="0" err="1" smtClean="0"/>
              <a:t>segments</a:t>
            </a:r>
            <a:endParaRPr lang="en-GB" dirty="0"/>
          </a:p>
        </p:txBody>
      </p:sp>
      <p:pic>
        <p:nvPicPr>
          <p:cNvPr id="7" name="Immagine 42"/>
          <p:cNvPicPr>
            <a:picLocks noChangeAspect="1"/>
          </p:cNvPicPr>
          <p:nvPr/>
        </p:nvPicPr>
        <p:blipFill rotWithShape="1">
          <a:blip r:embed="rId2"/>
          <a:srcRect l="7827" t="8900" r="4074" b="9807"/>
          <a:stretch/>
        </p:blipFill>
        <p:spPr>
          <a:xfrm>
            <a:off x="877893" y="1925159"/>
            <a:ext cx="4764327" cy="38495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811803" y="1330028"/>
            <a:ext cx="450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Full </a:t>
            </a:r>
            <a:r>
              <a:rPr lang="pl-PL" sz="2800" b="1" dirty="0" err="1"/>
              <a:t>t</a:t>
            </a:r>
            <a:r>
              <a:rPr lang="pl-PL" sz="2800" b="1" dirty="0" err="1" smtClean="0"/>
              <a:t>racking</a:t>
            </a:r>
            <a:endParaRPr lang="en-GB" sz="28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494494" y="1330028"/>
            <a:ext cx="450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Center of front </a:t>
            </a:r>
            <a:r>
              <a:rPr lang="pl-PL" sz="2800" b="1" dirty="0" err="1" smtClean="0"/>
              <a:t>segments</a:t>
            </a:r>
            <a:endParaRPr lang="en-GB" sz="2800" b="1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7" y="1925159"/>
            <a:ext cx="5875870" cy="3849500"/>
          </a:xfrm>
        </p:spPr>
      </p:pic>
      <p:sp>
        <p:nvSpPr>
          <p:cNvPr id="14" name="Figura a mano libera 45"/>
          <p:cNvSpPr/>
          <p:nvPr/>
        </p:nvSpPr>
        <p:spPr>
          <a:xfrm>
            <a:off x="1231634" y="4069693"/>
            <a:ext cx="1786002" cy="1297978"/>
          </a:xfrm>
          <a:custGeom>
            <a:avLst/>
            <a:gdLst>
              <a:gd name="connsiteX0" fmla="*/ 901124 w 954024"/>
              <a:gd name="connsiteY0" fmla="*/ 725948 h 745638"/>
              <a:gd name="connsiteX1" fmla="*/ 953631 w 954024"/>
              <a:gd name="connsiteY1" fmla="*/ 676722 h 745638"/>
              <a:gd name="connsiteX2" fmla="*/ 917533 w 954024"/>
              <a:gd name="connsiteY2" fmla="*/ 574988 h 745638"/>
              <a:gd name="connsiteX3" fmla="*/ 789547 w 954024"/>
              <a:gd name="connsiteY3" fmla="*/ 404338 h 745638"/>
              <a:gd name="connsiteX4" fmla="*/ 707505 w 954024"/>
              <a:gd name="connsiteY4" fmla="*/ 312449 h 745638"/>
              <a:gd name="connsiteX5" fmla="*/ 579519 w 954024"/>
              <a:gd name="connsiteY5" fmla="*/ 151645 h 745638"/>
              <a:gd name="connsiteX6" fmla="*/ 477787 w 954024"/>
              <a:gd name="connsiteY6" fmla="*/ 56474 h 745638"/>
              <a:gd name="connsiteX7" fmla="*/ 421998 w 954024"/>
              <a:gd name="connsiteY7" fmla="*/ 92573 h 745638"/>
              <a:gd name="connsiteX8" fmla="*/ 343238 w 954024"/>
              <a:gd name="connsiteY8" fmla="*/ 168053 h 745638"/>
              <a:gd name="connsiteX9" fmla="*/ 28196 w 954024"/>
              <a:gd name="connsiteY9" fmla="*/ 685 h 745638"/>
              <a:gd name="connsiteX10" fmla="*/ 28196 w 954024"/>
              <a:gd name="connsiteY10" fmla="*/ 243533 h 745638"/>
              <a:gd name="connsiteX11" fmla="*/ 143055 w 954024"/>
              <a:gd name="connsiteY11" fmla="*/ 374802 h 745638"/>
              <a:gd name="connsiteX12" fmla="*/ 195562 w 954024"/>
              <a:gd name="connsiteY12" fmla="*/ 466691 h 745638"/>
              <a:gd name="connsiteX13" fmla="*/ 290731 w 954024"/>
              <a:gd name="connsiteY13" fmla="*/ 502790 h 745638"/>
              <a:gd name="connsiteX14" fmla="*/ 451533 w 954024"/>
              <a:gd name="connsiteY14" fmla="*/ 643904 h 745638"/>
              <a:gd name="connsiteX15" fmla="*/ 520449 w 954024"/>
              <a:gd name="connsiteY15" fmla="*/ 673440 h 745638"/>
              <a:gd name="connsiteX16" fmla="*/ 618899 w 954024"/>
              <a:gd name="connsiteY16" fmla="*/ 702976 h 745638"/>
              <a:gd name="connsiteX17" fmla="*/ 720632 w 954024"/>
              <a:gd name="connsiteY17" fmla="*/ 745638 h 745638"/>
              <a:gd name="connsiteX0" fmla="*/ 901124 w 954024"/>
              <a:gd name="connsiteY0" fmla="*/ 725948 h 752201"/>
              <a:gd name="connsiteX1" fmla="*/ 953631 w 954024"/>
              <a:gd name="connsiteY1" fmla="*/ 676722 h 752201"/>
              <a:gd name="connsiteX2" fmla="*/ 917533 w 954024"/>
              <a:gd name="connsiteY2" fmla="*/ 574988 h 752201"/>
              <a:gd name="connsiteX3" fmla="*/ 789547 w 954024"/>
              <a:gd name="connsiteY3" fmla="*/ 404338 h 752201"/>
              <a:gd name="connsiteX4" fmla="*/ 707505 w 954024"/>
              <a:gd name="connsiteY4" fmla="*/ 312449 h 752201"/>
              <a:gd name="connsiteX5" fmla="*/ 579519 w 954024"/>
              <a:gd name="connsiteY5" fmla="*/ 151645 h 752201"/>
              <a:gd name="connsiteX6" fmla="*/ 477787 w 954024"/>
              <a:gd name="connsiteY6" fmla="*/ 56474 h 752201"/>
              <a:gd name="connsiteX7" fmla="*/ 421998 w 954024"/>
              <a:gd name="connsiteY7" fmla="*/ 92573 h 752201"/>
              <a:gd name="connsiteX8" fmla="*/ 343238 w 954024"/>
              <a:gd name="connsiteY8" fmla="*/ 168053 h 752201"/>
              <a:gd name="connsiteX9" fmla="*/ 28196 w 954024"/>
              <a:gd name="connsiteY9" fmla="*/ 685 h 752201"/>
              <a:gd name="connsiteX10" fmla="*/ 28196 w 954024"/>
              <a:gd name="connsiteY10" fmla="*/ 243533 h 752201"/>
              <a:gd name="connsiteX11" fmla="*/ 143055 w 954024"/>
              <a:gd name="connsiteY11" fmla="*/ 374802 h 752201"/>
              <a:gd name="connsiteX12" fmla="*/ 195562 w 954024"/>
              <a:gd name="connsiteY12" fmla="*/ 466691 h 752201"/>
              <a:gd name="connsiteX13" fmla="*/ 290731 w 954024"/>
              <a:gd name="connsiteY13" fmla="*/ 502790 h 752201"/>
              <a:gd name="connsiteX14" fmla="*/ 451533 w 954024"/>
              <a:gd name="connsiteY14" fmla="*/ 643904 h 752201"/>
              <a:gd name="connsiteX15" fmla="*/ 520449 w 954024"/>
              <a:gd name="connsiteY15" fmla="*/ 673440 h 752201"/>
              <a:gd name="connsiteX16" fmla="*/ 618899 w 954024"/>
              <a:gd name="connsiteY16" fmla="*/ 702976 h 752201"/>
              <a:gd name="connsiteX17" fmla="*/ 753448 w 954024"/>
              <a:gd name="connsiteY17" fmla="*/ 752201 h 752201"/>
              <a:gd name="connsiteX0" fmla="*/ 782983 w 961308"/>
              <a:gd name="connsiteY0" fmla="*/ 752202 h 752202"/>
              <a:gd name="connsiteX1" fmla="*/ 953631 w 961308"/>
              <a:gd name="connsiteY1" fmla="*/ 676722 h 752202"/>
              <a:gd name="connsiteX2" fmla="*/ 917533 w 961308"/>
              <a:gd name="connsiteY2" fmla="*/ 574988 h 752202"/>
              <a:gd name="connsiteX3" fmla="*/ 789547 w 961308"/>
              <a:gd name="connsiteY3" fmla="*/ 404338 h 752202"/>
              <a:gd name="connsiteX4" fmla="*/ 707505 w 961308"/>
              <a:gd name="connsiteY4" fmla="*/ 312449 h 752202"/>
              <a:gd name="connsiteX5" fmla="*/ 579519 w 961308"/>
              <a:gd name="connsiteY5" fmla="*/ 151645 h 752202"/>
              <a:gd name="connsiteX6" fmla="*/ 477787 w 961308"/>
              <a:gd name="connsiteY6" fmla="*/ 56474 h 752202"/>
              <a:gd name="connsiteX7" fmla="*/ 421998 w 961308"/>
              <a:gd name="connsiteY7" fmla="*/ 92573 h 752202"/>
              <a:gd name="connsiteX8" fmla="*/ 343238 w 961308"/>
              <a:gd name="connsiteY8" fmla="*/ 168053 h 752202"/>
              <a:gd name="connsiteX9" fmla="*/ 28196 w 961308"/>
              <a:gd name="connsiteY9" fmla="*/ 685 h 752202"/>
              <a:gd name="connsiteX10" fmla="*/ 28196 w 961308"/>
              <a:gd name="connsiteY10" fmla="*/ 243533 h 752202"/>
              <a:gd name="connsiteX11" fmla="*/ 143055 w 961308"/>
              <a:gd name="connsiteY11" fmla="*/ 374802 h 752202"/>
              <a:gd name="connsiteX12" fmla="*/ 195562 w 961308"/>
              <a:gd name="connsiteY12" fmla="*/ 466691 h 752202"/>
              <a:gd name="connsiteX13" fmla="*/ 290731 w 961308"/>
              <a:gd name="connsiteY13" fmla="*/ 502790 h 752202"/>
              <a:gd name="connsiteX14" fmla="*/ 451533 w 961308"/>
              <a:gd name="connsiteY14" fmla="*/ 643904 h 752202"/>
              <a:gd name="connsiteX15" fmla="*/ 520449 w 961308"/>
              <a:gd name="connsiteY15" fmla="*/ 673440 h 752202"/>
              <a:gd name="connsiteX16" fmla="*/ 618899 w 961308"/>
              <a:gd name="connsiteY16" fmla="*/ 702976 h 752202"/>
              <a:gd name="connsiteX17" fmla="*/ 753448 w 961308"/>
              <a:gd name="connsiteY17" fmla="*/ 752201 h 752202"/>
              <a:gd name="connsiteX0" fmla="*/ 782983 w 955642"/>
              <a:gd name="connsiteY0" fmla="*/ 752202 h 752202"/>
              <a:gd name="connsiteX1" fmla="*/ 947068 w 955642"/>
              <a:gd name="connsiteY1" fmla="*/ 696413 h 752202"/>
              <a:gd name="connsiteX2" fmla="*/ 917533 w 955642"/>
              <a:gd name="connsiteY2" fmla="*/ 574988 h 752202"/>
              <a:gd name="connsiteX3" fmla="*/ 789547 w 955642"/>
              <a:gd name="connsiteY3" fmla="*/ 404338 h 752202"/>
              <a:gd name="connsiteX4" fmla="*/ 707505 w 955642"/>
              <a:gd name="connsiteY4" fmla="*/ 312449 h 752202"/>
              <a:gd name="connsiteX5" fmla="*/ 579519 w 955642"/>
              <a:gd name="connsiteY5" fmla="*/ 151645 h 752202"/>
              <a:gd name="connsiteX6" fmla="*/ 477787 w 955642"/>
              <a:gd name="connsiteY6" fmla="*/ 56474 h 752202"/>
              <a:gd name="connsiteX7" fmla="*/ 421998 w 955642"/>
              <a:gd name="connsiteY7" fmla="*/ 92573 h 752202"/>
              <a:gd name="connsiteX8" fmla="*/ 343238 w 955642"/>
              <a:gd name="connsiteY8" fmla="*/ 168053 h 752202"/>
              <a:gd name="connsiteX9" fmla="*/ 28196 w 955642"/>
              <a:gd name="connsiteY9" fmla="*/ 685 h 752202"/>
              <a:gd name="connsiteX10" fmla="*/ 28196 w 955642"/>
              <a:gd name="connsiteY10" fmla="*/ 243533 h 752202"/>
              <a:gd name="connsiteX11" fmla="*/ 143055 w 955642"/>
              <a:gd name="connsiteY11" fmla="*/ 374802 h 752202"/>
              <a:gd name="connsiteX12" fmla="*/ 195562 w 955642"/>
              <a:gd name="connsiteY12" fmla="*/ 466691 h 752202"/>
              <a:gd name="connsiteX13" fmla="*/ 290731 w 955642"/>
              <a:gd name="connsiteY13" fmla="*/ 502790 h 752202"/>
              <a:gd name="connsiteX14" fmla="*/ 451533 w 955642"/>
              <a:gd name="connsiteY14" fmla="*/ 643904 h 752202"/>
              <a:gd name="connsiteX15" fmla="*/ 520449 w 955642"/>
              <a:gd name="connsiteY15" fmla="*/ 673440 h 752202"/>
              <a:gd name="connsiteX16" fmla="*/ 618899 w 955642"/>
              <a:gd name="connsiteY16" fmla="*/ 702976 h 752202"/>
              <a:gd name="connsiteX17" fmla="*/ 753448 w 955642"/>
              <a:gd name="connsiteY17" fmla="*/ 752201 h 752202"/>
              <a:gd name="connsiteX0" fmla="*/ 772441 w 945100"/>
              <a:gd name="connsiteY0" fmla="*/ 752202 h 752202"/>
              <a:gd name="connsiteX1" fmla="*/ 936526 w 945100"/>
              <a:gd name="connsiteY1" fmla="*/ 696413 h 752202"/>
              <a:gd name="connsiteX2" fmla="*/ 906991 w 945100"/>
              <a:gd name="connsiteY2" fmla="*/ 574988 h 752202"/>
              <a:gd name="connsiteX3" fmla="*/ 779005 w 945100"/>
              <a:gd name="connsiteY3" fmla="*/ 404338 h 752202"/>
              <a:gd name="connsiteX4" fmla="*/ 696963 w 945100"/>
              <a:gd name="connsiteY4" fmla="*/ 312449 h 752202"/>
              <a:gd name="connsiteX5" fmla="*/ 568977 w 945100"/>
              <a:gd name="connsiteY5" fmla="*/ 151645 h 752202"/>
              <a:gd name="connsiteX6" fmla="*/ 467245 w 945100"/>
              <a:gd name="connsiteY6" fmla="*/ 56474 h 752202"/>
              <a:gd name="connsiteX7" fmla="*/ 411456 w 945100"/>
              <a:gd name="connsiteY7" fmla="*/ 92573 h 752202"/>
              <a:gd name="connsiteX8" fmla="*/ 332696 w 945100"/>
              <a:gd name="connsiteY8" fmla="*/ 168053 h 752202"/>
              <a:gd name="connsiteX9" fmla="*/ 34062 w 945100"/>
              <a:gd name="connsiteY9" fmla="*/ 685 h 752202"/>
              <a:gd name="connsiteX10" fmla="*/ 17654 w 945100"/>
              <a:gd name="connsiteY10" fmla="*/ 243533 h 752202"/>
              <a:gd name="connsiteX11" fmla="*/ 132513 w 945100"/>
              <a:gd name="connsiteY11" fmla="*/ 374802 h 752202"/>
              <a:gd name="connsiteX12" fmla="*/ 185020 w 945100"/>
              <a:gd name="connsiteY12" fmla="*/ 466691 h 752202"/>
              <a:gd name="connsiteX13" fmla="*/ 280189 w 945100"/>
              <a:gd name="connsiteY13" fmla="*/ 502790 h 752202"/>
              <a:gd name="connsiteX14" fmla="*/ 440991 w 945100"/>
              <a:gd name="connsiteY14" fmla="*/ 643904 h 752202"/>
              <a:gd name="connsiteX15" fmla="*/ 509907 w 945100"/>
              <a:gd name="connsiteY15" fmla="*/ 673440 h 752202"/>
              <a:gd name="connsiteX16" fmla="*/ 608357 w 945100"/>
              <a:gd name="connsiteY16" fmla="*/ 702976 h 752202"/>
              <a:gd name="connsiteX17" fmla="*/ 742906 w 945100"/>
              <a:gd name="connsiteY17" fmla="*/ 752201 h 752202"/>
              <a:gd name="connsiteX0" fmla="*/ 760937 w 933596"/>
              <a:gd name="connsiteY0" fmla="*/ 777370 h 777370"/>
              <a:gd name="connsiteX1" fmla="*/ 925022 w 933596"/>
              <a:gd name="connsiteY1" fmla="*/ 721581 h 777370"/>
              <a:gd name="connsiteX2" fmla="*/ 895487 w 933596"/>
              <a:gd name="connsiteY2" fmla="*/ 600156 h 777370"/>
              <a:gd name="connsiteX3" fmla="*/ 767501 w 933596"/>
              <a:gd name="connsiteY3" fmla="*/ 429506 h 777370"/>
              <a:gd name="connsiteX4" fmla="*/ 685459 w 933596"/>
              <a:gd name="connsiteY4" fmla="*/ 337617 h 777370"/>
              <a:gd name="connsiteX5" fmla="*/ 557473 w 933596"/>
              <a:gd name="connsiteY5" fmla="*/ 176813 h 777370"/>
              <a:gd name="connsiteX6" fmla="*/ 455741 w 933596"/>
              <a:gd name="connsiteY6" fmla="*/ 81642 h 777370"/>
              <a:gd name="connsiteX7" fmla="*/ 399952 w 933596"/>
              <a:gd name="connsiteY7" fmla="*/ 117741 h 777370"/>
              <a:gd name="connsiteX8" fmla="*/ 321192 w 933596"/>
              <a:gd name="connsiteY8" fmla="*/ 193221 h 777370"/>
              <a:gd name="connsiteX9" fmla="*/ 81629 w 933596"/>
              <a:gd name="connsiteY9" fmla="*/ 25851 h 777370"/>
              <a:gd name="connsiteX10" fmla="*/ 22558 w 933596"/>
              <a:gd name="connsiteY10" fmla="*/ 25853 h 777370"/>
              <a:gd name="connsiteX11" fmla="*/ 6150 w 933596"/>
              <a:gd name="connsiteY11" fmla="*/ 268701 h 777370"/>
              <a:gd name="connsiteX12" fmla="*/ 121009 w 933596"/>
              <a:gd name="connsiteY12" fmla="*/ 399970 h 777370"/>
              <a:gd name="connsiteX13" fmla="*/ 173516 w 933596"/>
              <a:gd name="connsiteY13" fmla="*/ 491859 h 777370"/>
              <a:gd name="connsiteX14" fmla="*/ 268685 w 933596"/>
              <a:gd name="connsiteY14" fmla="*/ 527958 h 777370"/>
              <a:gd name="connsiteX15" fmla="*/ 429487 w 933596"/>
              <a:gd name="connsiteY15" fmla="*/ 669072 h 777370"/>
              <a:gd name="connsiteX16" fmla="*/ 498403 w 933596"/>
              <a:gd name="connsiteY16" fmla="*/ 698608 h 777370"/>
              <a:gd name="connsiteX17" fmla="*/ 596853 w 933596"/>
              <a:gd name="connsiteY17" fmla="*/ 728144 h 777370"/>
              <a:gd name="connsiteX18" fmla="*/ 731402 w 933596"/>
              <a:gd name="connsiteY18" fmla="*/ 777369 h 777370"/>
              <a:gd name="connsiteX0" fmla="*/ 766808 w 939467"/>
              <a:gd name="connsiteY0" fmla="*/ 777370 h 777370"/>
              <a:gd name="connsiteX1" fmla="*/ 930893 w 939467"/>
              <a:gd name="connsiteY1" fmla="*/ 721581 h 777370"/>
              <a:gd name="connsiteX2" fmla="*/ 901358 w 939467"/>
              <a:gd name="connsiteY2" fmla="*/ 600156 h 777370"/>
              <a:gd name="connsiteX3" fmla="*/ 773372 w 939467"/>
              <a:gd name="connsiteY3" fmla="*/ 429506 h 777370"/>
              <a:gd name="connsiteX4" fmla="*/ 691330 w 939467"/>
              <a:gd name="connsiteY4" fmla="*/ 337617 h 777370"/>
              <a:gd name="connsiteX5" fmla="*/ 563344 w 939467"/>
              <a:gd name="connsiteY5" fmla="*/ 176813 h 777370"/>
              <a:gd name="connsiteX6" fmla="*/ 461612 w 939467"/>
              <a:gd name="connsiteY6" fmla="*/ 81642 h 777370"/>
              <a:gd name="connsiteX7" fmla="*/ 405823 w 939467"/>
              <a:gd name="connsiteY7" fmla="*/ 117741 h 777370"/>
              <a:gd name="connsiteX8" fmla="*/ 327063 w 939467"/>
              <a:gd name="connsiteY8" fmla="*/ 193221 h 777370"/>
              <a:gd name="connsiteX9" fmla="*/ 87500 w 939467"/>
              <a:gd name="connsiteY9" fmla="*/ 25851 h 777370"/>
              <a:gd name="connsiteX10" fmla="*/ 12020 w 939467"/>
              <a:gd name="connsiteY10" fmla="*/ 25853 h 777370"/>
              <a:gd name="connsiteX11" fmla="*/ 12021 w 939467"/>
              <a:gd name="connsiteY11" fmla="*/ 268701 h 777370"/>
              <a:gd name="connsiteX12" fmla="*/ 126880 w 939467"/>
              <a:gd name="connsiteY12" fmla="*/ 399970 h 777370"/>
              <a:gd name="connsiteX13" fmla="*/ 179387 w 939467"/>
              <a:gd name="connsiteY13" fmla="*/ 491859 h 777370"/>
              <a:gd name="connsiteX14" fmla="*/ 274556 w 939467"/>
              <a:gd name="connsiteY14" fmla="*/ 527958 h 777370"/>
              <a:gd name="connsiteX15" fmla="*/ 435358 w 939467"/>
              <a:gd name="connsiteY15" fmla="*/ 669072 h 777370"/>
              <a:gd name="connsiteX16" fmla="*/ 504274 w 939467"/>
              <a:gd name="connsiteY16" fmla="*/ 698608 h 777370"/>
              <a:gd name="connsiteX17" fmla="*/ 602724 w 939467"/>
              <a:gd name="connsiteY17" fmla="*/ 728144 h 777370"/>
              <a:gd name="connsiteX18" fmla="*/ 737273 w 939467"/>
              <a:gd name="connsiteY18" fmla="*/ 777369 h 77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9467" h="777370">
                <a:moveTo>
                  <a:pt x="766808" y="777370"/>
                </a:moveTo>
                <a:cubicBezTo>
                  <a:pt x="791694" y="765337"/>
                  <a:pt x="908468" y="751117"/>
                  <a:pt x="930893" y="721581"/>
                </a:cubicBezTo>
                <a:cubicBezTo>
                  <a:pt x="953318" y="692045"/>
                  <a:pt x="927612" y="648835"/>
                  <a:pt x="901358" y="600156"/>
                </a:cubicBezTo>
                <a:cubicBezTo>
                  <a:pt x="875104" y="551477"/>
                  <a:pt x="808377" y="473262"/>
                  <a:pt x="773372" y="429506"/>
                </a:cubicBezTo>
                <a:cubicBezTo>
                  <a:pt x="738367" y="385750"/>
                  <a:pt x="726335" y="379732"/>
                  <a:pt x="691330" y="337617"/>
                </a:cubicBezTo>
                <a:cubicBezTo>
                  <a:pt x="656325" y="295502"/>
                  <a:pt x="601630" y="219475"/>
                  <a:pt x="563344" y="176813"/>
                </a:cubicBezTo>
                <a:cubicBezTo>
                  <a:pt x="525058" y="134150"/>
                  <a:pt x="487865" y="91487"/>
                  <a:pt x="461612" y="81642"/>
                </a:cubicBezTo>
                <a:cubicBezTo>
                  <a:pt x="435358" y="71797"/>
                  <a:pt x="428248" y="99145"/>
                  <a:pt x="405823" y="117741"/>
                </a:cubicBezTo>
                <a:cubicBezTo>
                  <a:pt x="383398" y="136337"/>
                  <a:pt x="380117" y="208536"/>
                  <a:pt x="327063" y="193221"/>
                </a:cubicBezTo>
                <a:cubicBezTo>
                  <a:pt x="274009" y="177906"/>
                  <a:pt x="137272" y="53746"/>
                  <a:pt x="87500" y="25851"/>
                </a:cubicBezTo>
                <a:cubicBezTo>
                  <a:pt x="37728" y="-2044"/>
                  <a:pt x="24600" y="-14622"/>
                  <a:pt x="12020" y="25853"/>
                </a:cubicBezTo>
                <a:cubicBezTo>
                  <a:pt x="-560" y="66328"/>
                  <a:pt x="-7122" y="206348"/>
                  <a:pt x="12021" y="268701"/>
                </a:cubicBezTo>
                <a:cubicBezTo>
                  <a:pt x="31164" y="331054"/>
                  <a:pt x="98986" y="362777"/>
                  <a:pt x="126880" y="399970"/>
                </a:cubicBezTo>
                <a:cubicBezTo>
                  <a:pt x="154774" y="437163"/>
                  <a:pt x="154774" y="470528"/>
                  <a:pt x="179387" y="491859"/>
                </a:cubicBezTo>
                <a:cubicBezTo>
                  <a:pt x="204000" y="513190"/>
                  <a:pt x="231894" y="498422"/>
                  <a:pt x="274556" y="527958"/>
                </a:cubicBezTo>
                <a:cubicBezTo>
                  <a:pt x="317218" y="557494"/>
                  <a:pt x="397072" y="640630"/>
                  <a:pt x="435358" y="669072"/>
                </a:cubicBezTo>
                <a:cubicBezTo>
                  <a:pt x="473644" y="697514"/>
                  <a:pt x="476380" y="688763"/>
                  <a:pt x="504274" y="698608"/>
                </a:cubicBezTo>
                <a:cubicBezTo>
                  <a:pt x="532168" y="708453"/>
                  <a:pt x="563891" y="715017"/>
                  <a:pt x="602724" y="728144"/>
                </a:cubicBezTo>
                <a:cubicBezTo>
                  <a:pt x="641557" y="741271"/>
                  <a:pt x="737273" y="777369"/>
                  <a:pt x="737273" y="777369"/>
                </a:cubicBezTo>
              </a:path>
            </a:pathLst>
          </a:cu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Dowolny kształt 15"/>
          <p:cNvSpPr/>
          <p:nvPr/>
        </p:nvSpPr>
        <p:spPr>
          <a:xfrm>
            <a:off x="7834184" y="2248930"/>
            <a:ext cx="2804984" cy="1878227"/>
          </a:xfrm>
          <a:custGeom>
            <a:avLst/>
            <a:gdLst>
              <a:gd name="connsiteX0" fmla="*/ 0 w 2804984"/>
              <a:gd name="connsiteY0" fmla="*/ 0 h 1878227"/>
              <a:gd name="connsiteX1" fmla="*/ 135924 w 2804984"/>
              <a:gd name="connsiteY1" fmla="*/ 370702 h 1878227"/>
              <a:gd name="connsiteX2" fmla="*/ 98854 w 2804984"/>
              <a:gd name="connsiteY2" fmla="*/ 345989 h 1878227"/>
              <a:gd name="connsiteX3" fmla="*/ 803189 w 2804984"/>
              <a:gd name="connsiteY3" fmla="*/ 753762 h 1878227"/>
              <a:gd name="connsiteX4" fmla="*/ 2026508 w 2804984"/>
              <a:gd name="connsiteY4" fmla="*/ 1482811 h 1878227"/>
              <a:gd name="connsiteX5" fmla="*/ 2409567 w 2804984"/>
              <a:gd name="connsiteY5" fmla="*/ 1717589 h 1878227"/>
              <a:gd name="connsiteX6" fmla="*/ 2804984 w 2804984"/>
              <a:gd name="connsiteY6" fmla="*/ 1878227 h 187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4984" h="1878227">
                <a:moveTo>
                  <a:pt x="0" y="0"/>
                </a:moveTo>
                <a:cubicBezTo>
                  <a:pt x="59724" y="156518"/>
                  <a:pt x="119448" y="313037"/>
                  <a:pt x="135924" y="370702"/>
                </a:cubicBezTo>
                <a:cubicBezTo>
                  <a:pt x="152400" y="428367"/>
                  <a:pt x="98854" y="345989"/>
                  <a:pt x="98854" y="345989"/>
                </a:cubicBezTo>
                <a:lnTo>
                  <a:pt x="803189" y="753762"/>
                </a:lnTo>
                <a:lnTo>
                  <a:pt x="2026508" y="1482811"/>
                </a:lnTo>
                <a:cubicBezTo>
                  <a:pt x="2294238" y="1643449"/>
                  <a:pt x="2279821" y="1651686"/>
                  <a:pt x="2409567" y="1717589"/>
                </a:cubicBezTo>
                <a:cubicBezTo>
                  <a:pt x="2539313" y="1783492"/>
                  <a:pt x="2672148" y="1830859"/>
                  <a:pt x="2804984" y="1878227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olny kształt 16"/>
          <p:cNvSpPr/>
          <p:nvPr/>
        </p:nvSpPr>
        <p:spPr>
          <a:xfrm>
            <a:off x="7068065" y="3546389"/>
            <a:ext cx="1371600" cy="1902941"/>
          </a:xfrm>
          <a:custGeom>
            <a:avLst/>
            <a:gdLst>
              <a:gd name="connsiteX0" fmla="*/ 0 w 1371600"/>
              <a:gd name="connsiteY0" fmla="*/ 0 h 1902941"/>
              <a:gd name="connsiteX1" fmla="*/ 61784 w 1371600"/>
              <a:gd name="connsiteY1" fmla="*/ 321276 h 1902941"/>
              <a:gd name="connsiteX2" fmla="*/ 160638 w 1371600"/>
              <a:gd name="connsiteY2" fmla="*/ 506627 h 1902941"/>
              <a:gd name="connsiteX3" fmla="*/ 247135 w 1371600"/>
              <a:gd name="connsiteY3" fmla="*/ 667265 h 1902941"/>
              <a:gd name="connsiteX4" fmla="*/ 370703 w 1371600"/>
              <a:gd name="connsiteY4" fmla="*/ 889687 h 1902941"/>
              <a:gd name="connsiteX5" fmla="*/ 469557 w 1371600"/>
              <a:gd name="connsiteY5" fmla="*/ 1087395 h 1902941"/>
              <a:gd name="connsiteX6" fmla="*/ 543697 w 1371600"/>
              <a:gd name="connsiteY6" fmla="*/ 1248033 h 1902941"/>
              <a:gd name="connsiteX7" fmla="*/ 630194 w 1371600"/>
              <a:gd name="connsiteY7" fmla="*/ 1421027 h 1902941"/>
              <a:gd name="connsiteX8" fmla="*/ 753762 w 1371600"/>
              <a:gd name="connsiteY8" fmla="*/ 1594022 h 1902941"/>
              <a:gd name="connsiteX9" fmla="*/ 951470 w 1371600"/>
              <a:gd name="connsiteY9" fmla="*/ 1717589 h 1902941"/>
              <a:gd name="connsiteX10" fmla="*/ 1161535 w 1371600"/>
              <a:gd name="connsiteY10" fmla="*/ 1767016 h 1902941"/>
              <a:gd name="connsiteX11" fmla="*/ 1371600 w 1371600"/>
              <a:gd name="connsiteY11" fmla="*/ 1902941 h 190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0" h="1902941">
                <a:moveTo>
                  <a:pt x="0" y="0"/>
                </a:moveTo>
                <a:cubicBezTo>
                  <a:pt x="17505" y="118419"/>
                  <a:pt x="35011" y="236838"/>
                  <a:pt x="61784" y="321276"/>
                </a:cubicBezTo>
                <a:cubicBezTo>
                  <a:pt x="88557" y="405714"/>
                  <a:pt x="160638" y="506627"/>
                  <a:pt x="160638" y="506627"/>
                </a:cubicBezTo>
                <a:cubicBezTo>
                  <a:pt x="191530" y="564292"/>
                  <a:pt x="212124" y="603422"/>
                  <a:pt x="247135" y="667265"/>
                </a:cubicBezTo>
                <a:cubicBezTo>
                  <a:pt x="282146" y="731108"/>
                  <a:pt x="333633" y="819665"/>
                  <a:pt x="370703" y="889687"/>
                </a:cubicBezTo>
                <a:cubicBezTo>
                  <a:pt x="407773" y="959709"/>
                  <a:pt x="440725" y="1027671"/>
                  <a:pt x="469557" y="1087395"/>
                </a:cubicBezTo>
                <a:cubicBezTo>
                  <a:pt x="498389" y="1147119"/>
                  <a:pt x="516924" y="1192428"/>
                  <a:pt x="543697" y="1248033"/>
                </a:cubicBezTo>
                <a:cubicBezTo>
                  <a:pt x="570470" y="1303638"/>
                  <a:pt x="595183" y="1363362"/>
                  <a:pt x="630194" y="1421027"/>
                </a:cubicBezTo>
                <a:cubicBezTo>
                  <a:pt x="665205" y="1478692"/>
                  <a:pt x="700216" y="1544595"/>
                  <a:pt x="753762" y="1594022"/>
                </a:cubicBezTo>
                <a:cubicBezTo>
                  <a:pt x="807308" y="1643449"/>
                  <a:pt x="883508" y="1688757"/>
                  <a:pt x="951470" y="1717589"/>
                </a:cubicBezTo>
                <a:cubicBezTo>
                  <a:pt x="1019432" y="1746421"/>
                  <a:pt x="1091513" y="1736124"/>
                  <a:pt x="1161535" y="1767016"/>
                </a:cubicBezTo>
                <a:cubicBezTo>
                  <a:pt x="1231557" y="1797908"/>
                  <a:pt x="1301578" y="1850424"/>
                  <a:pt x="1371600" y="1902941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23"/>
          <p:cNvSpPr txBox="1"/>
          <p:nvPr/>
        </p:nvSpPr>
        <p:spPr>
          <a:xfrm>
            <a:off x="6632670" y="1925159"/>
            <a:ext cx="964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aseline="30000" dirty="0" smtClean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lang="it-IT" sz="4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lang="it-IT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CasellaDiTesto 23"/>
          <p:cNvSpPr txBox="1"/>
          <p:nvPr/>
        </p:nvSpPr>
        <p:spPr>
          <a:xfrm>
            <a:off x="3701399" y="1925159"/>
            <a:ext cx="964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aseline="30000" dirty="0" smtClean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lang="it-IT" sz="4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lang="it-IT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93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9587" y="1067754"/>
            <a:ext cx="6581547" cy="508789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8" y="1200918"/>
            <a:ext cx="2154699" cy="22965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5786" t="14857" r="7500" b="17841"/>
          <a:stretch/>
        </p:blipFill>
        <p:spPr>
          <a:xfrm>
            <a:off x="869623" y="3497490"/>
            <a:ext cx="6004606" cy="2574735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V="1">
            <a:off x="825378" y="1856844"/>
            <a:ext cx="922466" cy="1033586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825378" y="2132832"/>
            <a:ext cx="922466" cy="76506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tella a 6 punte 8"/>
          <p:cNvSpPr>
            <a:spLocks noChangeAspect="1"/>
          </p:cNvSpPr>
          <p:nvPr/>
        </p:nvSpPr>
        <p:spPr>
          <a:xfrm>
            <a:off x="1583714" y="1706346"/>
            <a:ext cx="144000" cy="159455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825378" y="1774430"/>
            <a:ext cx="830335" cy="111600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/>
          <p:cNvGrpSpPr/>
          <p:nvPr/>
        </p:nvGrpSpPr>
        <p:grpSpPr>
          <a:xfrm>
            <a:off x="4166592" y="2211510"/>
            <a:ext cx="2488610" cy="3539270"/>
            <a:chOff x="4166592" y="2700855"/>
            <a:chExt cx="2488610" cy="3539270"/>
          </a:xfrm>
        </p:grpSpPr>
        <p:grpSp>
          <p:nvGrpSpPr>
            <p:cNvPr id="12" name="Gruppo 11"/>
            <p:cNvGrpSpPr/>
            <p:nvPr/>
          </p:nvGrpSpPr>
          <p:grpSpPr>
            <a:xfrm>
              <a:off x="4166592" y="3033485"/>
              <a:ext cx="2409581" cy="2661620"/>
              <a:chOff x="3362751" y="2761302"/>
              <a:chExt cx="3498371" cy="3423193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 rotWithShape="1">
              <a:blip r:embed="rId4"/>
              <a:srcRect l="15643" t="15112" r="6286" b="18095"/>
              <a:stretch/>
            </p:blipFill>
            <p:spPr>
              <a:xfrm>
                <a:off x="3362751" y="2761302"/>
                <a:ext cx="3498371" cy="1683571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 rotWithShape="1">
              <a:blip r:embed="rId5"/>
              <a:srcRect l="15572" t="15873" r="6357" b="18222"/>
              <a:stretch/>
            </p:blipFill>
            <p:spPr>
              <a:xfrm>
                <a:off x="3362752" y="4542888"/>
                <a:ext cx="3457180" cy="1641607"/>
              </a:xfrm>
              <a:prstGeom prst="rect">
                <a:avLst/>
              </a:prstGeom>
            </p:spPr>
          </p:pic>
        </p:grpSp>
        <p:sp>
          <p:nvSpPr>
            <p:cNvPr id="13" name="CasellaDiTesto 12"/>
            <p:cNvSpPr txBox="1"/>
            <p:nvPr/>
          </p:nvSpPr>
          <p:spPr>
            <a:xfrm>
              <a:off x="5783635" y="3169925"/>
              <a:ext cx="750526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400" baseline="30000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r>
                <a:rPr lang="it-IT" sz="3200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  <a:t>130°</a:t>
              </a:r>
              <a:endParaRPr lang="it-IT" sz="3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793147" y="4527954"/>
              <a:ext cx="750526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400" baseline="30000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r>
                <a:rPr lang="it-IT" sz="3200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  <a:t>150°</a:t>
              </a:r>
              <a:endParaRPr lang="it-IT" sz="3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flipH="1" flipV="1">
              <a:off x="4396921" y="5695105"/>
              <a:ext cx="1454989" cy="545020"/>
            </a:xfrm>
            <a:prstGeom prst="line">
              <a:avLst/>
            </a:prstGeom>
            <a:ln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V="1">
              <a:off x="6376901" y="5576993"/>
              <a:ext cx="170902" cy="663132"/>
            </a:xfrm>
            <a:prstGeom prst="line">
              <a:avLst/>
            </a:prstGeom>
            <a:ln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6"/>
            <p:cNvSpPr/>
            <p:nvPr/>
          </p:nvSpPr>
          <p:spPr>
            <a:xfrm>
              <a:off x="4318505" y="2700855"/>
              <a:ext cx="2336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</a:rPr>
                <a:t>2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</a:rPr>
                <a:t>+</a:t>
              </a:r>
              <a:r>
                <a:rPr lang="en-US" sz="2000" b="1" baseline="-25000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</a:rPr>
                <a:t>2</a:t>
              </a:r>
              <a:r>
                <a:rPr lang="en-US" sz="2000" b="1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  <a:sym typeface="Wingdings"/>
                </a:rPr>
                <a:t> 2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  <a:sym typeface="Wingdings"/>
                </a:rPr>
                <a:t>+</a:t>
              </a:r>
              <a:r>
                <a:rPr lang="en-US" sz="2000" b="1" baseline="-25000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  <a:sym typeface="Wingdings"/>
                </a:rPr>
                <a:t>1</a:t>
              </a:r>
              <a:r>
                <a:rPr lang="en-US" sz="2000" b="1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  <a:sym typeface="Wingdings"/>
                </a:rPr>
                <a:t> (</a:t>
              </a:r>
              <a:r>
                <a:rPr lang="en-US" sz="2000" b="1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</a:rPr>
                <a:t>2396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</a:rPr>
                <a:t>keV</a:t>
              </a:r>
              <a:r>
                <a:rPr lang="en-US" sz="2000" b="1" dirty="0" smtClean="0">
                  <a:solidFill>
                    <a:schemeClr val="bg1"/>
                  </a:solidFill>
                  <a:latin typeface="Calibri"/>
                  <a:ea typeface="ＭＳ 明朝"/>
                  <a:cs typeface="Calibri"/>
                </a:rPr>
                <a:t>) </a:t>
              </a:r>
              <a:endParaRPr lang="it-IT" sz="20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135" y="1180504"/>
            <a:ext cx="3557724" cy="752039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6584638" y="1316921"/>
            <a:ext cx="549186" cy="43039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2147660" y="3702331"/>
            <a:ext cx="80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aseline="30000" dirty="0" smtClean="0">
                <a:latin typeface="Calibri"/>
                <a:cs typeface="Calibri"/>
              </a:rPr>
              <a:t>20</a:t>
            </a:r>
            <a:r>
              <a:rPr lang="it-IT" sz="3600" dirty="0" smtClean="0">
                <a:latin typeface="Calibri"/>
                <a:cs typeface="Calibri"/>
              </a:rPr>
              <a:t>O</a:t>
            </a:r>
            <a:endParaRPr lang="it-IT" sz="3600" dirty="0">
              <a:latin typeface="Calibri"/>
              <a:cs typeface="Calibri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8897" y="0"/>
            <a:ext cx="10062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566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  <a:cs typeface="Calibri"/>
              </a:rPr>
              <a:t>Large improvement with AGATA</a:t>
            </a:r>
            <a:endParaRPr lang="it-IT" sz="4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grpSp>
        <p:nvGrpSpPr>
          <p:cNvPr id="27" name="Gruppo 26"/>
          <p:cNvGrpSpPr>
            <a:grpSpLocks noChangeAspect="1"/>
          </p:cNvGrpSpPr>
          <p:nvPr/>
        </p:nvGrpSpPr>
        <p:grpSpPr>
          <a:xfrm>
            <a:off x="8270297" y="765124"/>
            <a:ext cx="3455985" cy="2792388"/>
            <a:chOff x="7427673" y="313307"/>
            <a:chExt cx="4764327" cy="3849500"/>
          </a:xfrm>
        </p:grpSpPr>
        <p:pic>
          <p:nvPicPr>
            <p:cNvPr id="24" name="Immagine 42"/>
            <p:cNvPicPr>
              <a:picLocks noChangeAspect="1"/>
            </p:cNvPicPr>
            <p:nvPr/>
          </p:nvPicPr>
          <p:blipFill rotWithShape="1">
            <a:blip r:embed="rId7"/>
            <a:srcRect l="7827" t="8900" r="4074" b="9807"/>
            <a:stretch/>
          </p:blipFill>
          <p:spPr>
            <a:xfrm>
              <a:off x="7427673" y="313307"/>
              <a:ext cx="4764327" cy="3849500"/>
            </a:xfrm>
            <a:prstGeom prst="rect">
              <a:avLst/>
            </a:prstGeom>
          </p:spPr>
        </p:pic>
        <p:sp>
          <p:nvSpPr>
            <p:cNvPr id="25" name="Figura a mano libera 45"/>
            <p:cNvSpPr/>
            <p:nvPr/>
          </p:nvSpPr>
          <p:spPr>
            <a:xfrm>
              <a:off x="7781414" y="2457841"/>
              <a:ext cx="1786002" cy="1297978"/>
            </a:xfrm>
            <a:custGeom>
              <a:avLst/>
              <a:gdLst>
                <a:gd name="connsiteX0" fmla="*/ 901124 w 954024"/>
                <a:gd name="connsiteY0" fmla="*/ 725948 h 745638"/>
                <a:gd name="connsiteX1" fmla="*/ 953631 w 954024"/>
                <a:gd name="connsiteY1" fmla="*/ 676722 h 745638"/>
                <a:gd name="connsiteX2" fmla="*/ 917533 w 954024"/>
                <a:gd name="connsiteY2" fmla="*/ 574988 h 745638"/>
                <a:gd name="connsiteX3" fmla="*/ 789547 w 954024"/>
                <a:gd name="connsiteY3" fmla="*/ 404338 h 745638"/>
                <a:gd name="connsiteX4" fmla="*/ 707505 w 954024"/>
                <a:gd name="connsiteY4" fmla="*/ 312449 h 745638"/>
                <a:gd name="connsiteX5" fmla="*/ 579519 w 954024"/>
                <a:gd name="connsiteY5" fmla="*/ 151645 h 745638"/>
                <a:gd name="connsiteX6" fmla="*/ 477787 w 954024"/>
                <a:gd name="connsiteY6" fmla="*/ 56474 h 745638"/>
                <a:gd name="connsiteX7" fmla="*/ 421998 w 954024"/>
                <a:gd name="connsiteY7" fmla="*/ 92573 h 745638"/>
                <a:gd name="connsiteX8" fmla="*/ 343238 w 954024"/>
                <a:gd name="connsiteY8" fmla="*/ 168053 h 745638"/>
                <a:gd name="connsiteX9" fmla="*/ 28196 w 954024"/>
                <a:gd name="connsiteY9" fmla="*/ 685 h 745638"/>
                <a:gd name="connsiteX10" fmla="*/ 28196 w 954024"/>
                <a:gd name="connsiteY10" fmla="*/ 243533 h 745638"/>
                <a:gd name="connsiteX11" fmla="*/ 143055 w 954024"/>
                <a:gd name="connsiteY11" fmla="*/ 374802 h 745638"/>
                <a:gd name="connsiteX12" fmla="*/ 195562 w 954024"/>
                <a:gd name="connsiteY12" fmla="*/ 466691 h 745638"/>
                <a:gd name="connsiteX13" fmla="*/ 290731 w 954024"/>
                <a:gd name="connsiteY13" fmla="*/ 502790 h 745638"/>
                <a:gd name="connsiteX14" fmla="*/ 451533 w 954024"/>
                <a:gd name="connsiteY14" fmla="*/ 643904 h 745638"/>
                <a:gd name="connsiteX15" fmla="*/ 520449 w 954024"/>
                <a:gd name="connsiteY15" fmla="*/ 673440 h 745638"/>
                <a:gd name="connsiteX16" fmla="*/ 618899 w 954024"/>
                <a:gd name="connsiteY16" fmla="*/ 702976 h 745638"/>
                <a:gd name="connsiteX17" fmla="*/ 720632 w 954024"/>
                <a:gd name="connsiteY17" fmla="*/ 745638 h 745638"/>
                <a:gd name="connsiteX0" fmla="*/ 901124 w 954024"/>
                <a:gd name="connsiteY0" fmla="*/ 725948 h 752201"/>
                <a:gd name="connsiteX1" fmla="*/ 953631 w 954024"/>
                <a:gd name="connsiteY1" fmla="*/ 676722 h 752201"/>
                <a:gd name="connsiteX2" fmla="*/ 917533 w 954024"/>
                <a:gd name="connsiteY2" fmla="*/ 574988 h 752201"/>
                <a:gd name="connsiteX3" fmla="*/ 789547 w 954024"/>
                <a:gd name="connsiteY3" fmla="*/ 404338 h 752201"/>
                <a:gd name="connsiteX4" fmla="*/ 707505 w 954024"/>
                <a:gd name="connsiteY4" fmla="*/ 312449 h 752201"/>
                <a:gd name="connsiteX5" fmla="*/ 579519 w 954024"/>
                <a:gd name="connsiteY5" fmla="*/ 151645 h 752201"/>
                <a:gd name="connsiteX6" fmla="*/ 477787 w 954024"/>
                <a:gd name="connsiteY6" fmla="*/ 56474 h 752201"/>
                <a:gd name="connsiteX7" fmla="*/ 421998 w 954024"/>
                <a:gd name="connsiteY7" fmla="*/ 92573 h 752201"/>
                <a:gd name="connsiteX8" fmla="*/ 343238 w 954024"/>
                <a:gd name="connsiteY8" fmla="*/ 168053 h 752201"/>
                <a:gd name="connsiteX9" fmla="*/ 28196 w 954024"/>
                <a:gd name="connsiteY9" fmla="*/ 685 h 752201"/>
                <a:gd name="connsiteX10" fmla="*/ 28196 w 954024"/>
                <a:gd name="connsiteY10" fmla="*/ 243533 h 752201"/>
                <a:gd name="connsiteX11" fmla="*/ 143055 w 954024"/>
                <a:gd name="connsiteY11" fmla="*/ 374802 h 752201"/>
                <a:gd name="connsiteX12" fmla="*/ 195562 w 954024"/>
                <a:gd name="connsiteY12" fmla="*/ 466691 h 752201"/>
                <a:gd name="connsiteX13" fmla="*/ 290731 w 954024"/>
                <a:gd name="connsiteY13" fmla="*/ 502790 h 752201"/>
                <a:gd name="connsiteX14" fmla="*/ 451533 w 954024"/>
                <a:gd name="connsiteY14" fmla="*/ 643904 h 752201"/>
                <a:gd name="connsiteX15" fmla="*/ 520449 w 954024"/>
                <a:gd name="connsiteY15" fmla="*/ 673440 h 752201"/>
                <a:gd name="connsiteX16" fmla="*/ 618899 w 954024"/>
                <a:gd name="connsiteY16" fmla="*/ 702976 h 752201"/>
                <a:gd name="connsiteX17" fmla="*/ 753448 w 954024"/>
                <a:gd name="connsiteY17" fmla="*/ 752201 h 752201"/>
                <a:gd name="connsiteX0" fmla="*/ 782983 w 961308"/>
                <a:gd name="connsiteY0" fmla="*/ 752202 h 752202"/>
                <a:gd name="connsiteX1" fmla="*/ 953631 w 961308"/>
                <a:gd name="connsiteY1" fmla="*/ 676722 h 752202"/>
                <a:gd name="connsiteX2" fmla="*/ 917533 w 961308"/>
                <a:gd name="connsiteY2" fmla="*/ 574988 h 752202"/>
                <a:gd name="connsiteX3" fmla="*/ 789547 w 961308"/>
                <a:gd name="connsiteY3" fmla="*/ 404338 h 752202"/>
                <a:gd name="connsiteX4" fmla="*/ 707505 w 961308"/>
                <a:gd name="connsiteY4" fmla="*/ 312449 h 752202"/>
                <a:gd name="connsiteX5" fmla="*/ 579519 w 961308"/>
                <a:gd name="connsiteY5" fmla="*/ 151645 h 752202"/>
                <a:gd name="connsiteX6" fmla="*/ 477787 w 961308"/>
                <a:gd name="connsiteY6" fmla="*/ 56474 h 752202"/>
                <a:gd name="connsiteX7" fmla="*/ 421998 w 961308"/>
                <a:gd name="connsiteY7" fmla="*/ 92573 h 752202"/>
                <a:gd name="connsiteX8" fmla="*/ 343238 w 961308"/>
                <a:gd name="connsiteY8" fmla="*/ 168053 h 752202"/>
                <a:gd name="connsiteX9" fmla="*/ 28196 w 961308"/>
                <a:gd name="connsiteY9" fmla="*/ 685 h 752202"/>
                <a:gd name="connsiteX10" fmla="*/ 28196 w 961308"/>
                <a:gd name="connsiteY10" fmla="*/ 243533 h 752202"/>
                <a:gd name="connsiteX11" fmla="*/ 143055 w 961308"/>
                <a:gd name="connsiteY11" fmla="*/ 374802 h 752202"/>
                <a:gd name="connsiteX12" fmla="*/ 195562 w 961308"/>
                <a:gd name="connsiteY12" fmla="*/ 466691 h 752202"/>
                <a:gd name="connsiteX13" fmla="*/ 290731 w 961308"/>
                <a:gd name="connsiteY13" fmla="*/ 502790 h 752202"/>
                <a:gd name="connsiteX14" fmla="*/ 451533 w 961308"/>
                <a:gd name="connsiteY14" fmla="*/ 643904 h 752202"/>
                <a:gd name="connsiteX15" fmla="*/ 520449 w 961308"/>
                <a:gd name="connsiteY15" fmla="*/ 673440 h 752202"/>
                <a:gd name="connsiteX16" fmla="*/ 618899 w 961308"/>
                <a:gd name="connsiteY16" fmla="*/ 702976 h 752202"/>
                <a:gd name="connsiteX17" fmla="*/ 753448 w 961308"/>
                <a:gd name="connsiteY17" fmla="*/ 752201 h 752202"/>
                <a:gd name="connsiteX0" fmla="*/ 782983 w 955642"/>
                <a:gd name="connsiteY0" fmla="*/ 752202 h 752202"/>
                <a:gd name="connsiteX1" fmla="*/ 947068 w 955642"/>
                <a:gd name="connsiteY1" fmla="*/ 696413 h 752202"/>
                <a:gd name="connsiteX2" fmla="*/ 917533 w 955642"/>
                <a:gd name="connsiteY2" fmla="*/ 574988 h 752202"/>
                <a:gd name="connsiteX3" fmla="*/ 789547 w 955642"/>
                <a:gd name="connsiteY3" fmla="*/ 404338 h 752202"/>
                <a:gd name="connsiteX4" fmla="*/ 707505 w 955642"/>
                <a:gd name="connsiteY4" fmla="*/ 312449 h 752202"/>
                <a:gd name="connsiteX5" fmla="*/ 579519 w 955642"/>
                <a:gd name="connsiteY5" fmla="*/ 151645 h 752202"/>
                <a:gd name="connsiteX6" fmla="*/ 477787 w 955642"/>
                <a:gd name="connsiteY6" fmla="*/ 56474 h 752202"/>
                <a:gd name="connsiteX7" fmla="*/ 421998 w 955642"/>
                <a:gd name="connsiteY7" fmla="*/ 92573 h 752202"/>
                <a:gd name="connsiteX8" fmla="*/ 343238 w 955642"/>
                <a:gd name="connsiteY8" fmla="*/ 168053 h 752202"/>
                <a:gd name="connsiteX9" fmla="*/ 28196 w 955642"/>
                <a:gd name="connsiteY9" fmla="*/ 685 h 752202"/>
                <a:gd name="connsiteX10" fmla="*/ 28196 w 955642"/>
                <a:gd name="connsiteY10" fmla="*/ 243533 h 752202"/>
                <a:gd name="connsiteX11" fmla="*/ 143055 w 955642"/>
                <a:gd name="connsiteY11" fmla="*/ 374802 h 752202"/>
                <a:gd name="connsiteX12" fmla="*/ 195562 w 955642"/>
                <a:gd name="connsiteY12" fmla="*/ 466691 h 752202"/>
                <a:gd name="connsiteX13" fmla="*/ 290731 w 955642"/>
                <a:gd name="connsiteY13" fmla="*/ 502790 h 752202"/>
                <a:gd name="connsiteX14" fmla="*/ 451533 w 955642"/>
                <a:gd name="connsiteY14" fmla="*/ 643904 h 752202"/>
                <a:gd name="connsiteX15" fmla="*/ 520449 w 955642"/>
                <a:gd name="connsiteY15" fmla="*/ 673440 h 752202"/>
                <a:gd name="connsiteX16" fmla="*/ 618899 w 955642"/>
                <a:gd name="connsiteY16" fmla="*/ 702976 h 752202"/>
                <a:gd name="connsiteX17" fmla="*/ 753448 w 955642"/>
                <a:gd name="connsiteY17" fmla="*/ 752201 h 752202"/>
                <a:gd name="connsiteX0" fmla="*/ 772441 w 945100"/>
                <a:gd name="connsiteY0" fmla="*/ 752202 h 752202"/>
                <a:gd name="connsiteX1" fmla="*/ 936526 w 945100"/>
                <a:gd name="connsiteY1" fmla="*/ 696413 h 752202"/>
                <a:gd name="connsiteX2" fmla="*/ 906991 w 945100"/>
                <a:gd name="connsiteY2" fmla="*/ 574988 h 752202"/>
                <a:gd name="connsiteX3" fmla="*/ 779005 w 945100"/>
                <a:gd name="connsiteY3" fmla="*/ 404338 h 752202"/>
                <a:gd name="connsiteX4" fmla="*/ 696963 w 945100"/>
                <a:gd name="connsiteY4" fmla="*/ 312449 h 752202"/>
                <a:gd name="connsiteX5" fmla="*/ 568977 w 945100"/>
                <a:gd name="connsiteY5" fmla="*/ 151645 h 752202"/>
                <a:gd name="connsiteX6" fmla="*/ 467245 w 945100"/>
                <a:gd name="connsiteY6" fmla="*/ 56474 h 752202"/>
                <a:gd name="connsiteX7" fmla="*/ 411456 w 945100"/>
                <a:gd name="connsiteY7" fmla="*/ 92573 h 752202"/>
                <a:gd name="connsiteX8" fmla="*/ 332696 w 945100"/>
                <a:gd name="connsiteY8" fmla="*/ 168053 h 752202"/>
                <a:gd name="connsiteX9" fmla="*/ 34062 w 945100"/>
                <a:gd name="connsiteY9" fmla="*/ 685 h 752202"/>
                <a:gd name="connsiteX10" fmla="*/ 17654 w 945100"/>
                <a:gd name="connsiteY10" fmla="*/ 243533 h 752202"/>
                <a:gd name="connsiteX11" fmla="*/ 132513 w 945100"/>
                <a:gd name="connsiteY11" fmla="*/ 374802 h 752202"/>
                <a:gd name="connsiteX12" fmla="*/ 185020 w 945100"/>
                <a:gd name="connsiteY12" fmla="*/ 466691 h 752202"/>
                <a:gd name="connsiteX13" fmla="*/ 280189 w 945100"/>
                <a:gd name="connsiteY13" fmla="*/ 502790 h 752202"/>
                <a:gd name="connsiteX14" fmla="*/ 440991 w 945100"/>
                <a:gd name="connsiteY14" fmla="*/ 643904 h 752202"/>
                <a:gd name="connsiteX15" fmla="*/ 509907 w 945100"/>
                <a:gd name="connsiteY15" fmla="*/ 673440 h 752202"/>
                <a:gd name="connsiteX16" fmla="*/ 608357 w 945100"/>
                <a:gd name="connsiteY16" fmla="*/ 702976 h 752202"/>
                <a:gd name="connsiteX17" fmla="*/ 742906 w 945100"/>
                <a:gd name="connsiteY17" fmla="*/ 752201 h 752202"/>
                <a:gd name="connsiteX0" fmla="*/ 760937 w 933596"/>
                <a:gd name="connsiteY0" fmla="*/ 777370 h 777370"/>
                <a:gd name="connsiteX1" fmla="*/ 925022 w 933596"/>
                <a:gd name="connsiteY1" fmla="*/ 721581 h 777370"/>
                <a:gd name="connsiteX2" fmla="*/ 895487 w 933596"/>
                <a:gd name="connsiteY2" fmla="*/ 600156 h 777370"/>
                <a:gd name="connsiteX3" fmla="*/ 767501 w 933596"/>
                <a:gd name="connsiteY3" fmla="*/ 429506 h 777370"/>
                <a:gd name="connsiteX4" fmla="*/ 685459 w 933596"/>
                <a:gd name="connsiteY4" fmla="*/ 337617 h 777370"/>
                <a:gd name="connsiteX5" fmla="*/ 557473 w 933596"/>
                <a:gd name="connsiteY5" fmla="*/ 176813 h 777370"/>
                <a:gd name="connsiteX6" fmla="*/ 455741 w 933596"/>
                <a:gd name="connsiteY6" fmla="*/ 81642 h 777370"/>
                <a:gd name="connsiteX7" fmla="*/ 399952 w 933596"/>
                <a:gd name="connsiteY7" fmla="*/ 117741 h 777370"/>
                <a:gd name="connsiteX8" fmla="*/ 321192 w 933596"/>
                <a:gd name="connsiteY8" fmla="*/ 193221 h 777370"/>
                <a:gd name="connsiteX9" fmla="*/ 81629 w 933596"/>
                <a:gd name="connsiteY9" fmla="*/ 25851 h 777370"/>
                <a:gd name="connsiteX10" fmla="*/ 22558 w 933596"/>
                <a:gd name="connsiteY10" fmla="*/ 25853 h 777370"/>
                <a:gd name="connsiteX11" fmla="*/ 6150 w 933596"/>
                <a:gd name="connsiteY11" fmla="*/ 268701 h 777370"/>
                <a:gd name="connsiteX12" fmla="*/ 121009 w 933596"/>
                <a:gd name="connsiteY12" fmla="*/ 399970 h 777370"/>
                <a:gd name="connsiteX13" fmla="*/ 173516 w 933596"/>
                <a:gd name="connsiteY13" fmla="*/ 491859 h 777370"/>
                <a:gd name="connsiteX14" fmla="*/ 268685 w 933596"/>
                <a:gd name="connsiteY14" fmla="*/ 527958 h 777370"/>
                <a:gd name="connsiteX15" fmla="*/ 429487 w 933596"/>
                <a:gd name="connsiteY15" fmla="*/ 669072 h 777370"/>
                <a:gd name="connsiteX16" fmla="*/ 498403 w 933596"/>
                <a:gd name="connsiteY16" fmla="*/ 698608 h 777370"/>
                <a:gd name="connsiteX17" fmla="*/ 596853 w 933596"/>
                <a:gd name="connsiteY17" fmla="*/ 728144 h 777370"/>
                <a:gd name="connsiteX18" fmla="*/ 731402 w 933596"/>
                <a:gd name="connsiteY18" fmla="*/ 777369 h 777370"/>
                <a:gd name="connsiteX0" fmla="*/ 766808 w 939467"/>
                <a:gd name="connsiteY0" fmla="*/ 777370 h 777370"/>
                <a:gd name="connsiteX1" fmla="*/ 930893 w 939467"/>
                <a:gd name="connsiteY1" fmla="*/ 721581 h 777370"/>
                <a:gd name="connsiteX2" fmla="*/ 901358 w 939467"/>
                <a:gd name="connsiteY2" fmla="*/ 600156 h 777370"/>
                <a:gd name="connsiteX3" fmla="*/ 773372 w 939467"/>
                <a:gd name="connsiteY3" fmla="*/ 429506 h 777370"/>
                <a:gd name="connsiteX4" fmla="*/ 691330 w 939467"/>
                <a:gd name="connsiteY4" fmla="*/ 337617 h 777370"/>
                <a:gd name="connsiteX5" fmla="*/ 563344 w 939467"/>
                <a:gd name="connsiteY5" fmla="*/ 176813 h 777370"/>
                <a:gd name="connsiteX6" fmla="*/ 461612 w 939467"/>
                <a:gd name="connsiteY6" fmla="*/ 81642 h 777370"/>
                <a:gd name="connsiteX7" fmla="*/ 405823 w 939467"/>
                <a:gd name="connsiteY7" fmla="*/ 117741 h 777370"/>
                <a:gd name="connsiteX8" fmla="*/ 327063 w 939467"/>
                <a:gd name="connsiteY8" fmla="*/ 193221 h 777370"/>
                <a:gd name="connsiteX9" fmla="*/ 87500 w 939467"/>
                <a:gd name="connsiteY9" fmla="*/ 25851 h 777370"/>
                <a:gd name="connsiteX10" fmla="*/ 12020 w 939467"/>
                <a:gd name="connsiteY10" fmla="*/ 25853 h 777370"/>
                <a:gd name="connsiteX11" fmla="*/ 12021 w 939467"/>
                <a:gd name="connsiteY11" fmla="*/ 268701 h 777370"/>
                <a:gd name="connsiteX12" fmla="*/ 126880 w 939467"/>
                <a:gd name="connsiteY12" fmla="*/ 399970 h 777370"/>
                <a:gd name="connsiteX13" fmla="*/ 179387 w 939467"/>
                <a:gd name="connsiteY13" fmla="*/ 491859 h 777370"/>
                <a:gd name="connsiteX14" fmla="*/ 274556 w 939467"/>
                <a:gd name="connsiteY14" fmla="*/ 527958 h 777370"/>
                <a:gd name="connsiteX15" fmla="*/ 435358 w 939467"/>
                <a:gd name="connsiteY15" fmla="*/ 669072 h 777370"/>
                <a:gd name="connsiteX16" fmla="*/ 504274 w 939467"/>
                <a:gd name="connsiteY16" fmla="*/ 698608 h 777370"/>
                <a:gd name="connsiteX17" fmla="*/ 602724 w 939467"/>
                <a:gd name="connsiteY17" fmla="*/ 728144 h 777370"/>
                <a:gd name="connsiteX18" fmla="*/ 737273 w 939467"/>
                <a:gd name="connsiteY18" fmla="*/ 777369 h 77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9467" h="777370">
                  <a:moveTo>
                    <a:pt x="766808" y="777370"/>
                  </a:moveTo>
                  <a:cubicBezTo>
                    <a:pt x="791694" y="765337"/>
                    <a:pt x="908468" y="751117"/>
                    <a:pt x="930893" y="721581"/>
                  </a:cubicBezTo>
                  <a:cubicBezTo>
                    <a:pt x="953318" y="692045"/>
                    <a:pt x="927612" y="648835"/>
                    <a:pt x="901358" y="600156"/>
                  </a:cubicBezTo>
                  <a:cubicBezTo>
                    <a:pt x="875104" y="551477"/>
                    <a:pt x="808377" y="473262"/>
                    <a:pt x="773372" y="429506"/>
                  </a:cubicBezTo>
                  <a:cubicBezTo>
                    <a:pt x="738367" y="385750"/>
                    <a:pt x="726335" y="379732"/>
                    <a:pt x="691330" y="337617"/>
                  </a:cubicBezTo>
                  <a:cubicBezTo>
                    <a:pt x="656325" y="295502"/>
                    <a:pt x="601630" y="219475"/>
                    <a:pt x="563344" y="176813"/>
                  </a:cubicBezTo>
                  <a:cubicBezTo>
                    <a:pt x="525058" y="134150"/>
                    <a:pt x="487865" y="91487"/>
                    <a:pt x="461612" y="81642"/>
                  </a:cubicBezTo>
                  <a:cubicBezTo>
                    <a:pt x="435358" y="71797"/>
                    <a:pt x="428248" y="99145"/>
                    <a:pt x="405823" y="117741"/>
                  </a:cubicBezTo>
                  <a:cubicBezTo>
                    <a:pt x="383398" y="136337"/>
                    <a:pt x="380117" y="208536"/>
                    <a:pt x="327063" y="193221"/>
                  </a:cubicBezTo>
                  <a:cubicBezTo>
                    <a:pt x="274009" y="177906"/>
                    <a:pt x="137272" y="53746"/>
                    <a:pt x="87500" y="25851"/>
                  </a:cubicBezTo>
                  <a:cubicBezTo>
                    <a:pt x="37728" y="-2044"/>
                    <a:pt x="24600" y="-14622"/>
                    <a:pt x="12020" y="25853"/>
                  </a:cubicBezTo>
                  <a:cubicBezTo>
                    <a:pt x="-560" y="66328"/>
                    <a:pt x="-7122" y="206348"/>
                    <a:pt x="12021" y="268701"/>
                  </a:cubicBezTo>
                  <a:cubicBezTo>
                    <a:pt x="31164" y="331054"/>
                    <a:pt x="98986" y="362777"/>
                    <a:pt x="126880" y="399970"/>
                  </a:cubicBezTo>
                  <a:cubicBezTo>
                    <a:pt x="154774" y="437163"/>
                    <a:pt x="154774" y="470528"/>
                    <a:pt x="179387" y="491859"/>
                  </a:cubicBezTo>
                  <a:cubicBezTo>
                    <a:pt x="204000" y="513190"/>
                    <a:pt x="231894" y="498422"/>
                    <a:pt x="274556" y="527958"/>
                  </a:cubicBezTo>
                  <a:cubicBezTo>
                    <a:pt x="317218" y="557494"/>
                    <a:pt x="397072" y="640630"/>
                    <a:pt x="435358" y="669072"/>
                  </a:cubicBezTo>
                  <a:cubicBezTo>
                    <a:pt x="473644" y="697514"/>
                    <a:pt x="476380" y="688763"/>
                    <a:pt x="504274" y="698608"/>
                  </a:cubicBezTo>
                  <a:cubicBezTo>
                    <a:pt x="532168" y="708453"/>
                    <a:pt x="563891" y="715017"/>
                    <a:pt x="602724" y="728144"/>
                  </a:cubicBezTo>
                  <a:cubicBezTo>
                    <a:pt x="641557" y="741271"/>
                    <a:pt x="737273" y="777369"/>
                    <a:pt x="737273" y="777369"/>
                  </a:cubicBezTo>
                </a:path>
              </a:pathLst>
            </a:custGeom>
            <a:ln w="190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3"/>
            <p:cNvSpPr txBox="1"/>
            <p:nvPr/>
          </p:nvSpPr>
          <p:spPr>
            <a:xfrm>
              <a:off x="10251179" y="313307"/>
              <a:ext cx="1006674" cy="721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20</a:t>
              </a:r>
              <a:r>
                <a:rPr lang="it-IT" sz="2800" dirty="0" smtClean="0">
                  <a:solidFill>
                    <a:srgbClr val="FF0000"/>
                  </a:solidFill>
                  <a:latin typeface="Arial"/>
                  <a:cs typeface="Arial"/>
                </a:rPr>
                <a:t>O</a:t>
              </a:r>
              <a:endParaRPr lang="it-IT" sz="28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9" name="Immagin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394" y="3846462"/>
            <a:ext cx="3449188" cy="2735263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8548290" y="903614"/>
            <a:ext cx="153206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000000"/>
                </a:solidFill>
              </a:rPr>
              <a:t>FULL </a:t>
            </a:r>
            <a:r>
              <a:rPr lang="it-IT" sz="1600" b="1" i="1" dirty="0" err="1" smtClean="0">
                <a:solidFill>
                  <a:srgbClr val="000000"/>
                </a:solidFill>
              </a:rPr>
              <a:t>Tracking</a:t>
            </a:r>
            <a:endParaRPr lang="it-IT" sz="1600" b="1" i="1" dirty="0">
              <a:solidFill>
                <a:srgbClr val="000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8615207" y="3913387"/>
            <a:ext cx="1456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000000"/>
                </a:solidFill>
              </a:rPr>
              <a:t>Center </a:t>
            </a:r>
          </a:p>
          <a:p>
            <a:r>
              <a:rPr lang="it-IT" sz="1400" b="1" i="1" dirty="0" smtClean="0">
                <a:solidFill>
                  <a:srgbClr val="000000"/>
                </a:solidFill>
              </a:rPr>
              <a:t>Front </a:t>
            </a:r>
            <a:r>
              <a:rPr lang="it-IT" sz="1400" b="1" i="1" dirty="0" err="1" smtClean="0">
                <a:solidFill>
                  <a:srgbClr val="000000"/>
                </a:solidFill>
              </a:rPr>
              <a:t>Segment</a:t>
            </a:r>
            <a:endParaRPr lang="it-IT" sz="1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4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67" y="2162894"/>
            <a:ext cx="4103534" cy="349372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34757" y="2900845"/>
            <a:ext cx="3885638" cy="2709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28"/>
          <p:cNvSpPr txBox="1"/>
          <p:nvPr/>
        </p:nvSpPr>
        <p:spPr>
          <a:xfrm>
            <a:off x="4525995" y="1534141"/>
            <a:ext cx="559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aseline="30000" dirty="0">
                <a:latin typeface="Arial"/>
                <a:cs typeface="Arial"/>
              </a:rPr>
              <a:t>18</a:t>
            </a:r>
            <a:r>
              <a:rPr lang="it-IT" sz="2400" dirty="0">
                <a:latin typeface="Arial"/>
                <a:cs typeface="Arial"/>
              </a:rPr>
              <a:t>O </a:t>
            </a:r>
            <a:r>
              <a:rPr lang="it-IT" sz="2400" dirty="0" smtClean="0">
                <a:latin typeface="Arial"/>
                <a:cs typeface="Arial"/>
              </a:rPr>
              <a:t>(7 </a:t>
            </a:r>
            <a:r>
              <a:rPr lang="it-IT" sz="2400" dirty="0" err="1" smtClean="0">
                <a:latin typeface="Arial"/>
                <a:cs typeface="Arial"/>
              </a:rPr>
              <a:t>MeV</a:t>
            </a:r>
            <a:r>
              <a:rPr lang="it-IT" sz="2400" dirty="0">
                <a:latin typeface="Arial"/>
                <a:cs typeface="Arial"/>
              </a:rPr>
              <a:t>/A) </a:t>
            </a:r>
            <a:r>
              <a:rPr lang="it-IT" sz="2400" dirty="0" smtClean="0">
                <a:latin typeface="Arial"/>
                <a:cs typeface="Arial"/>
              </a:rPr>
              <a:t>+ </a:t>
            </a:r>
            <a:r>
              <a:rPr lang="it-IT" sz="2400" baseline="30000" dirty="0">
                <a:latin typeface="Arial"/>
                <a:cs typeface="Arial"/>
              </a:rPr>
              <a:t>181</a:t>
            </a:r>
            <a:r>
              <a:rPr lang="it-IT" sz="2400" dirty="0">
                <a:latin typeface="Arial"/>
                <a:cs typeface="Arial"/>
              </a:rPr>
              <a:t>Ta target (6 mg/</a:t>
            </a:r>
            <a:r>
              <a:rPr lang="it-IT" sz="2400" dirty="0" smtClean="0">
                <a:latin typeface="Arial"/>
                <a:cs typeface="Arial"/>
              </a:rPr>
              <a:t>cm</a:t>
            </a:r>
            <a:r>
              <a:rPr lang="it-IT" sz="2400" baseline="30000" dirty="0" smtClean="0">
                <a:latin typeface="Arial"/>
                <a:cs typeface="Arial"/>
              </a:rPr>
              <a:t>2</a:t>
            </a:r>
            <a:r>
              <a:rPr lang="it-IT" sz="2400" dirty="0" smtClean="0">
                <a:latin typeface="Arial"/>
                <a:cs typeface="Arial"/>
              </a:rPr>
              <a:t>)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60167" y="5661563"/>
            <a:ext cx="493183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2800" b="1" i="1" dirty="0"/>
              <a:t>a</a:t>
            </a:r>
            <a:r>
              <a:rPr lang="it-IT" sz="2800" b="1" i="1" dirty="0" smtClean="0"/>
              <a:t>b </a:t>
            </a:r>
            <a:r>
              <a:rPr lang="it-IT" sz="2800" b="1" i="1" dirty="0" err="1" smtClean="0"/>
              <a:t>initio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predictions</a:t>
            </a:r>
            <a:endParaRPr lang="it-IT" sz="2800" b="1" i="1" dirty="0" smtClean="0"/>
          </a:p>
          <a:p>
            <a:pPr algn="r">
              <a:lnSpc>
                <a:spcPct val="90000"/>
              </a:lnSpc>
            </a:pPr>
            <a:r>
              <a:rPr lang="is-IS" sz="2400" dirty="0"/>
              <a:t>3</a:t>
            </a:r>
            <a:r>
              <a:rPr lang="is-IS" sz="2400" dirty="0" smtClean="0"/>
              <a:t> body </a:t>
            </a:r>
            <a:r>
              <a:rPr lang="is-IS" sz="2400" dirty="0">
                <a:cs typeface="Symbol" charset="2"/>
              </a:rPr>
              <a:t>f</a:t>
            </a:r>
            <a:r>
              <a:rPr lang="is-IS" sz="2400" dirty="0" smtClean="0">
                <a:cs typeface="Symbol" charset="2"/>
              </a:rPr>
              <a:t>orce</a:t>
            </a:r>
            <a:r>
              <a:rPr lang="is-IS" sz="2400" dirty="0" smtClean="0">
                <a:latin typeface="Symbol" charset="2"/>
                <a:cs typeface="Symbol" charset="2"/>
              </a:rPr>
              <a:t>   t</a:t>
            </a:r>
            <a:r>
              <a:rPr lang="is-IS" sz="2400" dirty="0" smtClean="0"/>
              <a:t> = </a:t>
            </a:r>
            <a:r>
              <a:rPr lang="pl-PL" sz="2400" dirty="0" smtClean="0"/>
              <a:t>8</a:t>
            </a:r>
            <a:r>
              <a:rPr lang="is-IS" sz="2400" dirty="0" smtClean="0"/>
              <a:t>0 fs</a:t>
            </a:r>
          </a:p>
          <a:p>
            <a:pPr algn="r">
              <a:lnSpc>
                <a:spcPct val="90000"/>
              </a:lnSpc>
            </a:pPr>
            <a:r>
              <a:rPr lang="is-IS" sz="2400" dirty="0"/>
              <a:t>2</a:t>
            </a:r>
            <a:r>
              <a:rPr lang="is-IS" sz="2400" dirty="0" smtClean="0"/>
              <a:t> body force   </a:t>
            </a:r>
            <a:r>
              <a:rPr lang="is-IS" sz="2400" dirty="0" smtClean="0">
                <a:latin typeface="Symbol" charset="2"/>
                <a:cs typeface="Symbol" charset="2"/>
              </a:rPr>
              <a:t>t</a:t>
            </a:r>
            <a:r>
              <a:rPr lang="is-IS" sz="2400" dirty="0" smtClean="0"/>
              <a:t> = </a:t>
            </a:r>
            <a:r>
              <a:rPr lang="pl-PL" sz="2400" dirty="0" smtClean="0"/>
              <a:t>340</a:t>
            </a:r>
            <a:r>
              <a:rPr lang="is-IS" sz="2400" dirty="0" smtClean="0"/>
              <a:t> fs</a:t>
            </a:r>
            <a:endParaRPr lang="is-IS" sz="24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6408052" y="4641513"/>
            <a:ext cx="342189" cy="300542"/>
            <a:chOff x="5627293" y="4576320"/>
            <a:chExt cx="342189" cy="300542"/>
          </a:xfrm>
        </p:grpSpPr>
        <p:cxnSp>
          <p:nvCxnSpPr>
            <p:cNvPr id="44" name="Connettore 1 43"/>
            <p:cNvCxnSpPr/>
            <p:nvPr/>
          </p:nvCxnSpPr>
          <p:spPr>
            <a:xfrm>
              <a:off x="5798389" y="4576320"/>
              <a:ext cx="0" cy="300542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5627293" y="4732939"/>
              <a:ext cx="342189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asellaDiTesto 46"/>
          <p:cNvSpPr txBox="1"/>
          <p:nvPr/>
        </p:nvSpPr>
        <p:spPr>
          <a:xfrm>
            <a:off x="7051239" y="5610424"/>
            <a:ext cx="55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E</a:t>
            </a:r>
            <a:r>
              <a:rPr lang="it-IT" sz="3600" baseline="-25000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237206" y="2662304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charset="2"/>
                <a:cs typeface="Symbol" charset="2"/>
              </a:rPr>
              <a:t>t</a:t>
            </a:r>
            <a:endParaRPr lang="it-IT" sz="3600" baseline="-25000" dirty="0">
              <a:latin typeface="Symbol" charset="2"/>
              <a:cs typeface="Symbol" charset="2"/>
            </a:endParaRPr>
          </a:p>
        </p:txBody>
      </p:sp>
      <p:grpSp>
        <p:nvGrpSpPr>
          <p:cNvPr id="40" name="Grupa 39"/>
          <p:cNvGrpSpPr/>
          <p:nvPr/>
        </p:nvGrpSpPr>
        <p:grpSpPr>
          <a:xfrm>
            <a:off x="7003503" y="4913573"/>
            <a:ext cx="342189" cy="300542"/>
            <a:chOff x="5627293" y="4576320"/>
            <a:chExt cx="342189" cy="300542"/>
          </a:xfrm>
        </p:grpSpPr>
        <p:cxnSp>
          <p:nvCxnSpPr>
            <p:cNvPr id="41" name="Connettore 1 43"/>
            <p:cNvCxnSpPr/>
            <p:nvPr/>
          </p:nvCxnSpPr>
          <p:spPr>
            <a:xfrm>
              <a:off x="5798389" y="4576320"/>
              <a:ext cx="0" cy="300542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4"/>
            <p:cNvCxnSpPr/>
            <p:nvPr/>
          </p:nvCxnSpPr>
          <p:spPr>
            <a:xfrm>
              <a:off x="5627293" y="4732939"/>
              <a:ext cx="342189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a 48"/>
          <p:cNvGrpSpPr/>
          <p:nvPr/>
        </p:nvGrpSpPr>
        <p:grpSpPr>
          <a:xfrm>
            <a:off x="5358982" y="2213646"/>
            <a:ext cx="342189" cy="300542"/>
            <a:chOff x="5627293" y="4576320"/>
            <a:chExt cx="342189" cy="300542"/>
          </a:xfrm>
        </p:grpSpPr>
        <p:cxnSp>
          <p:nvCxnSpPr>
            <p:cNvPr id="50" name="Connettore 1 43"/>
            <p:cNvCxnSpPr/>
            <p:nvPr/>
          </p:nvCxnSpPr>
          <p:spPr>
            <a:xfrm>
              <a:off x="5798389" y="4576320"/>
              <a:ext cx="0" cy="300542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44"/>
            <p:cNvCxnSpPr/>
            <p:nvPr/>
          </p:nvCxnSpPr>
          <p:spPr>
            <a:xfrm>
              <a:off x="5627293" y="4732939"/>
              <a:ext cx="342189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a 51"/>
          <p:cNvGrpSpPr/>
          <p:nvPr/>
        </p:nvGrpSpPr>
        <p:grpSpPr>
          <a:xfrm>
            <a:off x="5799794" y="3852898"/>
            <a:ext cx="342189" cy="300542"/>
            <a:chOff x="5627293" y="4576320"/>
            <a:chExt cx="342189" cy="300542"/>
          </a:xfrm>
        </p:grpSpPr>
        <p:cxnSp>
          <p:nvCxnSpPr>
            <p:cNvPr id="53" name="Connettore 1 43"/>
            <p:cNvCxnSpPr/>
            <p:nvPr/>
          </p:nvCxnSpPr>
          <p:spPr>
            <a:xfrm>
              <a:off x="5798389" y="4576320"/>
              <a:ext cx="0" cy="300542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44"/>
            <p:cNvCxnSpPr/>
            <p:nvPr/>
          </p:nvCxnSpPr>
          <p:spPr>
            <a:xfrm>
              <a:off x="5627293" y="4732939"/>
              <a:ext cx="342189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a 54"/>
          <p:cNvGrpSpPr/>
          <p:nvPr/>
        </p:nvGrpSpPr>
        <p:grpSpPr>
          <a:xfrm>
            <a:off x="7562503" y="4913573"/>
            <a:ext cx="342189" cy="300542"/>
            <a:chOff x="5627293" y="4576320"/>
            <a:chExt cx="342189" cy="300542"/>
          </a:xfrm>
        </p:grpSpPr>
        <p:cxnSp>
          <p:nvCxnSpPr>
            <p:cNvPr id="56" name="Connettore 1 43"/>
            <p:cNvCxnSpPr/>
            <p:nvPr/>
          </p:nvCxnSpPr>
          <p:spPr>
            <a:xfrm>
              <a:off x="5798389" y="4576320"/>
              <a:ext cx="0" cy="300542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44"/>
            <p:cNvCxnSpPr/>
            <p:nvPr/>
          </p:nvCxnSpPr>
          <p:spPr>
            <a:xfrm>
              <a:off x="5627293" y="4732939"/>
              <a:ext cx="342189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owolny kształt 11"/>
          <p:cNvSpPr/>
          <p:nvPr/>
        </p:nvSpPr>
        <p:spPr>
          <a:xfrm>
            <a:off x="5326982" y="2211971"/>
            <a:ext cx="2544439" cy="2946603"/>
          </a:xfrm>
          <a:custGeom>
            <a:avLst/>
            <a:gdLst>
              <a:gd name="connsiteX0" fmla="*/ 60806 w 2544439"/>
              <a:gd name="connsiteY0" fmla="*/ 47135 h 2946603"/>
              <a:gd name="connsiteX1" fmla="*/ 69771 w 2544439"/>
              <a:gd name="connsiteY1" fmla="*/ 540194 h 2946603"/>
              <a:gd name="connsiteX2" fmla="*/ 78736 w 2544439"/>
              <a:gd name="connsiteY2" fmla="*/ 1069111 h 2946603"/>
              <a:gd name="connsiteX3" fmla="*/ 105630 w 2544439"/>
              <a:gd name="connsiteY3" fmla="*/ 1445629 h 2946603"/>
              <a:gd name="connsiteX4" fmla="*/ 105630 w 2544439"/>
              <a:gd name="connsiteY4" fmla="*/ 1669747 h 2946603"/>
              <a:gd name="connsiteX5" fmla="*/ 105630 w 2544439"/>
              <a:gd name="connsiteY5" fmla="*/ 1768358 h 2946603"/>
              <a:gd name="connsiteX6" fmla="*/ 186312 w 2544439"/>
              <a:gd name="connsiteY6" fmla="*/ 1866970 h 2946603"/>
              <a:gd name="connsiteX7" fmla="*/ 275959 w 2544439"/>
              <a:gd name="connsiteY7" fmla="*/ 2073158 h 2946603"/>
              <a:gd name="connsiteX8" fmla="*/ 383536 w 2544439"/>
              <a:gd name="connsiteY8" fmla="*/ 2261417 h 2946603"/>
              <a:gd name="connsiteX9" fmla="*/ 455253 w 2544439"/>
              <a:gd name="connsiteY9" fmla="*/ 2413817 h 2946603"/>
              <a:gd name="connsiteX10" fmla="*/ 634547 w 2544439"/>
              <a:gd name="connsiteY10" fmla="*/ 2620005 h 2946603"/>
              <a:gd name="connsiteX11" fmla="*/ 849700 w 2544439"/>
              <a:gd name="connsiteY11" fmla="*/ 2754476 h 2946603"/>
              <a:gd name="connsiteX12" fmla="*/ 1154500 w 2544439"/>
              <a:gd name="connsiteY12" fmla="*/ 2862053 h 2946603"/>
              <a:gd name="connsiteX13" fmla="*/ 1324830 w 2544439"/>
              <a:gd name="connsiteY13" fmla="*/ 2942735 h 2946603"/>
              <a:gd name="connsiteX14" fmla="*/ 1495159 w 2544439"/>
              <a:gd name="connsiteY14" fmla="*/ 2933770 h 2946603"/>
              <a:gd name="connsiteX15" fmla="*/ 1728242 w 2544439"/>
              <a:gd name="connsiteY15" fmla="*/ 2933770 h 2946603"/>
              <a:gd name="connsiteX16" fmla="*/ 1934430 w 2544439"/>
              <a:gd name="connsiteY16" fmla="*/ 2942735 h 2946603"/>
              <a:gd name="connsiteX17" fmla="*/ 2104759 w 2544439"/>
              <a:gd name="connsiteY17" fmla="*/ 2942735 h 2946603"/>
              <a:gd name="connsiteX18" fmla="*/ 2445418 w 2544439"/>
              <a:gd name="connsiteY18" fmla="*/ 2924805 h 2946603"/>
              <a:gd name="connsiteX19" fmla="*/ 2544030 w 2544439"/>
              <a:gd name="connsiteY19" fmla="*/ 2897911 h 2946603"/>
              <a:gd name="connsiteX20" fmla="*/ 2472312 w 2544439"/>
              <a:gd name="connsiteY20" fmla="*/ 2862053 h 2946603"/>
              <a:gd name="connsiteX21" fmla="*/ 2284053 w 2544439"/>
              <a:gd name="connsiteY21" fmla="*/ 2817229 h 2946603"/>
              <a:gd name="connsiteX22" fmla="*/ 2077865 w 2544439"/>
              <a:gd name="connsiteY22" fmla="*/ 2754476 h 2946603"/>
              <a:gd name="connsiteX23" fmla="*/ 1889606 w 2544439"/>
              <a:gd name="connsiteY23" fmla="*/ 2700688 h 2946603"/>
              <a:gd name="connsiteX24" fmla="*/ 1764100 w 2544439"/>
              <a:gd name="connsiteY24" fmla="*/ 2620005 h 2946603"/>
              <a:gd name="connsiteX25" fmla="*/ 1692383 w 2544439"/>
              <a:gd name="connsiteY25" fmla="*/ 2521394 h 2946603"/>
              <a:gd name="connsiteX26" fmla="*/ 1593771 w 2544439"/>
              <a:gd name="connsiteY26" fmla="*/ 2422782 h 2946603"/>
              <a:gd name="connsiteX27" fmla="*/ 1557912 w 2544439"/>
              <a:gd name="connsiteY27" fmla="*/ 2386923 h 2946603"/>
              <a:gd name="connsiteX28" fmla="*/ 1441371 w 2544439"/>
              <a:gd name="connsiteY28" fmla="*/ 2342100 h 2946603"/>
              <a:gd name="connsiteX29" fmla="*/ 1351724 w 2544439"/>
              <a:gd name="connsiteY29" fmla="*/ 2279347 h 2946603"/>
              <a:gd name="connsiteX30" fmla="*/ 1199324 w 2544439"/>
              <a:gd name="connsiteY30" fmla="*/ 1831111 h 2946603"/>
              <a:gd name="connsiteX31" fmla="*/ 1136571 w 2544439"/>
              <a:gd name="connsiteY31" fmla="*/ 1535276 h 2946603"/>
              <a:gd name="connsiteX32" fmla="*/ 1109677 w 2544439"/>
              <a:gd name="connsiteY32" fmla="*/ 1320123 h 2946603"/>
              <a:gd name="connsiteX33" fmla="*/ 1073818 w 2544439"/>
              <a:gd name="connsiteY33" fmla="*/ 1149794 h 2946603"/>
              <a:gd name="connsiteX34" fmla="*/ 1073818 w 2544439"/>
              <a:gd name="connsiteY34" fmla="*/ 988429 h 2946603"/>
              <a:gd name="connsiteX35" fmla="*/ 1055889 w 2544439"/>
              <a:gd name="connsiteY35" fmla="*/ 898782 h 2946603"/>
              <a:gd name="connsiteX36" fmla="*/ 1037959 w 2544439"/>
              <a:gd name="connsiteY36" fmla="*/ 683629 h 2946603"/>
              <a:gd name="connsiteX37" fmla="*/ 1011065 w 2544439"/>
              <a:gd name="connsiteY37" fmla="*/ 522264 h 2946603"/>
              <a:gd name="connsiteX38" fmla="*/ 975206 w 2544439"/>
              <a:gd name="connsiteY38" fmla="*/ 369864 h 2946603"/>
              <a:gd name="connsiteX39" fmla="*/ 930383 w 2544439"/>
              <a:gd name="connsiteY39" fmla="*/ 199535 h 2946603"/>
              <a:gd name="connsiteX40" fmla="*/ 912453 w 2544439"/>
              <a:gd name="connsiteY40" fmla="*/ 38170 h 2946603"/>
              <a:gd name="connsiteX41" fmla="*/ 60806 w 2544439"/>
              <a:gd name="connsiteY41" fmla="*/ 47135 h 29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44439" h="2946603">
                <a:moveTo>
                  <a:pt x="60806" y="47135"/>
                </a:moveTo>
                <a:cubicBezTo>
                  <a:pt x="-79641" y="130806"/>
                  <a:pt x="66783" y="369865"/>
                  <a:pt x="69771" y="540194"/>
                </a:cubicBezTo>
                <a:cubicBezTo>
                  <a:pt x="72759" y="710523"/>
                  <a:pt x="72760" y="918205"/>
                  <a:pt x="78736" y="1069111"/>
                </a:cubicBezTo>
                <a:cubicBezTo>
                  <a:pt x="84712" y="1220017"/>
                  <a:pt x="101148" y="1345523"/>
                  <a:pt x="105630" y="1445629"/>
                </a:cubicBezTo>
                <a:cubicBezTo>
                  <a:pt x="110112" y="1545735"/>
                  <a:pt x="105630" y="1669747"/>
                  <a:pt x="105630" y="1669747"/>
                </a:cubicBezTo>
                <a:cubicBezTo>
                  <a:pt x="105630" y="1723535"/>
                  <a:pt x="92183" y="1735488"/>
                  <a:pt x="105630" y="1768358"/>
                </a:cubicBezTo>
                <a:cubicBezTo>
                  <a:pt x="119077" y="1801228"/>
                  <a:pt x="157924" y="1816170"/>
                  <a:pt x="186312" y="1866970"/>
                </a:cubicBezTo>
                <a:cubicBezTo>
                  <a:pt x="214700" y="1917770"/>
                  <a:pt x="243088" y="2007417"/>
                  <a:pt x="275959" y="2073158"/>
                </a:cubicBezTo>
                <a:cubicBezTo>
                  <a:pt x="308830" y="2138899"/>
                  <a:pt x="353654" y="2204640"/>
                  <a:pt x="383536" y="2261417"/>
                </a:cubicBezTo>
                <a:cubicBezTo>
                  <a:pt x="413418" y="2318194"/>
                  <a:pt x="413418" y="2354052"/>
                  <a:pt x="455253" y="2413817"/>
                </a:cubicBezTo>
                <a:cubicBezTo>
                  <a:pt x="497088" y="2473582"/>
                  <a:pt x="568806" y="2563229"/>
                  <a:pt x="634547" y="2620005"/>
                </a:cubicBezTo>
                <a:cubicBezTo>
                  <a:pt x="700288" y="2676781"/>
                  <a:pt x="763041" y="2714135"/>
                  <a:pt x="849700" y="2754476"/>
                </a:cubicBezTo>
                <a:cubicBezTo>
                  <a:pt x="936359" y="2794817"/>
                  <a:pt x="1075312" y="2830677"/>
                  <a:pt x="1154500" y="2862053"/>
                </a:cubicBezTo>
                <a:cubicBezTo>
                  <a:pt x="1233688" y="2893430"/>
                  <a:pt x="1268054" y="2930782"/>
                  <a:pt x="1324830" y="2942735"/>
                </a:cubicBezTo>
                <a:cubicBezTo>
                  <a:pt x="1381606" y="2954688"/>
                  <a:pt x="1427924" y="2935264"/>
                  <a:pt x="1495159" y="2933770"/>
                </a:cubicBezTo>
                <a:cubicBezTo>
                  <a:pt x="1562394" y="2932276"/>
                  <a:pt x="1655030" y="2932276"/>
                  <a:pt x="1728242" y="2933770"/>
                </a:cubicBezTo>
                <a:cubicBezTo>
                  <a:pt x="1801454" y="2935264"/>
                  <a:pt x="1871677" y="2941241"/>
                  <a:pt x="1934430" y="2942735"/>
                </a:cubicBezTo>
                <a:cubicBezTo>
                  <a:pt x="1997183" y="2944229"/>
                  <a:pt x="2019594" y="2945723"/>
                  <a:pt x="2104759" y="2942735"/>
                </a:cubicBezTo>
                <a:cubicBezTo>
                  <a:pt x="2189924" y="2939747"/>
                  <a:pt x="2372206" y="2932276"/>
                  <a:pt x="2445418" y="2924805"/>
                </a:cubicBezTo>
                <a:cubicBezTo>
                  <a:pt x="2518630" y="2917334"/>
                  <a:pt x="2539548" y="2908370"/>
                  <a:pt x="2544030" y="2897911"/>
                </a:cubicBezTo>
                <a:cubicBezTo>
                  <a:pt x="2548512" y="2887452"/>
                  <a:pt x="2515642" y="2875500"/>
                  <a:pt x="2472312" y="2862053"/>
                </a:cubicBezTo>
                <a:cubicBezTo>
                  <a:pt x="2428983" y="2848606"/>
                  <a:pt x="2349794" y="2835158"/>
                  <a:pt x="2284053" y="2817229"/>
                </a:cubicBezTo>
                <a:cubicBezTo>
                  <a:pt x="2218312" y="2799300"/>
                  <a:pt x="2077865" y="2754476"/>
                  <a:pt x="2077865" y="2754476"/>
                </a:cubicBezTo>
                <a:cubicBezTo>
                  <a:pt x="2012124" y="2735053"/>
                  <a:pt x="1941900" y="2723100"/>
                  <a:pt x="1889606" y="2700688"/>
                </a:cubicBezTo>
                <a:cubicBezTo>
                  <a:pt x="1837312" y="2678276"/>
                  <a:pt x="1796971" y="2649887"/>
                  <a:pt x="1764100" y="2620005"/>
                </a:cubicBezTo>
                <a:cubicBezTo>
                  <a:pt x="1731230" y="2590123"/>
                  <a:pt x="1720771" y="2554264"/>
                  <a:pt x="1692383" y="2521394"/>
                </a:cubicBezTo>
                <a:cubicBezTo>
                  <a:pt x="1663995" y="2488524"/>
                  <a:pt x="1593771" y="2422782"/>
                  <a:pt x="1593771" y="2422782"/>
                </a:cubicBezTo>
                <a:cubicBezTo>
                  <a:pt x="1571359" y="2400370"/>
                  <a:pt x="1583312" y="2400370"/>
                  <a:pt x="1557912" y="2386923"/>
                </a:cubicBezTo>
                <a:cubicBezTo>
                  <a:pt x="1532512" y="2373476"/>
                  <a:pt x="1475736" y="2360029"/>
                  <a:pt x="1441371" y="2342100"/>
                </a:cubicBezTo>
                <a:cubicBezTo>
                  <a:pt x="1407006" y="2324171"/>
                  <a:pt x="1392065" y="2364512"/>
                  <a:pt x="1351724" y="2279347"/>
                </a:cubicBezTo>
                <a:cubicBezTo>
                  <a:pt x="1311383" y="2194182"/>
                  <a:pt x="1235183" y="1955123"/>
                  <a:pt x="1199324" y="1831111"/>
                </a:cubicBezTo>
                <a:cubicBezTo>
                  <a:pt x="1163465" y="1707099"/>
                  <a:pt x="1151512" y="1620441"/>
                  <a:pt x="1136571" y="1535276"/>
                </a:cubicBezTo>
                <a:cubicBezTo>
                  <a:pt x="1121630" y="1450111"/>
                  <a:pt x="1120136" y="1384370"/>
                  <a:pt x="1109677" y="1320123"/>
                </a:cubicBezTo>
                <a:cubicBezTo>
                  <a:pt x="1099218" y="1255876"/>
                  <a:pt x="1079794" y="1205076"/>
                  <a:pt x="1073818" y="1149794"/>
                </a:cubicBezTo>
                <a:cubicBezTo>
                  <a:pt x="1067842" y="1094512"/>
                  <a:pt x="1076806" y="1030264"/>
                  <a:pt x="1073818" y="988429"/>
                </a:cubicBezTo>
                <a:cubicBezTo>
                  <a:pt x="1070830" y="946594"/>
                  <a:pt x="1061865" y="949582"/>
                  <a:pt x="1055889" y="898782"/>
                </a:cubicBezTo>
                <a:cubicBezTo>
                  <a:pt x="1049913" y="847982"/>
                  <a:pt x="1045430" y="746382"/>
                  <a:pt x="1037959" y="683629"/>
                </a:cubicBezTo>
                <a:cubicBezTo>
                  <a:pt x="1030488" y="620876"/>
                  <a:pt x="1021524" y="574558"/>
                  <a:pt x="1011065" y="522264"/>
                </a:cubicBezTo>
                <a:cubicBezTo>
                  <a:pt x="1000606" y="469970"/>
                  <a:pt x="988653" y="423652"/>
                  <a:pt x="975206" y="369864"/>
                </a:cubicBezTo>
                <a:cubicBezTo>
                  <a:pt x="961759" y="316076"/>
                  <a:pt x="940842" y="254817"/>
                  <a:pt x="930383" y="199535"/>
                </a:cubicBezTo>
                <a:cubicBezTo>
                  <a:pt x="919924" y="144253"/>
                  <a:pt x="1054394" y="65064"/>
                  <a:pt x="912453" y="38170"/>
                </a:cubicBezTo>
                <a:cubicBezTo>
                  <a:pt x="770512" y="11276"/>
                  <a:pt x="201253" y="-36536"/>
                  <a:pt x="60806" y="47135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" y="3174326"/>
            <a:ext cx="3323859" cy="2077412"/>
          </a:xfrm>
          <a:prstGeom prst="rect">
            <a:avLst/>
          </a:prstGeom>
        </p:spPr>
      </p:pic>
      <p:sp>
        <p:nvSpPr>
          <p:cNvPr id="58" name="CasellaDiTesto 23"/>
          <p:cNvSpPr txBox="1"/>
          <p:nvPr/>
        </p:nvSpPr>
        <p:spPr>
          <a:xfrm>
            <a:off x="7436454" y="2636394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aseline="30000" dirty="0" smtClean="0">
                <a:solidFill>
                  <a:srgbClr val="FF0000"/>
                </a:solidFill>
                <a:latin typeface="Arial"/>
                <a:cs typeface="Arial"/>
              </a:rPr>
              <a:t>16</a:t>
            </a:r>
            <a:r>
              <a:rPr lang="pl-PL" sz="40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lang="it-IT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" name="CasellaDiTesto 23"/>
          <p:cNvSpPr txBox="1"/>
          <p:nvPr/>
        </p:nvSpPr>
        <p:spPr>
          <a:xfrm>
            <a:off x="2589339" y="4909793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aseline="30000" dirty="0" smtClean="0">
                <a:solidFill>
                  <a:srgbClr val="FF0000"/>
                </a:solidFill>
                <a:latin typeface="Arial"/>
                <a:cs typeface="Arial"/>
              </a:rPr>
              <a:t>16</a:t>
            </a:r>
            <a:r>
              <a:rPr lang="pl-PL" sz="400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lang="it-IT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8" name="pole tekstowe 17">
            <a:extLst>
              <a:ext uri="{FF2B5EF4-FFF2-40B4-BE49-F238E27FC236}">
                <a16:creationId xmlns:a16="http://schemas.microsoft.com/office/drawing/2014/main" xmlns="" id="{47B145C5-2BC5-D043-A846-9B6BD5806CFC}"/>
              </a:ext>
            </a:extLst>
          </p:cNvPr>
          <p:cNvSpPr txBox="1"/>
          <p:nvPr/>
        </p:nvSpPr>
        <p:spPr>
          <a:xfrm>
            <a:off x="144162" y="28355"/>
            <a:ext cx="461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OUR Case of </a:t>
            </a:r>
            <a:r>
              <a:rPr lang="pl-PL" sz="2800" b="1" dirty="0" err="1" smtClean="0">
                <a:solidFill>
                  <a:srgbClr val="FFFF00"/>
                </a:solidFill>
                <a:cs typeface="Calibri" panose="020F0502020204030204" pitchFamily="34" charset="0"/>
              </a:rPr>
              <a:t>interest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</a:t>
            </a:r>
            <a:r>
              <a:rPr lang="mr-IN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–</a:t>
            </a:r>
            <a:r>
              <a:rPr lang="pl-PL" sz="28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</a:t>
            </a:r>
            <a:r>
              <a:rPr lang="pl-PL" sz="2800" b="1" baseline="30000" dirty="0" smtClean="0">
                <a:solidFill>
                  <a:srgbClr val="FFFF00"/>
                </a:solidFill>
                <a:cs typeface="Calibri" panose="020F0502020204030204" pitchFamily="34" charset="0"/>
              </a:rPr>
              <a:t>16</a:t>
            </a:r>
            <a:r>
              <a:rPr lang="pl-PL" sz="2800" b="1" dirty="0">
                <a:solidFill>
                  <a:srgbClr val="FFFF00"/>
                </a:solidFill>
                <a:cs typeface="Calibri" panose="020F0502020204030204" pitchFamily="34" charset="0"/>
              </a:rPr>
              <a:t>C</a:t>
            </a:r>
            <a:endParaRPr lang="pl-PL" sz="2800" b="1" dirty="0" smtClean="0">
              <a:solidFill>
                <a:srgbClr val="FFFF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7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16898"/>
            <a:ext cx="9404723" cy="1400530"/>
          </a:xfrm>
        </p:spPr>
        <p:txBody>
          <a:bodyPr/>
          <a:lstStyle/>
          <a:p>
            <a:r>
              <a:rPr lang="pl-PL" dirty="0" err="1" smtClean="0"/>
              <a:t>Summary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pl-PL" dirty="0" err="1" smtClean="0"/>
              <a:t>Theory</a:t>
            </a:r>
            <a:r>
              <a:rPr lang="pl-PL" dirty="0" smtClean="0"/>
              <a:t> vs. </a:t>
            </a:r>
            <a:r>
              <a:rPr lang="pl-PL" dirty="0" err="1" smtClean="0"/>
              <a:t>exp</a:t>
            </a:r>
            <a:r>
              <a:rPr lang="pl-PL" dirty="0" smtClean="0"/>
              <a:t>.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err="1" smtClean="0"/>
              <a:t>comparison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" y="1717428"/>
            <a:ext cx="5911519" cy="3985566"/>
          </a:xfrm>
        </p:spPr>
      </p:pic>
      <p:sp>
        <p:nvSpPr>
          <p:cNvPr id="5" name="Prostokąt 4"/>
          <p:cNvSpPr/>
          <p:nvPr/>
        </p:nvSpPr>
        <p:spPr>
          <a:xfrm>
            <a:off x="6698285" y="5392200"/>
            <a:ext cx="5493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i="1" dirty="0" smtClean="0"/>
              <a:t>For </a:t>
            </a:r>
            <a:r>
              <a:rPr lang="pl-PL" sz="2800" b="1" i="1" baseline="30000" dirty="0" smtClean="0"/>
              <a:t>16</a:t>
            </a:r>
            <a:r>
              <a:rPr lang="pl-PL" sz="2800" b="1" i="1" dirty="0" smtClean="0"/>
              <a:t>C</a:t>
            </a:r>
            <a:r>
              <a:rPr lang="pl-PL" i="1" dirty="0" smtClean="0"/>
              <a:t> most </a:t>
            </a:r>
            <a:r>
              <a:rPr lang="pl-PL" i="1" dirty="0" err="1" smtClean="0"/>
              <a:t>precise</a:t>
            </a:r>
            <a:r>
              <a:rPr lang="pl-PL" i="1" dirty="0" smtClean="0"/>
              <a:t> </a:t>
            </a:r>
            <a:r>
              <a:rPr lang="pl-PL" i="1" dirty="0" err="1" smtClean="0"/>
              <a:t>measurement</a:t>
            </a:r>
            <a:endParaRPr lang="pl-PL" i="1" dirty="0" smtClean="0"/>
          </a:p>
          <a:p>
            <a:pPr algn="r"/>
            <a:r>
              <a:rPr lang="pl-PL" i="1" dirty="0"/>
              <a:t> </a:t>
            </a:r>
            <a:r>
              <a:rPr lang="pl-PL" i="1" dirty="0" err="1" smtClean="0"/>
              <a:t>gives</a:t>
            </a:r>
            <a:r>
              <a:rPr lang="pl-PL" i="1" dirty="0" smtClean="0"/>
              <a:t>  </a:t>
            </a:r>
            <a:r>
              <a:rPr lang="pl-PL" sz="2000" b="1" i="1" dirty="0" smtClean="0"/>
              <a:t>E = 2217(2) </a:t>
            </a:r>
            <a:r>
              <a:rPr lang="pl-PL" sz="2000" b="1" i="1" dirty="0" err="1" smtClean="0"/>
              <a:t>keV</a:t>
            </a:r>
            <a:r>
              <a:rPr lang="pl-PL" i="1" dirty="0" smtClean="0"/>
              <a:t>, </a:t>
            </a:r>
          </a:p>
          <a:p>
            <a:pPr algn="r"/>
            <a:r>
              <a:rPr lang="pl-PL" i="1" dirty="0" err="1" smtClean="0"/>
              <a:t>which</a:t>
            </a:r>
            <a:r>
              <a:rPr lang="pl-PL" i="1" dirty="0" smtClean="0"/>
              <a:t> do not </a:t>
            </a:r>
            <a:r>
              <a:rPr lang="pl-PL" i="1" dirty="0" err="1" smtClean="0"/>
              <a:t>allow</a:t>
            </a:r>
            <a:endParaRPr lang="pl-PL" i="1" dirty="0" smtClean="0"/>
          </a:p>
          <a:p>
            <a:pPr algn="r"/>
            <a:r>
              <a:rPr lang="pl-PL" i="1" dirty="0"/>
              <a:t>t</a:t>
            </a:r>
            <a:r>
              <a:rPr lang="pl-PL" i="1" dirty="0" smtClean="0"/>
              <a:t>o </a:t>
            </a:r>
            <a:r>
              <a:rPr lang="pl-PL" i="1" dirty="0" err="1" smtClean="0"/>
              <a:t>determine</a:t>
            </a:r>
            <a:r>
              <a:rPr lang="pl-PL" i="1" dirty="0" smtClean="0"/>
              <a:t> </a:t>
            </a:r>
            <a:r>
              <a:rPr lang="pl-PL" i="1" dirty="0" err="1" smtClean="0"/>
              <a:t>exact</a:t>
            </a:r>
            <a:r>
              <a:rPr lang="pl-PL" i="1" dirty="0" smtClean="0"/>
              <a:t> </a:t>
            </a:r>
            <a:r>
              <a:rPr lang="pl-PL" i="1" dirty="0" err="1" smtClean="0"/>
              <a:t>lifetime</a:t>
            </a:r>
            <a:r>
              <a:rPr lang="pl-PL" i="1" dirty="0" smtClean="0"/>
              <a:t> </a:t>
            </a:r>
            <a:r>
              <a:rPr lang="pl-PL" i="1" dirty="0" err="1" smtClean="0"/>
              <a:t>value</a:t>
            </a:r>
            <a:r>
              <a:rPr lang="pl-PL" i="1" dirty="0"/>
              <a:t> </a:t>
            </a:r>
            <a:r>
              <a:rPr lang="pl-PL" i="1" dirty="0" smtClean="0"/>
              <a:t>(for </a:t>
            </a:r>
            <a:r>
              <a:rPr lang="pl-PL" i="1" dirty="0" err="1" smtClean="0"/>
              <a:t>now</a:t>
            </a:r>
            <a:r>
              <a:rPr lang="pl-PL" i="1" dirty="0" smtClean="0"/>
              <a:t>).</a:t>
            </a:r>
          </a:p>
        </p:txBody>
      </p:sp>
      <p:pic>
        <p:nvPicPr>
          <p:cNvPr id="6" name="Picture 2" descr="Résultat de recherche d'images pour &quot;nuclear 3-body force&quot;"/>
          <p:cNvPicPr>
            <a:picLocks noChangeAspect="1" noChangeArrowheads="1"/>
          </p:cNvPicPr>
          <p:nvPr/>
        </p:nvPicPr>
        <p:blipFill rotWithShape="1">
          <a:blip r:embed="rId3" cstate="print"/>
          <a:srcRect r="48675"/>
          <a:stretch/>
        </p:blipFill>
        <p:spPr bwMode="auto">
          <a:xfrm>
            <a:off x="6910645" y="2263755"/>
            <a:ext cx="1002297" cy="1296144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nuclear 3-body force&quot;"/>
          <p:cNvPicPr>
            <a:picLocks noChangeAspect="1" noChangeArrowheads="1"/>
          </p:cNvPicPr>
          <p:nvPr/>
        </p:nvPicPr>
        <p:blipFill rotWithShape="1">
          <a:blip r:embed="rId3" cstate="print"/>
          <a:srcRect l="868"/>
          <a:stretch/>
        </p:blipFill>
        <p:spPr bwMode="auto">
          <a:xfrm>
            <a:off x="6770784" y="3910335"/>
            <a:ext cx="1935916" cy="1296144"/>
          </a:xfrm>
          <a:prstGeom prst="rect">
            <a:avLst/>
          </a:prstGeom>
          <a:noFill/>
        </p:spPr>
      </p:pic>
      <p:grpSp>
        <p:nvGrpSpPr>
          <p:cNvPr id="12" name="Gruppo 11"/>
          <p:cNvGrpSpPr/>
          <p:nvPr/>
        </p:nvGrpSpPr>
        <p:grpSpPr>
          <a:xfrm>
            <a:off x="125431" y="2906217"/>
            <a:ext cx="5336605" cy="3805225"/>
            <a:chOff x="125431" y="2906217"/>
            <a:chExt cx="5336605" cy="3805225"/>
          </a:xfrm>
        </p:grpSpPr>
        <p:sp>
          <p:nvSpPr>
            <p:cNvPr id="8" name="Rettangolo 7"/>
            <p:cNvSpPr/>
            <p:nvPr/>
          </p:nvSpPr>
          <p:spPr>
            <a:xfrm>
              <a:off x="2683042" y="2906217"/>
              <a:ext cx="341376" cy="1526374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25431" y="5915327"/>
              <a:ext cx="5336605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2800" b="1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NO </a:t>
              </a:r>
              <a:r>
                <a:rPr lang="it-IT" sz="2800" b="1" i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sensitivity</a:t>
              </a:r>
              <a:r>
                <a:rPr lang="it-IT" sz="2800" b="1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it-IT" sz="2800" b="1" i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would</a:t>
              </a:r>
              <a:r>
                <a:rPr lang="it-IT" sz="2800" b="1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be </a:t>
              </a:r>
              <a:r>
                <a:rPr lang="it-IT" sz="2800" b="1" i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obtained</a:t>
              </a:r>
              <a:endParaRPr lang="it-IT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  <a:p>
              <a:pPr>
                <a:lnSpc>
                  <a:spcPct val="80000"/>
                </a:lnSpc>
              </a:pPr>
              <a:r>
                <a:rPr lang="it-IT" sz="2800" b="1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with </a:t>
              </a:r>
              <a:r>
                <a:rPr lang="it-IT" sz="2800" b="1" i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conventional</a:t>
              </a:r>
              <a:r>
                <a:rPr lang="it-IT" sz="2800" b="1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it-IT" sz="2800" b="1" i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HPGe</a:t>
              </a:r>
              <a:r>
                <a:rPr lang="it-IT" sz="2800" b="1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detectors</a:t>
              </a:r>
              <a:endParaRPr lang="it-IT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10" name="Connettore 1 9"/>
            <p:cNvCxnSpPr/>
            <p:nvPr/>
          </p:nvCxnSpPr>
          <p:spPr>
            <a:xfrm flipH="1">
              <a:off x="1379938" y="4408169"/>
              <a:ext cx="1294456" cy="1501953"/>
            </a:xfrm>
            <a:prstGeom prst="line">
              <a:avLst/>
            </a:prstGeom>
            <a:ln w="28575" cmpd="sng">
              <a:solidFill>
                <a:srgbClr val="FFCC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91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921526" y="179630"/>
            <a:ext cx="1146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aseline="30000" dirty="0" smtClean="0">
                <a:solidFill>
                  <a:srgbClr val="FFFF00"/>
                </a:solidFill>
                <a:latin typeface="Calibri"/>
                <a:cs typeface="Calibri"/>
              </a:rPr>
              <a:t>20</a:t>
            </a:r>
            <a:r>
              <a:rPr lang="it-IT" sz="5400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endParaRPr lang="it-IT" sz="5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18583" y="942645"/>
            <a:ext cx="5216224" cy="480592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2"/>
          <a:stretch/>
        </p:blipFill>
        <p:spPr bwMode="auto">
          <a:xfrm>
            <a:off x="4028234" y="1338150"/>
            <a:ext cx="2935833" cy="4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4833880" y="1556618"/>
            <a:ext cx="3335917" cy="3495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Résultat de recherche d'images pour &quot;nuclear 3-body force&quot;"/>
          <p:cNvPicPr>
            <a:picLocks noChangeAspect="1" noChangeArrowheads="1"/>
          </p:cNvPicPr>
          <p:nvPr/>
        </p:nvPicPr>
        <p:blipFill rotWithShape="1">
          <a:blip r:embed="rId3" cstate="print"/>
          <a:srcRect r="48675"/>
          <a:stretch/>
        </p:blipFill>
        <p:spPr bwMode="auto">
          <a:xfrm>
            <a:off x="8388278" y="2043957"/>
            <a:ext cx="1002297" cy="1296144"/>
          </a:xfrm>
          <a:prstGeom prst="rect">
            <a:avLst/>
          </a:prstGeom>
          <a:noFill/>
        </p:spPr>
      </p:pic>
      <p:pic>
        <p:nvPicPr>
          <p:cNvPr id="9" name="Picture 2" descr="Résultat de recherche d'images pour &quot;nuclear 3-body force&quot;"/>
          <p:cNvPicPr>
            <a:picLocks noChangeAspect="1" noChangeArrowheads="1"/>
          </p:cNvPicPr>
          <p:nvPr/>
        </p:nvPicPr>
        <p:blipFill rotWithShape="1">
          <a:blip r:embed="rId3" cstate="print"/>
          <a:srcRect l="868"/>
          <a:stretch/>
        </p:blipFill>
        <p:spPr bwMode="auto">
          <a:xfrm>
            <a:off x="8370536" y="3482950"/>
            <a:ext cx="1935916" cy="129614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7305441" y="2526085"/>
            <a:ext cx="62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NN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50821" y="3510497"/>
            <a:ext cx="851465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/>
              <a:t>NN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+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NNN</a:t>
            </a:r>
            <a:endParaRPr lang="it-IT" sz="24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12034" y="1220870"/>
            <a:ext cx="5623080" cy="2520478"/>
            <a:chOff x="112034" y="1220870"/>
            <a:chExt cx="5623080" cy="2520478"/>
          </a:xfrm>
        </p:grpSpPr>
        <p:sp>
          <p:nvSpPr>
            <p:cNvPr id="13" name="Ovale 12"/>
            <p:cNvSpPr/>
            <p:nvPr/>
          </p:nvSpPr>
          <p:spPr>
            <a:xfrm>
              <a:off x="4902155" y="2293963"/>
              <a:ext cx="832959" cy="1447385"/>
            </a:xfrm>
            <a:prstGeom prst="ellipse">
              <a:avLst/>
            </a:prstGeom>
            <a:noFill/>
            <a:ln w="38100" cmpd="sng"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Dowolny kształt 160">
              <a:extLst>
                <a:ext uri="{FF2B5EF4-FFF2-40B4-BE49-F238E27FC236}">
                  <a16:creationId xmlns:a16="http://schemas.microsoft.com/office/drawing/2014/main" xmlns="" id="{34A4918A-0412-C646-B4CF-62CD6C36F478}"/>
                </a:ext>
              </a:extLst>
            </p:cNvPr>
            <p:cNvSpPr/>
            <p:nvPr/>
          </p:nvSpPr>
          <p:spPr>
            <a:xfrm rot="12039869" flipV="1">
              <a:off x="2285929" y="2043076"/>
              <a:ext cx="2804978" cy="310602"/>
            </a:xfrm>
            <a:custGeom>
              <a:avLst/>
              <a:gdLst>
                <a:gd name="connsiteX0" fmla="*/ 0 w 1226634"/>
                <a:gd name="connsiteY0" fmla="*/ 74589 h 74589"/>
                <a:gd name="connsiteX1" fmla="*/ 490654 w 1226634"/>
                <a:gd name="connsiteY1" fmla="*/ 7682 h 74589"/>
                <a:gd name="connsiteX2" fmla="*/ 869795 w 1226634"/>
                <a:gd name="connsiteY2" fmla="*/ 7682 h 74589"/>
                <a:gd name="connsiteX3" fmla="*/ 1226634 w 1226634"/>
                <a:gd name="connsiteY3" fmla="*/ 63438 h 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634" h="74589">
                  <a:moveTo>
                    <a:pt x="0" y="74589"/>
                  </a:moveTo>
                  <a:cubicBezTo>
                    <a:pt x="172844" y="46711"/>
                    <a:pt x="345688" y="18833"/>
                    <a:pt x="490654" y="7682"/>
                  </a:cubicBezTo>
                  <a:cubicBezTo>
                    <a:pt x="635620" y="-3469"/>
                    <a:pt x="747132" y="-1611"/>
                    <a:pt x="869795" y="7682"/>
                  </a:cubicBezTo>
                  <a:cubicBezTo>
                    <a:pt x="992458" y="16975"/>
                    <a:pt x="1109546" y="40206"/>
                    <a:pt x="1226634" y="63438"/>
                  </a:cubicBezTo>
                </a:path>
              </a:pathLst>
            </a:custGeom>
            <a:noFill/>
            <a:ln w="28575" cap="flat" cmpd="sng" algn="ctr">
              <a:solidFill>
                <a:srgbClr val="FF8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xmlns="" id="{63316F37-3ACF-7941-9C19-D6F36F720BB5}"/>
                </a:ext>
              </a:extLst>
            </p:cNvPr>
            <p:cNvSpPr txBox="1"/>
            <p:nvPr/>
          </p:nvSpPr>
          <p:spPr>
            <a:xfrm>
              <a:off x="112034" y="1220870"/>
              <a:ext cx="2373182" cy="98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endParaRPr kumimoji="0" lang="it-IT" sz="1050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2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MANY BODY </a:t>
              </a:r>
            </a:p>
            <a:p>
              <a:pPr marL="0" marR="0" lvl="0" indent="0" algn="ctr" defTabSz="914400" eaLnBrk="1" fontAlgn="auto" latinLnBrk="0" hangingPunct="1">
                <a:lnSpc>
                  <a:spcPts val="2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Pert</a:t>
              </a:r>
              <a:r>
                <a:rPr kumimoji="0" lang="it-IT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it-IT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THEORY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361275" y="2273136"/>
            <a:ext cx="2317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Calibri"/>
                <a:cs typeface="Calibri"/>
              </a:rPr>
              <a:t>Clear </a:t>
            </a:r>
            <a:r>
              <a:rPr lang="it-IT" sz="2400" i="1" dirty="0" err="1" smtClean="0">
                <a:latin typeface="Calibri"/>
                <a:cs typeface="Calibri"/>
              </a:rPr>
              <a:t>need</a:t>
            </a:r>
            <a:r>
              <a:rPr lang="it-IT" sz="2400" i="1" dirty="0" smtClean="0">
                <a:latin typeface="Calibri"/>
                <a:cs typeface="Calibri"/>
              </a:rPr>
              <a:t> for</a:t>
            </a:r>
          </a:p>
          <a:p>
            <a:r>
              <a:rPr lang="it-IT" sz="2400" i="1" dirty="0" smtClean="0">
                <a:latin typeface="Calibri"/>
                <a:cs typeface="Calibri"/>
              </a:rPr>
              <a:t>Three body </a:t>
            </a:r>
            <a:r>
              <a:rPr lang="it-IT" sz="2400" i="1" dirty="0" err="1" smtClean="0">
                <a:latin typeface="Calibri"/>
                <a:cs typeface="Calibri"/>
              </a:rPr>
              <a:t>term</a:t>
            </a:r>
            <a:endParaRPr lang="it-IT" sz="2400" i="1" dirty="0">
              <a:latin typeface="Calibri"/>
              <a:cs typeface="Calibri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398833" y="3549515"/>
            <a:ext cx="5461371" cy="1428083"/>
            <a:chOff x="398833" y="3549515"/>
            <a:chExt cx="5461371" cy="1428083"/>
          </a:xfrm>
        </p:grpSpPr>
        <p:sp>
          <p:nvSpPr>
            <p:cNvPr id="18" name="Ovale 17"/>
            <p:cNvSpPr/>
            <p:nvPr/>
          </p:nvSpPr>
          <p:spPr>
            <a:xfrm>
              <a:off x="4902155" y="3741349"/>
              <a:ext cx="958049" cy="505218"/>
            </a:xfrm>
            <a:prstGeom prst="ellipse">
              <a:avLst/>
            </a:prstGeom>
            <a:noFill/>
            <a:ln w="38100" cmpd="sng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Dowolny kształt 160">
              <a:extLst>
                <a:ext uri="{FF2B5EF4-FFF2-40B4-BE49-F238E27FC236}">
                  <a16:creationId xmlns:a16="http://schemas.microsoft.com/office/drawing/2014/main" xmlns="" id="{34A4918A-0412-C646-B4CF-62CD6C36F478}"/>
                </a:ext>
              </a:extLst>
            </p:cNvPr>
            <p:cNvSpPr/>
            <p:nvPr/>
          </p:nvSpPr>
          <p:spPr>
            <a:xfrm rot="10800000" flipV="1">
              <a:off x="2373194" y="3841251"/>
              <a:ext cx="2554959" cy="170920"/>
            </a:xfrm>
            <a:custGeom>
              <a:avLst/>
              <a:gdLst>
                <a:gd name="connsiteX0" fmla="*/ 0 w 1226634"/>
                <a:gd name="connsiteY0" fmla="*/ 74589 h 74589"/>
                <a:gd name="connsiteX1" fmla="*/ 490654 w 1226634"/>
                <a:gd name="connsiteY1" fmla="*/ 7682 h 74589"/>
                <a:gd name="connsiteX2" fmla="*/ 869795 w 1226634"/>
                <a:gd name="connsiteY2" fmla="*/ 7682 h 74589"/>
                <a:gd name="connsiteX3" fmla="*/ 1226634 w 1226634"/>
                <a:gd name="connsiteY3" fmla="*/ 63438 h 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634" h="74589">
                  <a:moveTo>
                    <a:pt x="0" y="74589"/>
                  </a:moveTo>
                  <a:cubicBezTo>
                    <a:pt x="172844" y="46711"/>
                    <a:pt x="345688" y="18833"/>
                    <a:pt x="490654" y="7682"/>
                  </a:cubicBezTo>
                  <a:cubicBezTo>
                    <a:pt x="635620" y="-3469"/>
                    <a:pt x="747132" y="-1611"/>
                    <a:pt x="869795" y="7682"/>
                  </a:cubicBezTo>
                  <a:cubicBezTo>
                    <a:pt x="992458" y="16975"/>
                    <a:pt x="1109546" y="40206"/>
                    <a:pt x="1226634" y="63438"/>
                  </a:cubicBezTo>
                </a:path>
              </a:pathLst>
            </a:custGeom>
            <a:noFill/>
            <a:ln w="28575" cap="flat" cmpd="sng" algn="ctr">
              <a:solidFill>
                <a:srgbClr val="00FFFF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98833" y="3549515"/>
              <a:ext cx="2237512" cy="1428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FFFF"/>
                  </a:solidFill>
                  <a:latin typeface="Calibri"/>
                  <a:cs typeface="Calibri"/>
                </a:rPr>
                <a:t>In-Medium </a:t>
              </a:r>
              <a:endParaRPr lang="en-US" sz="2400" dirty="0" smtClean="0">
                <a:solidFill>
                  <a:srgbClr val="00FFFF"/>
                </a:solidFill>
                <a:latin typeface="Calibri"/>
                <a:cs typeface="Calibri"/>
              </a:endParaRP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FFFF"/>
                  </a:solidFill>
                  <a:latin typeface="Calibri"/>
                  <a:cs typeface="Calibri"/>
                </a:rPr>
                <a:t>Similarity 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FFFF"/>
                  </a:solidFill>
                  <a:latin typeface="Calibri"/>
                  <a:cs typeface="Calibri"/>
                </a:rPr>
                <a:t>Renormalization 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FFFF"/>
                  </a:solidFill>
                  <a:latin typeface="Calibri"/>
                  <a:cs typeface="Calibri"/>
                </a:rPr>
                <a:t>Group </a:t>
              </a:r>
              <a:r>
                <a:rPr lang="en-US" sz="2400" dirty="0">
                  <a:solidFill>
                    <a:srgbClr val="00FFFF"/>
                  </a:solidFill>
                  <a:latin typeface="Calibri"/>
                  <a:cs typeface="Calibri"/>
                </a:rPr>
                <a:t>(IMSRG) </a:t>
              </a:r>
              <a:endParaRPr lang="it-IT" sz="2400" dirty="0">
                <a:solidFill>
                  <a:srgbClr val="00FF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363470" y="5073628"/>
            <a:ext cx="4271184" cy="142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i="1" dirty="0" err="1" smtClean="0">
                <a:latin typeface="Calibri"/>
                <a:cs typeface="Calibri"/>
              </a:rPr>
              <a:t>One</a:t>
            </a:r>
            <a:r>
              <a:rPr lang="it-IT" sz="2400" i="1" dirty="0" smtClean="0">
                <a:latin typeface="Calibri"/>
                <a:cs typeface="Calibri"/>
              </a:rPr>
              <a:t> of </a:t>
            </a:r>
            <a:r>
              <a:rPr lang="it-IT" sz="2400" i="1" dirty="0" err="1" smtClean="0">
                <a:latin typeface="Calibri"/>
                <a:cs typeface="Calibri"/>
              </a:rPr>
              <a:t>most</a:t>
            </a:r>
            <a:r>
              <a:rPr lang="it-IT" sz="2400" i="1" dirty="0" smtClean="0">
                <a:latin typeface="Calibri"/>
                <a:cs typeface="Calibri"/>
              </a:rPr>
              <a:t> </a:t>
            </a:r>
            <a:r>
              <a:rPr lang="it-IT" sz="2400" i="1" dirty="0" err="1" smtClean="0">
                <a:latin typeface="Calibri"/>
                <a:cs typeface="Calibri"/>
              </a:rPr>
              <a:t>advanced</a:t>
            </a:r>
            <a:r>
              <a:rPr lang="it-IT" sz="2400" i="1" dirty="0" smtClean="0">
                <a:latin typeface="Calibri"/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400" i="1" dirty="0" err="1" smtClean="0">
                <a:latin typeface="Calibri"/>
                <a:cs typeface="Calibri"/>
              </a:rPr>
              <a:t>approaches</a:t>
            </a:r>
            <a:r>
              <a:rPr lang="it-IT" sz="2400" i="1" dirty="0" smtClean="0">
                <a:latin typeface="Calibri"/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400" i="1" dirty="0" smtClean="0">
                <a:latin typeface="Calibri"/>
                <a:cs typeface="Calibri"/>
              </a:rPr>
              <a:t>(with </a:t>
            </a:r>
            <a:r>
              <a:rPr lang="it-IT" sz="2400" i="1" dirty="0" err="1" smtClean="0">
                <a:latin typeface="Calibri"/>
                <a:cs typeface="Calibri"/>
              </a:rPr>
              <a:t>meson</a:t>
            </a:r>
            <a:r>
              <a:rPr lang="it-IT" sz="2400" i="1" dirty="0" err="1">
                <a:latin typeface="Calibri"/>
                <a:cs typeface="Calibri"/>
              </a:rPr>
              <a:t>-exchange</a:t>
            </a:r>
            <a:r>
              <a:rPr lang="it-IT" sz="2400" i="1" dirty="0">
                <a:latin typeface="Calibri"/>
                <a:cs typeface="Calibri"/>
              </a:rPr>
              <a:t> </a:t>
            </a:r>
            <a:r>
              <a:rPr lang="it-IT" sz="2400" i="1" dirty="0" err="1" smtClean="0">
                <a:latin typeface="Calibri"/>
                <a:cs typeface="Calibri"/>
              </a:rPr>
              <a:t>currents</a:t>
            </a:r>
            <a:r>
              <a:rPr lang="it-IT" sz="2400" i="1" dirty="0" smtClean="0">
                <a:latin typeface="Calibri"/>
                <a:cs typeface="Calibri"/>
              </a:rPr>
              <a:t>) </a:t>
            </a:r>
            <a:endParaRPr lang="it-IT" sz="2400" i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it-IT" sz="2400" i="1" dirty="0">
              <a:latin typeface="Calibri"/>
              <a:cs typeface="Calibri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90145" y="2588730"/>
            <a:ext cx="341376" cy="1807227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/>
          <p:cNvGrpSpPr/>
          <p:nvPr/>
        </p:nvGrpSpPr>
        <p:grpSpPr>
          <a:xfrm>
            <a:off x="6431521" y="4150985"/>
            <a:ext cx="5869151" cy="2584879"/>
            <a:chOff x="6431521" y="4150985"/>
            <a:chExt cx="5869151" cy="2584879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6964067" y="5939749"/>
              <a:ext cx="5336605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NO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sensitivity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would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be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obtained</a:t>
              </a:r>
              <a:endParaRPr lang="it-IT" sz="2800" b="1" i="1" dirty="0" smtClean="0">
                <a:solidFill>
                  <a:srgbClr val="FFCC66"/>
                </a:solidFill>
                <a:latin typeface="Calibri"/>
                <a:cs typeface="Calibri"/>
              </a:endParaRPr>
            </a:p>
            <a:p>
              <a:pPr>
                <a:lnSpc>
                  <a:spcPct val="80000"/>
                </a:lnSpc>
              </a:pP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with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conventional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HPGe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detectors</a:t>
              </a:r>
              <a:endParaRPr lang="it-IT" sz="2800" b="1" i="1" dirty="0">
                <a:solidFill>
                  <a:srgbClr val="FFCC66"/>
                </a:solidFill>
                <a:latin typeface="Calibri"/>
                <a:cs typeface="Calibri"/>
              </a:endParaRPr>
            </a:p>
          </p:txBody>
        </p:sp>
        <p:cxnSp>
          <p:nvCxnSpPr>
            <p:cNvPr id="25" name="Connettore 1 24"/>
            <p:cNvCxnSpPr/>
            <p:nvPr/>
          </p:nvCxnSpPr>
          <p:spPr>
            <a:xfrm>
              <a:off x="6431521" y="4150985"/>
              <a:ext cx="2959054" cy="1788764"/>
            </a:xfrm>
            <a:prstGeom prst="line">
              <a:avLst/>
            </a:prstGeom>
            <a:ln w="28575" cmpd="sng">
              <a:solidFill>
                <a:srgbClr val="FFCC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9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49"/>
          <p:cNvSpPr>
            <a:spLocks noChangeArrowheads="1"/>
          </p:cNvSpPr>
          <p:nvPr/>
        </p:nvSpPr>
        <p:spPr bwMode="auto">
          <a:xfrm>
            <a:off x="2336795" y="2412"/>
            <a:ext cx="8586788" cy="61261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9" name="Obraz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3" b="12035"/>
          <a:stretch>
            <a:fillRect/>
          </a:stretch>
        </p:blipFill>
        <p:spPr bwMode="auto">
          <a:xfrm>
            <a:off x="8068596" y="82927"/>
            <a:ext cx="2690383" cy="181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Obraz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b="7314"/>
          <a:stretch>
            <a:fillRect/>
          </a:stretch>
        </p:blipFill>
        <p:spPr bwMode="auto">
          <a:xfrm>
            <a:off x="5808546" y="1177339"/>
            <a:ext cx="2747345" cy="19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Obraz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4" b="7684"/>
          <a:stretch>
            <a:fillRect/>
          </a:stretch>
        </p:blipFill>
        <p:spPr bwMode="auto">
          <a:xfrm>
            <a:off x="3796502" y="2415749"/>
            <a:ext cx="3001571" cy="190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Obraz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" r="-7402" b="7880"/>
          <a:stretch>
            <a:fillRect/>
          </a:stretch>
        </p:blipFill>
        <p:spPr bwMode="auto">
          <a:xfrm>
            <a:off x="2400470" y="4079601"/>
            <a:ext cx="3134298" cy="189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pole tekstowe 10"/>
          <p:cNvSpPr txBox="1">
            <a:spLocks noChangeArrowheads="1"/>
          </p:cNvSpPr>
          <p:nvPr/>
        </p:nvSpPr>
        <p:spPr bwMode="auto">
          <a:xfrm>
            <a:off x="2823079" y="5784503"/>
            <a:ext cx="284037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94" name="Prostokąt 15"/>
          <p:cNvSpPr>
            <a:spLocks noChangeArrowheads="1"/>
          </p:cNvSpPr>
          <p:nvPr/>
        </p:nvSpPr>
        <p:spPr bwMode="auto">
          <a:xfrm>
            <a:off x="2537723" y="5655779"/>
            <a:ext cx="567076" cy="45719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5" name="Prostokąt 16"/>
          <p:cNvSpPr>
            <a:spLocks noChangeArrowheads="1"/>
          </p:cNvSpPr>
          <p:nvPr/>
        </p:nvSpPr>
        <p:spPr bwMode="auto">
          <a:xfrm rot="5400000">
            <a:off x="2499750" y="5628737"/>
            <a:ext cx="371476" cy="42200"/>
          </a:xfrm>
          <a:prstGeom prst="rect">
            <a:avLst/>
          </a:prstGeom>
          <a:noFill/>
          <a:ln w="6350" algn="ctr">
            <a:solidFill>
              <a:schemeClr val="bg2">
                <a:alpha val="5098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6" name="pole tekstowe 17"/>
          <p:cNvSpPr txBox="1">
            <a:spLocks noChangeArrowheads="1"/>
          </p:cNvSpPr>
          <p:nvPr/>
        </p:nvSpPr>
        <p:spPr bwMode="auto">
          <a:xfrm>
            <a:off x="2554395" y="5782925"/>
            <a:ext cx="284037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97" name="pole tekstowe 18"/>
          <p:cNvSpPr txBox="1">
            <a:spLocks noChangeArrowheads="1"/>
          </p:cNvSpPr>
          <p:nvPr/>
        </p:nvSpPr>
        <p:spPr bwMode="auto">
          <a:xfrm>
            <a:off x="2336795" y="5524747"/>
            <a:ext cx="284037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8" name="Prostokąt 19"/>
          <p:cNvSpPr>
            <a:spLocks noChangeArrowheads="1"/>
          </p:cNvSpPr>
          <p:nvPr/>
        </p:nvSpPr>
        <p:spPr bwMode="auto">
          <a:xfrm>
            <a:off x="2900389" y="4867430"/>
            <a:ext cx="92315" cy="13372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9" name="Prostokąt 20"/>
          <p:cNvSpPr>
            <a:spLocks noChangeArrowheads="1"/>
          </p:cNvSpPr>
          <p:nvPr/>
        </p:nvSpPr>
        <p:spPr bwMode="auto">
          <a:xfrm>
            <a:off x="2590472" y="5353507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0" name="Prostokąt 21"/>
          <p:cNvSpPr>
            <a:spLocks noChangeArrowheads="1"/>
          </p:cNvSpPr>
          <p:nvPr/>
        </p:nvSpPr>
        <p:spPr bwMode="auto">
          <a:xfrm>
            <a:off x="2908016" y="5808714"/>
            <a:ext cx="92315" cy="47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1" name="Prostokąt 22"/>
          <p:cNvSpPr>
            <a:spLocks noChangeArrowheads="1"/>
          </p:cNvSpPr>
          <p:nvPr/>
        </p:nvSpPr>
        <p:spPr bwMode="auto">
          <a:xfrm>
            <a:off x="2639331" y="5811763"/>
            <a:ext cx="92315" cy="47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" name="Prostokąt 23"/>
          <p:cNvSpPr>
            <a:spLocks noChangeArrowheads="1"/>
          </p:cNvSpPr>
          <p:nvPr/>
        </p:nvSpPr>
        <p:spPr bwMode="auto">
          <a:xfrm>
            <a:off x="2508487" y="5582634"/>
            <a:ext cx="46157" cy="13440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" name="Prostokąt 24"/>
          <p:cNvSpPr>
            <a:spLocks noChangeArrowheads="1"/>
          </p:cNvSpPr>
          <p:nvPr/>
        </p:nvSpPr>
        <p:spPr bwMode="auto">
          <a:xfrm>
            <a:off x="3085268" y="5648521"/>
            <a:ext cx="46157" cy="13440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" name="Prostokąt 25"/>
          <p:cNvSpPr>
            <a:spLocks noChangeArrowheads="1"/>
          </p:cNvSpPr>
          <p:nvPr/>
        </p:nvSpPr>
        <p:spPr bwMode="auto">
          <a:xfrm>
            <a:off x="3610103" y="5329694"/>
            <a:ext cx="46157" cy="13440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5" name="Prostokąt 26"/>
          <p:cNvSpPr>
            <a:spLocks noChangeArrowheads="1"/>
          </p:cNvSpPr>
          <p:nvPr/>
        </p:nvSpPr>
        <p:spPr bwMode="auto">
          <a:xfrm>
            <a:off x="3433138" y="5524462"/>
            <a:ext cx="92315" cy="47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" name="Prostokąt 27"/>
          <p:cNvSpPr>
            <a:spLocks noChangeArrowheads="1"/>
          </p:cNvSpPr>
          <p:nvPr/>
        </p:nvSpPr>
        <p:spPr bwMode="auto">
          <a:xfrm>
            <a:off x="3784156" y="5329696"/>
            <a:ext cx="92315" cy="47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7" name="Prostokąt 28"/>
          <p:cNvSpPr>
            <a:spLocks noChangeArrowheads="1"/>
          </p:cNvSpPr>
          <p:nvPr/>
        </p:nvSpPr>
        <p:spPr bwMode="auto">
          <a:xfrm>
            <a:off x="2668874" y="5443151"/>
            <a:ext cx="33229" cy="25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8" name="pole tekstowe 11"/>
          <p:cNvSpPr txBox="1">
            <a:spLocks noChangeArrowheads="1"/>
          </p:cNvSpPr>
          <p:nvPr/>
        </p:nvSpPr>
        <p:spPr bwMode="auto">
          <a:xfrm>
            <a:off x="2424331" y="5221464"/>
            <a:ext cx="284037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9" name="Prostokąt 29"/>
          <p:cNvSpPr>
            <a:spLocks noChangeArrowheads="1"/>
          </p:cNvSpPr>
          <p:nvPr/>
        </p:nvSpPr>
        <p:spPr bwMode="auto">
          <a:xfrm>
            <a:off x="3003812" y="4775728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0" name="pole tekstowe 30"/>
          <p:cNvSpPr txBox="1">
            <a:spLocks noChangeArrowheads="1"/>
          </p:cNvSpPr>
          <p:nvPr/>
        </p:nvSpPr>
        <p:spPr bwMode="auto">
          <a:xfrm>
            <a:off x="2774452" y="4666658"/>
            <a:ext cx="383418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11" name="Prostokąt 31"/>
          <p:cNvSpPr>
            <a:spLocks noChangeArrowheads="1"/>
          </p:cNvSpPr>
          <p:nvPr/>
        </p:nvSpPr>
        <p:spPr bwMode="auto">
          <a:xfrm>
            <a:off x="3277905" y="4407051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" name="Prostokąt 32"/>
          <p:cNvSpPr>
            <a:spLocks noChangeArrowheads="1"/>
          </p:cNvSpPr>
          <p:nvPr/>
        </p:nvSpPr>
        <p:spPr bwMode="auto">
          <a:xfrm>
            <a:off x="4393686" y="4777786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" name="pole tekstowe 33"/>
          <p:cNvSpPr txBox="1">
            <a:spLocks noChangeArrowheads="1"/>
          </p:cNvSpPr>
          <p:nvPr/>
        </p:nvSpPr>
        <p:spPr bwMode="auto">
          <a:xfrm>
            <a:off x="3052670" y="4276550"/>
            <a:ext cx="383418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C00000"/>
                </a:solidFill>
              </a:rPr>
              <a:t>28</a:t>
            </a:r>
          </a:p>
        </p:txBody>
      </p:sp>
      <p:sp>
        <p:nvSpPr>
          <p:cNvPr id="114" name="Prostokąt 34"/>
          <p:cNvSpPr>
            <a:spLocks noChangeArrowheads="1"/>
          </p:cNvSpPr>
          <p:nvPr/>
        </p:nvSpPr>
        <p:spPr bwMode="auto">
          <a:xfrm>
            <a:off x="3433139" y="4215232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5" name="Prostokąt 35"/>
          <p:cNvSpPr>
            <a:spLocks noChangeArrowheads="1"/>
          </p:cNvSpPr>
          <p:nvPr/>
        </p:nvSpPr>
        <p:spPr bwMode="auto">
          <a:xfrm>
            <a:off x="3771660" y="3962381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" name="Prostokąt 36"/>
          <p:cNvSpPr>
            <a:spLocks noChangeArrowheads="1"/>
          </p:cNvSpPr>
          <p:nvPr/>
        </p:nvSpPr>
        <p:spPr bwMode="auto">
          <a:xfrm>
            <a:off x="4751951" y="3146818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7" name="Prostokąt 37"/>
          <p:cNvSpPr>
            <a:spLocks noChangeArrowheads="1"/>
          </p:cNvSpPr>
          <p:nvPr/>
        </p:nvSpPr>
        <p:spPr bwMode="auto">
          <a:xfrm>
            <a:off x="4537567" y="3367607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8" name="Prostokąt 38"/>
          <p:cNvSpPr>
            <a:spLocks noChangeArrowheads="1"/>
          </p:cNvSpPr>
          <p:nvPr/>
        </p:nvSpPr>
        <p:spPr bwMode="auto">
          <a:xfrm>
            <a:off x="4974033" y="4385617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" name="Prostokąt 39"/>
          <p:cNvSpPr>
            <a:spLocks noChangeArrowheads="1"/>
          </p:cNvSpPr>
          <p:nvPr/>
        </p:nvSpPr>
        <p:spPr bwMode="auto">
          <a:xfrm>
            <a:off x="4750820" y="4584330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0" name="pole tekstowe 40"/>
          <p:cNvSpPr txBox="1">
            <a:spLocks noChangeArrowheads="1"/>
          </p:cNvSpPr>
          <p:nvPr/>
        </p:nvSpPr>
        <p:spPr bwMode="auto">
          <a:xfrm>
            <a:off x="4279155" y="3243756"/>
            <a:ext cx="383418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rgbClr val="C00000"/>
                </a:solidFill>
              </a:rPr>
              <a:t>50</a:t>
            </a:r>
          </a:p>
        </p:txBody>
      </p:sp>
      <p:sp>
        <p:nvSpPr>
          <p:cNvPr id="121" name="Prostokąt 41"/>
          <p:cNvSpPr>
            <a:spLocks noChangeArrowheads="1"/>
          </p:cNvSpPr>
          <p:nvPr/>
        </p:nvSpPr>
        <p:spPr bwMode="auto">
          <a:xfrm>
            <a:off x="6140542" y="3717673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" name="Prostokąt 42"/>
          <p:cNvSpPr>
            <a:spLocks noChangeArrowheads="1"/>
          </p:cNvSpPr>
          <p:nvPr/>
        </p:nvSpPr>
        <p:spPr bwMode="auto">
          <a:xfrm>
            <a:off x="6578468" y="3364018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" name="Prostokąt 43"/>
          <p:cNvSpPr>
            <a:spLocks noChangeArrowheads="1"/>
          </p:cNvSpPr>
          <p:nvPr/>
        </p:nvSpPr>
        <p:spPr bwMode="auto">
          <a:xfrm>
            <a:off x="6140542" y="2099587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4" name="Prostokąt 44"/>
          <p:cNvSpPr>
            <a:spLocks noChangeArrowheads="1"/>
          </p:cNvSpPr>
          <p:nvPr/>
        </p:nvSpPr>
        <p:spPr bwMode="auto">
          <a:xfrm>
            <a:off x="6611210" y="1839337"/>
            <a:ext cx="48858" cy="896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5" name="pole tekstowe 45"/>
          <p:cNvSpPr txBox="1">
            <a:spLocks noChangeArrowheads="1"/>
          </p:cNvSpPr>
          <p:nvPr/>
        </p:nvSpPr>
        <p:spPr bwMode="auto">
          <a:xfrm>
            <a:off x="6369466" y="1698221"/>
            <a:ext cx="383418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rgbClr val="C00000"/>
                </a:solidFill>
              </a:rPr>
              <a:t>82</a:t>
            </a:r>
          </a:p>
        </p:txBody>
      </p:sp>
      <p:sp>
        <p:nvSpPr>
          <p:cNvPr id="126" name="Prostokąt 46"/>
          <p:cNvSpPr>
            <a:spLocks noChangeArrowheads="1"/>
          </p:cNvSpPr>
          <p:nvPr/>
        </p:nvSpPr>
        <p:spPr bwMode="auto">
          <a:xfrm>
            <a:off x="8105647" y="2301333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7" name="Prostokąt 47"/>
          <p:cNvSpPr>
            <a:spLocks noChangeArrowheads="1"/>
          </p:cNvSpPr>
          <p:nvPr/>
        </p:nvSpPr>
        <p:spPr bwMode="auto">
          <a:xfrm>
            <a:off x="8105647" y="1143907"/>
            <a:ext cx="92315" cy="66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8" name="Prostokąt 48"/>
          <p:cNvSpPr>
            <a:spLocks noChangeArrowheads="1"/>
          </p:cNvSpPr>
          <p:nvPr/>
        </p:nvSpPr>
        <p:spPr bwMode="auto">
          <a:xfrm>
            <a:off x="8802814" y="1854144"/>
            <a:ext cx="79609" cy="11249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l-PL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9" name="Dowolny kształt 128"/>
          <p:cNvSpPr/>
          <p:nvPr/>
        </p:nvSpPr>
        <p:spPr bwMode="auto">
          <a:xfrm>
            <a:off x="7296659" y="82928"/>
            <a:ext cx="3171526" cy="1615294"/>
          </a:xfrm>
          <a:custGeom>
            <a:avLst/>
            <a:gdLst>
              <a:gd name="connsiteX0" fmla="*/ 0 w 3211174"/>
              <a:gd name="connsiteY0" fmla="*/ 1496291 h 1506726"/>
              <a:gd name="connsiteX1" fmla="*/ 118753 w 3211174"/>
              <a:gd name="connsiteY1" fmla="*/ 1413164 h 1506726"/>
              <a:gd name="connsiteX2" fmla="*/ 154379 w 3211174"/>
              <a:gd name="connsiteY2" fmla="*/ 1401288 h 1506726"/>
              <a:gd name="connsiteX3" fmla="*/ 190005 w 3211174"/>
              <a:gd name="connsiteY3" fmla="*/ 1389413 h 1506726"/>
              <a:gd name="connsiteX4" fmla="*/ 201880 w 3211174"/>
              <a:gd name="connsiteY4" fmla="*/ 1353787 h 1506726"/>
              <a:gd name="connsiteX5" fmla="*/ 273132 w 3211174"/>
              <a:gd name="connsiteY5" fmla="*/ 1306286 h 1506726"/>
              <a:gd name="connsiteX6" fmla="*/ 308758 w 3211174"/>
              <a:gd name="connsiteY6" fmla="*/ 1270660 h 1506726"/>
              <a:gd name="connsiteX7" fmla="*/ 320634 w 3211174"/>
              <a:gd name="connsiteY7" fmla="*/ 1235034 h 1506726"/>
              <a:gd name="connsiteX8" fmla="*/ 391885 w 3211174"/>
              <a:gd name="connsiteY8" fmla="*/ 1211283 h 1506726"/>
              <a:gd name="connsiteX9" fmla="*/ 522514 w 3211174"/>
              <a:gd name="connsiteY9" fmla="*/ 1187532 h 1506726"/>
              <a:gd name="connsiteX10" fmla="*/ 581891 w 3211174"/>
              <a:gd name="connsiteY10" fmla="*/ 1140031 h 1506726"/>
              <a:gd name="connsiteX11" fmla="*/ 617517 w 3211174"/>
              <a:gd name="connsiteY11" fmla="*/ 1128156 h 1506726"/>
              <a:gd name="connsiteX12" fmla="*/ 688769 w 3211174"/>
              <a:gd name="connsiteY12" fmla="*/ 1080655 h 1506726"/>
              <a:gd name="connsiteX13" fmla="*/ 724395 w 3211174"/>
              <a:gd name="connsiteY13" fmla="*/ 1056904 h 1506726"/>
              <a:gd name="connsiteX14" fmla="*/ 760021 w 3211174"/>
              <a:gd name="connsiteY14" fmla="*/ 1045029 h 1506726"/>
              <a:gd name="connsiteX15" fmla="*/ 819397 w 3211174"/>
              <a:gd name="connsiteY15" fmla="*/ 997527 h 1506726"/>
              <a:gd name="connsiteX16" fmla="*/ 855023 w 3211174"/>
              <a:gd name="connsiteY16" fmla="*/ 961901 h 1506726"/>
              <a:gd name="connsiteX17" fmla="*/ 961901 w 3211174"/>
              <a:gd name="connsiteY17" fmla="*/ 902525 h 1506726"/>
              <a:gd name="connsiteX18" fmla="*/ 997527 w 3211174"/>
              <a:gd name="connsiteY18" fmla="*/ 878774 h 1506726"/>
              <a:gd name="connsiteX19" fmla="*/ 1045028 w 3211174"/>
              <a:gd name="connsiteY19" fmla="*/ 807522 h 1506726"/>
              <a:gd name="connsiteX20" fmla="*/ 1116280 w 3211174"/>
              <a:gd name="connsiteY20" fmla="*/ 771896 h 1506726"/>
              <a:gd name="connsiteX21" fmla="*/ 1223158 w 3211174"/>
              <a:gd name="connsiteY21" fmla="*/ 724395 h 1506726"/>
              <a:gd name="connsiteX22" fmla="*/ 1258784 w 3211174"/>
              <a:gd name="connsiteY22" fmla="*/ 712519 h 1506726"/>
              <a:gd name="connsiteX23" fmla="*/ 1330036 w 3211174"/>
              <a:gd name="connsiteY23" fmla="*/ 665018 h 1506726"/>
              <a:gd name="connsiteX24" fmla="*/ 1389413 w 3211174"/>
              <a:gd name="connsiteY24" fmla="*/ 605642 h 1506726"/>
              <a:gd name="connsiteX25" fmla="*/ 1496291 w 3211174"/>
              <a:gd name="connsiteY25" fmla="*/ 570016 h 1506726"/>
              <a:gd name="connsiteX26" fmla="*/ 1531917 w 3211174"/>
              <a:gd name="connsiteY26" fmla="*/ 558140 h 1506726"/>
              <a:gd name="connsiteX27" fmla="*/ 1638795 w 3211174"/>
              <a:gd name="connsiteY27" fmla="*/ 510639 h 1506726"/>
              <a:gd name="connsiteX28" fmla="*/ 1698171 w 3211174"/>
              <a:gd name="connsiteY28" fmla="*/ 498764 h 1506726"/>
              <a:gd name="connsiteX29" fmla="*/ 1769423 w 3211174"/>
              <a:gd name="connsiteY29" fmla="*/ 475013 h 1506726"/>
              <a:gd name="connsiteX30" fmla="*/ 1828800 w 3211174"/>
              <a:gd name="connsiteY30" fmla="*/ 415636 h 1506726"/>
              <a:gd name="connsiteX31" fmla="*/ 1864426 w 3211174"/>
              <a:gd name="connsiteY31" fmla="*/ 380010 h 1506726"/>
              <a:gd name="connsiteX32" fmla="*/ 2030680 w 3211174"/>
              <a:gd name="connsiteY32" fmla="*/ 344384 h 1506726"/>
              <a:gd name="connsiteX33" fmla="*/ 2113808 w 3211174"/>
              <a:gd name="connsiteY33" fmla="*/ 332509 h 1506726"/>
              <a:gd name="connsiteX34" fmla="*/ 2232561 w 3211174"/>
              <a:gd name="connsiteY34" fmla="*/ 296883 h 1506726"/>
              <a:gd name="connsiteX35" fmla="*/ 2268187 w 3211174"/>
              <a:gd name="connsiteY35" fmla="*/ 285008 h 1506726"/>
              <a:gd name="connsiteX36" fmla="*/ 2303813 w 3211174"/>
              <a:gd name="connsiteY36" fmla="*/ 261257 h 1506726"/>
              <a:gd name="connsiteX37" fmla="*/ 2339439 w 3211174"/>
              <a:gd name="connsiteY37" fmla="*/ 249382 h 1506726"/>
              <a:gd name="connsiteX38" fmla="*/ 2375065 w 3211174"/>
              <a:gd name="connsiteY38" fmla="*/ 213756 h 1506726"/>
              <a:gd name="connsiteX39" fmla="*/ 2446317 w 3211174"/>
              <a:gd name="connsiteY39" fmla="*/ 178130 h 1506726"/>
              <a:gd name="connsiteX40" fmla="*/ 2481943 w 3211174"/>
              <a:gd name="connsiteY40" fmla="*/ 154379 h 1506726"/>
              <a:gd name="connsiteX41" fmla="*/ 2517569 w 3211174"/>
              <a:gd name="connsiteY41" fmla="*/ 142504 h 1506726"/>
              <a:gd name="connsiteX42" fmla="*/ 2588821 w 3211174"/>
              <a:gd name="connsiteY42" fmla="*/ 95003 h 1506726"/>
              <a:gd name="connsiteX43" fmla="*/ 2624447 w 3211174"/>
              <a:gd name="connsiteY43" fmla="*/ 71252 h 1506726"/>
              <a:gd name="connsiteX44" fmla="*/ 2826327 w 3211174"/>
              <a:gd name="connsiteY44" fmla="*/ 35626 h 1506726"/>
              <a:gd name="connsiteX45" fmla="*/ 3040083 w 3211174"/>
              <a:gd name="connsiteY45" fmla="*/ 11875 h 1506726"/>
              <a:gd name="connsiteX46" fmla="*/ 3099459 w 3211174"/>
              <a:gd name="connsiteY46" fmla="*/ 0 h 1506726"/>
              <a:gd name="connsiteX47" fmla="*/ 3194462 w 3211174"/>
              <a:gd name="connsiteY47" fmla="*/ 11875 h 1506726"/>
              <a:gd name="connsiteX48" fmla="*/ 3170711 w 3211174"/>
              <a:gd name="connsiteY48" fmla="*/ 83127 h 1506726"/>
              <a:gd name="connsiteX49" fmla="*/ 3135085 w 3211174"/>
              <a:gd name="connsiteY49" fmla="*/ 95003 h 1506726"/>
              <a:gd name="connsiteX50" fmla="*/ 3051958 w 3211174"/>
              <a:gd name="connsiteY50" fmla="*/ 118753 h 1506726"/>
              <a:gd name="connsiteX51" fmla="*/ 2980706 w 3211174"/>
              <a:gd name="connsiteY51" fmla="*/ 178130 h 1506726"/>
              <a:gd name="connsiteX52" fmla="*/ 2909454 w 3211174"/>
              <a:gd name="connsiteY52" fmla="*/ 190005 h 1506726"/>
              <a:gd name="connsiteX53" fmla="*/ 2660072 w 3211174"/>
              <a:gd name="connsiteY53" fmla="*/ 249382 h 1506726"/>
              <a:gd name="connsiteX54" fmla="*/ 2612571 w 3211174"/>
              <a:gd name="connsiteY54" fmla="*/ 296883 h 1506726"/>
              <a:gd name="connsiteX55" fmla="*/ 2576945 w 3211174"/>
              <a:gd name="connsiteY55" fmla="*/ 332509 h 1506726"/>
              <a:gd name="connsiteX56" fmla="*/ 2541319 w 3211174"/>
              <a:gd name="connsiteY56" fmla="*/ 344384 h 1506726"/>
              <a:gd name="connsiteX57" fmla="*/ 2398815 w 3211174"/>
              <a:gd name="connsiteY57" fmla="*/ 356260 h 1506726"/>
              <a:gd name="connsiteX58" fmla="*/ 2327563 w 3211174"/>
              <a:gd name="connsiteY58" fmla="*/ 391886 h 1506726"/>
              <a:gd name="connsiteX59" fmla="*/ 2256311 w 3211174"/>
              <a:gd name="connsiteY59" fmla="*/ 415636 h 1506726"/>
              <a:gd name="connsiteX60" fmla="*/ 2220685 w 3211174"/>
              <a:gd name="connsiteY60" fmla="*/ 427512 h 1506726"/>
              <a:gd name="connsiteX61" fmla="*/ 2185059 w 3211174"/>
              <a:gd name="connsiteY61" fmla="*/ 451262 h 1506726"/>
              <a:gd name="connsiteX62" fmla="*/ 2173184 w 3211174"/>
              <a:gd name="connsiteY62" fmla="*/ 486888 h 1506726"/>
              <a:gd name="connsiteX63" fmla="*/ 2161309 w 3211174"/>
              <a:gd name="connsiteY63" fmla="*/ 534390 h 1506726"/>
              <a:gd name="connsiteX64" fmla="*/ 2090057 w 3211174"/>
              <a:gd name="connsiteY64" fmla="*/ 558140 h 1506726"/>
              <a:gd name="connsiteX65" fmla="*/ 2006930 w 3211174"/>
              <a:gd name="connsiteY65" fmla="*/ 581891 h 1506726"/>
              <a:gd name="connsiteX66" fmla="*/ 1959428 w 3211174"/>
              <a:gd name="connsiteY66" fmla="*/ 653143 h 1506726"/>
              <a:gd name="connsiteX67" fmla="*/ 1888176 w 3211174"/>
              <a:gd name="connsiteY67" fmla="*/ 676893 h 1506726"/>
              <a:gd name="connsiteX68" fmla="*/ 1852550 w 3211174"/>
              <a:gd name="connsiteY68" fmla="*/ 688769 h 1506726"/>
              <a:gd name="connsiteX69" fmla="*/ 1840675 w 3211174"/>
              <a:gd name="connsiteY69" fmla="*/ 724395 h 1506726"/>
              <a:gd name="connsiteX70" fmla="*/ 1805049 w 3211174"/>
              <a:gd name="connsiteY70" fmla="*/ 748145 h 1506726"/>
              <a:gd name="connsiteX71" fmla="*/ 1721922 w 3211174"/>
              <a:gd name="connsiteY71" fmla="*/ 771896 h 1506726"/>
              <a:gd name="connsiteX72" fmla="*/ 1686296 w 3211174"/>
              <a:gd name="connsiteY72" fmla="*/ 783771 h 1506726"/>
              <a:gd name="connsiteX73" fmla="*/ 1626919 w 3211174"/>
              <a:gd name="connsiteY73" fmla="*/ 831273 h 1506726"/>
              <a:gd name="connsiteX74" fmla="*/ 1567543 w 3211174"/>
              <a:gd name="connsiteY74" fmla="*/ 878774 h 1506726"/>
              <a:gd name="connsiteX75" fmla="*/ 1531917 w 3211174"/>
              <a:gd name="connsiteY75" fmla="*/ 902525 h 1506726"/>
              <a:gd name="connsiteX76" fmla="*/ 1508166 w 3211174"/>
              <a:gd name="connsiteY76" fmla="*/ 938151 h 1506726"/>
              <a:gd name="connsiteX77" fmla="*/ 1436914 w 3211174"/>
              <a:gd name="connsiteY77" fmla="*/ 961901 h 1506726"/>
              <a:gd name="connsiteX78" fmla="*/ 1365662 w 3211174"/>
              <a:gd name="connsiteY78" fmla="*/ 1009403 h 1506726"/>
              <a:gd name="connsiteX79" fmla="*/ 1306285 w 3211174"/>
              <a:gd name="connsiteY79" fmla="*/ 1080655 h 1506726"/>
              <a:gd name="connsiteX80" fmla="*/ 1294410 w 3211174"/>
              <a:gd name="connsiteY80" fmla="*/ 1116281 h 1506726"/>
              <a:gd name="connsiteX81" fmla="*/ 1175657 w 3211174"/>
              <a:gd name="connsiteY81" fmla="*/ 1151906 h 1506726"/>
              <a:gd name="connsiteX82" fmla="*/ 1104405 w 3211174"/>
              <a:gd name="connsiteY82" fmla="*/ 1175657 h 1506726"/>
              <a:gd name="connsiteX83" fmla="*/ 1068779 w 3211174"/>
              <a:gd name="connsiteY83" fmla="*/ 1187532 h 1506726"/>
              <a:gd name="connsiteX84" fmla="*/ 1033153 w 3211174"/>
              <a:gd name="connsiteY84" fmla="*/ 1211283 h 1506726"/>
              <a:gd name="connsiteX85" fmla="*/ 878774 w 3211174"/>
              <a:gd name="connsiteY85" fmla="*/ 1246909 h 1506726"/>
              <a:gd name="connsiteX86" fmla="*/ 831272 w 3211174"/>
              <a:gd name="connsiteY86" fmla="*/ 1258784 h 1506726"/>
              <a:gd name="connsiteX87" fmla="*/ 771896 w 3211174"/>
              <a:gd name="connsiteY87" fmla="*/ 1270660 h 1506726"/>
              <a:gd name="connsiteX88" fmla="*/ 736270 w 3211174"/>
              <a:gd name="connsiteY88" fmla="*/ 1282535 h 1506726"/>
              <a:gd name="connsiteX89" fmla="*/ 593766 w 3211174"/>
              <a:gd name="connsiteY89" fmla="*/ 1294410 h 1506726"/>
              <a:gd name="connsiteX90" fmla="*/ 486888 w 3211174"/>
              <a:gd name="connsiteY90" fmla="*/ 1353787 h 1506726"/>
              <a:gd name="connsiteX91" fmla="*/ 451262 w 3211174"/>
              <a:gd name="connsiteY91" fmla="*/ 1377538 h 1506726"/>
              <a:gd name="connsiteX92" fmla="*/ 368135 w 3211174"/>
              <a:gd name="connsiteY92" fmla="*/ 1401288 h 1506726"/>
              <a:gd name="connsiteX93" fmla="*/ 273132 w 3211174"/>
              <a:gd name="connsiteY93" fmla="*/ 1425039 h 1506726"/>
              <a:gd name="connsiteX94" fmla="*/ 201880 w 3211174"/>
              <a:gd name="connsiteY94" fmla="*/ 1496291 h 1506726"/>
              <a:gd name="connsiteX95" fmla="*/ 0 w 3211174"/>
              <a:gd name="connsiteY95" fmla="*/ 1496291 h 15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211174" h="1506726">
                <a:moveTo>
                  <a:pt x="0" y="1496291"/>
                </a:moveTo>
                <a:cubicBezTo>
                  <a:pt x="63141" y="1417363"/>
                  <a:pt x="23454" y="1444930"/>
                  <a:pt x="118753" y="1413164"/>
                </a:cubicBezTo>
                <a:lnTo>
                  <a:pt x="154379" y="1401288"/>
                </a:lnTo>
                <a:lnTo>
                  <a:pt x="190005" y="1389413"/>
                </a:lnTo>
                <a:cubicBezTo>
                  <a:pt x="193963" y="1377538"/>
                  <a:pt x="193029" y="1362638"/>
                  <a:pt x="201880" y="1353787"/>
                </a:cubicBezTo>
                <a:cubicBezTo>
                  <a:pt x="222064" y="1333603"/>
                  <a:pt x="252948" y="1326470"/>
                  <a:pt x="273132" y="1306286"/>
                </a:cubicBezTo>
                <a:lnTo>
                  <a:pt x="308758" y="1270660"/>
                </a:lnTo>
                <a:cubicBezTo>
                  <a:pt x="312717" y="1258785"/>
                  <a:pt x="310448" y="1242310"/>
                  <a:pt x="320634" y="1235034"/>
                </a:cubicBezTo>
                <a:cubicBezTo>
                  <a:pt x="341006" y="1220483"/>
                  <a:pt x="368135" y="1219200"/>
                  <a:pt x="391885" y="1211283"/>
                </a:cubicBezTo>
                <a:cubicBezTo>
                  <a:pt x="457784" y="1189317"/>
                  <a:pt x="415100" y="1200959"/>
                  <a:pt x="522514" y="1187532"/>
                </a:cubicBezTo>
                <a:cubicBezTo>
                  <a:pt x="612061" y="1157684"/>
                  <a:pt x="505155" y="1201419"/>
                  <a:pt x="581891" y="1140031"/>
                </a:cubicBezTo>
                <a:cubicBezTo>
                  <a:pt x="591666" y="1132211"/>
                  <a:pt x="605642" y="1132114"/>
                  <a:pt x="617517" y="1128156"/>
                </a:cubicBezTo>
                <a:lnTo>
                  <a:pt x="688769" y="1080655"/>
                </a:lnTo>
                <a:cubicBezTo>
                  <a:pt x="700644" y="1072738"/>
                  <a:pt x="710855" y="1061417"/>
                  <a:pt x="724395" y="1056904"/>
                </a:cubicBezTo>
                <a:lnTo>
                  <a:pt x="760021" y="1045029"/>
                </a:lnTo>
                <a:cubicBezTo>
                  <a:pt x="813136" y="965355"/>
                  <a:pt x="750566" y="1043415"/>
                  <a:pt x="819397" y="997527"/>
                </a:cubicBezTo>
                <a:cubicBezTo>
                  <a:pt x="833371" y="988211"/>
                  <a:pt x="841766" y="972212"/>
                  <a:pt x="855023" y="961901"/>
                </a:cubicBezTo>
                <a:cubicBezTo>
                  <a:pt x="916274" y="914262"/>
                  <a:pt x="908148" y="920442"/>
                  <a:pt x="961901" y="902525"/>
                </a:cubicBezTo>
                <a:cubicBezTo>
                  <a:pt x="973776" y="894608"/>
                  <a:pt x="988129" y="889515"/>
                  <a:pt x="997527" y="878774"/>
                </a:cubicBezTo>
                <a:cubicBezTo>
                  <a:pt x="1016324" y="857292"/>
                  <a:pt x="1021277" y="823356"/>
                  <a:pt x="1045028" y="807522"/>
                </a:cubicBezTo>
                <a:cubicBezTo>
                  <a:pt x="1091069" y="776827"/>
                  <a:pt x="1067114" y="788284"/>
                  <a:pt x="1116280" y="771896"/>
                </a:cubicBezTo>
                <a:cubicBezTo>
                  <a:pt x="1172738" y="734257"/>
                  <a:pt x="1138364" y="752660"/>
                  <a:pt x="1223158" y="724395"/>
                </a:cubicBezTo>
                <a:cubicBezTo>
                  <a:pt x="1235033" y="720437"/>
                  <a:pt x="1248369" y="719463"/>
                  <a:pt x="1258784" y="712519"/>
                </a:cubicBezTo>
                <a:lnTo>
                  <a:pt x="1330036" y="665018"/>
                </a:lnTo>
                <a:cubicBezTo>
                  <a:pt x="1351704" y="632516"/>
                  <a:pt x="1351911" y="622309"/>
                  <a:pt x="1389413" y="605642"/>
                </a:cubicBezTo>
                <a:cubicBezTo>
                  <a:pt x="1389428" y="605635"/>
                  <a:pt x="1478470" y="575956"/>
                  <a:pt x="1496291" y="570016"/>
                </a:cubicBezTo>
                <a:cubicBezTo>
                  <a:pt x="1508166" y="566057"/>
                  <a:pt x="1521501" y="565083"/>
                  <a:pt x="1531917" y="558140"/>
                </a:cubicBezTo>
                <a:cubicBezTo>
                  <a:pt x="1574562" y="529711"/>
                  <a:pt x="1578232" y="522751"/>
                  <a:pt x="1638795" y="510639"/>
                </a:cubicBezTo>
                <a:cubicBezTo>
                  <a:pt x="1658587" y="506681"/>
                  <a:pt x="1678698" y="504075"/>
                  <a:pt x="1698171" y="498764"/>
                </a:cubicBezTo>
                <a:cubicBezTo>
                  <a:pt x="1722324" y="492177"/>
                  <a:pt x="1769423" y="475013"/>
                  <a:pt x="1769423" y="475013"/>
                </a:cubicBezTo>
                <a:cubicBezTo>
                  <a:pt x="1812966" y="409699"/>
                  <a:pt x="1769423" y="465117"/>
                  <a:pt x="1828800" y="415636"/>
                </a:cubicBezTo>
                <a:cubicBezTo>
                  <a:pt x="1841702" y="404885"/>
                  <a:pt x="1849745" y="388166"/>
                  <a:pt x="1864426" y="380010"/>
                </a:cubicBezTo>
                <a:cubicBezTo>
                  <a:pt x="1914371" y="352263"/>
                  <a:pt x="1976592" y="351596"/>
                  <a:pt x="2030680" y="344384"/>
                </a:cubicBezTo>
                <a:cubicBezTo>
                  <a:pt x="2058425" y="340685"/>
                  <a:pt x="2086269" y="337516"/>
                  <a:pt x="2113808" y="332509"/>
                </a:cubicBezTo>
                <a:cubicBezTo>
                  <a:pt x="2153295" y="325330"/>
                  <a:pt x="2195375" y="309278"/>
                  <a:pt x="2232561" y="296883"/>
                </a:cubicBezTo>
                <a:lnTo>
                  <a:pt x="2268187" y="285008"/>
                </a:lnTo>
                <a:cubicBezTo>
                  <a:pt x="2280062" y="277091"/>
                  <a:pt x="2291047" y="267640"/>
                  <a:pt x="2303813" y="261257"/>
                </a:cubicBezTo>
                <a:cubicBezTo>
                  <a:pt x="2315009" y="255659"/>
                  <a:pt x="2329024" y="256326"/>
                  <a:pt x="2339439" y="249382"/>
                </a:cubicBezTo>
                <a:cubicBezTo>
                  <a:pt x="2353413" y="240066"/>
                  <a:pt x="2362163" y="224507"/>
                  <a:pt x="2375065" y="213756"/>
                </a:cubicBezTo>
                <a:cubicBezTo>
                  <a:pt x="2405760" y="188177"/>
                  <a:pt x="2410610" y="190032"/>
                  <a:pt x="2446317" y="178130"/>
                </a:cubicBezTo>
                <a:cubicBezTo>
                  <a:pt x="2458192" y="170213"/>
                  <a:pt x="2469177" y="160762"/>
                  <a:pt x="2481943" y="154379"/>
                </a:cubicBezTo>
                <a:cubicBezTo>
                  <a:pt x="2493139" y="148781"/>
                  <a:pt x="2507154" y="149448"/>
                  <a:pt x="2517569" y="142504"/>
                </a:cubicBezTo>
                <a:cubicBezTo>
                  <a:pt x="2606524" y="83201"/>
                  <a:pt x="2504111" y="123239"/>
                  <a:pt x="2588821" y="95003"/>
                </a:cubicBezTo>
                <a:cubicBezTo>
                  <a:pt x="2600696" y="87086"/>
                  <a:pt x="2611405" y="77049"/>
                  <a:pt x="2624447" y="71252"/>
                </a:cubicBezTo>
                <a:cubicBezTo>
                  <a:pt x="2701748" y="36895"/>
                  <a:pt x="2732639" y="44143"/>
                  <a:pt x="2826327" y="35626"/>
                </a:cubicBezTo>
                <a:cubicBezTo>
                  <a:pt x="2924136" y="3024"/>
                  <a:pt x="2822232" y="33660"/>
                  <a:pt x="3040083" y="11875"/>
                </a:cubicBezTo>
                <a:cubicBezTo>
                  <a:pt x="3060167" y="9867"/>
                  <a:pt x="3079667" y="3958"/>
                  <a:pt x="3099459" y="0"/>
                </a:cubicBezTo>
                <a:cubicBezTo>
                  <a:pt x="3131127" y="3958"/>
                  <a:pt x="3165298" y="-1086"/>
                  <a:pt x="3194462" y="11875"/>
                </a:cubicBezTo>
                <a:cubicBezTo>
                  <a:pt x="3241231" y="32661"/>
                  <a:pt x="3175498" y="79935"/>
                  <a:pt x="3170711" y="83127"/>
                </a:cubicBezTo>
                <a:cubicBezTo>
                  <a:pt x="3160296" y="90071"/>
                  <a:pt x="3147121" y="91564"/>
                  <a:pt x="3135085" y="95003"/>
                </a:cubicBezTo>
                <a:cubicBezTo>
                  <a:pt x="3030680" y="124834"/>
                  <a:pt x="3137397" y="90274"/>
                  <a:pt x="3051958" y="118753"/>
                </a:cubicBezTo>
                <a:cubicBezTo>
                  <a:pt x="3035422" y="135289"/>
                  <a:pt x="3005505" y="169864"/>
                  <a:pt x="2980706" y="178130"/>
                </a:cubicBezTo>
                <a:cubicBezTo>
                  <a:pt x="2957863" y="185744"/>
                  <a:pt x="2933205" y="186047"/>
                  <a:pt x="2909454" y="190005"/>
                </a:cubicBezTo>
                <a:cubicBezTo>
                  <a:pt x="2788688" y="270515"/>
                  <a:pt x="2866683" y="235607"/>
                  <a:pt x="2660072" y="249382"/>
                </a:cubicBezTo>
                <a:cubicBezTo>
                  <a:pt x="2637453" y="317241"/>
                  <a:pt x="2666858" y="260692"/>
                  <a:pt x="2612571" y="296883"/>
                </a:cubicBezTo>
                <a:cubicBezTo>
                  <a:pt x="2598597" y="306199"/>
                  <a:pt x="2590919" y="323193"/>
                  <a:pt x="2576945" y="332509"/>
                </a:cubicBezTo>
                <a:cubicBezTo>
                  <a:pt x="2566530" y="339453"/>
                  <a:pt x="2553727" y="342730"/>
                  <a:pt x="2541319" y="344384"/>
                </a:cubicBezTo>
                <a:cubicBezTo>
                  <a:pt x="2494071" y="350684"/>
                  <a:pt x="2446316" y="352301"/>
                  <a:pt x="2398815" y="356260"/>
                </a:cubicBezTo>
                <a:cubicBezTo>
                  <a:pt x="2268888" y="399568"/>
                  <a:pt x="2465687" y="330498"/>
                  <a:pt x="2327563" y="391886"/>
                </a:cubicBezTo>
                <a:cubicBezTo>
                  <a:pt x="2304685" y="402054"/>
                  <a:pt x="2280062" y="407719"/>
                  <a:pt x="2256311" y="415636"/>
                </a:cubicBezTo>
                <a:cubicBezTo>
                  <a:pt x="2244436" y="419594"/>
                  <a:pt x="2231101" y="420569"/>
                  <a:pt x="2220685" y="427512"/>
                </a:cubicBezTo>
                <a:lnTo>
                  <a:pt x="2185059" y="451262"/>
                </a:lnTo>
                <a:cubicBezTo>
                  <a:pt x="2181101" y="463137"/>
                  <a:pt x="2176623" y="474852"/>
                  <a:pt x="2173184" y="486888"/>
                </a:cubicBezTo>
                <a:cubicBezTo>
                  <a:pt x="2168700" y="502581"/>
                  <a:pt x="2173701" y="523768"/>
                  <a:pt x="2161309" y="534390"/>
                </a:cubicBezTo>
                <a:cubicBezTo>
                  <a:pt x="2142301" y="550683"/>
                  <a:pt x="2114345" y="552068"/>
                  <a:pt x="2090057" y="558140"/>
                </a:cubicBezTo>
                <a:cubicBezTo>
                  <a:pt x="2030412" y="573052"/>
                  <a:pt x="2058040" y="564855"/>
                  <a:pt x="2006930" y="581891"/>
                </a:cubicBezTo>
                <a:cubicBezTo>
                  <a:pt x="1991096" y="605642"/>
                  <a:pt x="1986508" y="644117"/>
                  <a:pt x="1959428" y="653143"/>
                </a:cubicBezTo>
                <a:lnTo>
                  <a:pt x="1888176" y="676893"/>
                </a:lnTo>
                <a:lnTo>
                  <a:pt x="1852550" y="688769"/>
                </a:lnTo>
                <a:cubicBezTo>
                  <a:pt x="1848592" y="700644"/>
                  <a:pt x="1848495" y="714620"/>
                  <a:pt x="1840675" y="724395"/>
                </a:cubicBezTo>
                <a:cubicBezTo>
                  <a:pt x="1831759" y="735540"/>
                  <a:pt x="1817814" y="741762"/>
                  <a:pt x="1805049" y="748145"/>
                </a:cubicBezTo>
                <a:cubicBezTo>
                  <a:pt x="1786062" y="757639"/>
                  <a:pt x="1739685" y="766821"/>
                  <a:pt x="1721922" y="771896"/>
                </a:cubicBezTo>
                <a:cubicBezTo>
                  <a:pt x="1709886" y="775335"/>
                  <a:pt x="1698171" y="779813"/>
                  <a:pt x="1686296" y="783771"/>
                </a:cubicBezTo>
                <a:cubicBezTo>
                  <a:pt x="1618227" y="885873"/>
                  <a:pt x="1708864" y="765715"/>
                  <a:pt x="1626919" y="831273"/>
                </a:cubicBezTo>
                <a:cubicBezTo>
                  <a:pt x="1550187" y="892660"/>
                  <a:pt x="1657088" y="848927"/>
                  <a:pt x="1567543" y="878774"/>
                </a:cubicBezTo>
                <a:cubicBezTo>
                  <a:pt x="1555668" y="886691"/>
                  <a:pt x="1542009" y="892433"/>
                  <a:pt x="1531917" y="902525"/>
                </a:cubicBezTo>
                <a:cubicBezTo>
                  <a:pt x="1521825" y="912617"/>
                  <a:pt x="1520269" y="930587"/>
                  <a:pt x="1508166" y="938151"/>
                </a:cubicBezTo>
                <a:cubicBezTo>
                  <a:pt x="1486936" y="951420"/>
                  <a:pt x="1436914" y="961901"/>
                  <a:pt x="1436914" y="961901"/>
                </a:cubicBezTo>
                <a:cubicBezTo>
                  <a:pt x="1413163" y="977735"/>
                  <a:pt x="1381496" y="985652"/>
                  <a:pt x="1365662" y="1009403"/>
                </a:cubicBezTo>
                <a:cubicBezTo>
                  <a:pt x="1332595" y="1059003"/>
                  <a:pt x="1352003" y="1034937"/>
                  <a:pt x="1306285" y="1080655"/>
                </a:cubicBezTo>
                <a:cubicBezTo>
                  <a:pt x="1302327" y="1092530"/>
                  <a:pt x="1304596" y="1109005"/>
                  <a:pt x="1294410" y="1116281"/>
                </a:cubicBezTo>
                <a:cubicBezTo>
                  <a:pt x="1274141" y="1130759"/>
                  <a:pt x="1204115" y="1143369"/>
                  <a:pt x="1175657" y="1151906"/>
                </a:cubicBezTo>
                <a:cubicBezTo>
                  <a:pt x="1151677" y="1159100"/>
                  <a:pt x="1128156" y="1167740"/>
                  <a:pt x="1104405" y="1175657"/>
                </a:cubicBezTo>
                <a:lnTo>
                  <a:pt x="1068779" y="1187532"/>
                </a:lnTo>
                <a:cubicBezTo>
                  <a:pt x="1056904" y="1195449"/>
                  <a:pt x="1046195" y="1205486"/>
                  <a:pt x="1033153" y="1211283"/>
                </a:cubicBezTo>
                <a:cubicBezTo>
                  <a:pt x="962408" y="1242726"/>
                  <a:pt x="956430" y="1232790"/>
                  <a:pt x="878774" y="1246909"/>
                </a:cubicBezTo>
                <a:cubicBezTo>
                  <a:pt x="862716" y="1249829"/>
                  <a:pt x="847205" y="1255243"/>
                  <a:pt x="831272" y="1258784"/>
                </a:cubicBezTo>
                <a:cubicBezTo>
                  <a:pt x="811569" y="1263163"/>
                  <a:pt x="791477" y="1265765"/>
                  <a:pt x="771896" y="1270660"/>
                </a:cubicBezTo>
                <a:cubicBezTo>
                  <a:pt x="759752" y="1273696"/>
                  <a:pt x="748678" y="1280881"/>
                  <a:pt x="736270" y="1282535"/>
                </a:cubicBezTo>
                <a:cubicBezTo>
                  <a:pt x="689022" y="1288835"/>
                  <a:pt x="641267" y="1290452"/>
                  <a:pt x="593766" y="1294410"/>
                </a:cubicBezTo>
                <a:cubicBezTo>
                  <a:pt x="531061" y="1315313"/>
                  <a:pt x="568554" y="1299343"/>
                  <a:pt x="486888" y="1353787"/>
                </a:cubicBezTo>
                <a:cubicBezTo>
                  <a:pt x="475013" y="1361704"/>
                  <a:pt x="464802" y="1373025"/>
                  <a:pt x="451262" y="1377538"/>
                </a:cubicBezTo>
                <a:cubicBezTo>
                  <a:pt x="411587" y="1390763"/>
                  <a:pt x="412872" y="1391346"/>
                  <a:pt x="368135" y="1401288"/>
                </a:cubicBezTo>
                <a:cubicBezTo>
                  <a:pt x="282156" y="1420395"/>
                  <a:pt x="336792" y="1403820"/>
                  <a:pt x="273132" y="1425039"/>
                </a:cubicBezTo>
                <a:cubicBezTo>
                  <a:pt x="249381" y="1448790"/>
                  <a:pt x="235302" y="1492949"/>
                  <a:pt x="201880" y="1496291"/>
                </a:cubicBezTo>
                <a:cubicBezTo>
                  <a:pt x="43739" y="1512105"/>
                  <a:pt x="122909" y="1508166"/>
                  <a:pt x="0" y="1496291"/>
                </a:cubicBezTo>
                <a:close/>
              </a:path>
            </a:pathLst>
          </a:custGeom>
          <a:gradFill>
            <a:gsLst>
              <a:gs pos="16000">
                <a:srgbClr val="080808"/>
              </a:gs>
              <a:gs pos="57000">
                <a:schemeClr val="tx1">
                  <a:lumMod val="94000"/>
                </a:schemeClr>
              </a:gs>
            </a:gsLst>
            <a:lin ang="147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81" name="Prostokąt 80"/>
          <p:cNvSpPr/>
          <p:nvPr/>
        </p:nvSpPr>
        <p:spPr bwMode="auto">
          <a:xfrm>
            <a:off x="8908201" y="1375201"/>
            <a:ext cx="45719" cy="4571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82" name="Prostokąt 81"/>
          <p:cNvSpPr/>
          <p:nvPr/>
        </p:nvSpPr>
        <p:spPr bwMode="auto">
          <a:xfrm>
            <a:off x="8998201" y="1375201"/>
            <a:ext cx="45719" cy="4571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85" name="Prostokąt 84"/>
          <p:cNvSpPr/>
          <p:nvPr/>
        </p:nvSpPr>
        <p:spPr bwMode="auto">
          <a:xfrm>
            <a:off x="8819758" y="1462680"/>
            <a:ext cx="45719" cy="4571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86" name="Prostokąt 85"/>
          <p:cNvSpPr/>
          <p:nvPr/>
        </p:nvSpPr>
        <p:spPr bwMode="auto">
          <a:xfrm>
            <a:off x="3804241" y="4799749"/>
            <a:ext cx="45719" cy="4571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87" name="Prostokąt 86"/>
          <p:cNvSpPr/>
          <p:nvPr/>
        </p:nvSpPr>
        <p:spPr bwMode="auto">
          <a:xfrm>
            <a:off x="3717001" y="4799749"/>
            <a:ext cx="45719" cy="4571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77" name="pole tekstowe 76"/>
          <p:cNvSpPr txBox="1"/>
          <p:nvPr/>
        </p:nvSpPr>
        <p:spPr>
          <a:xfrm rot="19646555">
            <a:off x="7304126" y="318294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r-</a:t>
            </a:r>
            <a:r>
              <a:rPr lang="pl-PL" b="1" dirty="0" err="1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pl-PL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path</a:t>
            </a:r>
            <a:endParaRPr lang="pl-PL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Łącznik prosty ze strzałką 77"/>
          <p:cNvCxnSpPr/>
          <p:nvPr/>
        </p:nvCxnSpPr>
        <p:spPr bwMode="auto">
          <a:xfrm flipH="1" flipV="1">
            <a:off x="7747002" y="3039498"/>
            <a:ext cx="278937" cy="3245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9933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Łącznik prosty ze strzałką 63"/>
          <p:cNvCxnSpPr/>
          <p:nvPr/>
        </p:nvCxnSpPr>
        <p:spPr bwMode="auto">
          <a:xfrm flipV="1">
            <a:off x="2080010" y="1021635"/>
            <a:ext cx="0" cy="29874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Łącznik prosty ze strzałką 64"/>
          <p:cNvCxnSpPr/>
          <p:nvPr/>
        </p:nvCxnSpPr>
        <p:spPr bwMode="auto">
          <a:xfrm>
            <a:off x="4463600" y="6317920"/>
            <a:ext cx="3468915" cy="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pole tekstowe 65"/>
          <p:cNvSpPr txBox="1"/>
          <p:nvPr/>
        </p:nvSpPr>
        <p:spPr>
          <a:xfrm>
            <a:off x="5380503" y="6300625"/>
            <a:ext cx="243688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Neutron </a:t>
            </a:r>
            <a:r>
              <a:rPr lang="pl-PL" sz="2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pl-PL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N</a:t>
            </a:r>
          </a:p>
        </p:txBody>
      </p:sp>
      <p:sp>
        <p:nvSpPr>
          <p:cNvPr id="67" name="pole tekstowe 66"/>
          <p:cNvSpPr txBox="1"/>
          <p:nvPr/>
        </p:nvSpPr>
        <p:spPr>
          <a:xfrm rot="16200000">
            <a:off x="664061" y="2171449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Arial" pitchFamily="34" charset="0"/>
                <a:cs typeface="Arial" pitchFamily="34" charset="0"/>
              </a:rPr>
              <a:t>Proton </a:t>
            </a:r>
            <a:r>
              <a:rPr lang="pl-PL" sz="2000" b="1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  Z</a:t>
            </a:r>
          </a:p>
        </p:txBody>
      </p:sp>
      <p:sp>
        <p:nvSpPr>
          <p:cNvPr id="130" name="Dowolny kształt 129"/>
          <p:cNvSpPr/>
          <p:nvPr/>
        </p:nvSpPr>
        <p:spPr bwMode="auto">
          <a:xfrm>
            <a:off x="3634976" y="58740"/>
            <a:ext cx="7094483" cy="5234271"/>
          </a:xfrm>
          <a:custGeom>
            <a:avLst/>
            <a:gdLst>
              <a:gd name="connsiteX0" fmla="*/ 0 w 7094483"/>
              <a:gd name="connsiteY0" fmla="*/ 5181719 h 5234271"/>
              <a:gd name="connsiteX1" fmla="*/ 0 w 7094483"/>
              <a:gd name="connsiteY1" fmla="*/ 5181719 h 5234271"/>
              <a:gd name="connsiteX2" fmla="*/ 73573 w 7094483"/>
              <a:gd name="connsiteY2" fmla="*/ 5118657 h 5234271"/>
              <a:gd name="connsiteX3" fmla="*/ 136635 w 7094483"/>
              <a:gd name="connsiteY3" fmla="*/ 5066105 h 5234271"/>
              <a:gd name="connsiteX4" fmla="*/ 199697 w 7094483"/>
              <a:gd name="connsiteY4" fmla="*/ 5045084 h 5234271"/>
              <a:gd name="connsiteX5" fmla="*/ 220717 w 7094483"/>
              <a:gd name="connsiteY5" fmla="*/ 5013553 h 5234271"/>
              <a:gd name="connsiteX6" fmla="*/ 283780 w 7094483"/>
              <a:gd name="connsiteY6" fmla="*/ 4982022 h 5234271"/>
              <a:gd name="connsiteX7" fmla="*/ 304800 w 7094483"/>
              <a:gd name="connsiteY7" fmla="*/ 4950491 h 5234271"/>
              <a:gd name="connsiteX8" fmla="*/ 367862 w 7094483"/>
              <a:gd name="connsiteY8" fmla="*/ 4918960 h 5234271"/>
              <a:gd name="connsiteX9" fmla="*/ 399393 w 7094483"/>
              <a:gd name="connsiteY9" fmla="*/ 4887429 h 5234271"/>
              <a:gd name="connsiteX10" fmla="*/ 430924 w 7094483"/>
              <a:gd name="connsiteY10" fmla="*/ 4866409 h 5234271"/>
              <a:gd name="connsiteX11" fmla="*/ 483476 w 7094483"/>
              <a:gd name="connsiteY11" fmla="*/ 4813857 h 5234271"/>
              <a:gd name="connsiteX12" fmla="*/ 504497 w 7094483"/>
              <a:gd name="connsiteY12" fmla="*/ 4782326 h 5234271"/>
              <a:gd name="connsiteX13" fmla="*/ 536028 w 7094483"/>
              <a:gd name="connsiteY13" fmla="*/ 4761305 h 5234271"/>
              <a:gd name="connsiteX14" fmla="*/ 546538 w 7094483"/>
              <a:gd name="connsiteY14" fmla="*/ 4729774 h 5234271"/>
              <a:gd name="connsiteX15" fmla="*/ 567559 w 7094483"/>
              <a:gd name="connsiteY15" fmla="*/ 4698243 h 5234271"/>
              <a:gd name="connsiteX16" fmla="*/ 578069 w 7094483"/>
              <a:gd name="connsiteY16" fmla="*/ 4666712 h 5234271"/>
              <a:gd name="connsiteX17" fmla="*/ 609600 w 7094483"/>
              <a:gd name="connsiteY17" fmla="*/ 4635181 h 5234271"/>
              <a:gd name="connsiteX18" fmla="*/ 683173 w 7094483"/>
              <a:gd name="connsiteY18" fmla="*/ 4593140 h 5234271"/>
              <a:gd name="connsiteX19" fmla="*/ 777766 w 7094483"/>
              <a:gd name="connsiteY19" fmla="*/ 4519567 h 5234271"/>
              <a:gd name="connsiteX20" fmla="*/ 819807 w 7094483"/>
              <a:gd name="connsiteY20" fmla="*/ 4498547 h 5234271"/>
              <a:gd name="connsiteX21" fmla="*/ 882869 w 7094483"/>
              <a:gd name="connsiteY21" fmla="*/ 4456505 h 5234271"/>
              <a:gd name="connsiteX22" fmla="*/ 914400 w 7094483"/>
              <a:gd name="connsiteY22" fmla="*/ 4435484 h 5234271"/>
              <a:gd name="connsiteX23" fmla="*/ 1008993 w 7094483"/>
              <a:gd name="connsiteY23" fmla="*/ 4403953 h 5234271"/>
              <a:gd name="connsiteX24" fmla="*/ 1040524 w 7094483"/>
              <a:gd name="connsiteY24" fmla="*/ 4393443 h 5234271"/>
              <a:gd name="connsiteX25" fmla="*/ 1072055 w 7094483"/>
              <a:gd name="connsiteY25" fmla="*/ 4382933 h 5234271"/>
              <a:gd name="connsiteX26" fmla="*/ 1135117 w 7094483"/>
              <a:gd name="connsiteY26" fmla="*/ 4340891 h 5234271"/>
              <a:gd name="connsiteX27" fmla="*/ 1229711 w 7094483"/>
              <a:gd name="connsiteY27" fmla="*/ 4267319 h 5234271"/>
              <a:gd name="connsiteX28" fmla="*/ 1345324 w 7094483"/>
              <a:gd name="connsiteY28" fmla="*/ 4235788 h 5234271"/>
              <a:gd name="connsiteX29" fmla="*/ 1408386 w 7094483"/>
              <a:gd name="connsiteY29" fmla="*/ 4204257 h 5234271"/>
              <a:gd name="connsiteX30" fmla="*/ 1439917 w 7094483"/>
              <a:gd name="connsiteY30" fmla="*/ 4183236 h 5234271"/>
              <a:gd name="connsiteX31" fmla="*/ 1502980 w 7094483"/>
              <a:gd name="connsiteY31" fmla="*/ 4162216 h 5234271"/>
              <a:gd name="connsiteX32" fmla="*/ 1534511 w 7094483"/>
              <a:gd name="connsiteY32" fmla="*/ 4151705 h 5234271"/>
              <a:gd name="connsiteX33" fmla="*/ 1629104 w 7094483"/>
              <a:gd name="connsiteY33" fmla="*/ 4078133 h 5234271"/>
              <a:gd name="connsiteX34" fmla="*/ 1660635 w 7094483"/>
              <a:gd name="connsiteY34" fmla="*/ 4057112 h 5234271"/>
              <a:gd name="connsiteX35" fmla="*/ 1692166 w 7094483"/>
              <a:gd name="connsiteY35" fmla="*/ 4025581 h 5234271"/>
              <a:gd name="connsiteX36" fmla="*/ 1723697 w 7094483"/>
              <a:gd name="connsiteY36" fmla="*/ 4004560 h 5234271"/>
              <a:gd name="connsiteX37" fmla="*/ 1786759 w 7094483"/>
              <a:gd name="connsiteY37" fmla="*/ 3952009 h 5234271"/>
              <a:gd name="connsiteX38" fmla="*/ 1849821 w 7094483"/>
              <a:gd name="connsiteY38" fmla="*/ 3930988 h 5234271"/>
              <a:gd name="connsiteX39" fmla="*/ 1881352 w 7094483"/>
              <a:gd name="connsiteY39" fmla="*/ 3909967 h 5234271"/>
              <a:gd name="connsiteX40" fmla="*/ 1912883 w 7094483"/>
              <a:gd name="connsiteY40" fmla="*/ 3899457 h 5234271"/>
              <a:gd name="connsiteX41" fmla="*/ 1965435 w 7094483"/>
              <a:gd name="connsiteY41" fmla="*/ 3857416 h 5234271"/>
              <a:gd name="connsiteX42" fmla="*/ 2028497 w 7094483"/>
              <a:gd name="connsiteY42" fmla="*/ 3804864 h 5234271"/>
              <a:gd name="connsiteX43" fmla="*/ 2091559 w 7094483"/>
              <a:gd name="connsiteY43" fmla="*/ 3783843 h 5234271"/>
              <a:gd name="connsiteX44" fmla="*/ 2154621 w 7094483"/>
              <a:gd name="connsiteY44" fmla="*/ 3741802 h 5234271"/>
              <a:gd name="connsiteX45" fmla="*/ 2186152 w 7094483"/>
              <a:gd name="connsiteY45" fmla="*/ 3710271 h 5234271"/>
              <a:gd name="connsiteX46" fmla="*/ 2249214 w 7094483"/>
              <a:gd name="connsiteY46" fmla="*/ 3689250 h 5234271"/>
              <a:gd name="connsiteX47" fmla="*/ 2301766 w 7094483"/>
              <a:gd name="connsiteY47" fmla="*/ 3636698 h 5234271"/>
              <a:gd name="connsiteX48" fmla="*/ 2333297 w 7094483"/>
              <a:gd name="connsiteY48" fmla="*/ 3615678 h 5234271"/>
              <a:gd name="connsiteX49" fmla="*/ 2385849 w 7094483"/>
              <a:gd name="connsiteY49" fmla="*/ 3552616 h 5234271"/>
              <a:gd name="connsiteX50" fmla="*/ 2417380 w 7094483"/>
              <a:gd name="connsiteY50" fmla="*/ 3531595 h 5234271"/>
              <a:gd name="connsiteX51" fmla="*/ 2448911 w 7094483"/>
              <a:gd name="connsiteY51" fmla="*/ 3500064 h 5234271"/>
              <a:gd name="connsiteX52" fmla="*/ 2511973 w 7094483"/>
              <a:gd name="connsiteY52" fmla="*/ 3479043 h 5234271"/>
              <a:gd name="connsiteX53" fmla="*/ 2543504 w 7094483"/>
              <a:gd name="connsiteY53" fmla="*/ 3447512 h 5234271"/>
              <a:gd name="connsiteX54" fmla="*/ 2575035 w 7094483"/>
              <a:gd name="connsiteY54" fmla="*/ 3437002 h 5234271"/>
              <a:gd name="connsiteX55" fmla="*/ 2606566 w 7094483"/>
              <a:gd name="connsiteY55" fmla="*/ 3415981 h 5234271"/>
              <a:gd name="connsiteX56" fmla="*/ 2659117 w 7094483"/>
              <a:gd name="connsiteY56" fmla="*/ 3363429 h 5234271"/>
              <a:gd name="connsiteX57" fmla="*/ 2690649 w 7094483"/>
              <a:gd name="connsiteY57" fmla="*/ 3331898 h 5234271"/>
              <a:gd name="connsiteX58" fmla="*/ 2795752 w 7094483"/>
              <a:gd name="connsiteY58" fmla="*/ 3258326 h 5234271"/>
              <a:gd name="connsiteX59" fmla="*/ 2827283 w 7094483"/>
              <a:gd name="connsiteY59" fmla="*/ 3237305 h 5234271"/>
              <a:gd name="connsiteX60" fmla="*/ 2858814 w 7094483"/>
              <a:gd name="connsiteY60" fmla="*/ 3205774 h 5234271"/>
              <a:gd name="connsiteX61" fmla="*/ 2890345 w 7094483"/>
              <a:gd name="connsiteY61" fmla="*/ 3195264 h 5234271"/>
              <a:gd name="connsiteX62" fmla="*/ 2921876 w 7094483"/>
              <a:gd name="connsiteY62" fmla="*/ 3163733 h 5234271"/>
              <a:gd name="connsiteX63" fmla="*/ 2984938 w 7094483"/>
              <a:gd name="connsiteY63" fmla="*/ 3121691 h 5234271"/>
              <a:gd name="connsiteX64" fmla="*/ 3048000 w 7094483"/>
              <a:gd name="connsiteY64" fmla="*/ 3058629 h 5234271"/>
              <a:gd name="connsiteX65" fmla="*/ 3111062 w 7094483"/>
              <a:gd name="connsiteY65" fmla="*/ 3016588 h 5234271"/>
              <a:gd name="connsiteX66" fmla="*/ 3174124 w 7094483"/>
              <a:gd name="connsiteY66" fmla="*/ 2974547 h 5234271"/>
              <a:gd name="connsiteX67" fmla="*/ 3205655 w 7094483"/>
              <a:gd name="connsiteY67" fmla="*/ 2953526 h 5234271"/>
              <a:gd name="connsiteX68" fmla="*/ 3237186 w 7094483"/>
              <a:gd name="connsiteY68" fmla="*/ 2943016 h 5234271"/>
              <a:gd name="connsiteX69" fmla="*/ 3289738 w 7094483"/>
              <a:gd name="connsiteY69" fmla="*/ 2879953 h 5234271"/>
              <a:gd name="connsiteX70" fmla="*/ 3321269 w 7094483"/>
              <a:gd name="connsiteY70" fmla="*/ 2858933 h 5234271"/>
              <a:gd name="connsiteX71" fmla="*/ 3331780 w 7094483"/>
              <a:gd name="connsiteY71" fmla="*/ 2827402 h 5234271"/>
              <a:gd name="connsiteX72" fmla="*/ 3363311 w 7094483"/>
              <a:gd name="connsiteY72" fmla="*/ 2806381 h 5234271"/>
              <a:gd name="connsiteX73" fmla="*/ 3426373 w 7094483"/>
              <a:gd name="connsiteY73" fmla="*/ 2753829 h 5234271"/>
              <a:gd name="connsiteX74" fmla="*/ 3531476 w 7094483"/>
              <a:gd name="connsiteY74" fmla="*/ 2596174 h 5234271"/>
              <a:gd name="connsiteX75" fmla="*/ 3552497 w 7094483"/>
              <a:gd name="connsiteY75" fmla="*/ 2564643 h 5234271"/>
              <a:gd name="connsiteX76" fmla="*/ 3573517 w 7094483"/>
              <a:gd name="connsiteY76" fmla="*/ 2533112 h 5234271"/>
              <a:gd name="connsiteX77" fmla="*/ 3636580 w 7094483"/>
              <a:gd name="connsiteY77" fmla="*/ 2480560 h 5234271"/>
              <a:gd name="connsiteX78" fmla="*/ 3657600 w 7094483"/>
              <a:gd name="connsiteY78" fmla="*/ 2449029 h 5234271"/>
              <a:gd name="connsiteX79" fmla="*/ 3720662 w 7094483"/>
              <a:gd name="connsiteY79" fmla="*/ 2406988 h 5234271"/>
              <a:gd name="connsiteX80" fmla="*/ 3752193 w 7094483"/>
              <a:gd name="connsiteY80" fmla="*/ 2385967 h 5234271"/>
              <a:gd name="connsiteX81" fmla="*/ 3815255 w 7094483"/>
              <a:gd name="connsiteY81" fmla="*/ 2364947 h 5234271"/>
              <a:gd name="connsiteX82" fmla="*/ 3878317 w 7094483"/>
              <a:gd name="connsiteY82" fmla="*/ 2322905 h 5234271"/>
              <a:gd name="connsiteX83" fmla="*/ 3909849 w 7094483"/>
              <a:gd name="connsiteY83" fmla="*/ 2301884 h 5234271"/>
              <a:gd name="connsiteX84" fmla="*/ 3941380 w 7094483"/>
              <a:gd name="connsiteY84" fmla="*/ 2291374 h 5234271"/>
              <a:gd name="connsiteX85" fmla="*/ 3972911 w 7094483"/>
              <a:gd name="connsiteY85" fmla="*/ 2270353 h 5234271"/>
              <a:gd name="connsiteX86" fmla="*/ 4025462 w 7094483"/>
              <a:gd name="connsiteY86" fmla="*/ 2259843 h 5234271"/>
              <a:gd name="connsiteX87" fmla="*/ 4056993 w 7094483"/>
              <a:gd name="connsiteY87" fmla="*/ 2249333 h 5234271"/>
              <a:gd name="connsiteX88" fmla="*/ 4120055 w 7094483"/>
              <a:gd name="connsiteY88" fmla="*/ 2196781 h 5234271"/>
              <a:gd name="connsiteX89" fmla="*/ 4151586 w 7094483"/>
              <a:gd name="connsiteY89" fmla="*/ 2175760 h 5234271"/>
              <a:gd name="connsiteX90" fmla="*/ 4214649 w 7094483"/>
              <a:gd name="connsiteY90" fmla="*/ 2133719 h 5234271"/>
              <a:gd name="connsiteX91" fmla="*/ 4309242 w 7094483"/>
              <a:gd name="connsiteY91" fmla="*/ 2091678 h 5234271"/>
              <a:gd name="connsiteX92" fmla="*/ 4340773 w 7094483"/>
              <a:gd name="connsiteY92" fmla="*/ 2081167 h 5234271"/>
              <a:gd name="connsiteX93" fmla="*/ 4372304 w 7094483"/>
              <a:gd name="connsiteY93" fmla="*/ 2070657 h 5234271"/>
              <a:gd name="connsiteX94" fmla="*/ 4403835 w 7094483"/>
              <a:gd name="connsiteY94" fmla="*/ 2039126 h 5234271"/>
              <a:gd name="connsiteX95" fmla="*/ 4435366 w 7094483"/>
              <a:gd name="connsiteY95" fmla="*/ 2018105 h 5234271"/>
              <a:gd name="connsiteX96" fmla="*/ 4466897 w 7094483"/>
              <a:gd name="connsiteY96" fmla="*/ 1955043 h 5234271"/>
              <a:gd name="connsiteX97" fmla="*/ 4529959 w 7094483"/>
              <a:gd name="connsiteY97" fmla="*/ 1913002 h 5234271"/>
              <a:gd name="connsiteX98" fmla="*/ 4656083 w 7094483"/>
              <a:gd name="connsiteY98" fmla="*/ 1913002 h 5234271"/>
              <a:gd name="connsiteX99" fmla="*/ 4687614 w 7094483"/>
              <a:gd name="connsiteY99" fmla="*/ 1902491 h 5234271"/>
              <a:gd name="connsiteX100" fmla="*/ 4750676 w 7094483"/>
              <a:gd name="connsiteY100" fmla="*/ 1860450 h 5234271"/>
              <a:gd name="connsiteX101" fmla="*/ 4876800 w 7094483"/>
              <a:gd name="connsiteY101" fmla="*/ 1818409 h 5234271"/>
              <a:gd name="connsiteX102" fmla="*/ 4908331 w 7094483"/>
              <a:gd name="connsiteY102" fmla="*/ 1807898 h 5234271"/>
              <a:gd name="connsiteX103" fmla="*/ 4971393 w 7094483"/>
              <a:gd name="connsiteY103" fmla="*/ 1765857 h 5234271"/>
              <a:gd name="connsiteX104" fmla="*/ 5002924 w 7094483"/>
              <a:gd name="connsiteY104" fmla="*/ 1744836 h 5234271"/>
              <a:gd name="connsiteX105" fmla="*/ 5034455 w 7094483"/>
              <a:gd name="connsiteY105" fmla="*/ 1713305 h 5234271"/>
              <a:gd name="connsiteX106" fmla="*/ 5065986 w 7094483"/>
              <a:gd name="connsiteY106" fmla="*/ 1702795 h 5234271"/>
              <a:gd name="connsiteX107" fmla="*/ 5171090 w 7094483"/>
              <a:gd name="connsiteY107" fmla="*/ 1671264 h 5234271"/>
              <a:gd name="connsiteX108" fmla="*/ 5202621 w 7094483"/>
              <a:gd name="connsiteY108" fmla="*/ 1660753 h 5234271"/>
              <a:gd name="connsiteX109" fmla="*/ 5276193 w 7094483"/>
              <a:gd name="connsiteY109" fmla="*/ 1608202 h 5234271"/>
              <a:gd name="connsiteX110" fmla="*/ 5349766 w 7094483"/>
              <a:gd name="connsiteY110" fmla="*/ 1555650 h 5234271"/>
              <a:gd name="connsiteX111" fmla="*/ 5391807 w 7094483"/>
              <a:gd name="connsiteY111" fmla="*/ 1524119 h 5234271"/>
              <a:gd name="connsiteX112" fmla="*/ 5391807 w 7094483"/>
              <a:gd name="connsiteY112" fmla="*/ 1471567 h 5234271"/>
              <a:gd name="connsiteX113" fmla="*/ 5465380 w 7094483"/>
              <a:gd name="connsiteY113" fmla="*/ 1408505 h 5234271"/>
              <a:gd name="connsiteX114" fmla="*/ 5475890 w 7094483"/>
              <a:gd name="connsiteY114" fmla="*/ 1376974 h 5234271"/>
              <a:gd name="connsiteX115" fmla="*/ 5538952 w 7094483"/>
              <a:gd name="connsiteY115" fmla="*/ 1345443 h 5234271"/>
              <a:gd name="connsiteX116" fmla="*/ 5602014 w 7094483"/>
              <a:gd name="connsiteY116" fmla="*/ 1282381 h 5234271"/>
              <a:gd name="connsiteX117" fmla="*/ 5654566 w 7094483"/>
              <a:gd name="connsiteY117" fmla="*/ 1229829 h 5234271"/>
              <a:gd name="connsiteX118" fmla="*/ 5707117 w 7094483"/>
              <a:gd name="connsiteY118" fmla="*/ 1135236 h 5234271"/>
              <a:gd name="connsiteX119" fmla="*/ 5728138 w 7094483"/>
              <a:gd name="connsiteY119" fmla="*/ 1103705 h 5234271"/>
              <a:gd name="connsiteX120" fmla="*/ 5791200 w 7094483"/>
              <a:gd name="connsiteY120" fmla="*/ 1061664 h 5234271"/>
              <a:gd name="connsiteX121" fmla="*/ 5822731 w 7094483"/>
              <a:gd name="connsiteY121" fmla="*/ 1040643 h 5234271"/>
              <a:gd name="connsiteX122" fmla="*/ 5854262 w 7094483"/>
              <a:gd name="connsiteY122" fmla="*/ 1009112 h 5234271"/>
              <a:gd name="connsiteX123" fmla="*/ 5917324 w 7094483"/>
              <a:gd name="connsiteY123" fmla="*/ 967071 h 5234271"/>
              <a:gd name="connsiteX124" fmla="*/ 5969876 w 7094483"/>
              <a:gd name="connsiteY124" fmla="*/ 904009 h 5234271"/>
              <a:gd name="connsiteX125" fmla="*/ 6032938 w 7094483"/>
              <a:gd name="connsiteY125" fmla="*/ 851457 h 5234271"/>
              <a:gd name="connsiteX126" fmla="*/ 6074980 w 7094483"/>
              <a:gd name="connsiteY126" fmla="*/ 809416 h 5234271"/>
              <a:gd name="connsiteX127" fmla="*/ 6138042 w 7094483"/>
              <a:gd name="connsiteY127" fmla="*/ 767374 h 5234271"/>
              <a:gd name="connsiteX128" fmla="*/ 6222124 w 7094483"/>
              <a:gd name="connsiteY128" fmla="*/ 693802 h 5234271"/>
              <a:gd name="connsiteX129" fmla="*/ 6253655 w 7094483"/>
              <a:gd name="connsiteY129" fmla="*/ 662271 h 5234271"/>
              <a:gd name="connsiteX130" fmla="*/ 6274676 w 7094483"/>
              <a:gd name="connsiteY130" fmla="*/ 630740 h 5234271"/>
              <a:gd name="connsiteX131" fmla="*/ 6306207 w 7094483"/>
              <a:gd name="connsiteY131" fmla="*/ 620229 h 5234271"/>
              <a:gd name="connsiteX132" fmla="*/ 6358759 w 7094483"/>
              <a:gd name="connsiteY132" fmla="*/ 557167 h 5234271"/>
              <a:gd name="connsiteX133" fmla="*/ 6379780 w 7094483"/>
              <a:gd name="connsiteY133" fmla="*/ 525636 h 5234271"/>
              <a:gd name="connsiteX134" fmla="*/ 6442842 w 7094483"/>
              <a:gd name="connsiteY134" fmla="*/ 473084 h 5234271"/>
              <a:gd name="connsiteX135" fmla="*/ 6453352 w 7094483"/>
              <a:gd name="connsiteY135" fmla="*/ 441553 h 5234271"/>
              <a:gd name="connsiteX136" fmla="*/ 6484883 w 7094483"/>
              <a:gd name="connsiteY136" fmla="*/ 420533 h 5234271"/>
              <a:gd name="connsiteX137" fmla="*/ 6516414 w 7094483"/>
              <a:gd name="connsiteY137" fmla="*/ 389002 h 5234271"/>
              <a:gd name="connsiteX138" fmla="*/ 6547945 w 7094483"/>
              <a:gd name="connsiteY138" fmla="*/ 367981 h 5234271"/>
              <a:gd name="connsiteX139" fmla="*/ 6579476 w 7094483"/>
              <a:gd name="connsiteY139" fmla="*/ 336450 h 5234271"/>
              <a:gd name="connsiteX140" fmla="*/ 6611007 w 7094483"/>
              <a:gd name="connsiteY140" fmla="*/ 315429 h 5234271"/>
              <a:gd name="connsiteX141" fmla="*/ 6695090 w 7094483"/>
              <a:gd name="connsiteY141" fmla="*/ 220836 h 5234271"/>
              <a:gd name="connsiteX142" fmla="*/ 6726621 w 7094483"/>
              <a:gd name="connsiteY142" fmla="*/ 157774 h 5234271"/>
              <a:gd name="connsiteX143" fmla="*/ 6737131 w 7094483"/>
              <a:gd name="connsiteY143" fmla="*/ 126243 h 5234271"/>
              <a:gd name="connsiteX144" fmla="*/ 6747642 w 7094483"/>
              <a:gd name="connsiteY144" fmla="*/ 42160 h 5234271"/>
              <a:gd name="connsiteX145" fmla="*/ 6768662 w 7094483"/>
              <a:gd name="connsiteY145" fmla="*/ 10629 h 5234271"/>
              <a:gd name="connsiteX146" fmla="*/ 6873766 w 7094483"/>
              <a:gd name="connsiteY146" fmla="*/ 10629 h 5234271"/>
              <a:gd name="connsiteX147" fmla="*/ 7020911 w 7094483"/>
              <a:gd name="connsiteY147" fmla="*/ 21140 h 5234271"/>
              <a:gd name="connsiteX148" fmla="*/ 7062952 w 7094483"/>
              <a:gd name="connsiteY148" fmla="*/ 147264 h 5234271"/>
              <a:gd name="connsiteX149" fmla="*/ 7073462 w 7094483"/>
              <a:gd name="connsiteY149" fmla="*/ 178795 h 5234271"/>
              <a:gd name="connsiteX150" fmla="*/ 7094483 w 7094483"/>
              <a:gd name="connsiteY150" fmla="*/ 210326 h 5234271"/>
              <a:gd name="connsiteX151" fmla="*/ 7083973 w 7094483"/>
              <a:gd name="connsiteY151" fmla="*/ 410022 h 5234271"/>
              <a:gd name="connsiteX152" fmla="*/ 7052442 w 7094483"/>
              <a:gd name="connsiteY152" fmla="*/ 473084 h 5234271"/>
              <a:gd name="connsiteX153" fmla="*/ 7020911 w 7094483"/>
              <a:gd name="connsiteY153" fmla="*/ 578188 h 5234271"/>
              <a:gd name="connsiteX154" fmla="*/ 7010400 w 7094483"/>
              <a:gd name="connsiteY154" fmla="*/ 714822 h 5234271"/>
              <a:gd name="connsiteX155" fmla="*/ 6989380 w 7094483"/>
              <a:gd name="connsiteY155" fmla="*/ 777884 h 5234271"/>
              <a:gd name="connsiteX156" fmla="*/ 6968359 w 7094483"/>
              <a:gd name="connsiteY156" fmla="*/ 840947 h 5234271"/>
              <a:gd name="connsiteX157" fmla="*/ 6957849 w 7094483"/>
              <a:gd name="connsiteY157" fmla="*/ 872478 h 5234271"/>
              <a:gd name="connsiteX158" fmla="*/ 6947338 w 7094483"/>
              <a:gd name="connsiteY158" fmla="*/ 914519 h 5234271"/>
              <a:gd name="connsiteX159" fmla="*/ 6936828 w 7094483"/>
              <a:gd name="connsiteY159" fmla="*/ 977581 h 5234271"/>
              <a:gd name="connsiteX160" fmla="*/ 6915807 w 7094483"/>
              <a:gd name="connsiteY160" fmla="*/ 1009112 h 5234271"/>
              <a:gd name="connsiteX161" fmla="*/ 6884276 w 7094483"/>
              <a:gd name="connsiteY161" fmla="*/ 1072174 h 5234271"/>
              <a:gd name="connsiteX162" fmla="*/ 6842235 w 7094483"/>
              <a:gd name="connsiteY162" fmla="*/ 1135236 h 5234271"/>
              <a:gd name="connsiteX163" fmla="*/ 6800193 w 7094483"/>
              <a:gd name="connsiteY163" fmla="*/ 1229829 h 5234271"/>
              <a:gd name="connsiteX164" fmla="*/ 6768662 w 7094483"/>
              <a:gd name="connsiteY164" fmla="*/ 1261360 h 5234271"/>
              <a:gd name="connsiteX165" fmla="*/ 6695090 w 7094483"/>
              <a:gd name="connsiteY165" fmla="*/ 1345443 h 5234271"/>
              <a:gd name="connsiteX166" fmla="*/ 6621517 w 7094483"/>
              <a:gd name="connsiteY166" fmla="*/ 1419016 h 5234271"/>
              <a:gd name="connsiteX167" fmla="*/ 6589986 w 7094483"/>
              <a:gd name="connsiteY167" fmla="*/ 1440036 h 5234271"/>
              <a:gd name="connsiteX168" fmla="*/ 6537435 w 7094483"/>
              <a:gd name="connsiteY168" fmla="*/ 1503098 h 5234271"/>
              <a:gd name="connsiteX169" fmla="*/ 6474373 w 7094483"/>
              <a:gd name="connsiteY169" fmla="*/ 1545140 h 5234271"/>
              <a:gd name="connsiteX170" fmla="*/ 6442842 w 7094483"/>
              <a:gd name="connsiteY170" fmla="*/ 1576671 h 5234271"/>
              <a:gd name="connsiteX171" fmla="*/ 6337738 w 7094483"/>
              <a:gd name="connsiteY171" fmla="*/ 1639733 h 5234271"/>
              <a:gd name="connsiteX172" fmla="*/ 6274676 w 7094483"/>
              <a:gd name="connsiteY172" fmla="*/ 1671264 h 5234271"/>
              <a:gd name="connsiteX173" fmla="*/ 6253655 w 7094483"/>
              <a:gd name="connsiteY173" fmla="*/ 1702795 h 5234271"/>
              <a:gd name="connsiteX174" fmla="*/ 6190593 w 7094483"/>
              <a:gd name="connsiteY174" fmla="*/ 1744836 h 5234271"/>
              <a:gd name="connsiteX175" fmla="*/ 6127531 w 7094483"/>
              <a:gd name="connsiteY175" fmla="*/ 1786878 h 5234271"/>
              <a:gd name="connsiteX176" fmla="*/ 6096000 w 7094483"/>
              <a:gd name="connsiteY176" fmla="*/ 1807898 h 5234271"/>
              <a:gd name="connsiteX177" fmla="*/ 6064469 w 7094483"/>
              <a:gd name="connsiteY177" fmla="*/ 1839429 h 5234271"/>
              <a:gd name="connsiteX178" fmla="*/ 6043449 w 7094483"/>
              <a:gd name="connsiteY178" fmla="*/ 1870960 h 5234271"/>
              <a:gd name="connsiteX179" fmla="*/ 6001407 w 7094483"/>
              <a:gd name="connsiteY179" fmla="*/ 1881471 h 5234271"/>
              <a:gd name="connsiteX180" fmla="*/ 5927835 w 7094483"/>
              <a:gd name="connsiteY180" fmla="*/ 1965553 h 5234271"/>
              <a:gd name="connsiteX181" fmla="*/ 5906814 w 7094483"/>
              <a:gd name="connsiteY181" fmla="*/ 1997084 h 5234271"/>
              <a:gd name="connsiteX182" fmla="*/ 5875283 w 7094483"/>
              <a:gd name="connsiteY182" fmla="*/ 2007595 h 5234271"/>
              <a:gd name="connsiteX183" fmla="*/ 5843752 w 7094483"/>
              <a:gd name="connsiteY183" fmla="*/ 2028616 h 5234271"/>
              <a:gd name="connsiteX184" fmla="*/ 5728138 w 7094483"/>
              <a:gd name="connsiteY184" fmla="*/ 2049636 h 5234271"/>
              <a:gd name="connsiteX185" fmla="*/ 5665076 w 7094483"/>
              <a:gd name="connsiteY185" fmla="*/ 2070657 h 5234271"/>
              <a:gd name="connsiteX186" fmla="*/ 5602014 w 7094483"/>
              <a:gd name="connsiteY186" fmla="*/ 2133719 h 5234271"/>
              <a:gd name="connsiteX187" fmla="*/ 5549462 w 7094483"/>
              <a:gd name="connsiteY187" fmla="*/ 2186271 h 5234271"/>
              <a:gd name="connsiteX188" fmla="*/ 5496911 w 7094483"/>
              <a:gd name="connsiteY188" fmla="*/ 2249333 h 5234271"/>
              <a:gd name="connsiteX189" fmla="*/ 5433849 w 7094483"/>
              <a:gd name="connsiteY189" fmla="*/ 2291374 h 5234271"/>
              <a:gd name="connsiteX190" fmla="*/ 5402317 w 7094483"/>
              <a:gd name="connsiteY190" fmla="*/ 2322905 h 5234271"/>
              <a:gd name="connsiteX191" fmla="*/ 5339255 w 7094483"/>
              <a:gd name="connsiteY191" fmla="*/ 2364947 h 5234271"/>
              <a:gd name="connsiteX192" fmla="*/ 5255173 w 7094483"/>
              <a:gd name="connsiteY192" fmla="*/ 2459540 h 5234271"/>
              <a:gd name="connsiteX193" fmla="*/ 5223642 w 7094483"/>
              <a:gd name="connsiteY193" fmla="*/ 2491071 h 5234271"/>
              <a:gd name="connsiteX194" fmla="*/ 5192111 w 7094483"/>
              <a:gd name="connsiteY194" fmla="*/ 2512091 h 5234271"/>
              <a:gd name="connsiteX195" fmla="*/ 5160580 w 7094483"/>
              <a:gd name="connsiteY195" fmla="*/ 2543622 h 5234271"/>
              <a:gd name="connsiteX196" fmla="*/ 5139559 w 7094483"/>
              <a:gd name="connsiteY196" fmla="*/ 2575153 h 5234271"/>
              <a:gd name="connsiteX197" fmla="*/ 5076497 w 7094483"/>
              <a:gd name="connsiteY197" fmla="*/ 2617195 h 5234271"/>
              <a:gd name="connsiteX198" fmla="*/ 4981904 w 7094483"/>
              <a:gd name="connsiteY198" fmla="*/ 2701278 h 5234271"/>
              <a:gd name="connsiteX199" fmla="*/ 4929352 w 7094483"/>
              <a:gd name="connsiteY199" fmla="*/ 2743319 h 5234271"/>
              <a:gd name="connsiteX200" fmla="*/ 4908331 w 7094483"/>
              <a:gd name="connsiteY200" fmla="*/ 2774850 h 5234271"/>
              <a:gd name="connsiteX201" fmla="*/ 4845269 w 7094483"/>
              <a:gd name="connsiteY201" fmla="*/ 2816891 h 5234271"/>
              <a:gd name="connsiteX202" fmla="*/ 4771697 w 7094483"/>
              <a:gd name="connsiteY202" fmla="*/ 2900974 h 5234271"/>
              <a:gd name="connsiteX203" fmla="*/ 4508938 w 7094483"/>
              <a:gd name="connsiteY203" fmla="*/ 2900974 h 5234271"/>
              <a:gd name="connsiteX204" fmla="*/ 4477407 w 7094483"/>
              <a:gd name="connsiteY204" fmla="*/ 2932505 h 5234271"/>
              <a:gd name="connsiteX205" fmla="*/ 4445876 w 7094483"/>
              <a:gd name="connsiteY205" fmla="*/ 2953526 h 5234271"/>
              <a:gd name="connsiteX206" fmla="*/ 4340773 w 7094483"/>
              <a:gd name="connsiteY206" fmla="*/ 2985057 h 5234271"/>
              <a:gd name="connsiteX207" fmla="*/ 4309242 w 7094483"/>
              <a:gd name="connsiteY207" fmla="*/ 2995567 h 5234271"/>
              <a:gd name="connsiteX208" fmla="*/ 4277711 w 7094483"/>
              <a:gd name="connsiteY208" fmla="*/ 3027098 h 5234271"/>
              <a:gd name="connsiteX209" fmla="*/ 4246180 w 7094483"/>
              <a:gd name="connsiteY209" fmla="*/ 3048119 h 5234271"/>
              <a:gd name="connsiteX210" fmla="*/ 4225159 w 7094483"/>
              <a:gd name="connsiteY210" fmla="*/ 3079650 h 5234271"/>
              <a:gd name="connsiteX211" fmla="*/ 4193628 w 7094483"/>
              <a:gd name="connsiteY211" fmla="*/ 3100671 h 5234271"/>
              <a:gd name="connsiteX212" fmla="*/ 4099035 w 7094483"/>
              <a:gd name="connsiteY212" fmla="*/ 3174243 h 5234271"/>
              <a:gd name="connsiteX213" fmla="*/ 4067504 w 7094483"/>
              <a:gd name="connsiteY213" fmla="*/ 3195264 h 5234271"/>
              <a:gd name="connsiteX214" fmla="*/ 4004442 w 7094483"/>
              <a:gd name="connsiteY214" fmla="*/ 3216284 h 5234271"/>
              <a:gd name="connsiteX215" fmla="*/ 3972911 w 7094483"/>
              <a:gd name="connsiteY215" fmla="*/ 3226795 h 5234271"/>
              <a:gd name="connsiteX216" fmla="*/ 3909849 w 7094483"/>
              <a:gd name="connsiteY216" fmla="*/ 3237305 h 5234271"/>
              <a:gd name="connsiteX217" fmla="*/ 3815255 w 7094483"/>
              <a:gd name="connsiteY217" fmla="*/ 3268836 h 5234271"/>
              <a:gd name="connsiteX218" fmla="*/ 3783724 w 7094483"/>
              <a:gd name="connsiteY218" fmla="*/ 3279347 h 5234271"/>
              <a:gd name="connsiteX219" fmla="*/ 3752193 w 7094483"/>
              <a:gd name="connsiteY219" fmla="*/ 3300367 h 5234271"/>
              <a:gd name="connsiteX220" fmla="*/ 3731173 w 7094483"/>
              <a:gd name="connsiteY220" fmla="*/ 3363429 h 5234271"/>
              <a:gd name="connsiteX221" fmla="*/ 3636580 w 7094483"/>
              <a:gd name="connsiteY221" fmla="*/ 3415981 h 5234271"/>
              <a:gd name="connsiteX222" fmla="*/ 3584028 w 7094483"/>
              <a:gd name="connsiteY222" fmla="*/ 3468533 h 5234271"/>
              <a:gd name="connsiteX223" fmla="*/ 3541986 w 7094483"/>
              <a:gd name="connsiteY223" fmla="*/ 3563126 h 5234271"/>
              <a:gd name="connsiteX224" fmla="*/ 3478924 w 7094483"/>
              <a:gd name="connsiteY224" fmla="*/ 3584147 h 5234271"/>
              <a:gd name="connsiteX225" fmla="*/ 3447393 w 7094483"/>
              <a:gd name="connsiteY225" fmla="*/ 3594657 h 5234271"/>
              <a:gd name="connsiteX226" fmla="*/ 3415862 w 7094483"/>
              <a:gd name="connsiteY226" fmla="*/ 3615678 h 5234271"/>
              <a:gd name="connsiteX227" fmla="*/ 3384331 w 7094483"/>
              <a:gd name="connsiteY227" fmla="*/ 3626188 h 5234271"/>
              <a:gd name="connsiteX228" fmla="*/ 3373821 w 7094483"/>
              <a:gd name="connsiteY228" fmla="*/ 3657719 h 5234271"/>
              <a:gd name="connsiteX229" fmla="*/ 3363311 w 7094483"/>
              <a:gd name="connsiteY229" fmla="*/ 3783843 h 5234271"/>
              <a:gd name="connsiteX230" fmla="*/ 3331780 w 7094483"/>
              <a:gd name="connsiteY230" fmla="*/ 3794353 h 5234271"/>
              <a:gd name="connsiteX231" fmla="*/ 3300249 w 7094483"/>
              <a:gd name="connsiteY231" fmla="*/ 3815374 h 5234271"/>
              <a:gd name="connsiteX232" fmla="*/ 3153104 w 7094483"/>
              <a:gd name="connsiteY232" fmla="*/ 3836395 h 5234271"/>
              <a:gd name="connsiteX233" fmla="*/ 3090042 w 7094483"/>
              <a:gd name="connsiteY233" fmla="*/ 3878436 h 5234271"/>
              <a:gd name="connsiteX234" fmla="*/ 2995449 w 7094483"/>
              <a:gd name="connsiteY234" fmla="*/ 3899457 h 5234271"/>
              <a:gd name="connsiteX235" fmla="*/ 2932386 w 7094483"/>
              <a:gd name="connsiteY235" fmla="*/ 3952009 h 5234271"/>
              <a:gd name="connsiteX236" fmla="*/ 2869324 w 7094483"/>
              <a:gd name="connsiteY236" fmla="*/ 3983540 h 5234271"/>
              <a:gd name="connsiteX237" fmla="*/ 2806262 w 7094483"/>
              <a:gd name="connsiteY237" fmla="*/ 4015071 h 5234271"/>
              <a:gd name="connsiteX238" fmla="*/ 2764221 w 7094483"/>
              <a:gd name="connsiteY238" fmla="*/ 4057112 h 5234271"/>
              <a:gd name="connsiteX239" fmla="*/ 2743200 w 7094483"/>
              <a:gd name="connsiteY239" fmla="*/ 4088643 h 5234271"/>
              <a:gd name="connsiteX240" fmla="*/ 2711669 w 7094483"/>
              <a:gd name="connsiteY240" fmla="*/ 4109664 h 5234271"/>
              <a:gd name="connsiteX241" fmla="*/ 2617076 w 7094483"/>
              <a:gd name="connsiteY241" fmla="*/ 4183236 h 5234271"/>
              <a:gd name="connsiteX242" fmla="*/ 2585545 w 7094483"/>
              <a:gd name="connsiteY242" fmla="*/ 4214767 h 5234271"/>
              <a:gd name="connsiteX243" fmla="*/ 2522483 w 7094483"/>
              <a:gd name="connsiteY243" fmla="*/ 4235788 h 5234271"/>
              <a:gd name="connsiteX244" fmla="*/ 2459421 w 7094483"/>
              <a:gd name="connsiteY244" fmla="*/ 4277829 h 5234271"/>
              <a:gd name="connsiteX245" fmla="*/ 2396359 w 7094483"/>
              <a:gd name="connsiteY245" fmla="*/ 4330381 h 5234271"/>
              <a:gd name="connsiteX246" fmla="*/ 2375338 w 7094483"/>
              <a:gd name="connsiteY246" fmla="*/ 4361912 h 5234271"/>
              <a:gd name="connsiteX247" fmla="*/ 2270235 w 7094483"/>
              <a:gd name="connsiteY247" fmla="*/ 4414464 h 5234271"/>
              <a:gd name="connsiteX248" fmla="*/ 2217683 w 7094483"/>
              <a:gd name="connsiteY248" fmla="*/ 4424974 h 5234271"/>
              <a:gd name="connsiteX249" fmla="*/ 2154621 w 7094483"/>
              <a:gd name="connsiteY249" fmla="*/ 4445995 h 5234271"/>
              <a:gd name="connsiteX250" fmla="*/ 2091559 w 7094483"/>
              <a:gd name="connsiteY250" fmla="*/ 4488036 h 5234271"/>
              <a:gd name="connsiteX251" fmla="*/ 2028497 w 7094483"/>
              <a:gd name="connsiteY251" fmla="*/ 4519567 h 5234271"/>
              <a:gd name="connsiteX252" fmla="*/ 1933904 w 7094483"/>
              <a:gd name="connsiteY252" fmla="*/ 4572119 h 5234271"/>
              <a:gd name="connsiteX253" fmla="*/ 1723697 w 7094483"/>
              <a:gd name="connsiteY253" fmla="*/ 4603650 h 5234271"/>
              <a:gd name="connsiteX254" fmla="*/ 1713186 w 7094483"/>
              <a:gd name="connsiteY254" fmla="*/ 4635181 h 5234271"/>
              <a:gd name="connsiteX255" fmla="*/ 1650124 w 7094483"/>
              <a:gd name="connsiteY255" fmla="*/ 4687733 h 5234271"/>
              <a:gd name="connsiteX256" fmla="*/ 1618593 w 7094483"/>
              <a:gd name="connsiteY256" fmla="*/ 4719264 h 5234271"/>
              <a:gd name="connsiteX257" fmla="*/ 1555531 w 7094483"/>
              <a:gd name="connsiteY257" fmla="*/ 4740284 h 5234271"/>
              <a:gd name="connsiteX258" fmla="*/ 1524000 w 7094483"/>
              <a:gd name="connsiteY258" fmla="*/ 4750795 h 5234271"/>
              <a:gd name="connsiteX259" fmla="*/ 1460938 w 7094483"/>
              <a:gd name="connsiteY259" fmla="*/ 4792836 h 5234271"/>
              <a:gd name="connsiteX260" fmla="*/ 1397876 w 7094483"/>
              <a:gd name="connsiteY260" fmla="*/ 4834878 h 5234271"/>
              <a:gd name="connsiteX261" fmla="*/ 1366345 w 7094483"/>
              <a:gd name="connsiteY261" fmla="*/ 4845388 h 5234271"/>
              <a:gd name="connsiteX262" fmla="*/ 1271752 w 7094483"/>
              <a:gd name="connsiteY262" fmla="*/ 4866409 h 5234271"/>
              <a:gd name="connsiteX263" fmla="*/ 1208690 w 7094483"/>
              <a:gd name="connsiteY263" fmla="*/ 4876919 h 5234271"/>
              <a:gd name="connsiteX264" fmla="*/ 1093076 w 7094483"/>
              <a:gd name="connsiteY264" fmla="*/ 4908450 h 5234271"/>
              <a:gd name="connsiteX265" fmla="*/ 1061545 w 7094483"/>
              <a:gd name="connsiteY265" fmla="*/ 4929471 h 5234271"/>
              <a:gd name="connsiteX266" fmla="*/ 998483 w 7094483"/>
              <a:gd name="connsiteY266" fmla="*/ 4950491 h 5234271"/>
              <a:gd name="connsiteX267" fmla="*/ 935421 w 7094483"/>
              <a:gd name="connsiteY267" fmla="*/ 4982022 h 5234271"/>
              <a:gd name="connsiteX268" fmla="*/ 872359 w 7094483"/>
              <a:gd name="connsiteY268" fmla="*/ 5024064 h 5234271"/>
              <a:gd name="connsiteX269" fmla="*/ 777766 w 7094483"/>
              <a:gd name="connsiteY269" fmla="*/ 5034574 h 5234271"/>
              <a:gd name="connsiteX270" fmla="*/ 756745 w 7094483"/>
              <a:gd name="connsiteY270" fmla="*/ 5066105 h 5234271"/>
              <a:gd name="connsiteX271" fmla="*/ 693683 w 7094483"/>
              <a:gd name="connsiteY271" fmla="*/ 5097636 h 5234271"/>
              <a:gd name="connsiteX272" fmla="*/ 493986 w 7094483"/>
              <a:gd name="connsiteY272" fmla="*/ 5087126 h 5234271"/>
              <a:gd name="connsiteX273" fmla="*/ 388883 w 7094483"/>
              <a:gd name="connsiteY273" fmla="*/ 5097636 h 5234271"/>
              <a:gd name="connsiteX274" fmla="*/ 325821 w 7094483"/>
              <a:gd name="connsiteY274" fmla="*/ 5118657 h 5234271"/>
              <a:gd name="connsiteX275" fmla="*/ 294290 w 7094483"/>
              <a:gd name="connsiteY275" fmla="*/ 5139678 h 5234271"/>
              <a:gd name="connsiteX276" fmla="*/ 252249 w 7094483"/>
              <a:gd name="connsiteY276" fmla="*/ 5181719 h 5234271"/>
              <a:gd name="connsiteX277" fmla="*/ 220717 w 7094483"/>
              <a:gd name="connsiteY277" fmla="*/ 5202740 h 5234271"/>
              <a:gd name="connsiteX278" fmla="*/ 94593 w 7094483"/>
              <a:gd name="connsiteY278" fmla="*/ 5234271 h 5234271"/>
              <a:gd name="connsiteX279" fmla="*/ 52552 w 7094483"/>
              <a:gd name="connsiteY279" fmla="*/ 5171209 h 5234271"/>
              <a:gd name="connsiteX280" fmla="*/ 63062 w 7094483"/>
              <a:gd name="connsiteY280" fmla="*/ 5139678 h 5234271"/>
              <a:gd name="connsiteX281" fmla="*/ 94593 w 7094483"/>
              <a:gd name="connsiteY281" fmla="*/ 5118657 h 5234271"/>
              <a:gd name="connsiteX282" fmla="*/ 94593 w 7094483"/>
              <a:gd name="connsiteY282" fmla="*/ 5118657 h 523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7094483" h="5234271">
                <a:moveTo>
                  <a:pt x="0" y="5181719"/>
                </a:moveTo>
                <a:lnTo>
                  <a:pt x="0" y="5181719"/>
                </a:lnTo>
                <a:cubicBezTo>
                  <a:pt x="24524" y="5160698"/>
                  <a:pt x="49564" y="5140265"/>
                  <a:pt x="73573" y="5118657"/>
                </a:cubicBezTo>
                <a:cubicBezTo>
                  <a:pt x="97720" y="5096924"/>
                  <a:pt x="106602" y="5079453"/>
                  <a:pt x="136635" y="5066105"/>
                </a:cubicBezTo>
                <a:cubicBezTo>
                  <a:pt x="156883" y="5057106"/>
                  <a:pt x="199697" y="5045084"/>
                  <a:pt x="199697" y="5045084"/>
                </a:cubicBezTo>
                <a:cubicBezTo>
                  <a:pt x="206704" y="5034574"/>
                  <a:pt x="211785" y="5022485"/>
                  <a:pt x="220717" y="5013553"/>
                </a:cubicBezTo>
                <a:cubicBezTo>
                  <a:pt x="241090" y="4993181"/>
                  <a:pt x="258138" y="4990570"/>
                  <a:pt x="283780" y="4982022"/>
                </a:cubicBezTo>
                <a:cubicBezTo>
                  <a:pt x="290787" y="4971512"/>
                  <a:pt x="295868" y="4959423"/>
                  <a:pt x="304800" y="4950491"/>
                </a:cubicBezTo>
                <a:cubicBezTo>
                  <a:pt x="325173" y="4930118"/>
                  <a:pt x="342219" y="4927508"/>
                  <a:pt x="367862" y="4918960"/>
                </a:cubicBezTo>
                <a:cubicBezTo>
                  <a:pt x="378372" y="4908450"/>
                  <a:pt x="387974" y="4896945"/>
                  <a:pt x="399393" y="4887429"/>
                </a:cubicBezTo>
                <a:cubicBezTo>
                  <a:pt x="409097" y="4879342"/>
                  <a:pt x="421992" y="4875341"/>
                  <a:pt x="430924" y="4866409"/>
                </a:cubicBezTo>
                <a:cubicBezTo>
                  <a:pt x="500997" y="4796337"/>
                  <a:pt x="399389" y="4869916"/>
                  <a:pt x="483476" y="4813857"/>
                </a:cubicBezTo>
                <a:cubicBezTo>
                  <a:pt x="490483" y="4803347"/>
                  <a:pt x="495565" y="4791258"/>
                  <a:pt x="504497" y="4782326"/>
                </a:cubicBezTo>
                <a:cubicBezTo>
                  <a:pt x="513429" y="4773394"/>
                  <a:pt x="528137" y="4771169"/>
                  <a:pt x="536028" y="4761305"/>
                </a:cubicBezTo>
                <a:cubicBezTo>
                  <a:pt x="542949" y="4752654"/>
                  <a:pt x="541583" y="4739683"/>
                  <a:pt x="546538" y="4729774"/>
                </a:cubicBezTo>
                <a:cubicBezTo>
                  <a:pt x="552187" y="4718476"/>
                  <a:pt x="560552" y="4708753"/>
                  <a:pt x="567559" y="4698243"/>
                </a:cubicBezTo>
                <a:cubicBezTo>
                  <a:pt x="571062" y="4687733"/>
                  <a:pt x="571924" y="4675930"/>
                  <a:pt x="578069" y="4666712"/>
                </a:cubicBezTo>
                <a:cubicBezTo>
                  <a:pt x="586314" y="4654344"/>
                  <a:pt x="598181" y="4644697"/>
                  <a:pt x="609600" y="4635181"/>
                </a:cubicBezTo>
                <a:cubicBezTo>
                  <a:pt x="631886" y="4616609"/>
                  <a:pt x="657469" y="4605991"/>
                  <a:pt x="683173" y="4593140"/>
                </a:cubicBezTo>
                <a:cubicBezTo>
                  <a:pt x="717774" y="4558539"/>
                  <a:pt x="727483" y="4544708"/>
                  <a:pt x="777766" y="4519567"/>
                </a:cubicBezTo>
                <a:cubicBezTo>
                  <a:pt x="791780" y="4512560"/>
                  <a:pt x="806372" y="4506608"/>
                  <a:pt x="819807" y="4498547"/>
                </a:cubicBezTo>
                <a:cubicBezTo>
                  <a:pt x="841471" y="4485549"/>
                  <a:pt x="861848" y="4470519"/>
                  <a:pt x="882869" y="4456505"/>
                </a:cubicBezTo>
                <a:cubicBezTo>
                  <a:pt x="893379" y="4449498"/>
                  <a:pt x="902416" y="4439478"/>
                  <a:pt x="914400" y="4435484"/>
                </a:cubicBezTo>
                <a:lnTo>
                  <a:pt x="1008993" y="4403953"/>
                </a:lnTo>
                <a:lnTo>
                  <a:pt x="1040524" y="4393443"/>
                </a:lnTo>
                <a:lnTo>
                  <a:pt x="1072055" y="4382933"/>
                </a:lnTo>
                <a:cubicBezTo>
                  <a:pt x="1093076" y="4368919"/>
                  <a:pt x="1117252" y="4358755"/>
                  <a:pt x="1135117" y="4340891"/>
                </a:cubicBezTo>
                <a:cubicBezTo>
                  <a:pt x="1162323" y="4313686"/>
                  <a:pt x="1191997" y="4279891"/>
                  <a:pt x="1229711" y="4267319"/>
                </a:cubicBezTo>
                <a:cubicBezTo>
                  <a:pt x="1309720" y="4240649"/>
                  <a:pt x="1271046" y="4250643"/>
                  <a:pt x="1345324" y="4235788"/>
                </a:cubicBezTo>
                <a:cubicBezTo>
                  <a:pt x="1435688" y="4175544"/>
                  <a:pt x="1321357" y="4247772"/>
                  <a:pt x="1408386" y="4204257"/>
                </a:cubicBezTo>
                <a:cubicBezTo>
                  <a:pt x="1419684" y="4198608"/>
                  <a:pt x="1428374" y="4188366"/>
                  <a:pt x="1439917" y="4183236"/>
                </a:cubicBezTo>
                <a:cubicBezTo>
                  <a:pt x="1460165" y="4174237"/>
                  <a:pt x="1481959" y="4169223"/>
                  <a:pt x="1502980" y="4162216"/>
                </a:cubicBezTo>
                <a:cubicBezTo>
                  <a:pt x="1513490" y="4158713"/>
                  <a:pt x="1525293" y="4157850"/>
                  <a:pt x="1534511" y="4151705"/>
                </a:cubicBezTo>
                <a:cubicBezTo>
                  <a:pt x="1693888" y="4045455"/>
                  <a:pt x="1530319" y="4160455"/>
                  <a:pt x="1629104" y="4078133"/>
                </a:cubicBezTo>
                <a:cubicBezTo>
                  <a:pt x="1638808" y="4070046"/>
                  <a:pt x="1650931" y="4065199"/>
                  <a:pt x="1660635" y="4057112"/>
                </a:cubicBezTo>
                <a:cubicBezTo>
                  <a:pt x="1672054" y="4047596"/>
                  <a:pt x="1680747" y="4035097"/>
                  <a:pt x="1692166" y="4025581"/>
                </a:cubicBezTo>
                <a:cubicBezTo>
                  <a:pt x="1701870" y="4017494"/>
                  <a:pt x="1713993" y="4012647"/>
                  <a:pt x="1723697" y="4004560"/>
                </a:cubicBezTo>
                <a:cubicBezTo>
                  <a:pt x="1751986" y="3980986"/>
                  <a:pt x="1753206" y="3966921"/>
                  <a:pt x="1786759" y="3952009"/>
                </a:cubicBezTo>
                <a:cubicBezTo>
                  <a:pt x="1807007" y="3943010"/>
                  <a:pt x="1849821" y="3930988"/>
                  <a:pt x="1849821" y="3930988"/>
                </a:cubicBezTo>
                <a:cubicBezTo>
                  <a:pt x="1860331" y="3923981"/>
                  <a:pt x="1870054" y="3915616"/>
                  <a:pt x="1881352" y="3909967"/>
                </a:cubicBezTo>
                <a:cubicBezTo>
                  <a:pt x="1891261" y="3905012"/>
                  <a:pt x="1904232" y="3906378"/>
                  <a:pt x="1912883" y="3899457"/>
                </a:cubicBezTo>
                <a:cubicBezTo>
                  <a:pt x="1980799" y="3845125"/>
                  <a:pt x="1886181" y="3883833"/>
                  <a:pt x="1965435" y="3857416"/>
                </a:cubicBezTo>
                <a:cubicBezTo>
                  <a:pt x="1985238" y="3837612"/>
                  <a:pt x="2002155" y="3816571"/>
                  <a:pt x="2028497" y="3804864"/>
                </a:cubicBezTo>
                <a:cubicBezTo>
                  <a:pt x="2048745" y="3795865"/>
                  <a:pt x="2091559" y="3783843"/>
                  <a:pt x="2091559" y="3783843"/>
                </a:cubicBezTo>
                <a:cubicBezTo>
                  <a:pt x="2112580" y="3769829"/>
                  <a:pt x="2136757" y="3759666"/>
                  <a:pt x="2154621" y="3741802"/>
                </a:cubicBezTo>
                <a:cubicBezTo>
                  <a:pt x="2165131" y="3731292"/>
                  <a:pt x="2173159" y="3717490"/>
                  <a:pt x="2186152" y="3710271"/>
                </a:cubicBezTo>
                <a:cubicBezTo>
                  <a:pt x="2205521" y="3699510"/>
                  <a:pt x="2249214" y="3689250"/>
                  <a:pt x="2249214" y="3689250"/>
                </a:cubicBezTo>
                <a:cubicBezTo>
                  <a:pt x="2333301" y="3633191"/>
                  <a:pt x="2231693" y="3706770"/>
                  <a:pt x="2301766" y="3636698"/>
                </a:cubicBezTo>
                <a:cubicBezTo>
                  <a:pt x="2310698" y="3627766"/>
                  <a:pt x="2322787" y="3622685"/>
                  <a:pt x="2333297" y="3615678"/>
                </a:cubicBezTo>
                <a:cubicBezTo>
                  <a:pt x="2353967" y="3584672"/>
                  <a:pt x="2355499" y="3577908"/>
                  <a:pt x="2385849" y="3552616"/>
                </a:cubicBezTo>
                <a:cubicBezTo>
                  <a:pt x="2395553" y="3544529"/>
                  <a:pt x="2407676" y="3539682"/>
                  <a:pt x="2417380" y="3531595"/>
                </a:cubicBezTo>
                <a:cubicBezTo>
                  <a:pt x="2428799" y="3522079"/>
                  <a:pt x="2435918" y="3507283"/>
                  <a:pt x="2448911" y="3500064"/>
                </a:cubicBezTo>
                <a:cubicBezTo>
                  <a:pt x="2468280" y="3489303"/>
                  <a:pt x="2511973" y="3479043"/>
                  <a:pt x="2511973" y="3479043"/>
                </a:cubicBezTo>
                <a:cubicBezTo>
                  <a:pt x="2522483" y="3468533"/>
                  <a:pt x="2531136" y="3455757"/>
                  <a:pt x="2543504" y="3447512"/>
                </a:cubicBezTo>
                <a:cubicBezTo>
                  <a:pt x="2552722" y="3441367"/>
                  <a:pt x="2565126" y="3441957"/>
                  <a:pt x="2575035" y="3437002"/>
                </a:cubicBezTo>
                <a:cubicBezTo>
                  <a:pt x="2586333" y="3431353"/>
                  <a:pt x="2596056" y="3422988"/>
                  <a:pt x="2606566" y="3415981"/>
                </a:cubicBezTo>
                <a:cubicBezTo>
                  <a:pt x="2645101" y="3358177"/>
                  <a:pt x="2606568" y="3407220"/>
                  <a:pt x="2659117" y="3363429"/>
                </a:cubicBezTo>
                <a:cubicBezTo>
                  <a:pt x="2670536" y="3353913"/>
                  <a:pt x="2679363" y="3341571"/>
                  <a:pt x="2690649" y="3331898"/>
                </a:cubicBezTo>
                <a:cubicBezTo>
                  <a:pt x="2717889" y="3308550"/>
                  <a:pt x="2768610" y="3276421"/>
                  <a:pt x="2795752" y="3258326"/>
                </a:cubicBezTo>
                <a:cubicBezTo>
                  <a:pt x="2806262" y="3251319"/>
                  <a:pt x="2818351" y="3246237"/>
                  <a:pt x="2827283" y="3237305"/>
                </a:cubicBezTo>
                <a:cubicBezTo>
                  <a:pt x="2837793" y="3226795"/>
                  <a:pt x="2846446" y="3214019"/>
                  <a:pt x="2858814" y="3205774"/>
                </a:cubicBezTo>
                <a:cubicBezTo>
                  <a:pt x="2868032" y="3199629"/>
                  <a:pt x="2879835" y="3198767"/>
                  <a:pt x="2890345" y="3195264"/>
                </a:cubicBezTo>
                <a:cubicBezTo>
                  <a:pt x="2900855" y="3184754"/>
                  <a:pt x="2910143" y="3172859"/>
                  <a:pt x="2921876" y="3163733"/>
                </a:cubicBezTo>
                <a:cubicBezTo>
                  <a:pt x="2941818" y="3148222"/>
                  <a:pt x="2967074" y="3139555"/>
                  <a:pt x="2984938" y="3121691"/>
                </a:cubicBezTo>
                <a:cubicBezTo>
                  <a:pt x="3005959" y="3100670"/>
                  <a:pt x="3023265" y="3075119"/>
                  <a:pt x="3048000" y="3058629"/>
                </a:cubicBezTo>
                <a:cubicBezTo>
                  <a:pt x="3069021" y="3044615"/>
                  <a:pt x="3093198" y="3034452"/>
                  <a:pt x="3111062" y="3016588"/>
                </a:cubicBezTo>
                <a:cubicBezTo>
                  <a:pt x="3150427" y="2977223"/>
                  <a:pt x="3128492" y="2989757"/>
                  <a:pt x="3174124" y="2974547"/>
                </a:cubicBezTo>
                <a:cubicBezTo>
                  <a:pt x="3184634" y="2967540"/>
                  <a:pt x="3194357" y="2959175"/>
                  <a:pt x="3205655" y="2953526"/>
                </a:cubicBezTo>
                <a:cubicBezTo>
                  <a:pt x="3215564" y="2948571"/>
                  <a:pt x="3227968" y="2949161"/>
                  <a:pt x="3237186" y="2943016"/>
                </a:cubicBezTo>
                <a:cubicBezTo>
                  <a:pt x="3288841" y="2908579"/>
                  <a:pt x="3250961" y="2918729"/>
                  <a:pt x="3289738" y="2879953"/>
                </a:cubicBezTo>
                <a:cubicBezTo>
                  <a:pt x="3298670" y="2871021"/>
                  <a:pt x="3310759" y="2865940"/>
                  <a:pt x="3321269" y="2858933"/>
                </a:cubicBezTo>
                <a:cubicBezTo>
                  <a:pt x="3324773" y="2848423"/>
                  <a:pt x="3324859" y="2836053"/>
                  <a:pt x="3331780" y="2827402"/>
                </a:cubicBezTo>
                <a:cubicBezTo>
                  <a:pt x="3339671" y="2817538"/>
                  <a:pt x="3353607" y="2814468"/>
                  <a:pt x="3363311" y="2806381"/>
                </a:cubicBezTo>
                <a:cubicBezTo>
                  <a:pt x="3444237" y="2738942"/>
                  <a:pt x="3348087" y="2806020"/>
                  <a:pt x="3426373" y="2753829"/>
                </a:cubicBezTo>
                <a:lnTo>
                  <a:pt x="3531476" y="2596174"/>
                </a:lnTo>
                <a:lnTo>
                  <a:pt x="3552497" y="2564643"/>
                </a:lnTo>
                <a:cubicBezTo>
                  <a:pt x="3559504" y="2554133"/>
                  <a:pt x="3563007" y="2540119"/>
                  <a:pt x="3573517" y="2533112"/>
                </a:cubicBezTo>
                <a:cubicBezTo>
                  <a:pt x="3604521" y="2512443"/>
                  <a:pt x="3611291" y="2510907"/>
                  <a:pt x="3636580" y="2480560"/>
                </a:cubicBezTo>
                <a:cubicBezTo>
                  <a:pt x="3644667" y="2470856"/>
                  <a:pt x="3648094" y="2457347"/>
                  <a:pt x="3657600" y="2449029"/>
                </a:cubicBezTo>
                <a:cubicBezTo>
                  <a:pt x="3676613" y="2432393"/>
                  <a:pt x="3699641" y="2421002"/>
                  <a:pt x="3720662" y="2406988"/>
                </a:cubicBezTo>
                <a:cubicBezTo>
                  <a:pt x="3731172" y="2399981"/>
                  <a:pt x="3740209" y="2389961"/>
                  <a:pt x="3752193" y="2385967"/>
                </a:cubicBezTo>
                <a:lnTo>
                  <a:pt x="3815255" y="2364947"/>
                </a:lnTo>
                <a:cubicBezTo>
                  <a:pt x="3852202" y="2309527"/>
                  <a:pt x="3814972" y="2350053"/>
                  <a:pt x="3878317" y="2322905"/>
                </a:cubicBezTo>
                <a:cubicBezTo>
                  <a:pt x="3889928" y="2317929"/>
                  <a:pt x="3898550" y="2307533"/>
                  <a:pt x="3909849" y="2301884"/>
                </a:cubicBezTo>
                <a:cubicBezTo>
                  <a:pt x="3919758" y="2296929"/>
                  <a:pt x="3930870" y="2294877"/>
                  <a:pt x="3941380" y="2291374"/>
                </a:cubicBezTo>
                <a:cubicBezTo>
                  <a:pt x="3951890" y="2284367"/>
                  <a:pt x="3961083" y="2274788"/>
                  <a:pt x="3972911" y="2270353"/>
                </a:cubicBezTo>
                <a:cubicBezTo>
                  <a:pt x="3989637" y="2264081"/>
                  <a:pt x="4008131" y="2264176"/>
                  <a:pt x="4025462" y="2259843"/>
                </a:cubicBezTo>
                <a:cubicBezTo>
                  <a:pt x="4036210" y="2257156"/>
                  <a:pt x="4046483" y="2252836"/>
                  <a:pt x="4056993" y="2249333"/>
                </a:cubicBezTo>
                <a:cubicBezTo>
                  <a:pt x="4135279" y="2197142"/>
                  <a:pt x="4039129" y="2264220"/>
                  <a:pt x="4120055" y="2196781"/>
                </a:cubicBezTo>
                <a:cubicBezTo>
                  <a:pt x="4129759" y="2188694"/>
                  <a:pt x="4141882" y="2183847"/>
                  <a:pt x="4151586" y="2175760"/>
                </a:cubicBezTo>
                <a:cubicBezTo>
                  <a:pt x="4204072" y="2132022"/>
                  <a:pt x="4159236" y="2152189"/>
                  <a:pt x="4214649" y="2133719"/>
                </a:cubicBezTo>
                <a:cubicBezTo>
                  <a:pt x="4264618" y="2100406"/>
                  <a:pt x="4234194" y="2116694"/>
                  <a:pt x="4309242" y="2091678"/>
                </a:cubicBezTo>
                <a:lnTo>
                  <a:pt x="4340773" y="2081167"/>
                </a:lnTo>
                <a:lnTo>
                  <a:pt x="4372304" y="2070657"/>
                </a:lnTo>
                <a:cubicBezTo>
                  <a:pt x="4382814" y="2060147"/>
                  <a:pt x="4392416" y="2048642"/>
                  <a:pt x="4403835" y="2039126"/>
                </a:cubicBezTo>
                <a:cubicBezTo>
                  <a:pt x="4413539" y="2031039"/>
                  <a:pt x="4426434" y="2027037"/>
                  <a:pt x="4435366" y="2018105"/>
                </a:cubicBezTo>
                <a:cubicBezTo>
                  <a:pt x="4484977" y="1968493"/>
                  <a:pt x="4432705" y="2006331"/>
                  <a:pt x="4466897" y="1955043"/>
                </a:cubicBezTo>
                <a:cubicBezTo>
                  <a:pt x="4489392" y="1921301"/>
                  <a:pt x="4496901" y="1924021"/>
                  <a:pt x="4529959" y="1913002"/>
                </a:cubicBezTo>
                <a:cubicBezTo>
                  <a:pt x="4587489" y="1932178"/>
                  <a:pt x="4562214" y="1928647"/>
                  <a:pt x="4656083" y="1913002"/>
                </a:cubicBezTo>
                <a:cubicBezTo>
                  <a:pt x="4667011" y="1911181"/>
                  <a:pt x="4677929" y="1907871"/>
                  <a:pt x="4687614" y="1902491"/>
                </a:cubicBezTo>
                <a:cubicBezTo>
                  <a:pt x="4709698" y="1890222"/>
                  <a:pt x="4726709" y="1868439"/>
                  <a:pt x="4750676" y="1860450"/>
                </a:cubicBezTo>
                <a:lnTo>
                  <a:pt x="4876800" y="1818409"/>
                </a:lnTo>
                <a:cubicBezTo>
                  <a:pt x="4887310" y="1814905"/>
                  <a:pt x="4899113" y="1814043"/>
                  <a:pt x="4908331" y="1807898"/>
                </a:cubicBezTo>
                <a:lnTo>
                  <a:pt x="4971393" y="1765857"/>
                </a:lnTo>
                <a:cubicBezTo>
                  <a:pt x="4981903" y="1758850"/>
                  <a:pt x="4993992" y="1753768"/>
                  <a:pt x="5002924" y="1744836"/>
                </a:cubicBezTo>
                <a:cubicBezTo>
                  <a:pt x="5013434" y="1734326"/>
                  <a:pt x="5022087" y="1721550"/>
                  <a:pt x="5034455" y="1713305"/>
                </a:cubicBezTo>
                <a:cubicBezTo>
                  <a:pt x="5043673" y="1707160"/>
                  <a:pt x="5055333" y="1705839"/>
                  <a:pt x="5065986" y="1702795"/>
                </a:cubicBezTo>
                <a:cubicBezTo>
                  <a:pt x="5177155" y="1671032"/>
                  <a:pt x="5021263" y="1721206"/>
                  <a:pt x="5171090" y="1671264"/>
                </a:cubicBezTo>
                <a:cubicBezTo>
                  <a:pt x="5181600" y="1667761"/>
                  <a:pt x="5193403" y="1666898"/>
                  <a:pt x="5202621" y="1660753"/>
                </a:cubicBezTo>
                <a:cubicBezTo>
                  <a:pt x="5276911" y="1611228"/>
                  <a:pt x="5184963" y="1673367"/>
                  <a:pt x="5276193" y="1608202"/>
                </a:cubicBezTo>
                <a:cubicBezTo>
                  <a:pt x="5309462" y="1584438"/>
                  <a:pt x="5315421" y="1585088"/>
                  <a:pt x="5349766" y="1555650"/>
                </a:cubicBezTo>
                <a:cubicBezTo>
                  <a:pt x="5389443" y="1521642"/>
                  <a:pt x="5365097" y="1524119"/>
                  <a:pt x="5391807" y="1524119"/>
                </a:cubicBezTo>
                <a:lnTo>
                  <a:pt x="5391807" y="1471567"/>
                </a:lnTo>
                <a:cubicBezTo>
                  <a:pt x="5416331" y="1450546"/>
                  <a:pt x="5443921" y="1432647"/>
                  <a:pt x="5465380" y="1408505"/>
                </a:cubicBezTo>
                <a:cubicBezTo>
                  <a:pt x="5472740" y="1400225"/>
                  <a:pt x="5468969" y="1385625"/>
                  <a:pt x="5475890" y="1376974"/>
                </a:cubicBezTo>
                <a:cubicBezTo>
                  <a:pt x="5490708" y="1358451"/>
                  <a:pt x="5518180" y="1352367"/>
                  <a:pt x="5538952" y="1345443"/>
                </a:cubicBezTo>
                <a:cubicBezTo>
                  <a:pt x="5559973" y="1324422"/>
                  <a:pt x="5585524" y="1307116"/>
                  <a:pt x="5602014" y="1282381"/>
                </a:cubicBezTo>
                <a:cubicBezTo>
                  <a:pt x="5630042" y="1240340"/>
                  <a:pt x="5612525" y="1257857"/>
                  <a:pt x="5654566" y="1229829"/>
                </a:cubicBezTo>
                <a:cubicBezTo>
                  <a:pt x="5673065" y="1174331"/>
                  <a:pt x="5658931" y="1207515"/>
                  <a:pt x="5707117" y="1135236"/>
                </a:cubicBezTo>
                <a:cubicBezTo>
                  <a:pt x="5714124" y="1124726"/>
                  <a:pt x="5717628" y="1110712"/>
                  <a:pt x="5728138" y="1103705"/>
                </a:cubicBezTo>
                <a:lnTo>
                  <a:pt x="5791200" y="1061664"/>
                </a:lnTo>
                <a:cubicBezTo>
                  <a:pt x="5801710" y="1054657"/>
                  <a:pt x="5813799" y="1049575"/>
                  <a:pt x="5822731" y="1040643"/>
                </a:cubicBezTo>
                <a:cubicBezTo>
                  <a:pt x="5833241" y="1030133"/>
                  <a:pt x="5842529" y="1018237"/>
                  <a:pt x="5854262" y="1009112"/>
                </a:cubicBezTo>
                <a:cubicBezTo>
                  <a:pt x="5874204" y="993602"/>
                  <a:pt x="5899460" y="984935"/>
                  <a:pt x="5917324" y="967071"/>
                </a:cubicBezTo>
                <a:cubicBezTo>
                  <a:pt x="6009442" y="874953"/>
                  <a:pt x="5896712" y="991806"/>
                  <a:pt x="5969876" y="904009"/>
                </a:cubicBezTo>
                <a:cubicBezTo>
                  <a:pt x="5995166" y="873662"/>
                  <a:pt x="6001935" y="872126"/>
                  <a:pt x="6032938" y="851457"/>
                </a:cubicBezTo>
                <a:cubicBezTo>
                  <a:pt x="6052960" y="791396"/>
                  <a:pt x="6026932" y="841449"/>
                  <a:pt x="6074980" y="809416"/>
                </a:cubicBezTo>
                <a:cubicBezTo>
                  <a:pt x="6153710" y="756929"/>
                  <a:pt x="6063069" y="792364"/>
                  <a:pt x="6138042" y="767374"/>
                </a:cubicBezTo>
                <a:cubicBezTo>
                  <a:pt x="6197597" y="678038"/>
                  <a:pt x="6099507" y="816419"/>
                  <a:pt x="6222124" y="693802"/>
                </a:cubicBezTo>
                <a:cubicBezTo>
                  <a:pt x="6232634" y="683292"/>
                  <a:pt x="6244139" y="673690"/>
                  <a:pt x="6253655" y="662271"/>
                </a:cubicBezTo>
                <a:cubicBezTo>
                  <a:pt x="6261742" y="652567"/>
                  <a:pt x="6264812" y="638631"/>
                  <a:pt x="6274676" y="630740"/>
                </a:cubicBezTo>
                <a:cubicBezTo>
                  <a:pt x="6283327" y="623819"/>
                  <a:pt x="6295697" y="623733"/>
                  <a:pt x="6306207" y="620229"/>
                </a:cubicBezTo>
                <a:cubicBezTo>
                  <a:pt x="6358398" y="541943"/>
                  <a:pt x="6291320" y="638093"/>
                  <a:pt x="6358759" y="557167"/>
                </a:cubicBezTo>
                <a:cubicBezTo>
                  <a:pt x="6366846" y="547463"/>
                  <a:pt x="6371693" y="535340"/>
                  <a:pt x="6379780" y="525636"/>
                </a:cubicBezTo>
                <a:cubicBezTo>
                  <a:pt x="6405070" y="495289"/>
                  <a:pt x="6411839" y="493753"/>
                  <a:pt x="6442842" y="473084"/>
                </a:cubicBezTo>
                <a:cubicBezTo>
                  <a:pt x="6446345" y="462574"/>
                  <a:pt x="6446431" y="450204"/>
                  <a:pt x="6453352" y="441553"/>
                </a:cubicBezTo>
                <a:cubicBezTo>
                  <a:pt x="6461243" y="431689"/>
                  <a:pt x="6475179" y="428620"/>
                  <a:pt x="6484883" y="420533"/>
                </a:cubicBezTo>
                <a:cubicBezTo>
                  <a:pt x="6496302" y="411017"/>
                  <a:pt x="6504995" y="398518"/>
                  <a:pt x="6516414" y="389002"/>
                </a:cubicBezTo>
                <a:cubicBezTo>
                  <a:pt x="6526118" y="380915"/>
                  <a:pt x="6538241" y="376068"/>
                  <a:pt x="6547945" y="367981"/>
                </a:cubicBezTo>
                <a:cubicBezTo>
                  <a:pt x="6559364" y="358465"/>
                  <a:pt x="6568057" y="345966"/>
                  <a:pt x="6579476" y="336450"/>
                </a:cubicBezTo>
                <a:cubicBezTo>
                  <a:pt x="6589180" y="328363"/>
                  <a:pt x="6601566" y="323821"/>
                  <a:pt x="6611007" y="315429"/>
                </a:cubicBezTo>
                <a:cubicBezTo>
                  <a:pt x="6669911" y="263070"/>
                  <a:pt x="6663141" y="268759"/>
                  <a:pt x="6695090" y="220836"/>
                </a:cubicBezTo>
                <a:cubicBezTo>
                  <a:pt x="6721507" y="141582"/>
                  <a:pt x="6685872" y="239272"/>
                  <a:pt x="6726621" y="157774"/>
                </a:cubicBezTo>
                <a:cubicBezTo>
                  <a:pt x="6731576" y="147865"/>
                  <a:pt x="6733628" y="136753"/>
                  <a:pt x="6737131" y="126243"/>
                </a:cubicBezTo>
                <a:cubicBezTo>
                  <a:pt x="6712117" y="51197"/>
                  <a:pt x="6697675" y="75472"/>
                  <a:pt x="6747642" y="42160"/>
                </a:cubicBezTo>
                <a:cubicBezTo>
                  <a:pt x="6754649" y="31650"/>
                  <a:pt x="6758798" y="18520"/>
                  <a:pt x="6768662" y="10629"/>
                </a:cubicBezTo>
                <a:cubicBezTo>
                  <a:pt x="6797018" y="-12056"/>
                  <a:pt x="6848879" y="8259"/>
                  <a:pt x="6873766" y="10629"/>
                </a:cubicBezTo>
                <a:cubicBezTo>
                  <a:pt x="6922718" y="15291"/>
                  <a:pt x="6971863" y="17636"/>
                  <a:pt x="7020911" y="21140"/>
                </a:cubicBezTo>
                <a:lnTo>
                  <a:pt x="7062952" y="147264"/>
                </a:lnTo>
                <a:cubicBezTo>
                  <a:pt x="7066455" y="157774"/>
                  <a:pt x="7067317" y="169577"/>
                  <a:pt x="7073462" y="178795"/>
                </a:cubicBezTo>
                <a:lnTo>
                  <a:pt x="7094483" y="210326"/>
                </a:lnTo>
                <a:cubicBezTo>
                  <a:pt x="7090980" y="276891"/>
                  <a:pt x="7090008" y="343638"/>
                  <a:pt x="7083973" y="410022"/>
                </a:cubicBezTo>
                <a:cubicBezTo>
                  <a:pt x="7080688" y="446159"/>
                  <a:pt x="7066814" y="440746"/>
                  <a:pt x="7052442" y="473084"/>
                </a:cubicBezTo>
                <a:cubicBezTo>
                  <a:pt x="7037819" y="505987"/>
                  <a:pt x="7029646" y="543246"/>
                  <a:pt x="7020911" y="578188"/>
                </a:cubicBezTo>
                <a:cubicBezTo>
                  <a:pt x="7017407" y="623733"/>
                  <a:pt x="7017524" y="669702"/>
                  <a:pt x="7010400" y="714822"/>
                </a:cubicBezTo>
                <a:cubicBezTo>
                  <a:pt x="7006944" y="736709"/>
                  <a:pt x="6996387" y="756863"/>
                  <a:pt x="6989380" y="777884"/>
                </a:cubicBezTo>
                <a:lnTo>
                  <a:pt x="6968359" y="840947"/>
                </a:lnTo>
                <a:cubicBezTo>
                  <a:pt x="6964856" y="851457"/>
                  <a:pt x="6960536" y="861730"/>
                  <a:pt x="6957849" y="872478"/>
                </a:cubicBezTo>
                <a:cubicBezTo>
                  <a:pt x="6954345" y="886492"/>
                  <a:pt x="6950171" y="900355"/>
                  <a:pt x="6947338" y="914519"/>
                </a:cubicBezTo>
                <a:cubicBezTo>
                  <a:pt x="6943159" y="935416"/>
                  <a:pt x="6943567" y="957364"/>
                  <a:pt x="6936828" y="977581"/>
                </a:cubicBezTo>
                <a:cubicBezTo>
                  <a:pt x="6932833" y="989565"/>
                  <a:pt x="6922814" y="998602"/>
                  <a:pt x="6915807" y="1009112"/>
                </a:cubicBezTo>
                <a:cubicBezTo>
                  <a:pt x="6889390" y="1088366"/>
                  <a:pt x="6925025" y="990676"/>
                  <a:pt x="6884276" y="1072174"/>
                </a:cubicBezTo>
                <a:cubicBezTo>
                  <a:pt x="6853854" y="1133018"/>
                  <a:pt x="6902009" y="1075462"/>
                  <a:pt x="6842235" y="1135236"/>
                </a:cubicBezTo>
                <a:cubicBezTo>
                  <a:pt x="6826958" y="1181067"/>
                  <a:pt x="6827953" y="1196517"/>
                  <a:pt x="6800193" y="1229829"/>
                </a:cubicBezTo>
                <a:cubicBezTo>
                  <a:pt x="6790677" y="1241248"/>
                  <a:pt x="6777787" y="1249627"/>
                  <a:pt x="6768662" y="1261360"/>
                </a:cubicBezTo>
                <a:cubicBezTo>
                  <a:pt x="6702635" y="1346252"/>
                  <a:pt x="6756131" y="1304748"/>
                  <a:pt x="6695090" y="1345443"/>
                </a:cubicBezTo>
                <a:cubicBezTo>
                  <a:pt x="6676591" y="1400941"/>
                  <a:pt x="6693798" y="1370829"/>
                  <a:pt x="6621517" y="1419016"/>
                </a:cubicBezTo>
                <a:lnTo>
                  <a:pt x="6589986" y="1440036"/>
                </a:lnTo>
                <a:cubicBezTo>
                  <a:pt x="6571301" y="1468065"/>
                  <a:pt x="6565449" y="1481309"/>
                  <a:pt x="6537435" y="1503098"/>
                </a:cubicBezTo>
                <a:cubicBezTo>
                  <a:pt x="6517493" y="1518609"/>
                  <a:pt x="6492237" y="1527276"/>
                  <a:pt x="6474373" y="1545140"/>
                </a:cubicBezTo>
                <a:cubicBezTo>
                  <a:pt x="6463863" y="1555650"/>
                  <a:pt x="6454575" y="1567546"/>
                  <a:pt x="6442842" y="1576671"/>
                </a:cubicBezTo>
                <a:cubicBezTo>
                  <a:pt x="6371647" y="1632044"/>
                  <a:pt x="6399335" y="1604535"/>
                  <a:pt x="6337738" y="1639733"/>
                </a:cubicBezTo>
                <a:cubicBezTo>
                  <a:pt x="6280689" y="1672332"/>
                  <a:pt x="6332487" y="1651993"/>
                  <a:pt x="6274676" y="1671264"/>
                </a:cubicBezTo>
                <a:cubicBezTo>
                  <a:pt x="6267669" y="1681774"/>
                  <a:pt x="6263162" y="1694477"/>
                  <a:pt x="6253655" y="1702795"/>
                </a:cubicBezTo>
                <a:cubicBezTo>
                  <a:pt x="6234642" y="1719431"/>
                  <a:pt x="6211614" y="1730822"/>
                  <a:pt x="6190593" y="1744836"/>
                </a:cubicBezTo>
                <a:lnTo>
                  <a:pt x="6127531" y="1786878"/>
                </a:lnTo>
                <a:cubicBezTo>
                  <a:pt x="6117021" y="1793885"/>
                  <a:pt x="6104932" y="1798966"/>
                  <a:pt x="6096000" y="1807898"/>
                </a:cubicBezTo>
                <a:cubicBezTo>
                  <a:pt x="6085490" y="1818408"/>
                  <a:pt x="6073985" y="1828010"/>
                  <a:pt x="6064469" y="1839429"/>
                </a:cubicBezTo>
                <a:cubicBezTo>
                  <a:pt x="6056382" y="1849133"/>
                  <a:pt x="6053959" y="1863953"/>
                  <a:pt x="6043449" y="1870960"/>
                </a:cubicBezTo>
                <a:cubicBezTo>
                  <a:pt x="6031430" y="1878973"/>
                  <a:pt x="6015421" y="1877967"/>
                  <a:pt x="6001407" y="1881471"/>
                </a:cubicBezTo>
                <a:cubicBezTo>
                  <a:pt x="5952359" y="1955043"/>
                  <a:pt x="5980387" y="1930520"/>
                  <a:pt x="5927835" y="1965553"/>
                </a:cubicBezTo>
                <a:cubicBezTo>
                  <a:pt x="5920828" y="1976063"/>
                  <a:pt x="5916678" y="1989193"/>
                  <a:pt x="5906814" y="1997084"/>
                </a:cubicBezTo>
                <a:cubicBezTo>
                  <a:pt x="5898163" y="2004005"/>
                  <a:pt x="5885192" y="2002640"/>
                  <a:pt x="5875283" y="2007595"/>
                </a:cubicBezTo>
                <a:cubicBezTo>
                  <a:pt x="5863985" y="2013244"/>
                  <a:pt x="5855580" y="2024181"/>
                  <a:pt x="5843752" y="2028616"/>
                </a:cubicBezTo>
                <a:cubicBezTo>
                  <a:pt x="5832001" y="2033023"/>
                  <a:pt x="5735220" y="2048456"/>
                  <a:pt x="5728138" y="2049636"/>
                </a:cubicBezTo>
                <a:cubicBezTo>
                  <a:pt x="5707117" y="2056643"/>
                  <a:pt x="5680744" y="2054989"/>
                  <a:pt x="5665076" y="2070657"/>
                </a:cubicBezTo>
                <a:cubicBezTo>
                  <a:pt x="5644055" y="2091678"/>
                  <a:pt x="5618504" y="2108984"/>
                  <a:pt x="5602014" y="2133719"/>
                </a:cubicBezTo>
                <a:cubicBezTo>
                  <a:pt x="5573986" y="2175760"/>
                  <a:pt x="5591503" y="2158243"/>
                  <a:pt x="5549462" y="2186271"/>
                </a:cubicBezTo>
                <a:cubicBezTo>
                  <a:pt x="5530777" y="2214299"/>
                  <a:pt x="5524925" y="2227545"/>
                  <a:pt x="5496911" y="2249333"/>
                </a:cubicBezTo>
                <a:cubicBezTo>
                  <a:pt x="5476969" y="2264843"/>
                  <a:pt x="5451713" y="2273510"/>
                  <a:pt x="5433849" y="2291374"/>
                </a:cubicBezTo>
                <a:cubicBezTo>
                  <a:pt x="5423338" y="2301884"/>
                  <a:pt x="5414050" y="2313779"/>
                  <a:pt x="5402317" y="2322905"/>
                </a:cubicBezTo>
                <a:cubicBezTo>
                  <a:pt x="5382375" y="2338415"/>
                  <a:pt x="5339255" y="2364947"/>
                  <a:pt x="5339255" y="2364947"/>
                </a:cubicBezTo>
                <a:cubicBezTo>
                  <a:pt x="5301745" y="2421213"/>
                  <a:pt x="5327167" y="2387546"/>
                  <a:pt x="5255173" y="2459540"/>
                </a:cubicBezTo>
                <a:cubicBezTo>
                  <a:pt x="5244663" y="2470050"/>
                  <a:pt x="5236010" y="2482826"/>
                  <a:pt x="5223642" y="2491071"/>
                </a:cubicBezTo>
                <a:cubicBezTo>
                  <a:pt x="5213132" y="2498078"/>
                  <a:pt x="5201815" y="2504004"/>
                  <a:pt x="5192111" y="2512091"/>
                </a:cubicBezTo>
                <a:cubicBezTo>
                  <a:pt x="5180692" y="2521607"/>
                  <a:pt x="5170096" y="2532203"/>
                  <a:pt x="5160580" y="2543622"/>
                </a:cubicBezTo>
                <a:cubicBezTo>
                  <a:pt x="5152493" y="2553326"/>
                  <a:pt x="5149065" y="2566835"/>
                  <a:pt x="5139559" y="2575153"/>
                </a:cubicBezTo>
                <a:cubicBezTo>
                  <a:pt x="5120546" y="2591789"/>
                  <a:pt x="5094361" y="2599331"/>
                  <a:pt x="5076497" y="2617195"/>
                </a:cubicBezTo>
                <a:cubicBezTo>
                  <a:pt x="5004503" y="2689189"/>
                  <a:pt x="5038170" y="2663767"/>
                  <a:pt x="4981904" y="2701278"/>
                </a:cubicBezTo>
                <a:cubicBezTo>
                  <a:pt x="4921660" y="2791642"/>
                  <a:pt x="5001877" y="2685300"/>
                  <a:pt x="4929352" y="2743319"/>
                </a:cubicBezTo>
                <a:cubicBezTo>
                  <a:pt x="4919488" y="2751210"/>
                  <a:pt x="4917838" y="2766532"/>
                  <a:pt x="4908331" y="2774850"/>
                </a:cubicBezTo>
                <a:cubicBezTo>
                  <a:pt x="4889318" y="2791486"/>
                  <a:pt x="4845269" y="2816891"/>
                  <a:pt x="4845269" y="2816891"/>
                </a:cubicBezTo>
                <a:cubicBezTo>
                  <a:pt x="4796221" y="2890463"/>
                  <a:pt x="4824249" y="2865939"/>
                  <a:pt x="4771697" y="2900974"/>
                </a:cubicBezTo>
                <a:cubicBezTo>
                  <a:pt x="4685744" y="2893811"/>
                  <a:pt x="4594849" y="2879497"/>
                  <a:pt x="4508938" y="2900974"/>
                </a:cubicBezTo>
                <a:cubicBezTo>
                  <a:pt x="4494518" y="2904579"/>
                  <a:pt x="4488826" y="2922989"/>
                  <a:pt x="4477407" y="2932505"/>
                </a:cubicBezTo>
                <a:cubicBezTo>
                  <a:pt x="4467703" y="2940592"/>
                  <a:pt x="4457419" y="2948396"/>
                  <a:pt x="4445876" y="2953526"/>
                </a:cubicBezTo>
                <a:cubicBezTo>
                  <a:pt x="4400916" y="2973508"/>
                  <a:pt x="4383576" y="2972828"/>
                  <a:pt x="4340773" y="2985057"/>
                </a:cubicBezTo>
                <a:cubicBezTo>
                  <a:pt x="4330120" y="2988101"/>
                  <a:pt x="4319752" y="2992064"/>
                  <a:pt x="4309242" y="2995567"/>
                </a:cubicBezTo>
                <a:cubicBezTo>
                  <a:pt x="4298732" y="3006077"/>
                  <a:pt x="4289130" y="3017582"/>
                  <a:pt x="4277711" y="3027098"/>
                </a:cubicBezTo>
                <a:cubicBezTo>
                  <a:pt x="4268007" y="3035185"/>
                  <a:pt x="4255112" y="3039187"/>
                  <a:pt x="4246180" y="3048119"/>
                </a:cubicBezTo>
                <a:cubicBezTo>
                  <a:pt x="4237248" y="3057051"/>
                  <a:pt x="4234091" y="3070718"/>
                  <a:pt x="4225159" y="3079650"/>
                </a:cubicBezTo>
                <a:cubicBezTo>
                  <a:pt x="4216227" y="3088582"/>
                  <a:pt x="4203332" y="3092584"/>
                  <a:pt x="4193628" y="3100671"/>
                </a:cubicBezTo>
                <a:cubicBezTo>
                  <a:pt x="4094840" y="3182995"/>
                  <a:pt x="4258417" y="3067988"/>
                  <a:pt x="4099035" y="3174243"/>
                </a:cubicBezTo>
                <a:cubicBezTo>
                  <a:pt x="4088525" y="3181250"/>
                  <a:pt x="4079488" y="3191270"/>
                  <a:pt x="4067504" y="3195264"/>
                </a:cubicBezTo>
                <a:lnTo>
                  <a:pt x="4004442" y="3216284"/>
                </a:lnTo>
                <a:cubicBezTo>
                  <a:pt x="3993932" y="3219787"/>
                  <a:pt x="3983839" y="3224974"/>
                  <a:pt x="3972911" y="3226795"/>
                </a:cubicBezTo>
                <a:lnTo>
                  <a:pt x="3909849" y="3237305"/>
                </a:lnTo>
                <a:lnTo>
                  <a:pt x="3815255" y="3268836"/>
                </a:lnTo>
                <a:cubicBezTo>
                  <a:pt x="3804745" y="3272340"/>
                  <a:pt x="3792942" y="3273202"/>
                  <a:pt x="3783724" y="3279347"/>
                </a:cubicBezTo>
                <a:lnTo>
                  <a:pt x="3752193" y="3300367"/>
                </a:lnTo>
                <a:cubicBezTo>
                  <a:pt x="3745186" y="3321388"/>
                  <a:pt x="3749609" y="3351138"/>
                  <a:pt x="3731173" y="3363429"/>
                </a:cubicBezTo>
                <a:cubicBezTo>
                  <a:pt x="3658893" y="3411616"/>
                  <a:pt x="3692078" y="3397482"/>
                  <a:pt x="3636580" y="3415981"/>
                </a:cubicBezTo>
                <a:cubicBezTo>
                  <a:pt x="3607815" y="3435158"/>
                  <a:pt x="3598779" y="3435343"/>
                  <a:pt x="3584028" y="3468533"/>
                </a:cubicBezTo>
                <a:cubicBezTo>
                  <a:pt x="3578930" y="3480002"/>
                  <a:pt x="3563943" y="3549403"/>
                  <a:pt x="3541986" y="3563126"/>
                </a:cubicBezTo>
                <a:cubicBezTo>
                  <a:pt x="3523196" y="3574870"/>
                  <a:pt x="3499945" y="3577140"/>
                  <a:pt x="3478924" y="3584147"/>
                </a:cubicBezTo>
                <a:lnTo>
                  <a:pt x="3447393" y="3594657"/>
                </a:lnTo>
                <a:cubicBezTo>
                  <a:pt x="3436883" y="3601664"/>
                  <a:pt x="3427160" y="3610029"/>
                  <a:pt x="3415862" y="3615678"/>
                </a:cubicBezTo>
                <a:cubicBezTo>
                  <a:pt x="3405953" y="3620633"/>
                  <a:pt x="3392165" y="3618354"/>
                  <a:pt x="3384331" y="3626188"/>
                </a:cubicBezTo>
                <a:cubicBezTo>
                  <a:pt x="3376497" y="3634022"/>
                  <a:pt x="3377324" y="3647209"/>
                  <a:pt x="3373821" y="3657719"/>
                </a:cubicBezTo>
                <a:cubicBezTo>
                  <a:pt x="3370318" y="3699760"/>
                  <a:pt x="3375718" y="3743521"/>
                  <a:pt x="3363311" y="3783843"/>
                </a:cubicBezTo>
                <a:cubicBezTo>
                  <a:pt x="3360053" y="3794432"/>
                  <a:pt x="3341689" y="3789398"/>
                  <a:pt x="3331780" y="3794353"/>
                </a:cubicBezTo>
                <a:cubicBezTo>
                  <a:pt x="3320482" y="3800002"/>
                  <a:pt x="3311547" y="3809725"/>
                  <a:pt x="3300249" y="3815374"/>
                </a:cubicBezTo>
                <a:cubicBezTo>
                  <a:pt x="3259812" y="3835592"/>
                  <a:pt x="3182632" y="3833710"/>
                  <a:pt x="3153104" y="3836395"/>
                </a:cubicBezTo>
                <a:cubicBezTo>
                  <a:pt x="3132083" y="3850409"/>
                  <a:pt x="3114962" y="3874282"/>
                  <a:pt x="3090042" y="3878436"/>
                </a:cubicBezTo>
                <a:cubicBezTo>
                  <a:pt x="3016052" y="3890768"/>
                  <a:pt x="3047197" y="3882208"/>
                  <a:pt x="2995449" y="3899457"/>
                </a:cubicBezTo>
                <a:cubicBezTo>
                  <a:pt x="2917159" y="3951649"/>
                  <a:pt x="3013315" y="3884569"/>
                  <a:pt x="2932386" y="3952009"/>
                </a:cubicBezTo>
                <a:cubicBezTo>
                  <a:pt x="2887209" y="3989656"/>
                  <a:pt x="2916722" y="3959841"/>
                  <a:pt x="2869324" y="3983540"/>
                </a:cubicBezTo>
                <a:cubicBezTo>
                  <a:pt x="2787825" y="4024289"/>
                  <a:pt x="2885517" y="3988651"/>
                  <a:pt x="2806262" y="4015071"/>
                </a:cubicBezTo>
                <a:cubicBezTo>
                  <a:pt x="2783331" y="4083865"/>
                  <a:pt x="2815180" y="4016346"/>
                  <a:pt x="2764221" y="4057112"/>
                </a:cubicBezTo>
                <a:cubicBezTo>
                  <a:pt x="2754357" y="4065003"/>
                  <a:pt x="2752132" y="4079711"/>
                  <a:pt x="2743200" y="4088643"/>
                </a:cubicBezTo>
                <a:cubicBezTo>
                  <a:pt x="2734268" y="4097575"/>
                  <a:pt x="2721110" y="4101272"/>
                  <a:pt x="2711669" y="4109664"/>
                </a:cubicBezTo>
                <a:cubicBezTo>
                  <a:pt x="2626595" y="4185286"/>
                  <a:pt x="2682093" y="4161564"/>
                  <a:pt x="2617076" y="4183236"/>
                </a:cubicBezTo>
                <a:cubicBezTo>
                  <a:pt x="2606566" y="4193746"/>
                  <a:pt x="2598538" y="4207548"/>
                  <a:pt x="2585545" y="4214767"/>
                </a:cubicBezTo>
                <a:cubicBezTo>
                  <a:pt x="2566176" y="4225528"/>
                  <a:pt x="2522483" y="4235788"/>
                  <a:pt x="2522483" y="4235788"/>
                </a:cubicBezTo>
                <a:cubicBezTo>
                  <a:pt x="2501462" y="4249802"/>
                  <a:pt x="2477285" y="4259965"/>
                  <a:pt x="2459421" y="4277829"/>
                </a:cubicBezTo>
                <a:cubicBezTo>
                  <a:pt x="2418958" y="4318292"/>
                  <a:pt x="2440257" y="4301115"/>
                  <a:pt x="2396359" y="4330381"/>
                </a:cubicBezTo>
                <a:cubicBezTo>
                  <a:pt x="2389352" y="4340891"/>
                  <a:pt x="2384845" y="4353594"/>
                  <a:pt x="2375338" y="4361912"/>
                </a:cubicBezTo>
                <a:cubicBezTo>
                  <a:pt x="2329175" y="4402305"/>
                  <a:pt x="2320251" y="4403349"/>
                  <a:pt x="2270235" y="4414464"/>
                </a:cubicBezTo>
                <a:cubicBezTo>
                  <a:pt x="2252796" y="4418339"/>
                  <a:pt x="2234918" y="4420274"/>
                  <a:pt x="2217683" y="4424974"/>
                </a:cubicBezTo>
                <a:cubicBezTo>
                  <a:pt x="2196306" y="4430804"/>
                  <a:pt x="2154621" y="4445995"/>
                  <a:pt x="2154621" y="4445995"/>
                </a:cubicBezTo>
                <a:cubicBezTo>
                  <a:pt x="2094847" y="4505769"/>
                  <a:pt x="2152403" y="4457614"/>
                  <a:pt x="2091559" y="4488036"/>
                </a:cubicBezTo>
                <a:cubicBezTo>
                  <a:pt x="2010061" y="4528785"/>
                  <a:pt x="2107751" y="4493150"/>
                  <a:pt x="2028497" y="4519567"/>
                </a:cubicBezTo>
                <a:cubicBezTo>
                  <a:pt x="1956217" y="4567754"/>
                  <a:pt x="1989402" y="4553620"/>
                  <a:pt x="1933904" y="4572119"/>
                </a:cubicBezTo>
                <a:cubicBezTo>
                  <a:pt x="1837843" y="4636161"/>
                  <a:pt x="1985306" y="4545515"/>
                  <a:pt x="1723697" y="4603650"/>
                </a:cubicBezTo>
                <a:cubicBezTo>
                  <a:pt x="1712882" y="4606053"/>
                  <a:pt x="1719332" y="4625963"/>
                  <a:pt x="1713186" y="4635181"/>
                </a:cubicBezTo>
                <a:cubicBezTo>
                  <a:pt x="1690156" y="4669725"/>
                  <a:pt x="1679207" y="4663497"/>
                  <a:pt x="1650124" y="4687733"/>
                </a:cubicBezTo>
                <a:cubicBezTo>
                  <a:pt x="1638705" y="4697249"/>
                  <a:pt x="1631586" y="4712046"/>
                  <a:pt x="1618593" y="4719264"/>
                </a:cubicBezTo>
                <a:cubicBezTo>
                  <a:pt x="1599224" y="4730025"/>
                  <a:pt x="1576552" y="4733277"/>
                  <a:pt x="1555531" y="4740284"/>
                </a:cubicBezTo>
                <a:lnTo>
                  <a:pt x="1524000" y="4750795"/>
                </a:lnTo>
                <a:cubicBezTo>
                  <a:pt x="1454022" y="4820773"/>
                  <a:pt x="1529388" y="4754808"/>
                  <a:pt x="1460938" y="4792836"/>
                </a:cubicBezTo>
                <a:cubicBezTo>
                  <a:pt x="1438853" y="4805105"/>
                  <a:pt x="1421843" y="4826889"/>
                  <a:pt x="1397876" y="4834878"/>
                </a:cubicBezTo>
                <a:cubicBezTo>
                  <a:pt x="1387366" y="4838381"/>
                  <a:pt x="1376998" y="4842344"/>
                  <a:pt x="1366345" y="4845388"/>
                </a:cubicBezTo>
                <a:cubicBezTo>
                  <a:pt x="1336829" y="4853821"/>
                  <a:pt x="1301545" y="4860992"/>
                  <a:pt x="1271752" y="4866409"/>
                </a:cubicBezTo>
                <a:cubicBezTo>
                  <a:pt x="1250785" y="4870221"/>
                  <a:pt x="1229528" y="4872454"/>
                  <a:pt x="1208690" y="4876919"/>
                </a:cubicBezTo>
                <a:cubicBezTo>
                  <a:pt x="1142313" y="4891143"/>
                  <a:pt x="1141103" y="4892441"/>
                  <a:pt x="1093076" y="4908450"/>
                </a:cubicBezTo>
                <a:cubicBezTo>
                  <a:pt x="1082566" y="4915457"/>
                  <a:pt x="1073088" y="4924341"/>
                  <a:pt x="1061545" y="4929471"/>
                </a:cubicBezTo>
                <a:cubicBezTo>
                  <a:pt x="1041297" y="4938470"/>
                  <a:pt x="998483" y="4950491"/>
                  <a:pt x="998483" y="4950491"/>
                </a:cubicBezTo>
                <a:cubicBezTo>
                  <a:pt x="858504" y="5043812"/>
                  <a:pt x="1065965" y="4909497"/>
                  <a:pt x="935421" y="4982022"/>
                </a:cubicBezTo>
                <a:cubicBezTo>
                  <a:pt x="913336" y="4994291"/>
                  <a:pt x="897468" y="5021274"/>
                  <a:pt x="872359" y="5024064"/>
                </a:cubicBezTo>
                <a:lnTo>
                  <a:pt x="777766" y="5034574"/>
                </a:lnTo>
                <a:cubicBezTo>
                  <a:pt x="770759" y="5045084"/>
                  <a:pt x="765677" y="5057173"/>
                  <a:pt x="756745" y="5066105"/>
                </a:cubicBezTo>
                <a:cubicBezTo>
                  <a:pt x="736369" y="5086481"/>
                  <a:pt x="719329" y="5089088"/>
                  <a:pt x="693683" y="5097636"/>
                </a:cubicBezTo>
                <a:cubicBezTo>
                  <a:pt x="627117" y="5094133"/>
                  <a:pt x="560644" y="5087126"/>
                  <a:pt x="493986" y="5087126"/>
                </a:cubicBezTo>
                <a:cubicBezTo>
                  <a:pt x="458777" y="5087126"/>
                  <a:pt x="423489" y="5091147"/>
                  <a:pt x="388883" y="5097636"/>
                </a:cubicBezTo>
                <a:cubicBezTo>
                  <a:pt x="367105" y="5101719"/>
                  <a:pt x="325821" y="5118657"/>
                  <a:pt x="325821" y="5118657"/>
                </a:cubicBezTo>
                <a:cubicBezTo>
                  <a:pt x="315311" y="5125664"/>
                  <a:pt x="302181" y="5129814"/>
                  <a:pt x="294290" y="5139678"/>
                </a:cubicBezTo>
                <a:cubicBezTo>
                  <a:pt x="253524" y="5190637"/>
                  <a:pt x="321043" y="5158788"/>
                  <a:pt x="252249" y="5181719"/>
                </a:cubicBezTo>
                <a:cubicBezTo>
                  <a:pt x="241738" y="5188726"/>
                  <a:pt x="232972" y="5199676"/>
                  <a:pt x="220717" y="5202740"/>
                </a:cubicBezTo>
                <a:cubicBezTo>
                  <a:pt x="77854" y="5238455"/>
                  <a:pt x="166741" y="5186171"/>
                  <a:pt x="94593" y="5234271"/>
                </a:cubicBezTo>
                <a:cubicBezTo>
                  <a:pt x="80579" y="5213250"/>
                  <a:pt x="44563" y="5195176"/>
                  <a:pt x="52552" y="5171209"/>
                </a:cubicBezTo>
                <a:cubicBezTo>
                  <a:pt x="56055" y="5160699"/>
                  <a:pt x="56141" y="5148329"/>
                  <a:pt x="63062" y="5139678"/>
                </a:cubicBezTo>
                <a:cubicBezTo>
                  <a:pt x="70953" y="5129814"/>
                  <a:pt x="94593" y="5118657"/>
                  <a:pt x="94593" y="5118657"/>
                </a:cubicBezTo>
                <a:lnTo>
                  <a:pt x="94593" y="5118657"/>
                </a:lnTo>
              </a:path>
            </a:pathLst>
          </a:custGeom>
          <a:gradFill>
            <a:gsLst>
              <a:gs pos="21000">
                <a:srgbClr val="494949"/>
              </a:gs>
              <a:gs pos="62000">
                <a:schemeClr val="tx1">
                  <a:lumMod val="94000"/>
                </a:schemeClr>
              </a:gs>
            </a:gsLst>
            <a:lin ang="24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32" name="pole tekstowe 8"/>
          <p:cNvSpPr txBox="1">
            <a:spLocks noChangeArrowheads="1"/>
          </p:cNvSpPr>
          <p:nvPr/>
        </p:nvSpPr>
        <p:spPr bwMode="auto">
          <a:xfrm>
            <a:off x="3626107" y="5287011"/>
            <a:ext cx="383418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33" name="pole tekstowe 9"/>
          <p:cNvSpPr txBox="1">
            <a:spLocks noChangeArrowheads="1"/>
          </p:cNvSpPr>
          <p:nvPr/>
        </p:nvSpPr>
        <p:spPr bwMode="auto">
          <a:xfrm>
            <a:off x="3302334" y="5464976"/>
            <a:ext cx="383418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34" name="pole tekstowe 7"/>
          <p:cNvSpPr txBox="1">
            <a:spLocks noChangeArrowheads="1"/>
          </p:cNvSpPr>
          <p:nvPr/>
        </p:nvSpPr>
        <p:spPr bwMode="auto">
          <a:xfrm>
            <a:off x="4586425" y="4430439"/>
            <a:ext cx="383418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chemeClr val="bg2"/>
                </a:solidFill>
              </a:rPr>
              <a:t>50</a:t>
            </a:r>
          </a:p>
        </p:txBody>
      </p:sp>
      <p:sp>
        <p:nvSpPr>
          <p:cNvPr id="135" name="pole tekstowe 5"/>
          <p:cNvSpPr txBox="1">
            <a:spLocks noChangeArrowheads="1"/>
          </p:cNvSpPr>
          <p:nvPr/>
        </p:nvSpPr>
        <p:spPr bwMode="auto">
          <a:xfrm>
            <a:off x="7910404" y="1978139"/>
            <a:ext cx="482799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chemeClr val="bg2"/>
                </a:solidFill>
              </a:rPr>
              <a:t>126</a:t>
            </a:r>
          </a:p>
        </p:txBody>
      </p:sp>
      <p:sp>
        <p:nvSpPr>
          <p:cNvPr id="136" name="pole tekstowe 6"/>
          <p:cNvSpPr txBox="1">
            <a:spLocks noChangeArrowheads="1"/>
          </p:cNvSpPr>
          <p:nvPr/>
        </p:nvSpPr>
        <p:spPr bwMode="auto">
          <a:xfrm>
            <a:off x="6031500" y="3688035"/>
            <a:ext cx="51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chemeClr val="bg2"/>
                </a:solidFill>
              </a:rPr>
              <a:t>82</a:t>
            </a:r>
          </a:p>
        </p:txBody>
      </p:sp>
      <p:sp>
        <p:nvSpPr>
          <p:cNvPr id="76" name="Dowolny kształt 75"/>
          <p:cNvSpPr/>
          <p:nvPr/>
        </p:nvSpPr>
        <p:spPr bwMode="auto">
          <a:xfrm>
            <a:off x="3863975" y="1654935"/>
            <a:ext cx="5712603" cy="2878428"/>
          </a:xfrm>
          <a:custGeom>
            <a:avLst/>
            <a:gdLst>
              <a:gd name="connsiteX0" fmla="*/ 0 w 5647386"/>
              <a:gd name="connsiteY0" fmla="*/ 2878428 h 2878428"/>
              <a:gd name="connsiteX1" fmla="*/ 508715 w 5647386"/>
              <a:gd name="connsiteY1" fmla="*/ 2878428 h 2878428"/>
              <a:gd name="connsiteX2" fmla="*/ 579549 w 5647386"/>
              <a:gd name="connsiteY2" fmla="*/ 2820473 h 2878428"/>
              <a:gd name="connsiteX3" fmla="*/ 656822 w 5647386"/>
              <a:gd name="connsiteY3" fmla="*/ 2775397 h 2878428"/>
              <a:gd name="connsiteX4" fmla="*/ 708338 w 5647386"/>
              <a:gd name="connsiteY4" fmla="*/ 2762519 h 2878428"/>
              <a:gd name="connsiteX5" fmla="*/ 779172 w 5647386"/>
              <a:gd name="connsiteY5" fmla="*/ 2730321 h 2878428"/>
              <a:gd name="connsiteX6" fmla="*/ 798490 w 5647386"/>
              <a:gd name="connsiteY6" fmla="*/ 2723882 h 2878428"/>
              <a:gd name="connsiteX7" fmla="*/ 850006 w 5647386"/>
              <a:gd name="connsiteY7" fmla="*/ 2620851 h 2878428"/>
              <a:gd name="connsiteX8" fmla="*/ 901521 w 5647386"/>
              <a:gd name="connsiteY8" fmla="*/ 2511380 h 2878428"/>
              <a:gd name="connsiteX9" fmla="*/ 927279 w 5647386"/>
              <a:gd name="connsiteY9" fmla="*/ 2453426 h 2878428"/>
              <a:gd name="connsiteX10" fmla="*/ 965915 w 5647386"/>
              <a:gd name="connsiteY10" fmla="*/ 2427668 h 2878428"/>
              <a:gd name="connsiteX11" fmla="*/ 1133341 w 5647386"/>
              <a:gd name="connsiteY11" fmla="*/ 2389031 h 2878428"/>
              <a:gd name="connsiteX12" fmla="*/ 1384479 w 5647386"/>
              <a:gd name="connsiteY12" fmla="*/ 2343955 h 2878428"/>
              <a:gd name="connsiteX13" fmla="*/ 1693572 w 5647386"/>
              <a:gd name="connsiteY13" fmla="*/ 2279561 h 2878428"/>
              <a:gd name="connsiteX14" fmla="*/ 1938270 w 5647386"/>
              <a:gd name="connsiteY14" fmla="*/ 2234485 h 2878428"/>
              <a:gd name="connsiteX15" fmla="*/ 2157211 w 5647386"/>
              <a:gd name="connsiteY15" fmla="*/ 2157211 h 2878428"/>
              <a:gd name="connsiteX16" fmla="*/ 2273121 w 5647386"/>
              <a:gd name="connsiteY16" fmla="*/ 2041302 h 2878428"/>
              <a:gd name="connsiteX17" fmla="*/ 2343955 w 5647386"/>
              <a:gd name="connsiteY17" fmla="*/ 1770845 h 2878428"/>
              <a:gd name="connsiteX18" fmla="*/ 2363273 w 5647386"/>
              <a:gd name="connsiteY18" fmla="*/ 1725769 h 2878428"/>
              <a:gd name="connsiteX19" fmla="*/ 2498501 w 5647386"/>
              <a:gd name="connsiteY19" fmla="*/ 1661375 h 2878428"/>
              <a:gd name="connsiteX20" fmla="*/ 2723882 w 5647386"/>
              <a:gd name="connsiteY20" fmla="*/ 1584102 h 2878428"/>
              <a:gd name="connsiteX21" fmla="*/ 2994338 w 5647386"/>
              <a:gd name="connsiteY21" fmla="*/ 1500389 h 2878428"/>
              <a:gd name="connsiteX22" fmla="*/ 3129566 w 5647386"/>
              <a:gd name="connsiteY22" fmla="*/ 1468192 h 2878428"/>
              <a:gd name="connsiteX23" fmla="*/ 3303431 w 5647386"/>
              <a:gd name="connsiteY23" fmla="*/ 1423116 h 2878428"/>
              <a:gd name="connsiteX24" fmla="*/ 3477296 w 5647386"/>
              <a:gd name="connsiteY24" fmla="*/ 1397358 h 2878428"/>
              <a:gd name="connsiteX25" fmla="*/ 3625403 w 5647386"/>
              <a:gd name="connsiteY25" fmla="*/ 1378040 h 2878428"/>
              <a:gd name="connsiteX26" fmla="*/ 3715555 w 5647386"/>
              <a:gd name="connsiteY26" fmla="*/ 1352282 h 2878428"/>
              <a:gd name="connsiteX27" fmla="*/ 3960253 w 5647386"/>
              <a:gd name="connsiteY27" fmla="*/ 1217054 h 2878428"/>
              <a:gd name="connsiteX28" fmla="*/ 4101921 w 5647386"/>
              <a:gd name="connsiteY28" fmla="*/ 1126902 h 2878428"/>
              <a:gd name="connsiteX29" fmla="*/ 4159876 w 5647386"/>
              <a:gd name="connsiteY29" fmla="*/ 1088265 h 2878428"/>
              <a:gd name="connsiteX30" fmla="*/ 4185634 w 5647386"/>
              <a:gd name="connsiteY30" fmla="*/ 1004552 h 2878428"/>
              <a:gd name="connsiteX31" fmla="*/ 4179194 w 5647386"/>
              <a:gd name="connsiteY31" fmla="*/ 676141 h 2878428"/>
              <a:gd name="connsiteX32" fmla="*/ 4211391 w 5647386"/>
              <a:gd name="connsiteY32" fmla="*/ 631065 h 2878428"/>
              <a:gd name="connsiteX33" fmla="*/ 4250028 w 5647386"/>
              <a:gd name="connsiteY33" fmla="*/ 598868 h 2878428"/>
              <a:gd name="connsiteX34" fmla="*/ 4365938 w 5647386"/>
              <a:gd name="connsiteY34" fmla="*/ 592428 h 2878428"/>
              <a:gd name="connsiteX35" fmla="*/ 4655713 w 5647386"/>
              <a:gd name="connsiteY35" fmla="*/ 598868 h 2878428"/>
              <a:gd name="connsiteX36" fmla="*/ 4752304 w 5647386"/>
              <a:gd name="connsiteY36" fmla="*/ 585989 h 2878428"/>
              <a:gd name="connsiteX37" fmla="*/ 4848896 w 5647386"/>
              <a:gd name="connsiteY37" fmla="*/ 540913 h 2878428"/>
              <a:gd name="connsiteX38" fmla="*/ 5035639 w 5647386"/>
              <a:gd name="connsiteY38" fmla="*/ 431442 h 2878428"/>
              <a:gd name="connsiteX39" fmla="*/ 5203065 w 5647386"/>
              <a:gd name="connsiteY39" fmla="*/ 315533 h 2878428"/>
              <a:gd name="connsiteX40" fmla="*/ 5402687 w 5647386"/>
              <a:gd name="connsiteY40" fmla="*/ 199623 h 2878428"/>
              <a:gd name="connsiteX41" fmla="*/ 5550794 w 5647386"/>
              <a:gd name="connsiteY41" fmla="*/ 83713 h 2878428"/>
              <a:gd name="connsiteX42" fmla="*/ 5647386 w 5647386"/>
              <a:gd name="connsiteY42" fmla="*/ 0 h 28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647386" h="2878428">
                <a:moveTo>
                  <a:pt x="0" y="2878428"/>
                </a:moveTo>
                <a:lnTo>
                  <a:pt x="508715" y="2878428"/>
                </a:lnTo>
                <a:lnTo>
                  <a:pt x="579549" y="2820473"/>
                </a:lnTo>
                <a:lnTo>
                  <a:pt x="656822" y="2775397"/>
                </a:lnTo>
                <a:lnTo>
                  <a:pt x="708338" y="2762519"/>
                </a:lnTo>
                <a:lnTo>
                  <a:pt x="779172" y="2730321"/>
                </a:lnTo>
                <a:lnTo>
                  <a:pt x="798490" y="2723882"/>
                </a:lnTo>
                <a:lnTo>
                  <a:pt x="850006" y="2620851"/>
                </a:lnTo>
                <a:lnTo>
                  <a:pt x="901521" y="2511380"/>
                </a:lnTo>
                <a:lnTo>
                  <a:pt x="927279" y="2453426"/>
                </a:lnTo>
                <a:lnTo>
                  <a:pt x="965915" y="2427668"/>
                </a:lnTo>
                <a:lnTo>
                  <a:pt x="1133341" y="2389031"/>
                </a:lnTo>
                <a:lnTo>
                  <a:pt x="1384479" y="2343955"/>
                </a:lnTo>
                <a:lnTo>
                  <a:pt x="1693572" y="2279561"/>
                </a:lnTo>
                <a:lnTo>
                  <a:pt x="1938270" y="2234485"/>
                </a:lnTo>
                <a:lnTo>
                  <a:pt x="2157211" y="2157211"/>
                </a:lnTo>
                <a:lnTo>
                  <a:pt x="2273121" y="2041302"/>
                </a:lnTo>
                <a:lnTo>
                  <a:pt x="2343955" y="1770845"/>
                </a:lnTo>
                <a:lnTo>
                  <a:pt x="2363273" y="1725769"/>
                </a:lnTo>
                <a:lnTo>
                  <a:pt x="2498501" y="1661375"/>
                </a:lnTo>
                <a:lnTo>
                  <a:pt x="2723882" y="1584102"/>
                </a:lnTo>
                <a:lnTo>
                  <a:pt x="2994338" y="1500389"/>
                </a:lnTo>
                <a:lnTo>
                  <a:pt x="3129566" y="1468192"/>
                </a:lnTo>
                <a:lnTo>
                  <a:pt x="3303431" y="1423116"/>
                </a:lnTo>
                <a:lnTo>
                  <a:pt x="3477296" y="1397358"/>
                </a:lnTo>
                <a:lnTo>
                  <a:pt x="3625403" y="1378040"/>
                </a:lnTo>
                <a:lnTo>
                  <a:pt x="3715555" y="1352282"/>
                </a:lnTo>
                <a:lnTo>
                  <a:pt x="3960253" y="1217054"/>
                </a:lnTo>
                <a:lnTo>
                  <a:pt x="4101921" y="1126902"/>
                </a:lnTo>
                <a:lnTo>
                  <a:pt x="4159876" y="1088265"/>
                </a:lnTo>
                <a:lnTo>
                  <a:pt x="4185634" y="1004552"/>
                </a:lnTo>
                <a:lnTo>
                  <a:pt x="4179194" y="676141"/>
                </a:lnTo>
                <a:lnTo>
                  <a:pt x="4211391" y="631065"/>
                </a:lnTo>
                <a:lnTo>
                  <a:pt x="4250028" y="598868"/>
                </a:lnTo>
                <a:lnTo>
                  <a:pt x="4365938" y="592428"/>
                </a:lnTo>
                <a:lnTo>
                  <a:pt x="4655713" y="598868"/>
                </a:lnTo>
                <a:lnTo>
                  <a:pt x="4752304" y="585989"/>
                </a:lnTo>
                <a:lnTo>
                  <a:pt x="4848896" y="540913"/>
                </a:lnTo>
                <a:lnTo>
                  <a:pt x="5035639" y="431442"/>
                </a:lnTo>
                <a:lnTo>
                  <a:pt x="5203065" y="315533"/>
                </a:lnTo>
                <a:lnTo>
                  <a:pt x="5402687" y="199623"/>
                </a:lnTo>
                <a:lnTo>
                  <a:pt x="5550794" y="83713"/>
                </a:lnTo>
                <a:lnTo>
                  <a:pt x="5647386" y="0"/>
                </a:lnTo>
              </a:path>
            </a:pathLst>
          </a:custGeom>
          <a:noFill/>
          <a:ln w="76200" cap="flat" cmpd="sng" algn="ctr">
            <a:solidFill>
              <a:schemeClr val="tx2">
                <a:lumMod val="75000"/>
                <a:alpha val="93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 rot="19640712">
            <a:off x="4950634" y="3517773"/>
            <a:ext cx="2753813" cy="46657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70502"/>
              </a:avLst>
            </a:prstTxWarp>
            <a:spAutoFit/>
          </a:bodyPr>
          <a:lstStyle/>
          <a:p>
            <a:pPr algn="ctr"/>
            <a:r>
              <a:rPr lang="pl-PL" sz="1600" b="1" dirty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terra </a:t>
            </a:r>
            <a:r>
              <a:rPr lang="pl-PL" sz="1600" b="1" dirty="0" err="1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incognita</a:t>
            </a:r>
            <a:endParaRPr lang="pl-PL" sz="1600" b="1" dirty="0">
              <a:ln w="10541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3014513" y="5360455"/>
            <a:ext cx="5125621" cy="1304231"/>
            <a:chOff x="1871513" y="5360454"/>
            <a:chExt cx="5125621" cy="1304231"/>
          </a:xfrm>
        </p:grpSpPr>
        <p:sp>
          <p:nvSpPr>
            <p:cNvPr id="73" name="Prostokąt 72"/>
            <p:cNvSpPr/>
            <p:nvPr/>
          </p:nvSpPr>
          <p:spPr>
            <a:xfrm>
              <a:off x="1871513" y="5360454"/>
              <a:ext cx="208918" cy="20331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/>
          </p:nvSpPr>
          <p:spPr bwMode="auto">
            <a:xfrm rot="10378189">
              <a:off x="2162922" y="5527513"/>
              <a:ext cx="991282" cy="671677"/>
            </a:xfrm>
            <a:custGeom>
              <a:avLst/>
              <a:gdLst>
                <a:gd name="connsiteX0" fmla="*/ 0 w 1353312"/>
                <a:gd name="connsiteY0" fmla="*/ 0 h 768096"/>
                <a:gd name="connsiteX1" fmla="*/ 926592 w 1353312"/>
                <a:gd name="connsiteY1" fmla="*/ 243840 h 768096"/>
                <a:gd name="connsiteX2" fmla="*/ 1353312 w 1353312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312" h="768096">
                  <a:moveTo>
                    <a:pt x="0" y="0"/>
                  </a:moveTo>
                  <a:cubicBezTo>
                    <a:pt x="350520" y="57912"/>
                    <a:pt x="701040" y="115824"/>
                    <a:pt x="926592" y="243840"/>
                  </a:cubicBezTo>
                  <a:cubicBezTo>
                    <a:pt x="1152144" y="371856"/>
                    <a:pt x="1252728" y="569976"/>
                    <a:pt x="1353312" y="768096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latin typeface="Times New Roman" pitchFamily="18" charset="0"/>
              </a:endParaRPr>
            </a:p>
          </p:txBody>
        </p:sp>
        <p:sp>
          <p:nvSpPr>
            <p:cNvPr id="69" name="pole tekstowe 68"/>
            <p:cNvSpPr txBox="1"/>
            <p:nvPr/>
          </p:nvSpPr>
          <p:spPr>
            <a:xfrm>
              <a:off x="3270144" y="5649022"/>
              <a:ext cx="3726990" cy="1015663"/>
            </a:xfrm>
            <a:prstGeom prst="rect">
              <a:avLst/>
            </a:prstGeom>
            <a:solidFill>
              <a:srgbClr val="EAEAEA"/>
            </a:solidFill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Increased</a:t>
              </a:r>
              <a:r>
                <a:rPr lang="pl-PL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sensitivity</a:t>
              </a:r>
              <a:r>
                <a:rPr lang="pl-PL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of </a:t>
              </a:r>
              <a:r>
                <a:rPr lang="pl-PL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some</a:t>
              </a:r>
              <a:r>
                <a:rPr lang="pl-PL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electromagnetic</a:t>
              </a:r>
              <a:r>
                <a:rPr lang="pl-PL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observables</a:t>
              </a:r>
              <a:r>
                <a:rPr lang="pl-PL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to the </a:t>
              </a:r>
              <a:r>
                <a:rPr lang="pl-PL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details</a:t>
              </a:r>
              <a:r>
                <a:rPr lang="pl-PL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of n-n </a:t>
              </a:r>
              <a:r>
                <a:rPr lang="pl-PL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force</a:t>
              </a:r>
              <a:endParaRPr lang="pl-PL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F0CA336B-127D-D342-A4F1-466C7A1EB095}"/>
              </a:ext>
            </a:extLst>
          </p:cNvPr>
          <p:cNvGrpSpPr/>
          <p:nvPr/>
        </p:nvGrpSpPr>
        <p:grpSpPr>
          <a:xfrm>
            <a:off x="1420792" y="166986"/>
            <a:ext cx="5622908" cy="3272123"/>
            <a:chOff x="277792" y="166985"/>
            <a:chExt cx="5622908" cy="3272123"/>
          </a:xfrm>
        </p:grpSpPr>
        <p:grpSp>
          <p:nvGrpSpPr>
            <p:cNvPr id="131" name="Grupa 130">
              <a:extLst>
                <a:ext uri="{FF2B5EF4-FFF2-40B4-BE49-F238E27FC236}">
                  <a16:creationId xmlns:a16="http://schemas.microsoft.com/office/drawing/2014/main" xmlns="" id="{06A0AA28-6C97-C545-8595-6CBB747737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7792" y="166985"/>
              <a:ext cx="5622908" cy="3272123"/>
              <a:chOff x="134070" y="1369227"/>
              <a:chExt cx="3550894" cy="1907239"/>
            </a:xfrm>
          </p:grpSpPr>
          <p:grpSp>
            <p:nvGrpSpPr>
              <p:cNvPr id="140" name="Grupa 139">
                <a:extLst>
                  <a:ext uri="{FF2B5EF4-FFF2-40B4-BE49-F238E27FC236}">
                    <a16:creationId xmlns:a16="http://schemas.microsoft.com/office/drawing/2014/main" xmlns="" id="{8558C299-A831-C742-A071-B326AF7BAB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4070" y="1369227"/>
                <a:ext cx="3550894" cy="1907239"/>
                <a:chOff x="1655685" y="1649440"/>
                <a:chExt cx="6911245" cy="3712133"/>
              </a:xfrm>
            </p:grpSpPr>
            <p:pic>
              <p:nvPicPr>
                <p:cNvPr id="168" name="Picture 1">
                  <a:extLst>
                    <a:ext uri="{FF2B5EF4-FFF2-40B4-BE49-F238E27FC236}">
                      <a16:creationId xmlns:a16="http://schemas.microsoft.com/office/drawing/2014/main" xmlns="" id="{A5F4B208-CFB8-474A-8FAC-DEB3FBB74D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3114" b="5022"/>
                <a:stretch/>
              </p:blipFill>
              <p:spPr>
                <a:xfrm>
                  <a:off x="1655685" y="1649440"/>
                  <a:ext cx="6911245" cy="3712133"/>
                </a:xfrm>
                <a:prstGeom prst="rect">
                  <a:avLst/>
                </a:prstGeom>
              </p:spPr>
            </p:pic>
            <p:grpSp>
              <p:nvGrpSpPr>
                <p:cNvPr id="155" name="Grupa 154">
                  <a:extLst>
                    <a:ext uri="{FF2B5EF4-FFF2-40B4-BE49-F238E27FC236}">
                      <a16:creationId xmlns:a16="http://schemas.microsoft.com/office/drawing/2014/main" xmlns="" id="{E9A8FD13-AD7A-B842-8710-DBB4087EF2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14934" y="3258925"/>
                  <a:ext cx="1333527" cy="1007746"/>
                  <a:chOff x="4656644" y="3324365"/>
                  <a:chExt cx="852690" cy="644378"/>
                </a:xfrm>
              </p:grpSpPr>
              <p:sp>
                <p:nvSpPr>
                  <p:cNvPr id="156" name="Elipsa 31">
                    <a:extLst>
                      <a:ext uri="{FF2B5EF4-FFF2-40B4-BE49-F238E27FC236}">
                        <a16:creationId xmlns:a16="http://schemas.microsoft.com/office/drawing/2014/main" xmlns="" id="{FAAB4B62-F52E-C541-A6E1-1A9C9F135A45}"/>
                      </a:ext>
                    </a:extLst>
                  </p:cNvPr>
                  <p:cNvSpPr/>
                  <p:nvPr/>
                </p:nvSpPr>
                <p:spPr>
                  <a:xfrm>
                    <a:off x="4910654" y="3324365"/>
                    <a:ext cx="381897" cy="33729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540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pl-PL" ker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7" name="TextBox 45">
                    <a:extLst>
                      <a:ext uri="{FF2B5EF4-FFF2-40B4-BE49-F238E27FC236}">
                        <a16:creationId xmlns:a16="http://schemas.microsoft.com/office/drawing/2014/main" xmlns="" id="{719D25F7-ED10-584B-842A-C8C672DA6DFA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748" y="3386244"/>
                    <a:ext cx="846586" cy="245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1</a:t>
                    </a:r>
                    <a:r>
                      <a:rPr lang="pl-PL" sz="1600" b="1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8</a:t>
                    </a:r>
                    <a:r>
                      <a:rPr lang="pl-PL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O</a:t>
                    </a:r>
                    <a:endParaRPr lang="en-US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orbel"/>
                    </a:endParaRPr>
                  </a:p>
                </p:txBody>
              </p:sp>
              <p:sp>
                <p:nvSpPr>
                  <p:cNvPr id="158" name="TextBox 45">
                    <a:extLst>
                      <a:ext uri="{FF2B5EF4-FFF2-40B4-BE49-F238E27FC236}">
                        <a16:creationId xmlns:a16="http://schemas.microsoft.com/office/drawing/2014/main" xmlns="" id="{B2D471A1-3D13-AF44-B8A9-C301A877FD03}"/>
                      </a:ext>
                    </a:extLst>
                  </p:cNvPr>
                  <p:cNvSpPr txBox="1"/>
                  <p:nvPr/>
                </p:nvSpPr>
                <p:spPr>
                  <a:xfrm>
                    <a:off x="4656644" y="3745479"/>
                    <a:ext cx="846587" cy="223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1</a:t>
                    </a:r>
                    <a:r>
                      <a:rPr lang="pl-PL" sz="1400" b="1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8</a:t>
                    </a:r>
                    <a:r>
                      <a: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O</a:t>
                    </a:r>
                    <a:endParaRPr lang="en-US" sz="14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orbel"/>
                    </a:endParaRPr>
                  </a:p>
                </p:txBody>
              </p:sp>
            </p:grpSp>
          </p:grpSp>
          <p:sp>
            <p:nvSpPr>
              <p:cNvPr id="143" name="Elipsa 35">
                <a:extLst>
                  <a:ext uri="{FF2B5EF4-FFF2-40B4-BE49-F238E27FC236}">
                    <a16:creationId xmlns:a16="http://schemas.microsoft.com/office/drawing/2014/main" xmlns="" id="{DB8F68F1-6BF7-D04D-BE45-D58689E05726}"/>
                  </a:ext>
                </a:extLst>
              </p:cNvPr>
              <p:cNvSpPr/>
              <p:nvPr/>
            </p:nvSpPr>
            <p:spPr>
              <a:xfrm>
                <a:off x="1744134" y="2588462"/>
                <a:ext cx="306858" cy="271020"/>
              </a:xfrm>
              <a:prstGeom prst="ellipse">
                <a:avLst/>
              </a:prstGeom>
              <a:solidFill>
                <a:srgbClr val="00FFFF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pl-PL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5" name="TextBox 45">
                <a:extLst>
                  <a:ext uri="{FF2B5EF4-FFF2-40B4-BE49-F238E27FC236}">
                    <a16:creationId xmlns:a16="http://schemas.microsoft.com/office/drawing/2014/main" xmlns="" id="{BC1FEC4A-28CE-724F-805A-4654ED956D17}"/>
                  </a:ext>
                </a:extLst>
              </p:cNvPr>
              <p:cNvSpPr txBox="1"/>
              <p:nvPr/>
            </p:nvSpPr>
            <p:spPr>
              <a:xfrm>
                <a:off x="1552920" y="2641123"/>
                <a:ext cx="680241" cy="19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baseline="30000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rPr>
                  <a:t>1</a:t>
                </a:r>
                <a:r>
                  <a:rPr lang="pl-PL" sz="1600" b="1" baseline="30000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rPr>
                  <a:t>6</a:t>
                </a:r>
                <a:r>
                  <a:rPr lang="pl-PL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rPr>
                  <a:t>C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orbel"/>
                </a:endParaRPr>
              </a:p>
            </p:txBody>
          </p:sp>
          <p:sp>
            <p:nvSpPr>
              <p:cNvPr id="147" name="Elipsa 44">
                <a:extLst>
                  <a:ext uri="{FF2B5EF4-FFF2-40B4-BE49-F238E27FC236}">
                    <a16:creationId xmlns:a16="http://schemas.microsoft.com/office/drawing/2014/main" xmlns="" id="{ED0C311F-BD1D-DD43-AAA8-0EC3B8CFA1C6}"/>
                  </a:ext>
                </a:extLst>
              </p:cNvPr>
              <p:cNvSpPr/>
              <p:nvPr/>
            </p:nvSpPr>
            <p:spPr>
              <a:xfrm>
                <a:off x="2164123" y="2175546"/>
                <a:ext cx="306858" cy="271020"/>
              </a:xfrm>
              <a:prstGeom prst="ellipse">
                <a:avLst/>
              </a:prstGeom>
              <a:solidFill>
                <a:srgbClr val="00FFFF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pl-PL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8" name="TextBox 45">
                <a:extLst>
                  <a:ext uri="{FF2B5EF4-FFF2-40B4-BE49-F238E27FC236}">
                    <a16:creationId xmlns:a16="http://schemas.microsoft.com/office/drawing/2014/main" xmlns="" id="{76EE44F9-F4D8-0748-A552-0A8E53376A32}"/>
                  </a:ext>
                </a:extLst>
              </p:cNvPr>
              <p:cNvSpPr txBox="1"/>
              <p:nvPr/>
            </p:nvSpPr>
            <p:spPr>
              <a:xfrm>
                <a:off x="1974143" y="2230072"/>
                <a:ext cx="680241" cy="19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baseline="30000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rPr>
                  <a:t>20</a:t>
                </a:r>
                <a:r>
                  <a:rPr lang="pl-PL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rPr>
                  <a:t>O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orbel"/>
                </a:endParaRPr>
              </a:p>
            </p:txBody>
          </p:sp>
        </p:grpSp>
        <p:sp>
          <p:nvSpPr>
            <p:cNvPr id="177" name="Prostokąt 176">
              <a:extLst>
                <a:ext uri="{FF2B5EF4-FFF2-40B4-BE49-F238E27FC236}">
                  <a16:creationId xmlns:a16="http://schemas.microsoft.com/office/drawing/2014/main" xmlns="" id="{19E18D96-A559-054A-82CF-2DFBF61FE35A}"/>
                </a:ext>
              </a:extLst>
            </p:cNvPr>
            <p:cNvSpPr/>
            <p:nvPr/>
          </p:nvSpPr>
          <p:spPr>
            <a:xfrm>
              <a:off x="2797714" y="1485538"/>
              <a:ext cx="1864094" cy="190780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715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61" y="555367"/>
            <a:ext cx="9613861" cy="1080938"/>
          </a:xfrm>
        </p:spPr>
        <p:txBody>
          <a:bodyPr/>
          <a:lstStyle/>
          <a:p>
            <a:r>
              <a:rPr lang="en-GB" b="1" noProof="0" dirty="0" smtClean="0">
                <a:solidFill>
                  <a:srgbClr val="FFFF00"/>
                </a:solidFill>
              </a:rPr>
              <a:t>Conclusions</a:t>
            </a:r>
            <a:endParaRPr lang="en-GB" b="1" noProof="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2"/>
              <p:cNvSpPr txBox="1">
                <a:spLocks/>
              </p:cNvSpPr>
              <p:nvPr/>
            </p:nvSpPr>
            <p:spPr>
              <a:xfrm>
                <a:off x="80361" y="1283493"/>
                <a:ext cx="11878401" cy="5364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Italian-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Polish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-French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collaboration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allows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to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perform</a:t>
                </a:r>
                <a:r>
                  <a:rPr lang="pl-PL" sz="26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>
                    <a:latin typeface="Times New Roman"/>
                    <a:ea typeface="Times New Roman"/>
                    <a:cs typeface="Times New Roman"/>
                  </a:rPr>
                  <a:t>successful</a:t>
                </a:r>
                <a:r>
                  <a:rPr lang="pl-PL" sz="26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experiemnt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at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GANIL with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combined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AGATA+VAMOS+PARIS setup.</a:t>
                </a:r>
              </a:p>
              <a:p>
                <a:endParaRPr lang="pl-PL" sz="26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(Re)-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measurement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of </a:t>
                </a:r>
                <a:r>
                  <a:rPr lang="pl-PL" sz="2600" baseline="30000" dirty="0" smtClean="0">
                    <a:latin typeface="Times New Roman"/>
                    <a:ea typeface="Times New Roman"/>
                    <a:cs typeface="Times New Roman"/>
                  </a:rPr>
                  <a:t>17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O (</a:t>
                </a:r>
                <a:r>
                  <a:rPr lang="pl-PL" sz="2800" dirty="0" smtClean="0"/>
                  <a:t>½</a:t>
                </a:r>
                <a:r>
                  <a:rPr lang="pl-PL" sz="2800" baseline="30000" dirty="0" smtClean="0"/>
                  <a:t>-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state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) and  </a:t>
                </a:r>
                <a:r>
                  <a:rPr lang="pl-PL" sz="2600" baseline="30000" dirty="0" smtClean="0">
                    <a:latin typeface="Times New Roman"/>
                    <a:ea typeface="Times New Roman"/>
                    <a:cs typeface="Times New Roman"/>
                  </a:rPr>
                  <a:t>19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O (</a:t>
                </a:r>
                <a:r>
                  <a:rPr lang="pl-PL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7/2</a:t>
                </a:r>
                <a:r>
                  <a:rPr lang="pl-PL" sz="2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sz="26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pl-PL" sz="2600" dirty="0" err="1">
                    <a:latin typeface="Times New Roman"/>
                    <a:ea typeface="Times New Roman"/>
                    <a:cs typeface="Times New Roman"/>
                  </a:rPr>
                  <a:t>state</a:t>
                </a:r>
                <a:r>
                  <a:rPr lang="pl-PL" sz="2600" dirty="0">
                    <a:latin typeface="Times New Roman"/>
                    <a:ea typeface="Times New Roman"/>
                    <a:cs typeface="Times New Roman"/>
                  </a:rPr>
                  <a:t>)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lifetimes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–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confirmation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that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DSAM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method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for AGATA and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simultions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works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well</a:t>
                </a:r>
                <a:r>
                  <a:rPr lang="pl-PL" sz="2600" dirty="0">
                    <a:latin typeface="Times New Roman"/>
                    <a:ea typeface="Times New Roman"/>
                    <a:cs typeface="Times New Roman"/>
                  </a:rPr>
                  <a:t>.</a:t>
                </a:r>
              </a:p>
              <a:p>
                <a:endParaRPr lang="pl-PL" sz="26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We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measured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lifetime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of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second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2</a:t>
                </a:r>
                <a:r>
                  <a:rPr lang="pl-PL" sz="2600" baseline="30000" dirty="0" smtClean="0">
                    <a:latin typeface="Times New Roman"/>
                    <a:ea typeface="Times New Roman"/>
                    <a:cs typeface="Times New Roman"/>
                  </a:rPr>
                  <a:t>+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in </a:t>
                </a:r>
                <a:r>
                  <a:rPr lang="pl-PL" sz="2600" baseline="30000" dirty="0" smtClean="0">
                    <a:latin typeface="Times New Roman"/>
                    <a:ea typeface="Times New Roman"/>
                    <a:cs typeface="Times New Roman"/>
                  </a:rPr>
                  <a:t>20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O: 150</a:t>
                </a:r>
                <a14:m>
                  <m:oMath xmlns:m="http://schemas.openxmlformats.org/officeDocument/2006/math" xmlns="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l-PL" sz="1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pl-PL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mr>
                      <m:mr>
                        <m:e>
                          <m:r>
                            <a:rPr lang="pl-PL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mr>
                    </m:m>
                    <m:r>
                      <a:rPr lang="pl-PL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fs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, </a:t>
                </a:r>
                <a:r>
                  <a:rPr lang="pl-PL" sz="26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which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is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consistent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with the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calculations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including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three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body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interactions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.  </a:t>
                </a:r>
                <a:r>
                  <a:rPr lang="pl-PL" sz="2600" dirty="0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AGATA </a:t>
                </a:r>
                <a:r>
                  <a:rPr lang="pl-PL" sz="2600" dirty="0" err="1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tracking</a:t>
                </a:r>
                <a:r>
                  <a:rPr lang="pl-PL" sz="2600" dirty="0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crucial</a:t>
                </a:r>
                <a:r>
                  <a:rPr lang="pl-PL" sz="2600" dirty="0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 for </a:t>
                </a:r>
                <a:r>
                  <a:rPr lang="pl-PL" sz="2600" dirty="0" err="1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obtaining</a:t>
                </a:r>
                <a:r>
                  <a:rPr lang="pl-PL" sz="2600" dirty="0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results</a:t>
                </a:r>
                <a:r>
                  <a:rPr lang="pl-PL" sz="2600" dirty="0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</a:p>
              <a:p>
                <a:endParaRPr lang="pl-PL" sz="2600" dirty="0" smtClean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Extracted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estimates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of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lifetime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 in </a:t>
                </a:r>
                <a:r>
                  <a:rPr lang="pl-PL" sz="2600" baseline="30000" dirty="0">
                    <a:latin typeface="Times New Roman"/>
                    <a:ea typeface="Times New Roman"/>
                    <a:cs typeface="Times New Roman"/>
                  </a:rPr>
                  <a:t>16</a:t>
                </a:r>
                <a:r>
                  <a:rPr lang="pl-PL" sz="2600" dirty="0">
                    <a:latin typeface="Times New Roman"/>
                    <a:ea typeface="Times New Roman"/>
                    <a:cs typeface="Times New Roman"/>
                  </a:rPr>
                  <a:t>C 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which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depend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on non-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shifted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gamma-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ray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energy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. </a:t>
                </a:r>
              </a:p>
              <a:p>
                <a:endParaRPr lang="pl-PL" sz="2600" dirty="0"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Draft of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publication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send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to co-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authors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.</a:t>
                </a:r>
              </a:p>
              <a:p>
                <a:endParaRPr lang="pl-PL" sz="26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N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isotopes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–S.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Ziliani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 talk </a:t>
                </a:r>
                <a:r>
                  <a:rPr lang="pl-PL" sz="2600" dirty="0" err="1" smtClean="0">
                    <a:latin typeface="Times New Roman"/>
                    <a:ea typeface="Times New Roman"/>
                    <a:cs typeface="Times New Roman"/>
                  </a:rPr>
                  <a:t>today</a:t>
                </a:r>
                <a:r>
                  <a:rPr lang="pl-PL" sz="2600" dirty="0" smtClean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GB" sz="26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endParaRPr lang="pl-PL" sz="26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endParaRPr lang="pl-PL" sz="26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endParaRPr lang="en-GB" sz="26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1" y="1283493"/>
                <a:ext cx="11878401" cy="5364441"/>
              </a:xfrm>
              <a:prstGeom prst="rect">
                <a:avLst/>
              </a:prstGeom>
              <a:blipFill rotWithShape="0">
                <a:blip r:embed="rId2"/>
                <a:stretch>
                  <a:fillRect l="-308" t="-2045" r="-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42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425" y="453225"/>
            <a:ext cx="9404723" cy="1400530"/>
          </a:xfrm>
        </p:spPr>
        <p:txBody>
          <a:bodyPr/>
          <a:lstStyle/>
          <a:p>
            <a:r>
              <a:rPr lang="en-GB" noProof="0" dirty="0" smtClean="0">
                <a:solidFill>
                  <a:srgbClr val="FFFF00"/>
                </a:solidFill>
              </a:rPr>
              <a:t>Acknowledgements</a:t>
            </a:r>
            <a:endParaRPr lang="en-GB" noProof="0" dirty="0">
              <a:solidFill>
                <a:srgbClr val="FFFF00"/>
              </a:solidFill>
            </a:endParaRPr>
          </a:p>
        </p:txBody>
      </p:sp>
      <p:sp>
        <p:nvSpPr>
          <p:cNvPr id="4" name="Text Box 5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DDD49F6-9A72-DC41-A0D4-725B2285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24" y="1486202"/>
            <a:ext cx="11500599" cy="467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18" charset="0"/>
              <a:buNone/>
            </a:pPr>
            <a:endParaRPr lang="pl-PL" sz="1000" b="1" dirty="0"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18" charset="0"/>
              <a:buNone/>
            </a:pPr>
            <a:r>
              <a:rPr lang="pl-PL" sz="1100" b="1" dirty="0">
                <a:solidFill>
                  <a:srgbClr val="FFFF00"/>
                </a:solidFill>
                <a:latin typeface="Arial" charset="0"/>
              </a:rPr>
              <a:t>S. Leoni</a:t>
            </a:r>
            <a:r>
              <a:rPr lang="pl-PL" sz="1100" b="1" dirty="0">
                <a:latin typeface="Arial" charset="0"/>
              </a:rPr>
              <a:t>, F. C.L. </a:t>
            </a:r>
            <a:r>
              <a:rPr lang="pl-PL" sz="1100" b="1" dirty="0" err="1">
                <a:latin typeface="Arial" charset="0"/>
              </a:rPr>
              <a:t>Crespi</a:t>
            </a:r>
            <a:r>
              <a:rPr lang="pl-PL" sz="1100" b="1" dirty="0">
                <a:latin typeface="Arial" charset="0"/>
              </a:rPr>
              <a:t>, S. </a:t>
            </a:r>
            <a:r>
              <a:rPr lang="pl-PL" sz="1100" b="1" dirty="0" err="1">
                <a:latin typeface="Arial" charset="0"/>
              </a:rPr>
              <a:t>Ziliani</a:t>
            </a:r>
            <a:r>
              <a:rPr lang="pl-PL" sz="1100" b="1" dirty="0">
                <a:latin typeface="Arial" charset="0"/>
              </a:rPr>
              <a:t>, G. </a:t>
            </a:r>
            <a:r>
              <a:rPr lang="pl-PL" sz="1100" b="1" dirty="0" err="1">
                <a:latin typeface="Arial" charset="0"/>
              </a:rPr>
              <a:t>Benzoni</a:t>
            </a:r>
            <a:r>
              <a:rPr lang="pl-PL" sz="1100" b="1" dirty="0">
                <a:latin typeface="Arial" charset="0"/>
              </a:rPr>
              <a:t>, C. </a:t>
            </a:r>
            <a:r>
              <a:rPr lang="pl-PL" sz="1100" b="1" dirty="0" err="1">
                <a:latin typeface="Arial" charset="0"/>
              </a:rPr>
              <a:t>Boiano</a:t>
            </a:r>
            <a:r>
              <a:rPr lang="pl-PL" sz="1100" b="1" dirty="0">
                <a:latin typeface="Arial" charset="0"/>
              </a:rPr>
              <a:t>, S. </a:t>
            </a:r>
            <a:r>
              <a:rPr lang="pl-PL" sz="1100" b="1" dirty="0" err="1">
                <a:latin typeface="Arial" charset="0"/>
              </a:rPr>
              <a:t>Bottoni</a:t>
            </a:r>
            <a:r>
              <a:rPr lang="pl-PL" sz="1100" b="1" dirty="0">
                <a:latin typeface="Arial" charset="0"/>
              </a:rPr>
              <a:t>, A. </a:t>
            </a:r>
            <a:r>
              <a:rPr lang="pl-PL" sz="1100" b="1" dirty="0" err="1">
                <a:latin typeface="Arial" charset="0"/>
              </a:rPr>
              <a:t>Bracco</a:t>
            </a:r>
            <a:r>
              <a:rPr lang="pl-PL" sz="1100" b="1" dirty="0">
                <a:latin typeface="Arial" charset="0"/>
              </a:rPr>
              <a:t>, S. </a:t>
            </a:r>
            <a:r>
              <a:rPr lang="pl-PL" sz="1100" b="1" dirty="0" err="1">
                <a:latin typeface="Arial" charset="0"/>
              </a:rPr>
              <a:t>Brambilla</a:t>
            </a:r>
            <a:r>
              <a:rPr lang="pl-PL" sz="1100" b="1" dirty="0">
                <a:latin typeface="Arial" charset="0"/>
              </a:rPr>
              <a:t>, F. </a:t>
            </a:r>
            <a:r>
              <a:rPr lang="pl-PL" sz="1100" b="1" dirty="0" err="1">
                <a:latin typeface="Arial" charset="0"/>
              </a:rPr>
              <a:t>Camera</a:t>
            </a:r>
            <a:r>
              <a:rPr lang="pl-PL" sz="1100" b="1" dirty="0">
                <a:latin typeface="Arial" charset="0"/>
              </a:rPr>
              <a:t>, B. </a:t>
            </a:r>
            <a:r>
              <a:rPr lang="pl-PL" sz="1100" b="1" dirty="0" err="1">
                <a:latin typeface="Arial" charset="0"/>
              </a:rPr>
              <a:t>Million</a:t>
            </a:r>
            <a:r>
              <a:rPr lang="pl-PL" sz="1100" b="1" dirty="0">
                <a:latin typeface="Arial" charset="0"/>
              </a:rPr>
              <a:t>, O. Wieland; </a:t>
            </a: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18" charset="0"/>
              <a:buNone/>
            </a:pPr>
            <a:r>
              <a:rPr lang="pl-PL" sz="1100" b="1" i="1" dirty="0" err="1"/>
              <a:t>Univ</a:t>
            </a:r>
            <a:r>
              <a:rPr lang="pl-PL" sz="1100" b="1" i="1" dirty="0"/>
              <a:t>. and INFN </a:t>
            </a:r>
            <a:r>
              <a:rPr lang="pl-PL" sz="1100" b="1" i="1" dirty="0" err="1"/>
              <a:t>Milano</a:t>
            </a:r>
            <a:r>
              <a:rPr lang="pl-PL" sz="1100" b="1" i="1" dirty="0"/>
              <a:t>, </a:t>
            </a:r>
            <a:r>
              <a:rPr lang="pl-PL" sz="1100" b="1" i="1" dirty="0" err="1" smtClean="0"/>
              <a:t>Italy</a:t>
            </a:r>
            <a:endParaRPr lang="pl-PL" sz="1100" b="1" i="1" dirty="0" smtClean="0"/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18" charset="0"/>
              <a:buNone/>
            </a:pPr>
            <a:endParaRPr lang="pl-PL" sz="1100" b="1" dirty="0"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>
                <a:solidFill>
                  <a:srgbClr val="FFFF00"/>
                </a:solidFill>
                <a:latin typeface="Arial" charset="0"/>
              </a:rPr>
              <a:t>B. </a:t>
            </a:r>
            <a:r>
              <a:rPr lang="pl-PL" sz="1100" b="1" dirty="0" smtClean="0">
                <a:solidFill>
                  <a:srgbClr val="FFFF00"/>
                </a:solidFill>
                <a:latin typeface="Arial" charset="0"/>
              </a:rPr>
              <a:t>Fornal, </a:t>
            </a:r>
            <a:r>
              <a:rPr lang="pl-PL" sz="1100" b="1" dirty="0">
                <a:solidFill>
                  <a:srgbClr val="FFFF00"/>
                </a:solidFill>
                <a:latin typeface="Arial" charset="0"/>
              </a:rPr>
              <a:t>M. </a:t>
            </a:r>
            <a:r>
              <a:rPr lang="pl-PL" sz="1100" b="1" dirty="0" smtClean="0">
                <a:solidFill>
                  <a:srgbClr val="FFFF00"/>
                </a:solidFill>
                <a:latin typeface="Arial" charset="0"/>
              </a:rPr>
              <a:t>C.</a:t>
            </a:r>
            <a:r>
              <a:rPr lang="pl-PL" sz="1100" b="1" dirty="0" smtClean="0">
                <a:latin typeface="Arial" charset="0"/>
              </a:rPr>
              <a:t>, </a:t>
            </a:r>
            <a:r>
              <a:rPr lang="pl-PL" sz="1100" b="1" dirty="0">
                <a:latin typeface="Arial" charset="0"/>
              </a:rPr>
              <a:t>A. Maj, P. Bednarczyk, N. Cieplicka-</a:t>
            </a:r>
            <a:r>
              <a:rPr lang="pl-PL" sz="1100" b="1" dirty="0" err="1">
                <a:latin typeface="Arial" charset="0"/>
              </a:rPr>
              <a:t>Orynczak</a:t>
            </a:r>
            <a:r>
              <a:rPr lang="pl-PL" sz="1100" b="1" dirty="0">
                <a:latin typeface="Arial" charset="0"/>
              </a:rPr>
              <a:t> , J. Grębosz, L. W. Iskra, M. Krzysiek, M. Kmiecik, K. Mazurek, B. Wasilewska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</a:t>
            </a:r>
            <a:r>
              <a:rPr lang="en-US" sz="1100" b="1" i="1" dirty="0"/>
              <a:t>I</a:t>
            </a:r>
            <a:r>
              <a:rPr lang="pl-PL" sz="1100" b="1" i="1" dirty="0"/>
              <a:t>FJ</a:t>
            </a:r>
            <a:r>
              <a:rPr lang="en-US" sz="1100" b="1" i="1" dirty="0"/>
              <a:t> </a:t>
            </a:r>
            <a:r>
              <a:rPr lang="pl-PL" sz="1100" b="1" i="1" dirty="0"/>
              <a:t> PAN </a:t>
            </a:r>
            <a:r>
              <a:rPr lang="en-US" sz="1100" b="1" i="1" dirty="0"/>
              <a:t>Krakow</a:t>
            </a:r>
            <a:r>
              <a:rPr lang="pl-PL" sz="1100" b="1" i="1" dirty="0"/>
              <a:t>, Poland</a:t>
            </a: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latin typeface="Arial" charset="0"/>
              </a:rPr>
              <a:t>E</a:t>
            </a:r>
            <a:r>
              <a:rPr lang="pl-PL" sz="1100" b="1" dirty="0">
                <a:latin typeface="Arial" charset="0"/>
              </a:rPr>
              <a:t>. Clement, G. de France, B. </a:t>
            </a:r>
            <a:r>
              <a:rPr lang="pl-PL" sz="1100" b="1" dirty="0" err="1">
                <a:latin typeface="Arial" charset="0"/>
              </a:rPr>
              <a:t>Jacquot</a:t>
            </a:r>
            <a:r>
              <a:rPr lang="pl-PL" sz="1100" b="1" dirty="0">
                <a:latin typeface="Arial" charset="0"/>
              </a:rPr>
              <a:t>, Y. Kim, A. </a:t>
            </a:r>
            <a:r>
              <a:rPr lang="pl-PL" sz="1100" b="1" dirty="0" err="1">
                <a:latin typeface="Arial" charset="0"/>
              </a:rPr>
              <a:t>Lemasson</a:t>
            </a:r>
            <a:r>
              <a:rPr lang="pl-PL" sz="1100" b="1" dirty="0">
                <a:latin typeface="Arial" charset="0"/>
              </a:rPr>
              <a:t>, H. Li, C. </a:t>
            </a:r>
            <a:r>
              <a:rPr lang="pl-PL" sz="1100" b="1" dirty="0" err="1">
                <a:latin typeface="Arial" charset="0"/>
              </a:rPr>
              <a:t>Michelagnoli</a:t>
            </a:r>
            <a:r>
              <a:rPr lang="pl-PL" sz="1100" b="1" dirty="0">
                <a:latin typeface="Arial" charset="0"/>
              </a:rPr>
              <a:t>, M. </a:t>
            </a:r>
            <a:r>
              <a:rPr lang="pl-PL" sz="1100" b="1" dirty="0" err="1" smtClean="0">
                <a:latin typeface="Arial" charset="0"/>
              </a:rPr>
              <a:t>Rejmund</a:t>
            </a:r>
            <a:r>
              <a:rPr lang="pl-PL" sz="1100" b="1" dirty="0" smtClean="0">
                <a:latin typeface="Arial" charset="0"/>
              </a:rPr>
              <a:t>;     </a:t>
            </a:r>
            <a:r>
              <a:rPr lang="pl-PL" sz="1100" b="1" i="1" dirty="0">
                <a:latin typeface="+mn-lt"/>
              </a:rPr>
              <a:t>GANIL Caen, France</a:t>
            </a:r>
            <a:endParaRPr lang="pl-PL" sz="1200" b="1" i="1" dirty="0"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18" charset="0"/>
              <a:buNone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18" charset="0"/>
              <a:buNone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D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Mengoni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F.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Recchia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D.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Bazzacco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S.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Lenzi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S.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Lunardi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J.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Valiente-Dobon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DeAngelis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D.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Napoli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      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INFN LNL, INFN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Padova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,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Univ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. of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Padova</a:t>
            </a:r>
            <a:endParaRPr lang="pl-PL" sz="1100" b="1" i="1" dirty="0">
              <a:solidFill>
                <a:srgbClr val="FFFFFF"/>
              </a:solidFill>
              <a:latin typeface="Times New Roman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A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Dewald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C.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Fransen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C. Müller-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Gatermann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M.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Bast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M. 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Beckers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T.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Braunroth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A. 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Goldkuhle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        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Univ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. of Koeln</a:t>
            </a: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 smtClean="0">
                <a:solidFill>
                  <a:srgbClr val="FFFFFF"/>
                </a:solidFill>
                <a:latin typeface="Arial" charset="0"/>
              </a:rPr>
              <a:t>Dorvaux</a:t>
            </a: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, S. </a:t>
            </a:r>
            <a:r>
              <a:rPr lang="pl-PL" sz="1100" b="1" dirty="0" err="1" smtClean="0">
                <a:solidFill>
                  <a:srgbClr val="FFFFFF"/>
                </a:solidFill>
                <a:latin typeface="Arial" charset="0"/>
              </a:rPr>
              <a:t>Kihel</a:t>
            </a: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pl-PL" sz="1100" b="1" dirty="0">
                <a:latin typeface="Arial" charset="0"/>
              </a:rPr>
              <a:t>C. Schmitt</a:t>
            </a: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;      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CNRS/IN2P3, Strasbourg, France</a:t>
            </a: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latin typeface="Arial" charset="0"/>
            </a:endParaRP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latin typeface="Arial" charset="0"/>
              </a:rPr>
              <a:t>I</a:t>
            </a:r>
            <a:r>
              <a:rPr lang="pl-PL" sz="1100" b="1" dirty="0">
                <a:latin typeface="Arial" charset="0"/>
              </a:rPr>
              <a:t>. </a:t>
            </a:r>
            <a:r>
              <a:rPr lang="pl-PL" sz="1100" b="1" dirty="0" err="1">
                <a:latin typeface="Arial" charset="0"/>
              </a:rPr>
              <a:t>Matea</a:t>
            </a:r>
            <a:r>
              <a:rPr lang="pl-PL" sz="1100" b="1" dirty="0">
                <a:latin typeface="Arial" charset="0"/>
              </a:rPr>
              <a:t>, 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I. Stefan;       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IPN Orsay, France</a:t>
            </a: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P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Napiorkowski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, M.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Matejska-Minda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     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HIL UW,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Warsaw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, Poland</a:t>
            </a:r>
            <a:endParaRPr lang="pl-PL" sz="1200" b="1" i="1" dirty="0">
              <a:solidFill>
                <a:srgbClr val="FFFF00"/>
              </a:solidFill>
              <a:latin typeface="Arial" charset="0"/>
            </a:endParaRP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Harakeh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     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KVI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Univ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. Groningen,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Netherlands</a:t>
            </a:r>
            <a:endParaRPr lang="pl-PL" sz="1200" b="1" i="1" dirty="0">
              <a:solidFill>
                <a:srgbClr val="FFFF00"/>
              </a:solidFill>
              <a:latin typeface="Arial" charset="0"/>
            </a:endParaRP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V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Nanal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 et al.;     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Univ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. of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Calcata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,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India</a:t>
            </a:r>
            <a:endParaRPr lang="pl-PL" sz="1100" b="1" i="1" dirty="0">
              <a:solidFill>
                <a:srgbClr val="FFFFFF"/>
              </a:solidFill>
              <a:latin typeface="Times New Roman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Kicińska-</a:t>
            </a:r>
            <a:r>
              <a:rPr lang="pl-PL" sz="1100" b="1" dirty="0" err="1" smtClean="0">
                <a:solidFill>
                  <a:srgbClr val="FFFFFF"/>
                </a:solidFill>
                <a:latin typeface="Arial" charset="0"/>
              </a:rPr>
              <a:t>Habior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   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Univ.of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Warsaw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, Poland</a:t>
            </a:r>
            <a:endParaRPr lang="pl-PL" sz="1200" b="1" i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Stanoiu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     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IFIN-HH, </a:t>
            </a:r>
            <a:r>
              <a:rPr lang="pl-PL" sz="1100" b="1" i="1" dirty="0" err="1">
                <a:solidFill>
                  <a:srgbClr val="FFFFFF"/>
                </a:solidFill>
                <a:latin typeface="Times New Roman"/>
              </a:rPr>
              <a:t>Bucharest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, Romania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r>
              <a:rPr lang="pl-PL" sz="1100" b="1" dirty="0" smtClean="0">
                <a:solidFill>
                  <a:srgbClr val="FFFFFF"/>
                </a:solidFill>
                <a:latin typeface="Arial" charset="0"/>
              </a:rPr>
              <a:t>A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l-PL" sz="1100" b="1" dirty="0" err="1">
                <a:solidFill>
                  <a:srgbClr val="FFFFFF"/>
                </a:solidFill>
                <a:latin typeface="Arial" charset="0"/>
              </a:rPr>
              <a:t>Karpov</a:t>
            </a:r>
            <a:r>
              <a:rPr lang="pl-PL" sz="1100" b="1" dirty="0">
                <a:solidFill>
                  <a:srgbClr val="FFFFFF"/>
                </a:solidFill>
                <a:latin typeface="Arial" charset="0"/>
              </a:rPr>
              <a:t>;     </a:t>
            </a:r>
            <a:r>
              <a:rPr lang="pl-PL" sz="1100" b="1" i="1" dirty="0">
                <a:solidFill>
                  <a:srgbClr val="FFFFFF"/>
                </a:solidFill>
                <a:latin typeface="Times New Roman"/>
              </a:rPr>
              <a:t>JINR, Dubna, Russia</a:t>
            </a:r>
          </a:p>
          <a:p>
            <a:pPr lvl="0" eaLnBrk="1" hangingPunct="1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</a:pPr>
            <a:endParaRPr lang="pl-PL" sz="1100" b="1" i="1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066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50641"/>
              </p:ext>
            </p:extLst>
          </p:nvPr>
        </p:nvGraphicFramePr>
        <p:xfrm>
          <a:off x="1151195" y="912729"/>
          <a:ext cx="7878826" cy="550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Graph" r:id="rId3" imgW="4154760" imgH="2900160" progId="Origin50.Graph">
                  <p:embed/>
                </p:oleObj>
              </mc:Choice>
              <mc:Fallback>
                <p:oleObj name="Graph" r:id="rId3" imgW="415476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195" y="912729"/>
                        <a:ext cx="7878826" cy="550042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571129" y="1102659"/>
            <a:ext cx="221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NNDC,</a:t>
            </a:r>
          </a:p>
          <a:p>
            <a:r>
              <a:rPr lang="pl-PL" dirty="0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pl-PL" dirty="0" smtClean="0">
                <a:solidFill>
                  <a:schemeClr val="bg1"/>
                </a:solidFill>
              </a:rPr>
              <a:t>  &lt; 26 </a:t>
            </a:r>
            <a:r>
              <a:rPr lang="pl-PL" dirty="0" err="1" smtClean="0">
                <a:solidFill>
                  <a:schemeClr val="bg1"/>
                </a:solidFill>
              </a:rPr>
              <a:t>fs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0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924372" y="179630"/>
            <a:ext cx="1146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aseline="30000" dirty="0" smtClean="0">
                <a:solidFill>
                  <a:srgbClr val="FFFF00"/>
                </a:solidFill>
                <a:latin typeface="Calibri"/>
                <a:cs typeface="Calibri"/>
              </a:rPr>
              <a:t>20</a:t>
            </a:r>
            <a:r>
              <a:rPr lang="it-IT" sz="5400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endParaRPr lang="it-IT" sz="5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8905" y="0"/>
            <a:ext cx="10064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566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  <a:cs typeface="Calibri"/>
              </a:rPr>
              <a:t>Comparison with </a:t>
            </a:r>
            <a:r>
              <a:rPr lang="en-US" sz="4000" b="1" i="1" dirty="0" err="1" smtClean="0">
                <a:solidFill>
                  <a:srgbClr val="FFFF00"/>
                </a:solidFill>
                <a:latin typeface="Calibri"/>
                <a:cs typeface="Calibri"/>
              </a:rPr>
              <a:t>ab</a:t>
            </a:r>
            <a:r>
              <a:rPr lang="en-US" sz="4000" b="1" i="1" dirty="0" smtClean="0">
                <a:solidFill>
                  <a:srgbClr val="FFFF00"/>
                </a:solidFill>
                <a:latin typeface="Calibri"/>
                <a:cs typeface="Calibri"/>
              </a:rPr>
              <a:t> initio </a:t>
            </a:r>
            <a:r>
              <a:rPr lang="en-US" sz="4000" b="1" dirty="0" smtClean="0">
                <a:solidFill>
                  <a:srgbClr val="FFFF00"/>
                </a:solidFill>
                <a:latin typeface="Calibri"/>
                <a:cs typeface="Calibri"/>
              </a:rPr>
              <a:t>predictions</a:t>
            </a:r>
            <a:endParaRPr lang="it-IT" sz="4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619525" y="942645"/>
            <a:ext cx="5217583" cy="480592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Immagin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2"/>
          <a:stretch/>
        </p:blipFill>
        <p:spPr bwMode="auto">
          <a:xfrm>
            <a:off x="4029285" y="1338150"/>
            <a:ext cx="2936598" cy="4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tangolo 20"/>
          <p:cNvSpPr/>
          <p:nvPr/>
        </p:nvSpPr>
        <p:spPr>
          <a:xfrm>
            <a:off x="4835141" y="1556621"/>
            <a:ext cx="3336786" cy="3495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" name="Picture 2" descr="Résultat de recherche d'images pour &quot;nuclear 3-body force&quot;"/>
          <p:cNvPicPr>
            <a:picLocks noChangeAspect="1" noChangeArrowheads="1"/>
          </p:cNvPicPr>
          <p:nvPr/>
        </p:nvPicPr>
        <p:blipFill rotWithShape="1">
          <a:blip r:embed="rId3" cstate="print"/>
          <a:srcRect r="48675"/>
          <a:stretch/>
        </p:blipFill>
        <p:spPr bwMode="auto">
          <a:xfrm>
            <a:off x="8390465" y="2043957"/>
            <a:ext cx="1002558" cy="1296144"/>
          </a:xfrm>
          <a:prstGeom prst="rect">
            <a:avLst/>
          </a:prstGeom>
          <a:noFill/>
        </p:spPr>
      </p:pic>
      <p:pic>
        <p:nvPicPr>
          <p:cNvPr id="23" name="Picture 2" descr="Résultat de recherche d'images pour &quot;nuclear 3-body force&quot;"/>
          <p:cNvPicPr>
            <a:picLocks noChangeAspect="1" noChangeArrowheads="1"/>
          </p:cNvPicPr>
          <p:nvPr/>
        </p:nvPicPr>
        <p:blipFill rotWithShape="1">
          <a:blip r:embed="rId3" cstate="print"/>
          <a:srcRect l="868"/>
          <a:stretch/>
        </p:blipFill>
        <p:spPr bwMode="auto">
          <a:xfrm>
            <a:off x="8372717" y="3482950"/>
            <a:ext cx="1936420" cy="1296144"/>
          </a:xfrm>
          <a:prstGeom prst="rect">
            <a:avLst/>
          </a:prstGeom>
          <a:noFill/>
        </p:spPr>
      </p:pic>
      <p:sp>
        <p:nvSpPr>
          <p:cNvPr id="24" name="CasellaDiTesto 23"/>
          <p:cNvSpPr txBox="1"/>
          <p:nvPr/>
        </p:nvSpPr>
        <p:spPr>
          <a:xfrm>
            <a:off x="7307345" y="2526088"/>
            <a:ext cx="629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  <a:latin typeface="Arial"/>
              </a:rPr>
              <a:t>NN</a:t>
            </a:r>
            <a:endParaRPr lang="it-IT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52711" y="3510497"/>
            <a:ext cx="851687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00"/>
                </a:solidFill>
                <a:latin typeface="Arial"/>
              </a:rPr>
              <a:t>NN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00"/>
                </a:solidFill>
                <a:latin typeface="Arial"/>
              </a:rPr>
              <a:t>+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00"/>
                </a:solidFill>
                <a:latin typeface="Arial"/>
              </a:rPr>
              <a:t>NNN</a:t>
            </a:r>
            <a:endParaRPr lang="it-IT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6" name="Gruppo 45"/>
          <p:cNvGrpSpPr/>
          <p:nvPr/>
        </p:nvGrpSpPr>
        <p:grpSpPr>
          <a:xfrm>
            <a:off x="112063" y="1220870"/>
            <a:ext cx="5624545" cy="2520478"/>
            <a:chOff x="112034" y="1220870"/>
            <a:chExt cx="5623080" cy="2520478"/>
          </a:xfrm>
        </p:grpSpPr>
        <p:sp>
          <p:nvSpPr>
            <p:cNvPr id="26" name="Ovale 25"/>
            <p:cNvSpPr/>
            <p:nvPr/>
          </p:nvSpPr>
          <p:spPr>
            <a:xfrm>
              <a:off x="4902155" y="2293963"/>
              <a:ext cx="832959" cy="1447385"/>
            </a:xfrm>
            <a:prstGeom prst="ellipse">
              <a:avLst/>
            </a:prstGeom>
            <a:noFill/>
            <a:ln w="38100" cmpd="sng"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Dowolny kształt 160">
              <a:extLst>
                <a:ext uri="{FF2B5EF4-FFF2-40B4-BE49-F238E27FC236}">
                  <a16:creationId xmlns:a16="http://schemas.microsoft.com/office/drawing/2014/main" xmlns="" id="{34A4918A-0412-C646-B4CF-62CD6C36F478}"/>
                </a:ext>
              </a:extLst>
            </p:cNvPr>
            <p:cNvSpPr/>
            <p:nvPr/>
          </p:nvSpPr>
          <p:spPr>
            <a:xfrm rot="12039869" flipV="1">
              <a:off x="2285929" y="2043076"/>
              <a:ext cx="2804978" cy="310602"/>
            </a:xfrm>
            <a:custGeom>
              <a:avLst/>
              <a:gdLst>
                <a:gd name="connsiteX0" fmla="*/ 0 w 1226634"/>
                <a:gd name="connsiteY0" fmla="*/ 74589 h 74589"/>
                <a:gd name="connsiteX1" fmla="*/ 490654 w 1226634"/>
                <a:gd name="connsiteY1" fmla="*/ 7682 h 74589"/>
                <a:gd name="connsiteX2" fmla="*/ 869795 w 1226634"/>
                <a:gd name="connsiteY2" fmla="*/ 7682 h 74589"/>
                <a:gd name="connsiteX3" fmla="*/ 1226634 w 1226634"/>
                <a:gd name="connsiteY3" fmla="*/ 63438 h 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634" h="74589">
                  <a:moveTo>
                    <a:pt x="0" y="74589"/>
                  </a:moveTo>
                  <a:cubicBezTo>
                    <a:pt x="172844" y="46711"/>
                    <a:pt x="345688" y="18833"/>
                    <a:pt x="490654" y="7682"/>
                  </a:cubicBezTo>
                  <a:cubicBezTo>
                    <a:pt x="635620" y="-3469"/>
                    <a:pt x="747132" y="-1611"/>
                    <a:pt x="869795" y="7682"/>
                  </a:cubicBezTo>
                  <a:cubicBezTo>
                    <a:pt x="992458" y="16975"/>
                    <a:pt x="1109546" y="40206"/>
                    <a:pt x="1226634" y="63438"/>
                  </a:cubicBezTo>
                </a:path>
              </a:pathLst>
            </a:custGeom>
            <a:noFill/>
            <a:ln w="28575" cap="flat" cmpd="sng" algn="ctr">
              <a:solidFill>
                <a:srgbClr val="FF8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pl-PL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xmlns="" id="{63316F37-3ACF-7941-9C19-D6F36F720BB5}"/>
                </a:ext>
              </a:extLst>
            </p:cNvPr>
            <p:cNvSpPr txBox="1"/>
            <p:nvPr/>
          </p:nvSpPr>
          <p:spPr>
            <a:xfrm>
              <a:off x="112034" y="1220870"/>
              <a:ext cx="2373182" cy="98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ts val="2280"/>
                </a:lnSpc>
                <a:defRPr/>
              </a:pPr>
              <a:r>
                <a:rPr lang="en-US" sz="2800" b="1" i="1" kern="0" dirty="0" smtClean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endParaRPr lang="it-IT" sz="1050" kern="0" dirty="0" smtClean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914400">
                <a:lnSpc>
                  <a:spcPts val="2280"/>
                </a:lnSpc>
                <a:defRPr/>
              </a:pPr>
              <a:r>
                <a:rPr lang="it-IT" sz="2400" b="1" kern="0" dirty="0" smtClean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MANY BODY </a:t>
              </a:r>
            </a:p>
            <a:p>
              <a:pPr algn="ctr" defTabSz="914400">
                <a:lnSpc>
                  <a:spcPts val="2280"/>
                </a:lnSpc>
                <a:defRPr/>
              </a:pPr>
              <a:r>
                <a:rPr lang="it-IT" sz="2400" b="1" kern="0" dirty="0" err="1" smtClean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Pert</a:t>
              </a:r>
              <a:r>
                <a:rPr lang="it-IT" sz="2400" b="1" kern="0" dirty="0" smtClean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THEORY</a:t>
              </a:r>
              <a:endParaRPr lang="en-US" sz="2400" b="1" kern="0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361370" y="2273139"/>
            <a:ext cx="2317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Clear </a:t>
            </a: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</a:p>
          <a:p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Three body </a:t>
            </a: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endParaRPr lang="it-IT" sz="24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47" name="Gruppo 46"/>
          <p:cNvGrpSpPr/>
          <p:nvPr/>
        </p:nvGrpSpPr>
        <p:grpSpPr>
          <a:xfrm>
            <a:off x="398937" y="3549518"/>
            <a:ext cx="5462794" cy="1428083"/>
            <a:chOff x="398833" y="3549515"/>
            <a:chExt cx="5461371" cy="1428083"/>
          </a:xfrm>
        </p:grpSpPr>
        <p:sp>
          <p:nvSpPr>
            <p:cNvPr id="29" name="Ovale 28"/>
            <p:cNvSpPr/>
            <p:nvPr/>
          </p:nvSpPr>
          <p:spPr>
            <a:xfrm>
              <a:off x="4902155" y="3741349"/>
              <a:ext cx="958049" cy="505218"/>
            </a:xfrm>
            <a:prstGeom prst="ellipse">
              <a:avLst/>
            </a:prstGeom>
            <a:noFill/>
            <a:ln w="38100" cmpd="sng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Dowolny kształt 160">
              <a:extLst>
                <a:ext uri="{FF2B5EF4-FFF2-40B4-BE49-F238E27FC236}">
                  <a16:creationId xmlns:a16="http://schemas.microsoft.com/office/drawing/2014/main" xmlns="" id="{34A4918A-0412-C646-B4CF-62CD6C36F478}"/>
                </a:ext>
              </a:extLst>
            </p:cNvPr>
            <p:cNvSpPr/>
            <p:nvPr/>
          </p:nvSpPr>
          <p:spPr>
            <a:xfrm rot="10800000" flipV="1">
              <a:off x="2373194" y="3841251"/>
              <a:ext cx="2554959" cy="170920"/>
            </a:xfrm>
            <a:custGeom>
              <a:avLst/>
              <a:gdLst>
                <a:gd name="connsiteX0" fmla="*/ 0 w 1226634"/>
                <a:gd name="connsiteY0" fmla="*/ 74589 h 74589"/>
                <a:gd name="connsiteX1" fmla="*/ 490654 w 1226634"/>
                <a:gd name="connsiteY1" fmla="*/ 7682 h 74589"/>
                <a:gd name="connsiteX2" fmla="*/ 869795 w 1226634"/>
                <a:gd name="connsiteY2" fmla="*/ 7682 h 74589"/>
                <a:gd name="connsiteX3" fmla="*/ 1226634 w 1226634"/>
                <a:gd name="connsiteY3" fmla="*/ 63438 h 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634" h="74589">
                  <a:moveTo>
                    <a:pt x="0" y="74589"/>
                  </a:moveTo>
                  <a:cubicBezTo>
                    <a:pt x="172844" y="46711"/>
                    <a:pt x="345688" y="18833"/>
                    <a:pt x="490654" y="7682"/>
                  </a:cubicBezTo>
                  <a:cubicBezTo>
                    <a:pt x="635620" y="-3469"/>
                    <a:pt x="747132" y="-1611"/>
                    <a:pt x="869795" y="7682"/>
                  </a:cubicBezTo>
                  <a:cubicBezTo>
                    <a:pt x="992458" y="16975"/>
                    <a:pt x="1109546" y="40206"/>
                    <a:pt x="1226634" y="63438"/>
                  </a:cubicBezTo>
                </a:path>
              </a:pathLst>
            </a:custGeom>
            <a:noFill/>
            <a:ln w="28575" cap="flat" cmpd="sng" algn="ctr">
              <a:solidFill>
                <a:srgbClr val="00FFFF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pl-PL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98833" y="3549515"/>
              <a:ext cx="2237512" cy="1428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FFFF"/>
                  </a:solidFill>
                  <a:latin typeface="Calibri"/>
                  <a:cs typeface="Calibri"/>
                </a:rPr>
                <a:t>In-Medium </a:t>
              </a:r>
              <a:endParaRPr lang="en-US" sz="2400" dirty="0" smtClean="0">
                <a:solidFill>
                  <a:srgbClr val="00FFFF"/>
                </a:solidFill>
                <a:latin typeface="Calibri"/>
                <a:cs typeface="Calibri"/>
              </a:endParaRP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FFFF"/>
                  </a:solidFill>
                  <a:latin typeface="Calibri"/>
                  <a:cs typeface="Calibri"/>
                </a:rPr>
                <a:t>Similarity 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FFFF"/>
                  </a:solidFill>
                  <a:latin typeface="Calibri"/>
                  <a:cs typeface="Calibri"/>
                </a:rPr>
                <a:t>Renormalization 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FFFF"/>
                  </a:solidFill>
                  <a:latin typeface="Calibri"/>
                  <a:cs typeface="Calibri"/>
                </a:rPr>
                <a:t>Group </a:t>
              </a:r>
              <a:r>
                <a:rPr lang="en-US" sz="2400" dirty="0">
                  <a:solidFill>
                    <a:srgbClr val="00FFFF"/>
                  </a:solidFill>
                  <a:latin typeface="Calibri"/>
                  <a:cs typeface="Calibri"/>
                </a:rPr>
                <a:t>(IMSRG) </a:t>
              </a:r>
              <a:endParaRPr lang="it-IT" sz="2400" dirty="0">
                <a:solidFill>
                  <a:srgbClr val="00FF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363564" y="5073631"/>
            <a:ext cx="4272297" cy="142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approaches</a:t>
            </a: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(with </a:t>
            </a: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meson</a:t>
            </a:r>
            <a:r>
              <a:rPr lang="it-IT" sz="2400" i="1" dirty="0" err="1">
                <a:solidFill>
                  <a:srgbClr val="FFFFFF"/>
                </a:solidFill>
                <a:latin typeface="Calibri"/>
                <a:cs typeface="Calibri"/>
              </a:rPr>
              <a:t>-exchange</a:t>
            </a:r>
            <a:r>
              <a:rPr lang="it-IT" sz="24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2400" i="1" dirty="0" err="1" smtClean="0">
                <a:solidFill>
                  <a:srgbClr val="FFFFFF"/>
                </a:solidFill>
                <a:latin typeface="Calibri"/>
                <a:cs typeface="Calibri"/>
              </a:rPr>
              <a:t>currents</a:t>
            </a:r>
            <a:r>
              <a:rPr lang="it-IT" sz="2400" i="1" dirty="0" smtClean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endParaRPr lang="it-IT" sz="2400" i="1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it-IT" sz="24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6091731" y="2552098"/>
            <a:ext cx="341465" cy="1791076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0" name="Gruppo 39"/>
          <p:cNvGrpSpPr/>
          <p:nvPr/>
        </p:nvGrpSpPr>
        <p:grpSpPr>
          <a:xfrm>
            <a:off x="6433198" y="4150988"/>
            <a:ext cx="5870680" cy="2584879"/>
            <a:chOff x="6431521" y="4150985"/>
            <a:chExt cx="5869151" cy="2584879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6964067" y="5939749"/>
              <a:ext cx="5336605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NO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sensitivity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would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be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obtained</a:t>
              </a:r>
              <a:endParaRPr lang="it-IT" sz="2800" b="1" i="1" dirty="0" smtClean="0">
                <a:solidFill>
                  <a:srgbClr val="FFCC66"/>
                </a:solidFill>
                <a:latin typeface="Calibri"/>
                <a:cs typeface="Calibri"/>
              </a:endParaRPr>
            </a:p>
            <a:p>
              <a:pPr>
                <a:lnSpc>
                  <a:spcPct val="80000"/>
                </a:lnSpc>
              </a:pP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with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conventional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</a:t>
              </a:r>
              <a:r>
                <a:rPr lang="it-IT" sz="2800" b="1" i="1" dirty="0" err="1" smtClean="0">
                  <a:solidFill>
                    <a:srgbClr val="FFCC66"/>
                  </a:solidFill>
                  <a:latin typeface="Calibri"/>
                  <a:cs typeface="Calibri"/>
                </a:rPr>
                <a:t>HPGe</a:t>
              </a:r>
              <a:r>
                <a:rPr lang="it-IT" sz="2800" b="1" i="1" dirty="0" smtClean="0">
                  <a:solidFill>
                    <a:srgbClr val="FFCC66"/>
                  </a:solidFill>
                  <a:latin typeface="Calibri"/>
                  <a:cs typeface="Calibri"/>
                </a:rPr>
                <a:t> detectors</a:t>
              </a:r>
              <a:endParaRPr lang="it-IT" sz="2800" b="1" i="1" dirty="0">
                <a:solidFill>
                  <a:srgbClr val="FFCC66"/>
                </a:solidFill>
                <a:latin typeface="Calibri"/>
                <a:cs typeface="Calibri"/>
              </a:endParaRPr>
            </a:p>
          </p:txBody>
        </p:sp>
        <p:cxnSp>
          <p:nvCxnSpPr>
            <p:cNvPr id="38" name="Connettore 1 37"/>
            <p:cNvCxnSpPr/>
            <p:nvPr/>
          </p:nvCxnSpPr>
          <p:spPr>
            <a:xfrm>
              <a:off x="6431521" y="4150985"/>
              <a:ext cx="2959054" cy="1788764"/>
            </a:xfrm>
            <a:prstGeom prst="line">
              <a:avLst/>
            </a:prstGeom>
            <a:ln w="28575" cmpd="sng">
              <a:solidFill>
                <a:srgbClr val="FFCC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102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65825D2C-C7A5-6541-8645-3204894FE231}"/>
              </a:ext>
            </a:extLst>
          </p:cNvPr>
          <p:cNvGrpSpPr/>
          <p:nvPr/>
        </p:nvGrpSpPr>
        <p:grpSpPr>
          <a:xfrm>
            <a:off x="973157" y="228292"/>
            <a:ext cx="6070541" cy="3633924"/>
            <a:chOff x="-169843" y="228291"/>
            <a:chExt cx="6070541" cy="3633924"/>
          </a:xfrm>
        </p:grpSpPr>
        <p:grpSp>
          <p:nvGrpSpPr>
            <p:cNvPr id="131" name="Grupa 130">
              <a:extLst>
                <a:ext uri="{FF2B5EF4-FFF2-40B4-BE49-F238E27FC236}">
                  <a16:creationId xmlns:a16="http://schemas.microsoft.com/office/drawing/2014/main" xmlns="" id="{06A0AA28-6C97-C545-8595-6CBB747737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69843" y="228291"/>
              <a:ext cx="6070541" cy="3633924"/>
              <a:chOff x="-148604" y="1404961"/>
              <a:chExt cx="3833567" cy="2118129"/>
            </a:xfrm>
          </p:grpSpPr>
          <p:grpSp>
            <p:nvGrpSpPr>
              <p:cNvPr id="140" name="Grupa 139">
                <a:extLst>
                  <a:ext uri="{FF2B5EF4-FFF2-40B4-BE49-F238E27FC236}">
                    <a16:creationId xmlns:a16="http://schemas.microsoft.com/office/drawing/2014/main" xmlns="" id="{8558C299-A831-C742-A071-B326AF7BAB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48604" y="1404961"/>
                <a:ext cx="3833567" cy="2118129"/>
                <a:chOff x="1105482" y="1718990"/>
                <a:chExt cx="7461447" cy="4122586"/>
              </a:xfrm>
            </p:grpSpPr>
            <p:pic>
              <p:nvPicPr>
                <p:cNvPr id="168" name="Picture 1">
                  <a:extLst>
                    <a:ext uri="{FF2B5EF4-FFF2-40B4-BE49-F238E27FC236}">
                      <a16:creationId xmlns:a16="http://schemas.microsoft.com/office/drawing/2014/main" xmlns="" id="{A5F4B208-CFB8-474A-8FAC-DEB3FBB74D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151" t="1779" b="5022"/>
                <a:stretch/>
              </p:blipFill>
              <p:spPr>
                <a:xfrm>
                  <a:off x="1658335" y="1718990"/>
                  <a:ext cx="6908594" cy="3642582"/>
                </a:xfrm>
                <a:prstGeom prst="rect">
                  <a:avLst/>
                </a:prstGeom>
              </p:spPr>
            </p:pic>
            <p:sp>
              <p:nvSpPr>
                <p:cNvPr id="152" name="TextBox 18">
                  <a:extLst>
                    <a:ext uri="{FF2B5EF4-FFF2-40B4-BE49-F238E27FC236}">
                      <a16:creationId xmlns:a16="http://schemas.microsoft.com/office/drawing/2014/main" xmlns="" id="{ACDCEFC5-8070-264B-8EAC-A615435A7698}"/>
                    </a:ext>
                  </a:extLst>
                </p:cNvPr>
                <p:cNvSpPr txBox="1"/>
                <p:nvPr/>
              </p:nvSpPr>
              <p:spPr>
                <a:xfrm>
                  <a:off x="7687502" y="5422579"/>
                  <a:ext cx="433859" cy="418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FFFF"/>
                      </a:solidFill>
                      <a:latin typeface="Corbel"/>
                      <a:cs typeface="Corbel"/>
                    </a:rPr>
                    <a:t>N</a:t>
                  </a:r>
                </a:p>
              </p:txBody>
            </p:sp>
            <p:sp>
              <p:nvSpPr>
                <p:cNvPr id="153" name="TextBox 19">
                  <a:extLst>
                    <a:ext uri="{FF2B5EF4-FFF2-40B4-BE49-F238E27FC236}">
                      <a16:creationId xmlns:a16="http://schemas.microsoft.com/office/drawing/2014/main" xmlns="" id="{D500C74A-D215-A94A-86A6-DF972190C6EB}"/>
                    </a:ext>
                  </a:extLst>
                </p:cNvPr>
                <p:cNvSpPr txBox="1"/>
                <p:nvPr/>
              </p:nvSpPr>
              <p:spPr>
                <a:xfrm>
                  <a:off x="1105482" y="1931072"/>
                  <a:ext cx="398393" cy="418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FFFF"/>
                      </a:solidFill>
                      <a:latin typeface="Corbel"/>
                      <a:cs typeface="Corbel"/>
                    </a:rPr>
                    <a:t>Z</a:t>
                  </a:r>
                </a:p>
              </p:txBody>
            </p:sp>
            <p:grpSp>
              <p:nvGrpSpPr>
                <p:cNvPr id="155" name="Grupa 154">
                  <a:extLst>
                    <a:ext uri="{FF2B5EF4-FFF2-40B4-BE49-F238E27FC236}">
                      <a16:creationId xmlns:a16="http://schemas.microsoft.com/office/drawing/2014/main" xmlns="" id="{E9A8FD13-AD7A-B842-8710-DBB4087EF2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4480" y="3258927"/>
                  <a:ext cx="1323981" cy="527496"/>
                  <a:chOff x="4662748" y="3324365"/>
                  <a:chExt cx="846586" cy="337294"/>
                </a:xfrm>
              </p:grpSpPr>
              <p:sp>
                <p:nvSpPr>
                  <p:cNvPr id="156" name="Elipsa 31">
                    <a:extLst>
                      <a:ext uri="{FF2B5EF4-FFF2-40B4-BE49-F238E27FC236}">
                        <a16:creationId xmlns:a16="http://schemas.microsoft.com/office/drawing/2014/main" xmlns="" id="{FAAB4B62-F52E-C541-A6E1-1A9C9F135A45}"/>
                      </a:ext>
                    </a:extLst>
                  </p:cNvPr>
                  <p:cNvSpPr/>
                  <p:nvPr/>
                </p:nvSpPr>
                <p:spPr>
                  <a:xfrm>
                    <a:off x="4910654" y="3324365"/>
                    <a:ext cx="381897" cy="33729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5400" cap="flat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pl-PL" ker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7" name="TextBox 45">
                    <a:extLst>
                      <a:ext uri="{FF2B5EF4-FFF2-40B4-BE49-F238E27FC236}">
                        <a16:creationId xmlns:a16="http://schemas.microsoft.com/office/drawing/2014/main" xmlns="" id="{719D25F7-ED10-584B-842A-C8C672DA6DFA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748" y="3386244"/>
                    <a:ext cx="846586" cy="245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1</a:t>
                    </a:r>
                    <a:r>
                      <a:rPr lang="pl-PL" sz="1600" b="1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8</a:t>
                    </a:r>
                    <a:r>
                      <a:rPr lang="pl-PL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orbel"/>
                      </a:rPr>
                      <a:t>O</a:t>
                    </a:r>
                    <a:endParaRPr lang="en-US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orbel"/>
                    </a:endParaRPr>
                  </a:p>
                </p:txBody>
              </p:sp>
            </p:grpSp>
          </p:grpSp>
          <p:sp>
            <p:nvSpPr>
              <p:cNvPr id="147" name="Elipsa 44">
                <a:extLst>
                  <a:ext uri="{FF2B5EF4-FFF2-40B4-BE49-F238E27FC236}">
                    <a16:creationId xmlns:a16="http://schemas.microsoft.com/office/drawing/2014/main" xmlns="" id="{ED0C311F-BD1D-DD43-AAA8-0EC3B8CFA1C6}"/>
                  </a:ext>
                </a:extLst>
              </p:cNvPr>
              <p:cNvSpPr/>
              <p:nvPr/>
            </p:nvSpPr>
            <p:spPr>
              <a:xfrm>
                <a:off x="2164123" y="2175546"/>
                <a:ext cx="306858" cy="271020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pl-PL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8" name="TextBox 45">
                <a:extLst>
                  <a:ext uri="{FF2B5EF4-FFF2-40B4-BE49-F238E27FC236}">
                    <a16:creationId xmlns:a16="http://schemas.microsoft.com/office/drawing/2014/main" xmlns="" id="{76EE44F9-F4D8-0748-A552-0A8E53376A32}"/>
                  </a:ext>
                </a:extLst>
              </p:cNvPr>
              <p:cNvSpPr txBox="1"/>
              <p:nvPr/>
            </p:nvSpPr>
            <p:spPr>
              <a:xfrm>
                <a:off x="1974143" y="2220018"/>
                <a:ext cx="680241" cy="19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baseline="30000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rPr>
                  <a:t>20</a:t>
                </a:r>
                <a:r>
                  <a:rPr lang="pl-PL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rPr>
                  <a:t>O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orbel"/>
                </a:endParaRPr>
              </a:p>
            </p:txBody>
          </p:sp>
        </p:grpSp>
        <p:cxnSp>
          <p:nvCxnSpPr>
            <p:cNvPr id="11" name="Łącznik prosty ze strzałką 10">
              <a:extLst>
                <a:ext uri="{FF2B5EF4-FFF2-40B4-BE49-F238E27FC236}">
                  <a16:creationId xmlns:a16="http://schemas.microsoft.com/office/drawing/2014/main" xmlns="" id="{25344C15-7741-B843-BD36-2D37F0A0FC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01729" y="3543076"/>
              <a:ext cx="13691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Łącznik prosty ze strzałką 53">
              <a:extLst>
                <a:ext uri="{FF2B5EF4-FFF2-40B4-BE49-F238E27FC236}">
                  <a16:creationId xmlns:a16="http://schemas.microsoft.com/office/drawing/2014/main" xmlns="" id="{EE7EF458-9FD5-9C4C-BBF9-CB507B7F26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2511" y="576703"/>
              <a:ext cx="0" cy="13574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upa 14"/>
          <p:cNvGrpSpPr/>
          <p:nvPr/>
        </p:nvGrpSpPr>
        <p:grpSpPr>
          <a:xfrm>
            <a:off x="1112981" y="2248393"/>
            <a:ext cx="6506098" cy="4591849"/>
            <a:chOff x="1112981" y="2248393"/>
            <a:chExt cx="6506098" cy="4591849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6B0FB8F3-1694-5448-A876-384C7E4F58A2}"/>
                </a:ext>
              </a:extLst>
            </p:cNvPr>
            <p:cNvGrpSpPr/>
            <p:nvPr/>
          </p:nvGrpSpPr>
          <p:grpSpPr>
            <a:xfrm>
              <a:off x="1112981" y="2248393"/>
              <a:ext cx="6506098" cy="4579091"/>
              <a:chOff x="-30019" y="2248392"/>
              <a:chExt cx="6506098" cy="4579091"/>
            </a:xfrm>
          </p:grpSpPr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xmlns="" id="{35D40CDF-5C33-0346-AB7E-5B9E67F0427F}"/>
                  </a:ext>
                </a:extLst>
              </p:cNvPr>
              <p:cNvGrpSpPr/>
              <p:nvPr/>
            </p:nvGrpSpPr>
            <p:grpSpPr>
              <a:xfrm>
                <a:off x="-30019" y="2248392"/>
                <a:ext cx="6506098" cy="4579091"/>
                <a:chOff x="-30019" y="2248392"/>
                <a:chExt cx="6506098" cy="4579091"/>
              </a:xfrm>
            </p:grpSpPr>
            <p:sp>
              <p:nvSpPr>
                <p:cNvPr id="45" name="Elipsa 44">
                  <a:extLst>
                    <a:ext uri="{FF2B5EF4-FFF2-40B4-BE49-F238E27FC236}">
                      <a16:creationId xmlns:a16="http://schemas.microsoft.com/office/drawing/2014/main" xmlns="" id="{7638B922-357E-824C-8C50-2647829C05F4}"/>
                    </a:ext>
                  </a:extLst>
                </p:cNvPr>
                <p:cNvSpPr/>
                <p:nvPr/>
              </p:nvSpPr>
              <p:spPr>
                <a:xfrm>
                  <a:off x="2832482" y="2248392"/>
                  <a:ext cx="485915" cy="464971"/>
                </a:xfrm>
                <a:prstGeom prst="ellipse">
                  <a:avLst/>
                </a:prstGeom>
                <a:solidFill>
                  <a:srgbClr val="00FFFF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pl-PL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3" name="TextBox 45">
                  <a:extLst>
                    <a:ext uri="{FF2B5EF4-FFF2-40B4-BE49-F238E27FC236}">
                      <a16:creationId xmlns:a16="http://schemas.microsoft.com/office/drawing/2014/main" xmlns="" id="{D459BB13-BF02-EF47-9C96-105729F4671D}"/>
                    </a:ext>
                  </a:extLst>
                </p:cNvPr>
                <p:cNvSpPr txBox="1"/>
                <p:nvPr/>
              </p:nvSpPr>
              <p:spPr>
                <a:xfrm>
                  <a:off x="2530451" y="2326626"/>
                  <a:ext cx="1077175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baseline="30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orbel"/>
                    </a:rPr>
                    <a:t>1</a:t>
                  </a:r>
                  <a:r>
                    <a:rPr lang="pl-PL" sz="1600" b="1" baseline="30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orbel"/>
                    </a:rPr>
                    <a:t>6</a:t>
                  </a:r>
                  <a:r>
                    <a:rPr lang="pl-PL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orbel"/>
                    </a:rPr>
                    <a:t>C</a:t>
                  </a:r>
                  <a:endPara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orbel"/>
                  </a:endParaRPr>
                </a:p>
              </p:txBody>
            </p:sp>
            <p:grpSp>
              <p:nvGrpSpPr>
                <p:cNvPr id="9" name="Grupa 8">
                  <a:extLst>
                    <a:ext uri="{FF2B5EF4-FFF2-40B4-BE49-F238E27FC236}">
                      <a16:creationId xmlns:a16="http://schemas.microsoft.com/office/drawing/2014/main" xmlns="" id="{0746408F-F1A0-5940-A9D2-403A643AE62E}"/>
                    </a:ext>
                  </a:extLst>
                </p:cNvPr>
                <p:cNvGrpSpPr/>
                <p:nvPr/>
              </p:nvGrpSpPr>
              <p:grpSpPr>
                <a:xfrm>
                  <a:off x="-30019" y="2743200"/>
                  <a:ext cx="6506098" cy="4084283"/>
                  <a:chOff x="-30019" y="2743200"/>
                  <a:chExt cx="6506098" cy="4084283"/>
                </a:xfrm>
              </p:grpSpPr>
              <p:sp>
                <p:nvSpPr>
                  <p:cNvPr id="116" name="Prostokąt 36"/>
                  <p:cNvSpPr>
                    <a:spLocks noChangeArrowheads="1"/>
                  </p:cNvSpPr>
                  <p:nvPr/>
                </p:nvSpPr>
                <p:spPr bwMode="auto">
                  <a:xfrm>
                    <a:off x="3608950" y="3146818"/>
                    <a:ext cx="92315" cy="6686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pl-PL" sz="240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0" name="pole tekstowe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6155" y="3243756"/>
                    <a:ext cx="383418" cy="307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pl-PL" sz="1400" b="1" dirty="0">
                        <a:solidFill>
                          <a:srgbClr val="C00000"/>
                        </a:solidFill>
                      </a:rPr>
                      <a:t>50</a:t>
                    </a:r>
                  </a:p>
                </p:txBody>
              </p:sp>
              <p:pic>
                <p:nvPicPr>
                  <p:cNvPr id="30" name="Picture 13">
                    <a:extLst>
                      <a:ext uri="{FF2B5EF4-FFF2-40B4-BE49-F238E27FC236}">
                        <a16:creationId xmlns:a16="http://schemas.microsoft.com/office/drawing/2014/main" xmlns="" id="{51152783-4D4E-5748-A268-857D4BF8C3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27835" y="3107043"/>
                    <a:ext cx="3648244" cy="37204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pic>
              <p:grpSp>
                <p:nvGrpSpPr>
                  <p:cNvPr id="34" name="Group 8">
                    <a:extLst>
                      <a:ext uri="{FF2B5EF4-FFF2-40B4-BE49-F238E27FC236}">
                        <a16:creationId xmlns:a16="http://schemas.microsoft.com/office/drawing/2014/main" xmlns="" id="{7A8F0099-1C33-0F4C-9C32-D689338E45A2}"/>
                      </a:ext>
                    </a:extLst>
                  </p:cNvPr>
                  <p:cNvGrpSpPr/>
                  <p:nvPr/>
                </p:nvGrpSpPr>
                <p:grpSpPr>
                  <a:xfrm>
                    <a:off x="-30019" y="4394289"/>
                    <a:ext cx="2895175" cy="2234895"/>
                    <a:chOff x="-171726" y="2576513"/>
                    <a:chExt cx="2895175" cy="2234895"/>
                  </a:xfrm>
                </p:grpSpPr>
                <p:sp>
                  <p:nvSpPr>
                    <p:cNvPr id="35" name="TextBox 37">
                      <a:extLst>
                        <a:ext uri="{FF2B5EF4-FFF2-40B4-BE49-F238E27FC236}">
                          <a16:creationId xmlns:a16="http://schemas.microsoft.com/office/drawing/2014/main" xmlns="" id="{8CD08C06-113D-2A4F-9140-AA5B007520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71726" y="3857301"/>
                      <a:ext cx="2895175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1" dirty="0">
                          <a:latin typeface="Corbel"/>
                          <a:cs typeface="Corbel"/>
                        </a:rPr>
                        <a:t>ab initio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dirty="0">
                          <a:latin typeface="Corbel"/>
                          <a:cs typeface="Corbel"/>
                        </a:rPr>
                        <a:t>No-Core-SHELL  Model</a:t>
                      </a:r>
                    </a:p>
                    <a:p>
                      <a:pPr algn="ctr"/>
                      <a:r>
                        <a:rPr lang="en-US" sz="2000" b="1" dirty="0">
                          <a:latin typeface="Corbel"/>
                          <a:cs typeface="Corbel"/>
                        </a:rPr>
                        <a:t>calculations</a:t>
                      </a:r>
                    </a:p>
                  </p:txBody>
                </p:sp>
                <p:sp>
                  <p:nvSpPr>
                    <p:cNvPr id="36" name="TextBox 38">
                      <a:extLst>
                        <a:ext uri="{FF2B5EF4-FFF2-40B4-BE49-F238E27FC236}">
                          <a16:creationId xmlns:a16="http://schemas.microsoft.com/office/drawing/2014/main" xmlns="" id="{74D3B97B-4CC3-4247-9BB5-BA85383CD5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8242" y="2576513"/>
                      <a:ext cx="2521794" cy="11887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rbel"/>
                          <a:cs typeface="Corbel"/>
                        </a:rPr>
                        <a:t>  </a:t>
                      </a:r>
                      <a:r>
                        <a:rPr lang="en-US" b="1" dirty="0">
                          <a:latin typeface="Corbel"/>
                          <a:cs typeface="Corbel"/>
                        </a:rPr>
                        <a:t>NN              NNN</a:t>
                      </a:r>
                    </a:p>
                    <a:p>
                      <a:pPr>
                        <a:lnSpc>
                          <a:spcPct val="50000"/>
                        </a:lnSpc>
                      </a:pPr>
                      <a:endParaRPr lang="en-US" sz="2000" dirty="0">
                        <a:latin typeface="Corbel"/>
                        <a:cs typeface="Corbel"/>
                      </a:endParaRPr>
                    </a:p>
                    <a:p>
                      <a:r>
                        <a:rPr lang="en-US" sz="2800" dirty="0" smtClean="0">
                          <a:latin typeface="Corbel"/>
                          <a:cs typeface="Corbel"/>
                        </a:rPr>
                        <a:t>0.3 </a:t>
                      </a:r>
                      <a:r>
                        <a:rPr lang="en-US" sz="2800" dirty="0" err="1">
                          <a:latin typeface="Corbel"/>
                          <a:cs typeface="Corbel"/>
                        </a:rPr>
                        <a:t>ps</a:t>
                      </a:r>
                      <a:r>
                        <a:rPr lang="en-US" sz="2800" dirty="0">
                          <a:latin typeface="Corbel"/>
                          <a:cs typeface="Corbel"/>
                        </a:rPr>
                        <a:t>      0.08 </a:t>
                      </a:r>
                      <a:r>
                        <a:rPr lang="en-US" sz="2800" dirty="0" err="1">
                          <a:latin typeface="Corbel"/>
                          <a:cs typeface="Corbel"/>
                        </a:rPr>
                        <a:t>ps</a:t>
                      </a:r>
                      <a:endParaRPr lang="en-US" sz="2800" dirty="0">
                        <a:latin typeface="Corbel"/>
                        <a:cs typeface="Corbel"/>
                      </a:endParaRPr>
                    </a:p>
                    <a:p>
                      <a:pPr>
                        <a:lnSpc>
                          <a:spcPct val="50000"/>
                        </a:lnSpc>
                      </a:pPr>
                      <a:endParaRPr lang="en-US" sz="900" dirty="0">
                        <a:latin typeface="Corbel"/>
                        <a:cs typeface="Corbel"/>
                      </a:endParaRPr>
                    </a:p>
                  </p:txBody>
                </p:sp>
              </p:grpSp>
              <p:sp>
                <p:nvSpPr>
                  <p:cNvPr id="37" name="Text Box 10">
                    <a:extLst>
                      <a:ext uri="{FF2B5EF4-FFF2-40B4-BE49-F238E27FC236}">
                        <a16:creationId xmlns:a16="http://schemas.microsoft.com/office/drawing/2014/main" xmlns="" id="{E890988D-CAA5-E74A-8FD9-5401BE9E3368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75" y="5579635"/>
                    <a:ext cx="1077180" cy="6284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/>
                  <a:lstStyle/>
                  <a:p>
                    <a:pPr>
                      <a:defRPr/>
                    </a:pPr>
                    <a:r>
                      <a:rPr lang="pl-PL" sz="3600" b="1" kern="0" baseline="30000" dirty="0">
                        <a:solidFill>
                          <a:srgbClr val="0000FF"/>
                        </a:solidFill>
                        <a:latin typeface="+mj-lt"/>
                        <a:ea typeface="MS ??"/>
                      </a:rPr>
                      <a:t>16</a:t>
                    </a:r>
                    <a:r>
                      <a:rPr lang="pl-PL" sz="3600" b="1" kern="0" dirty="0">
                        <a:solidFill>
                          <a:srgbClr val="0000FF"/>
                        </a:solidFill>
                        <a:latin typeface="+mj-lt"/>
                        <a:ea typeface="MS ??"/>
                      </a:rPr>
                      <a:t>C</a:t>
                    </a:r>
                    <a:endParaRPr lang="it-IT" sz="1400" kern="0" dirty="0">
                      <a:solidFill>
                        <a:sysClr val="windowText" lastClr="000000"/>
                      </a:solidFill>
                      <a:latin typeface="+mj-lt"/>
                      <a:ea typeface="MS ??"/>
                    </a:endParaRPr>
                  </a:p>
                </p:txBody>
              </p:sp>
              <p:sp>
                <p:nvSpPr>
                  <p:cNvPr id="38" name="Owal 37">
                    <a:extLst>
                      <a:ext uri="{FF2B5EF4-FFF2-40B4-BE49-F238E27FC236}">
                        <a16:creationId xmlns:a16="http://schemas.microsoft.com/office/drawing/2014/main" xmlns="" id="{B7BE41A7-EB75-BF41-8098-479750C63A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86942" y="3167427"/>
                    <a:ext cx="991391" cy="518515"/>
                  </a:xfrm>
                  <a:prstGeom prst="ellips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" name="Dowolny kształt 4">
                    <a:extLst>
                      <a:ext uri="{FF2B5EF4-FFF2-40B4-BE49-F238E27FC236}">
                        <a16:creationId xmlns:a16="http://schemas.microsoft.com/office/drawing/2014/main" xmlns="" id="{4DF25B2A-9963-5E43-9DFE-5C9A750E6675}"/>
                      </a:ext>
                    </a:extLst>
                  </p:cNvPr>
                  <p:cNvSpPr/>
                  <p:nvPr/>
                </p:nvSpPr>
                <p:spPr>
                  <a:xfrm>
                    <a:off x="798163" y="3556861"/>
                    <a:ext cx="2111644" cy="945397"/>
                  </a:xfrm>
                  <a:custGeom>
                    <a:avLst/>
                    <a:gdLst>
                      <a:gd name="connsiteX0" fmla="*/ 2111644 w 2111644"/>
                      <a:gd name="connsiteY0" fmla="*/ 0 h 945397"/>
                      <a:gd name="connsiteX1" fmla="*/ 1208868 w 2111644"/>
                      <a:gd name="connsiteY1" fmla="*/ 182105 h 945397"/>
                      <a:gd name="connsiteX2" fmla="*/ 728420 w 2111644"/>
                      <a:gd name="connsiteY2" fmla="*/ 364210 h 945397"/>
                      <a:gd name="connsiteX3" fmla="*/ 313840 w 2111644"/>
                      <a:gd name="connsiteY3" fmla="*/ 612183 h 945397"/>
                      <a:gd name="connsiteX4" fmla="*/ 120112 w 2111644"/>
                      <a:gd name="connsiteY4" fmla="*/ 790414 h 945397"/>
                      <a:gd name="connsiteX5" fmla="*/ 0 w 2111644"/>
                      <a:gd name="connsiteY5" fmla="*/ 945397 h 945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11644" h="945397">
                        <a:moveTo>
                          <a:pt x="2111644" y="0"/>
                        </a:moveTo>
                        <a:cubicBezTo>
                          <a:pt x="1775524" y="60701"/>
                          <a:pt x="1439405" y="121403"/>
                          <a:pt x="1208868" y="182105"/>
                        </a:cubicBezTo>
                        <a:cubicBezTo>
                          <a:pt x="978331" y="242807"/>
                          <a:pt x="877591" y="292530"/>
                          <a:pt x="728420" y="364210"/>
                        </a:cubicBezTo>
                        <a:cubicBezTo>
                          <a:pt x="579249" y="435890"/>
                          <a:pt x="415225" y="541149"/>
                          <a:pt x="313840" y="612183"/>
                        </a:cubicBezTo>
                        <a:cubicBezTo>
                          <a:pt x="212455" y="683217"/>
                          <a:pt x="172419" y="734878"/>
                          <a:pt x="120112" y="790414"/>
                        </a:cubicBezTo>
                        <a:cubicBezTo>
                          <a:pt x="67805" y="845950"/>
                          <a:pt x="33902" y="895673"/>
                          <a:pt x="0" y="945397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l-PL" sz="24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" name="Dowolny kształt 5">
                    <a:extLst>
                      <a:ext uri="{FF2B5EF4-FFF2-40B4-BE49-F238E27FC236}">
                        <a16:creationId xmlns:a16="http://schemas.microsoft.com/office/drawing/2014/main" xmlns="" id="{7F380403-6BC2-F84A-99A9-3D77A6056146}"/>
                      </a:ext>
                    </a:extLst>
                  </p:cNvPr>
                  <p:cNvSpPr/>
                  <p:nvPr/>
                </p:nvSpPr>
                <p:spPr>
                  <a:xfrm>
                    <a:off x="2181386" y="3638227"/>
                    <a:ext cx="833034" cy="887278"/>
                  </a:xfrm>
                  <a:custGeom>
                    <a:avLst/>
                    <a:gdLst>
                      <a:gd name="connsiteX0" fmla="*/ 833034 w 833034"/>
                      <a:gd name="connsiteY0" fmla="*/ 0 h 887278"/>
                      <a:gd name="connsiteX1" fmla="*/ 480448 w 833034"/>
                      <a:gd name="connsiteY1" fmla="*/ 182105 h 887278"/>
                      <a:gd name="connsiteX2" fmla="*/ 302217 w 833034"/>
                      <a:gd name="connsiteY2" fmla="*/ 337088 h 887278"/>
                      <a:gd name="connsiteX3" fmla="*/ 174356 w 833034"/>
                      <a:gd name="connsiteY3" fmla="*/ 511444 h 887278"/>
                      <a:gd name="connsiteX4" fmla="*/ 100739 w 833034"/>
                      <a:gd name="connsiteY4" fmla="*/ 650929 h 887278"/>
                      <a:gd name="connsiteX5" fmla="*/ 0 w 833034"/>
                      <a:gd name="connsiteY5" fmla="*/ 887278 h 887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3034" h="887278">
                        <a:moveTo>
                          <a:pt x="833034" y="0"/>
                        </a:moveTo>
                        <a:cubicBezTo>
                          <a:pt x="700975" y="62962"/>
                          <a:pt x="568917" y="125924"/>
                          <a:pt x="480448" y="182105"/>
                        </a:cubicBezTo>
                        <a:cubicBezTo>
                          <a:pt x="391978" y="238286"/>
                          <a:pt x="353232" y="282198"/>
                          <a:pt x="302217" y="337088"/>
                        </a:cubicBezTo>
                        <a:cubicBezTo>
                          <a:pt x="251202" y="391978"/>
                          <a:pt x="207936" y="459137"/>
                          <a:pt x="174356" y="511444"/>
                        </a:cubicBezTo>
                        <a:cubicBezTo>
                          <a:pt x="140776" y="563751"/>
                          <a:pt x="129798" y="588290"/>
                          <a:pt x="100739" y="650929"/>
                        </a:cubicBezTo>
                        <a:cubicBezTo>
                          <a:pt x="71680" y="713568"/>
                          <a:pt x="35840" y="800423"/>
                          <a:pt x="0" y="887278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l-PL" sz="24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" name="Dowolny kształt 6">
                    <a:extLst>
                      <a:ext uri="{FF2B5EF4-FFF2-40B4-BE49-F238E27FC236}">
                        <a16:creationId xmlns:a16="http://schemas.microsoft.com/office/drawing/2014/main" xmlns="" id="{4C41817B-284B-0148-A0F6-2FEE7ABB06B3}"/>
                      </a:ext>
                    </a:extLst>
                  </p:cNvPr>
                  <p:cNvSpPr/>
                  <p:nvPr/>
                </p:nvSpPr>
                <p:spPr>
                  <a:xfrm>
                    <a:off x="3270142" y="2743200"/>
                    <a:ext cx="185980" cy="340963"/>
                  </a:xfrm>
                  <a:custGeom>
                    <a:avLst/>
                    <a:gdLst>
                      <a:gd name="connsiteX0" fmla="*/ 0 w 185980"/>
                      <a:gd name="connsiteY0" fmla="*/ 0 h 340963"/>
                      <a:gd name="connsiteX1" fmla="*/ 108489 w 185980"/>
                      <a:gd name="connsiteY1" fmla="*/ 170481 h 340963"/>
                      <a:gd name="connsiteX2" fmla="*/ 185980 w 185980"/>
                      <a:gd name="connsiteY2" fmla="*/ 340963 h 34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5980" h="340963">
                        <a:moveTo>
                          <a:pt x="0" y="0"/>
                        </a:moveTo>
                        <a:cubicBezTo>
                          <a:pt x="38746" y="56827"/>
                          <a:pt x="77492" y="113654"/>
                          <a:pt x="108489" y="170481"/>
                        </a:cubicBezTo>
                        <a:cubicBezTo>
                          <a:pt x="139486" y="227308"/>
                          <a:pt x="162733" y="284135"/>
                          <a:pt x="185980" y="340963"/>
                        </a:cubicBezTo>
                      </a:path>
                    </a:pathLst>
                  </a:custGeom>
                  <a:noFill/>
                  <a:ln w="57150">
                    <a:solidFill>
                      <a:srgbClr val="FF5B1B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l-PL" sz="24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8" name="CasellaDiTesto 45">
                <a:extLst>
                  <a:ext uri="{FF2B5EF4-FFF2-40B4-BE49-F238E27FC236}">
                    <a16:creationId xmlns:a16="http://schemas.microsoft.com/office/drawing/2014/main" xmlns="" id="{800774F3-8084-DC47-8CD9-F3BA824C8480}"/>
                  </a:ext>
                </a:extLst>
              </p:cNvPr>
              <p:cNvSpPr txBox="1"/>
              <p:nvPr/>
            </p:nvSpPr>
            <p:spPr>
              <a:xfrm>
                <a:off x="4249082" y="4837447"/>
                <a:ext cx="85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≈ 15 </a:t>
                </a:r>
                <a:r>
                  <a:rPr lang="it-IT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endParaRPr lang="it-IT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Prostokąt 12"/>
            <p:cNvSpPr/>
            <p:nvPr/>
          </p:nvSpPr>
          <p:spPr>
            <a:xfrm>
              <a:off x="3892068" y="6578632"/>
              <a:ext cx="28360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  <a:latin typeface="Corbel"/>
                  <a:cs typeface="Corbel"/>
                </a:rPr>
                <a:t>M. Petri et al., Phys. Rev. C 86, 044329 (2012).</a:t>
              </a:r>
              <a:endParaRPr lang="pl-PL" sz="1100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5201079" y="148229"/>
            <a:ext cx="5893600" cy="6581008"/>
            <a:chOff x="5201079" y="148229"/>
            <a:chExt cx="5893600" cy="6581008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xmlns="" id="{2D1B8596-A2EE-3143-A5D6-CD5560DAC06C}"/>
                </a:ext>
              </a:extLst>
            </p:cNvPr>
            <p:cNvGrpSpPr/>
            <p:nvPr/>
          </p:nvGrpSpPr>
          <p:grpSpPr>
            <a:xfrm>
              <a:off x="5201079" y="148229"/>
              <a:ext cx="5893600" cy="6570189"/>
              <a:chOff x="4058079" y="148228"/>
              <a:chExt cx="5893600" cy="6570189"/>
            </a:xfrm>
          </p:grpSpPr>
          <p:grpSp>
            <p:nvGrpSpPr>
              <p:cNvPr id="8" name="Grupa 7">
                <a:extLst>
                  <a:ext uri="{FF2B5EF4-FFF2-40B4-BE49-F238E27FC236}">
                    <a16:creationId xmlns:a16="http://schemas.microsoft.com/office/drawing/2014/main" xmlns="" id="{884AC67F-2462-1745-9FDD-F1E1F9625FE9}"/>
                  </a:ext>
                </a:extLst>
              </p:cNvPr>
              <p:cNvGrpSpPr/>
              <p:nvPr/>
            </p:nvGrpSpPr>
            <p:grpSpPr>
              <a:xfrm>
                <a:off x="4058079" y="148228"/>
                <a:ext cx="5893600" cy="6570189"/>
                <a:chOff x="4058079" y="148228"/>
                <a:chExt cx="5893600" cy="6570189"/>
              </a:xfrm>
            </p:grpSpPr>
            <p:sp>
              <p:nvSpPr>
                <p:cNvPr id="126" name="Prostokąt 46"/>
                <p:cNvSpPr>
                  <a:spLocks noChangeArrowheads="1"/>
                </p:cNvSpPr>
                <p:nvPr/>
              </p:nvSpPr>
              <p:spPr bwMode="auto">
                <a:xfrm>
                  <a:off x="6941350" y="2581952"/>
                  <a:ext cx="92315" cy="6686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pl-PL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pic>
              <p:nvPicPr>
                <p:cNvPr id="137" name="Obraz 136">
                  <a:extLst>
                    <a:ext uri="{FF2B5EF4-FFF2-40B4-BE49-F238E27FC236}">
                      <a16:creationId xmlns:a16="http://schemas.microsoft.com/office/drawing/2014/main" xmlns="" id="{8EBC3468-ACF4-A141-9FF5-8F506EEAF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3396" y="2465568"/>
                  <a:ext cx="3010981" cy="4252849"/>
                </a:xfrm>
                <a:prstGeom prst="rect">
                  <a:avLst/>
                </a:prstGeom>
              </p:spPr>
            </p:pic>
            <p:sp>
              <p:nvSpPr>
                <p:cNvPr id="138" name="Text Box 10">
                  <a:extLst>
                    <a:ext uri="{FF2B5EF4-FFF2-40B4-BE49-F238E27FC236}">
                      <a16:creationId xmlns:a16="http://schemas.microsoft.com/office/drawing/2014/main" xmlns="" id="{572D6945-0EBE-F04F-89D5-FEBD0A8F5013}"/>
                    </a:ext>
                  </a:extLst>
                </p:cNvPr>
                <p:cNvSpPr txBox="1"/>
                <p:nvPr/>
              </p:nvSpPr>
              <p:spPr>
                <a:xfrm>
                  <a:off x="8567197" y="5703529"/>
                  <a:ext cx="1077180" cy="6284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r>
                    <a:rPr lang="pl-PL" sz="3600" b="1" kern="0" baseline="30000" dirty="0">
                      <a:solidFill>
                        <a:srgbClr val="0000FF"/>
                      </a:solidFill>
                      <a:latin typeface="+mj-lt"/>
                      <a:ea typeface="MS ??"/>
                    </a:rPr>
                    <a:t>20</a:t>
                  </a:r>
                  <a:r>
                    <a:rPr lang="pl-PL" sz="3600" b="1" kern="0" dirty="0">
                      <a:solidFill>
                        <a:srgbClr val="0000FF"/>
                      </a:solidFill>
                      <a:latin typeface="+mj-lt"/>
                      <a:ea typeface="MS ??"/>
                    </a:rPr>
                    <a:t>O</a:t>
                  </a:r>
                  <a:endParaRPr lang="it-IT" sz="1400" kern="0" dirty="0">
                    <a:solidFill>
                      <a:sysClr val="windowText" lastClr="000000"/>
                    </a:solidFill>
                    <a:latin typeface="+mj-lt"/>
                    <a:ea typeface="MS ??"/>
                  </a:endParaRPr>
                </a:p>
              </p:txBody>
            </p:sp>
            <p:grpSp>
              <p:nvGrpSpPr>
                <p:cNvPr id="4" name="Grupa 3">
                  <a:extLst>
                    <a:ext uri="{FF2B5EF4-FFF2-40B4-BE49-F238E27FC236}">
                      <a16:creationId xmlns:a16="http://schemas.microsoft.com/office/drawing/2014/main" xmlns="" id="{BCC8906E-F22D-2A44-BBBB-5131E676BC9D}"/>
                    </a:ext>
                  </a:extLst>
                </p:cNvPr>
                <p:cNvGrpSpPr/>
                <p:nvPr/>
              </p:nvGrpSpPr>
              <p:grpSpPr>
                <a:xfrm>
                  <a:off x="6212233" y="148228"/>
                  <a:ext cx="3739446" cy="2653731"/>
                  <a:chOff x="6233529" y="-132391"/>
                  <a:chExt cx="3739446" cy="2653731"/>
                </a:xfrm>
              </p:grpSpPr>
              <p:grpSp>
                <p:nvGrpSpPr>
                  <p:cNvPr id="139" name="Group 8">
                    <a:extLst>
                      <a:ext uri="{FF2B5EF4-FFF2-40B4-BE49-F238E27FC236}">
                        <a16:creationId xmlns:a16="http://schemas.microsoft.com/office/drawing/2014/main" xmlns="" id="{81356EBA-E62B-664F-938F-94FF3FC4232A}"/>
                      </a:ext>
                    </a:extLst>
                  </p:cNvPr>
                  <p:cNvGrpSpPr/>
                  <p:nvPr/>
                </p:nvGrpSpPr>
                <p:grpSpPr>
                  <a:xfrm>
                    <a:off x="6233529" y="-132391"/>
                    <a:ext cx="3739446" cy="1844558"/>
                    <a:chOff x="-819960" y="1889770"/>
                    <a:chExt cx="3739446" cy="1844558"/>
                  </a:xfrm>
                </p:grpSpPr>
                <p:sp>
                  <p:nvSpPr>
                    <p:cNvPr id="141" name="TextBox 37">
                      <a:extLst>
                        <a:ext uri="{FF2B5EF4-FFF2-40B4-BE49-F238E27FC236}">
                          <a16:creationId xmlns:a16="http://schemas.microsoft.com/office/drawing/2014/main" xmlns="" id="{63316F37-3ACF-7941-9C19-D6F36F720B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819960" y="1889770"/>
                      <a:ext cx="3739446" cy="9771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initio</a:t>
                      </a:r>
                      <a:r>
                        <a:rPr lang="en-US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it-IT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-Body-</a:t>
                      </a:r>
                      <a:r>
                        <a:rPr lang="it-IT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</a:t>
                      </a: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it-IT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Theory</a:t>
                      </a: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calculations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the 2</a:t>
                      </a:r>
                      <a:r>
                        <a:rPr lang="en-US" sz="2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lifetimes</a:t>
                      </a:r>
                    </a:p>
                  </p:txBody>
                </p:sp>
                <p:sp>
                  <p:nvSpPr>
                    <p:cNvPr id="142" name="TextBox 38">
                      <a:extLst>
                        <a:ext uri="{FF2B5EF4-FFF2-40B4-BE49-F238E27FC236}">
                          <a16:creationId xmlns:a16="http://schemas.microsoft.com/office/drawing/2014/main" xmlns="" id="{45480BFE-F226-0D4C-BC39-A23E20FB19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36581" y="2964887"/>
                      <a:ext cx="3016688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>
                          <a:latin typeface="Corbel"/>
                          <a:cs typeface="Corbel"/>
                        </a:rPr>
                        <a:t>    </a:t>
                      </a:r>
                      <a:r>
                        <a:rPr lang="en-US" b="1" dirty="0">
                          <a:latin typeface="Corbel"/>
                          <a:cs typeface="Corbel"/>
                        </a:rPr>
                        <a:t> NN               NNN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pl-PL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0.</a:t>
                      </a:r>
                      <a:r>
                        <a:rPr lang="pl-PL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50000"/>
                        </a:lnSpc>
                      </a:pPr>
                      <a:endParaRPr lang="en-US" sz="800" dirty="0">
                        <a:latin typeface="Corbel"/>
                        <a:cs typeface="Corbel"/>
                      </a:endParaRPr>
                    </a:p>
                  </p:txBody>
                </p:sp>
              </p:grpSp>
              <p:sp>
                <p:nvSpPr>
                  <p:cNvPr id="160" name="Dowolny kształt 159">
                    <a:extLst>
                      <a:ext uri="{FF2B5EF4-FFF2-40B4-BE49-F238E27FC236}">
                        <a16:creationId xmlns:a16="http://schemas.microsoft.com/office/drawing/2014/main" xmlns="" id="{AF3AF3BA-A5B8-E548-8D31-2B575F6C7282}"/>
                      </a:ext>
                    </a:extLst>
                  </p:cNvPr>
                  <p:cNvSpPr/>
                  <p:nvPr/>
                </p:nvSpPr>
                <p:spPr>
                  <a:xfrm rot="15321788">
                    <a:off x="7441393" y="2047986"/>
                    <a:ext cx="880088" cy="66620"/>
                  </a:xfrm>
                  <a:custGeom>
                    <a:avLst/>
                    <a:gdLst>
                      <a:gd name="connsiteX0" fmla="*/ 0 w 1226634"/>
                      <a:gd name="connsiteY0" fmla="*/ 74589 h 74589"/>
                      <a:gd name="connsiteX1" fmla="*/ 490654 w 1226634"/>
                      <a:gd name="connsiteY1" fmla="*/ 7682 h 74589"/>
                      <a:gd name="connsiteX2" fmla="*/ 869795 w 1226634"/>
                      <a:gd name="connsiteY2" fmla="*/ 7682 h 74589"/>
                      <a:gd name="connsiteX3" fmla="*/ 1226634 w 1226634"/>
                      <a:gd name="connsiteY3" fmla="*/ 63438 h 7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6634" h="74589">
                        <a:moveTo>
                          <a:pt x="0" y="74589"/>
                        </a:moveTo>
                        <a:cubicBezTo>
                          <a:pt x="172844" y="46711"/>
                          <a:pt x="345688" y="18833"/>
                          <a:pt x="490654" y="7682"/>
                        </a:cubicBezTo>
                        <a:cubicBezTo>
                          <a:pt x="635620" y="-3469"/>
                          <a:pt x="747132" y="-1611"/>
                          <a:pt x="869795" y="7682"/>
                        </a:cubicBezTo>
                        <a:cubicBezTo>
                          <a:pt x="992458" y="16975"/>
                          <a:pt x="1109546" y="40206"/>
                          <a:pt x="1226634" y="63438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61" name="Dowolny kształt 160">
                    <a:extLst>
                      <a:ext uri="{FF2B5EF4-FFF2-40B4-BE49-F238E27FC236}">
                        <a16:creationId xmlns:a16="http://schemas.microsoft.com/office/drawing/2014/main" xmlns="" id="{34A4918A-0412-C646-B4CF-62CD6C36F478}"/>
                      </a:ext>
                    </a:extLst>
                  </p:cNvPr>
                  <p:cNvSpPr/>
                  <p:nvPr/>
                </p:nvSpPr>
                <p:spPr>
                  <a:xfrm rot="17172629">
                    <a:off x="8023061" y="2055358"/>
                    <a:ext cx="871334" cy="45719"/>
                  </a:xfrm>
                  <a:custGeom>
                    <a:avLst/>
                    <a:gdLst>
                      <a:gd name="connsiteX0" fmla="*/ 0 w 1226634"/>
                      <a:gd name="connsiteY0" fmla="*/ 74589 h 74589"/>
                      <a:gd name="connsiteX1" fmla="*/ 490654 w 1226634"/>
                      <a:gd name="connsiteY1" fmla="*/ 7682 h 74589"/>
                      <a:gd name="connsiteX2" fmla="*/ 869795 w 1226634"/>
                      <a:gd name="connsiteY2" fmla="*/ 7682 h 74589"/>
                      <a:gd name="connsiteX3" fmla="*/ 1226634 w 1226634"/>
                      <a:gd name="connsiteY3" fmla="*/ 63438 h 7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6634" h="74589">
                        <a:moveTo>
                          <a:pt x="0" y="74589"/>
                        </a:moveTo>
                        <a:cubicBezTo>
                          <a:pt x="172844" y="46711"/>
                          <a:pt x="345688" y="18833"/>
                          <a:pt x="490654" y="7682"/>
                        </a:cubicBezTo>
                        <a:cubicBezTo>
                          <a:pt x="635620" y="-3469"/>
                          <a:pt x="747132" y="-1611"/>
                          <a:pt x="869795" y="7682"/>
                        </a:cubicBezTo>
                        <a:cubicBezTo>
                          <a:pt x="992458" y="16975"/>
                          <a:pt x="1109546" y="40206"/>
                          <a:pt x="1226634" y="63438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162" name="Dowolny kształt 161">
                  <a:extLst>
                    <a:ext uri="{FF2B5EF4-FFF2-40B4-BE49-F238E27FC236}">
                      <a16:creationId xmlns:a16="http://schemas.microsoft.com/office/drawing/2014/main" xmlns="" id="{0D7C7029-6B37-254C-8C9D-7670CFA89DE0}"/>
                    </a:ext>
                  </a:extLst>
                </p:cNvPr>
                <p:cNvSpPr/>
                <p:nvPr/>
              </p:nvSpPr>
              <p:spPr>
                <a:xfrm rot="1702262">
                  <a:off x="4058079" y="2066815"/>
                  <a:ext cx="2892252" cy="449051"/>
                </a:xfrm>
                <a:custGeom>
                  <a:avLst/>
                  <a:gdLst>
                    <a:gd name="connsiteX0" fmla="*/ 0 w 1226634"/>
                    <a:gd name="connsiteY0" fmla="*/ 74589 h 74589"/>
                    <a:gd name="connsiteX1" fmla="*/ 490654 w 1226634"/>
                    <a:gd name="connsiteY1" fmla="*/ 7682 h 74589"/>
                    <a:gd name="connsiteX2" fmla="*/ 869795 w 1226634"/>
                    <a:gd name="connsiteY2" fmla="*/ 7682 h 74589"/>
                    <a:gd name="connsiteX3" fmla="*/ 1226634 w 1226634"/>
                    <a:gd name="connsiteY3" fmla="*/ 63438 h 74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6634" h="74589">
                      <a:moveTo>
                        <a:pt x="0" y="74589"/>
                      </a:moveTo>
                      <a:cubicBezTo>
                        <a:pt x="172844" y="46711"/>
                        <a:pt x="345688" y="18833"/>
                        <a:pt x="490654" y="7682"/>
                      </a:cubicBezTo>
                      <a:cubicBezTo>
                        <a:pt x="635620" y="-3469"/>
                        <a:pt x="747132" y="-1611"/>
                        <a:pt x="869795" y="7682"/>
                      </a:cubicBezTo>
                      <a:cubicBezTo>
                        <a:pt x="992458" y="16975"/>
                        <a:pt x="1109546" y="40206"/>
                        <a:pt x="1226634" y="63438"/>
                      </a:cubicBezTo>
                    </a:path>
                  </a:pathLst>
                </a:custGeom>
                <a:noFill/>
                <a:ln w="38100">
                  <a:solidFill>
                    <a:srgbClr val="FF5B1B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" name="Owal 1">
                  <a:extLst>
                    <a:ext uri="{FF2B5EF4-FFF2-40B4-BE49-F238E27FC236}">
                      <a16:creationId xmlns:a16="http://schemas.microsoft.com/office/drawing/2014/main" xmlns="" id="{71610A03-CB73-9A4F-BB47-3FE0AA54BE67}"/>
                    </a:ext>
                  </a:extLst>
                </p:cNvPr>
                <p:cNvSpPr/>
                <p:nvPr/>
              </p:nvSpPr>
              <p:spPr bwMode="auto">
                <a:xfrm>
                  <a:off x="7916570" y="3067258"/>
                  <a:ext cx="825844" cy="518515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7" name="CasellaDiTesto 9">
                <a:extLst>
                  <a:ext uri="{FF2B5EF4-FFF2-40B4-BE49-F238E27FC236}">
                    <a16:creationId xmlns:a16="http://schemas.microsoft.com/office/drawing/2014/main" xmlns="" id="{BEAB1F95-CA63-A64C-8DFE-0BB29B54C852}"/>
                  </a:ext>
                </a:extLst>
              </p:cNvPr>
              <p:cNvSpPr txBox="1"/>
              <p:nvPr/>
            </p:nvSpPr>
            <p:spPr>
              <a:xfrm>
                <a:off x="8945998" y="4865750"/>
                <a:ext cx="674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  <a:latin typeface="Corbel"/>
                    <a:cs typeface="Corbel"/>
                  </a:rPr>
                  <a:t>11 </a:t>
                </a:r>
                <a:r>
                  <a:rPr lang="it-IT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endParaRPr lang="it-IT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Prostokąt 13"/>
            <p:cNvSpPr/>
            <p:nvPr/>
          </p:nvSpPr>
          <p:spPr>
            <a:xfrm>
              <a:off x="7697846" y="6475321"/>
              <a:ext cx="321113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050" dirty="0">
                  <a:solidFill>
                    <a:schemeClr val="bg1"/>
                  </a:solidFill>
                  <a:latin typeface="Corbel"/>
                  <a:cs typeface="Corbel"/>
                </a:rPr>
                <a:t>M. Wiedeking et al., Phys. Rev. Lett. 94, 132501 (2005).</a:t>
              </a:r>
              <a:endParaRPr lang="en-GB" sz="1050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7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http://images.slideplayer.com/26/8698141/slides/slide_9.jpg">
            <a:extLst>
              <a:ext uri="{FF2B5EF4-FFF2-40B4-BE49-F238E27FC236}">
                <a16:creationId xmlns:a16="http://schemas.microsoft.com/office/drawing/2014/main" xmlns="" id="{812FA096-AEC1-2247-B877-F31971270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t="21482" r="34629" b="32664"/>
          <a:stretch/>
        </p:blipFill>
        <p:spPr bwMode="auto">
          <a:xfrm rot="18569792">
            <a:off x="2545365" y="3726203"/>
            <a:ext cx="993388" cy="216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>
            <a:extLst>
              <a:ext uri="{FF2B5EF4-FFF2-40B4-BE49-F238E27FC236}">
                <a16:creationId xmlns:a16="http://schemas.microsoft.com/office/drawing/2014/main" xmlns="" id="{A1FF51C0-C661-7346-B065-427BC192F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9"/>
          <a:stretch/>
        </p:blipFill>
        <p:spPr bwMode="auto">
          <a:xfrm rot="16685292">
            <a:off x="4645551" y="549081"/>
            <a:ext cx="3317457" cy="53482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</p:pic>
      <p:sp>
        <p:nvSpPr>
          <p:cNvPr id="2" name="Elipsa 1"/>
          <p:cNvSpPr/>
          <p:nvPr/>
        </p:nvSpPr>
        <p:spPr bwMode="auto">
          <a:xfrm rot="16200000">
            <a:off x="3112807" y="2904128"/>
            <a:ext cx="1074100" cy="1077361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104019" y="6098661"/>
            <a:ext cx="7837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pl-PL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18</a:t>
            </a:r>
            <a:r>
              <a:rPr lang="pl-PL" sz="2800" b="1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O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1655770" y="5271165"/>
            <a:ext cx="147239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pl-PL" sz="3600" b="1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AGATA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5018465" y="4043440"/>
            <a:ext cx="924276" cy="5447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 PARIS</a:t>
            </a:r>
            <a:endParaRPr lang="pl-PL" b="1" dirty="0">
              <a:solidFill>
                <a:srgbClr val="FFFF00"/>
              </a:solidFill>
              <a:latin typeface="Calibri" panose="020F0502020204030204" pitchFamily="34" charset="0"/>
              <a:cs typeface="Corbel"/>
            </a:endParaRPr>
          </a:p>
          <a:p>
            <a:pPr algn="ctr" defTabSz="457200">
              <a:lnSpc>
                <a:spcPct val="80000"/>
              </a:lnSpc>
            </a:pPr>
            <a:r>
              <a:rPr lang="pl-PL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clusters</a:t>
            </a:r>
            <a:endParaRPr lang="pl-PL" b="1" dirty="0">
              <a:solidFill>
                <a:srgbClr val="FFFF00"/>
              </a:solidFill>
              <a:latin typeface="Calibri" panose="020F0502020204030204" pitchFamily="34" charset="0"/>
              <a:cs typeface="Corbel"/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4110514" y="3087626"/>
            <a:ext cx="9302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pl-PL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target</a:t>
            </a:r>
          </a:p>
        </p:txBody>
      </p:sp>
      <p:sp>
        <p:nvSpPr>
          <p:cNvPr id="3" name="Dowolny kształt 2"/>
          <p:cNvSpPr/>
          <p:nvPr/>
        </p:nvSpPr>
        <p:spPr bwMode="auto">
          <a:xfrm rot="16200000">
            <a:off x="3988421" y="3236654"/>
            <a:ext cx="72684" cy="327549"/>
          </a:xfrm>
          <a:custGeom>
            <a:avLst/>
            <a:gdLst>
              <a:gd name="connsiteX0" fmla="*/ 46622 w 46622"/>
              <a:gd name="connsiteY0" fmla="*/ 324293 h 324293"/>
              <a:gd name="connsiteX1" fmla="*/ 4092 w 46622"/>
              <a:gd name="connsiteY1" fmla="*/ 186070 h 324293"/>
              <a:gd name="connsiteX2" fmla="*/ 4092 w 46622"/>
              <a:gd name="connsiteY2" fmla="*/ 0 h 32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22" h="324293">
                <a:moveTo>
                  <a:pt x="46622" y="324293"/>
                </a:moveTo>
                <a:cubicBezTo>
                  <a:pt x="28901" y="282206"/>
                  <a:pt x="11180" y="240119"/>
                  <a:pt x="4092" y="186070"/>
                </a:cubicBezTo>
                <a:cubicBezTo>
                  <a:pt x="-2996" y="132021"/>
                  <a:pt x="548" y="66010"/>
                  <a:pt x="4092" y="0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2577">
            <a:off x="2423436" y="2191710"/>
            <a:ext cx="1049020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pole tekstowe 110">
            <a:extLst>
              <a:ext uri="{FF2B5EF4-FFF2-40B4-BE49-F238E27FC236}">
                <a16:creationId xmlns:a16="http://schemas.microsoft.com/office/drawing/2014/main" xmlns="" id="{1A7F1D92-AD86-C74D-A19D-E680929B6226}"/>
              </a:ext>
            </a:extLst>
          </p:cNvPr>
          <p:cNvSpPr txBox="1"/>
          <p:nvPr/>
        </p:nvSpPr>
        <p:spPr>
          <a:xfrm>
            <a:off x="1747410" y="2490111"/>
            <a:ext cx="924276" cy="5447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 PARIS</a:t>
            </a:r>
            <a:endParaRPr lang="pl-PL" b="1" dirty="0">
              <a:solidFill>
                <a:srgbClr val="FFFF00"/>
              </a:solidFill>
              <a:latin typeface="Calibri" panose="020F0502020204030204" pitchFamily="34" charset="0"/>
              <a:cs typeface="Corbel"/>
            </a:endParaRPr>
          </a:p>
          <a:p>
            <a:pPr algn="ctr" defTabSz="457200">
              <a:lnSpc>
                <a:spcPct val="80000"/>
              </a:lnSpc>
            </a:pPr>
            <a:r>
              <a:rPr lang="pl-PL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clusters</a:t>
            </a:r>
            <a:endParaRPr lang="pl-PL" b="1" dirty="0">
              <a:solidFill>
                <a:srgbClr val="FFFF00"/>
              </a:solidFill>
              <a:latin typeface="Calibri" panose="020F0502020204030204" pitchFamily="34" charset="0"/>
              <a:cs typeface="Corbel"/>
            </a:endParaRPr>
          </a:p>
        </p:txBody>
      </p:sp>
      <p:sp>
        <p:nvSpPr>
          <p:cNvPr id="6" name="Prostokąt 5"/>
          <p:cNvSpPr/>
          <p:nvPr/>
        </p:nvSpPr>
        <p:spPr bwMode="auto">
          <a:xfrm rot="16200000">
            <a:off x="3631460" y="3264053"/>
            <a:ext cx="79928" cy="310984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0000"/>
              </a:solidFill>
              <a:latin typeface="Corbel"/>
              <a:cs typeface="Corbel"/>
            </a:endParaRPr>
          </a:p>
        </p:txBody>
      </p:sp>
      <p:grpSp>
        <p:nvGrpSpPr>
          <p:cNvPr id="117" name="Grupa 116">
            <a:extLst>
              <a:ext uri="{FF2B5EF4-FFF2-40B4-BE49-F238E27FC236}">
                <a16:creationId xmlns:a16="http://schemas.microsoft.com/office/drawing/2014/main" xmlns="" id="{A1D4A976-795A-8E42-BEDE-A51B242D258A}"/>
              </a:ext>
            </a:extLst>
          </p:cNvPr>
          <p:cNvGrpSpPr/>
          <p:nvPr/>
        </p:nvGrpSpPr>
        <p:grpSpPr>
          <a:xfrm>
            <a:off x="3768992" y="1686197"/>
            <a:ext cx="4211743" cy="1938277"/>
            <a:chOff x="2762912" y="1631877"/>
            <a:chExt cx="4211743" cy="1938277"/>
          </a:xfrm>
        </p:grpSpPr>
        <p:sp>
          <p:nvSpPr>
            <p:cNvPr id="33" name="pole tekstowe 32"/>
            <p:cNvSpPr txBox="1"/>
            <p:nvPr/>
          </p:nvSpPr>
          <p:spPr>
            <a:xfrm>
              <a:off x="3687001" y="1693380"/>
              <a:ext cx="729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endParaRPr lang="pl-PL" sz="2800" b="1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endParaRPr>
            </a:p>
          </p:txBody>
        </p:sp>
        <p:grpSp>
          <p:nvGrpSpPr>
            <p:cNvPr id="93" name="Grupa 92">
              <a:extLst>
                <a:ext uri="{FF2B5EF4-FFF2-40B4-BE49-F238E27FC236}">
                  <a16:creationId xmlns:a16="http://schemas.microsoft.com/office/drawing/2014/main" xmlns="" id="{5A01CD2C-E550-2B48-B837-19D1E8AE826B}"/>
                </a:ext>
              </a:extLst>
            </p:cNvPr>
            <p:cNvGrpSpPr/>
            <p:nvPr/>
          </p:nvGrpSpPr>
          <p:grpSpPr>
            <a:xfrm rot="16633009">
              <a:off x="4195561" y="791059"/>
              <a:ext cx="1346446" cy="4211743"/>
              <a:chOff x="1963421" y="1825228"/>
              <a:chExt cx="1160060" cy="4068342"/>
            </a:xfrm>
          </p:grpSpPr>
          <p:cxnSp>
            <p:nvCxnSpPr>
              <p:cNvPr id="95" name="Łącznik prostoliniowy 26">
                <a:extLst>
                  <a:ext uri="{FF2B5EF4-FFF2-40B4-BE49-F238E27FC236}">
                    <a16:creationId xmlns:a16="http://schemas.microsoft.com/office/drawing/2014/main" xmlns="" id="{5F1A22AB-354F-9C4C-B477-E87315D155CE}"/>
                  </a:ext>
                </a:extLst>
              </p:cNvPr>
              <p:cNvCxnSpPr/>
              <p:nvPr/>
            </p:nvCxnSpPr>
            <p:spPr bwMode="auto">
              <a:xfrm flipH="1">
                <a:off x="3123480" y="3203836"/>
                <a:ext cx="1" cy="268973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Dowolny kształt 95">
                <a:extLst>
                  <a:ext uri="{FF2B5EF4-FFF2-40B4-BE49-F238E27FC236}">
                    <a16:creationId xmlns:a16="http://schemas.microsoft.com/office/drawing/2014/main" xmlns="" id="{ABF255A2-0716-A14E-9204-0AEF030DAD82}"/>
                  </a:ext>
                </a:extLst>
              </p:cNvPr>
              <p:cNvSpPr/>
              <p:nvPr/>
            </p:nvSpPr>
            <p:spPr bwMode="auto">
              <a:xfrm>
                <a:off x="2804391" y="2451363"/>
                <a:ext cx="319088" cy="752475"/>
              </a:xfrm>
              <a:custGeom>
                <a:avLst/>
                <a:gdLst>
                  <a:gd name="connsiteX0" fmla="*/ 0 w 319088"/>
                  <a:gd name="connsiteY0" fmla="*/ 0 h 752475"/>
                  <a:gd name="connsiteX1" fmla="*/ 95250 w 319088"/>
                  <a:gd name="connsiteY1" fmla="*/ 90487 h 752475"/>
                  <a:gd name="connsiteX2" fmla="*/ 190500 w 319088"/>
                  <a:gd name="connsiteY2" fmla="*/ 209550 h 752475"/>
                  <a:gd name="connsiteX3" fmla="*/ 257175 w 319088"/>
                  <a:gd name="connsiteY3" fmla="*/ 347662 h 752475"/>
                  <a:gd name="connsiteX4" fmla="*/ 300038 w 319088"/>
                  <a:gd name="connsiteY4" fmla="*/ 523875 h 752475"/>
                  <a:gd name="connsiteX5" fmla="*/ 319088 w 319088"/>
                  <a:gd name="connsiteY5" fmla="*/ 752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088" h="752475">
                    <a:moveTo>
                      <a:pt x="0" y="0"/>
                    </a:moveTo>
                    <a:cubicBezTo>
                      <a:pt x="31750" y="27781"/>
                      <a:pt x="63500" y="55562"/>
                      <a:pt x="95250" y="90487"/>
                    </a:cubicBezTo>
                    <a:cubicBezTo>
                      <a:pt x="127000" y="125412"/>
                      <a:pt x="163513" y="166688"/>
                      <a:pt x="190500" y="209550"/>
                    </a:cubicBezTo>
                    <a:cubicBezTo>
                      <a:pt x="217487" y="252412"/>
                      <a:pt x="238919" y="295275"/>
                      <a:pt x="257175" y="347662"/>
                    </a:cubicBezTo>
                    <a:cubicBezTo>
                      <a:pt x="275431" y="400049"/>
                      <a:pt x="289719" y="456406"/>
                      <a:pt x="300038" y="523875"/>
                    </a:cubicBezTo>
                    <a:cubicBezTo>
                      <a:pt x="310357" y="591344"/>
                      <a:pt x="314722" y="671909"/>
                      <a:pt x="319088" y="752475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94" name="Łącznik prostoliniowy 5">
                <a:extLst>
                  <a:ext uri="{FF2B5EF4-FFF2-40B4-BE49-F238E27FC236}">
                    <a16:creationId xmlns:a16="http://schemas.microsoft.com/office/drawing/2014/main" xmlns="" id="{A1D214AC-EAD2-1A4E-96C3-8E0F90397E7E}"/>
                  </a:ext>
                </a:extLst>
              </p:cNvPr>
              <p:cNvCxnSpPr/>
              <p:nvPr/>
            </p:nvCxnSpPr>
            <p:spPr bwMode="auto">
              <a:xfrm>
                <a:off x="1963421" y="1825228"/>
                <a:ext cx="838954" cy="62039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xmlns="" id="{811AC8D8-E9B6-FE4C-BDC5-6B555F4F6690}"/>
                </a:ext>
              </a:extLst>
            </p:cNvPr>
            <p:cNvSpPr txBox="1"/>
            <p:nvPr/>
          </p:nvSpPr>
          <p:spPr>
            <a:xfrm>
              <a:off x="3708311" y="1631877"/>
              <a:ext cx="729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baseline="300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orbel"/>
                </a:rPr>
                <a:t>16</a:t>
              </a:r>
              <a:r>
                <a:rPr lang="pl-PL" sz="2800" b="1" dirty="0" smtClean="0">
                  <a:solidFill>
                    <a:srgbClr val="FFFF00"/>
                  </a:solidFill>
                  <a:latin typeface="Calibri" panose="020F0502020204030204" pitchFamily="34" charset="0"/>
                  <a:cs typeface="Corbel"/>
                </a:rPr>
                <a:t>C</a:t>
              </a:r>
              <a:endParaRPr lang="pl-PL" sz="2800" b="1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endParaRPr>
            </a:p>
          </p:txBody>
        </p:sp>
      </p:grpSp>
      <p:sp>
        <p:nvSpPr>
          <p:cNvPr id="36" name="Prostokąt 35">
            <a:extLst>
              <a:ext uri="{FF2B5EF4-FFF2-40B4-BE49-F238E27FC236}">
                <a16:creationId xmlns:a16="http://schemas.microsoft.com/office/drawing/2014/main" xmlns="" id="{6A764C68-F13E-5549-9818-E1BCAC617AD6}"/>
              </a:ext>
            </a:extLst>
          </p:cNvPr>
          <p:cNvSpPr/>
          <p:nvPr/>
        </p:nvSpPr>
        <p:spPr bwMode="auto">
          <a:xfrm rot="749963">
            <a:off x="3756588" y="2119127"/>
            <a:ext cx="321689" cy="784706"/>
          </a:xfrm>
          <a:prstGeom prst="rect">
            <a:avLst/>
          </a:prstGeom>
          <a:solidFill>
            <a:srgbClr val="7A7A7A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12" name="Prostokąt 111">
            <a:extLst>
              <a:ext uri="{FF2B5EF4-FFF2-40B4-BE49-F238E27FC236}">
                <a16:creationId xmlns:a16="http://schemas.microsoft.com/office/drawing/2014/main" xmlns="" id="{238C7C56-05C2-1147-8A7E-A7DE668C2EF6}"/>
              </a:ext>
            </a:extLst>
          </p:cNvPr>
          <p:cNvSpPr/>
          <p:nvPr/>
        </p:nvSpPr>
        <p:spPr bwMode="auto">
          <a:xfrm>
            <a:off x="4252738" y="1372322"/>
            <a:ext cx="586890" cy="545694"/>
          </a:xfrm>
          <a:prstGeom prst="rect">
            <a:avLst/>
          </a:prstGeom>
          <a:solidFill>
            <a:srgbClr val="7A7A7A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14" name="Prostokąt 113">
            <a:extLst>
              <a:ext uri="{FF2B5EF4-FFF2-40B4-BE49-F238E27FC236}">
                <a16:creationId xmlns:a16="http://schemas.microsoft.com/office/drawing/2014/main" xmlns="" id="{A1CE7DDD-1F82-6942-80B5-B064C2D60AB5}"/>
              </a:ext>
            </a:extLst>
          </p:cNvPr>
          <p:cNvSpPr/>
          <p:nvPr/>
        </p:nvSpPr>
        <p:spPr bwMode="auto">
          <a:xfrm rot="458634">
            <a:off x="3631284" y="2958773"/>
            <a:ext cx="118469" cy="381621"/>
          </a:xfrm>
          <a:prstGeom prst="rect">
            <a:avLst/>
          </a:prstGeom>
          <a:solidFill>
            <a:srgbClr val="757575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15" name="Prostokąt 114">
            <a:extLst>
              <a:ext uri="{FF2B5EF4-FFF2-40B4-BE49-F238E27FC236}">
                <a16:creationId xmlns:a16="http://schemas.microsoft.com/office/drawing/2014/main" xmlns="" id="{10A1BED5-8B72-D44A-85A5-8A24BB42BEEC}"/>
              </a:ext>
            </a:extLst>
          </p:cNvPr>
          <p:cNvSpPr/>
          <p:nvPr/>
        </p:nvSpPr>
        <p:spPr bwMode="auto">
          <a:xfrm rot="458634">
            <a:off x="3542997" y="3475761"/>
            <a:ext cx="118469" cy="311205"/>
          </a:xfrm>
          <a:prstGeom prst="rect">
            <a:avLst/>
          </a:prstGeom>
          <a:solidFill>
            <a:srgbClr val="8A8A8A"/>
          </a:solidFill>
          <a:ln w="31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16" name="Prostokąt 115">
            <a:extLst>
              <a:ext uri="{FF2B5EF4-FFF2-40B4-BE49-F238E27FC236}">
                <a16:creationId xmlns:a16="http://schemas.microsoft.com/office/drawing/2014/main" xmlns="" id="{3CD14D92-C7FC-654D-B1ED-B1015DBFBFC9}"/>
              </a:ext>
            </a:extLst>
          </p:cNvPr>
          <p:cNvSpPr/>
          <p:nvPr/>
        </p:nvSpPr>
        <p:spPr bwMode="auto">
          <a:xfrm rot="458634">
            <a:off x="3528000" y="3640673"/>
            <a:ext cx="118469" cy="311205"/>
          </a:xfrm>
          <a:prstGeom prst="rect">
            <a:avLst/>
          </a:prstGeom>
          <a:solidFill>
            <a:srgbClr val="8A8A8A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B3976C16-6BF3-6C45-8CEA-63D2A3067281}"/>
              </a:ext>
            </a:extLst>
          </p:cNvPr>
          <p:cNvGrpSpPr/>
          <p:nvPr/>
        </p:nvGrpSpPr>
        <p:grpSpPr>
          <a:xfrm>
            <a:off x="2914780" y="3415742"/>
            <a:ext cx="585743" cy="1159153"/>
            <a:chOff x="1908700" y="3361421"/>
            <a:chExt cx="585743" cy="1159153"/>
          </a:xfrm>
        </p:grpSpPr>
        <p:sp>
          <p:nvSpPr>
            <p:cNvPr id="26" name="pole tekstowe 25"/>
            <p:cNvSpPr txBox="1"/>
            <p:nvPr/>
          </p:nvSpPr>
          <p:spPr>
            <a:xfrm>
              <a:off x="1908700" y="3700935"/>
              <a:ext cx="209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pl-PL" sz="3600" b="1" dirty="0">
                  <a:solidFill>
                    <a:srgbClr val="FF0000"/>
                  </a:solidFill>
                  <a:latin typeface="Corbel"/>
                  <a:cs typeface="Corbel"/>
                  <a:sym typeface="Symbol" panose="05050102010706020507" pitchFamily="18" charset="2"/>
                </a:rPr>
                <a:t></a:t>
              </a:r>
              <a:endParaRPr lang="pl-PL" sz="3600" b="1" dirty="0">
                <a:solidFill>
                  <a:srgbClr val="FF0000"/>
                </a:solidFill>
                <a:latin typeface="Corbel"/>
                <a:cs typeface="Corbel"/>
              </a:endParaRPr>
            </a:p>
          </p:txBody>
        </p:sp>
        <p:sp>
          <p:nvSpPr>
            <p:cNvPr id="25" name="Dowolny kształt 24"/>
            <p:cNvSpPr/>
            <p:nvPr/>
          </p:nvSpPr>
          <p:spPr bwMode="auto">
            <a:xfrm rot="6611088">
              <a:off x="1861729" y="3887861"/>
              <a:ext cx="1159153" cy="106274"/>
            </a:xfrm>
            <a:custGeom>
              <a:avLst/>
              <a:gdLst>
                <a:gd name="connsiteX0" fmla="*/ 0 w 3131671"/>
                <a:gd name="connsiteY0" fmla="*/ 155388 h 298824"/>
                <a:gd name="connsiteX1" fmla="*/ 71718 w 3131671"/>
                <a:gd name="connsiteY1" fmla="*/ 161365 h 298824"/>
                <a:gd name="connsiteX2" fmla="*/ 107577 w 3131671"/>
                <a:gd name="connsiteY2" fmla="*/ 173318 h 298824"/>
                <a:gd name="connsiteX3" fmla="*/ 125506 w 3131671"/>
                <a:gd name="connsiteY3" fmla="*/ 179294 h 298824"/>
                <a:gd name="connsiteX4" fmla="*/ 143435 w 3131671"/>
                <a:gd name="connsiteY4" fmla="*/ 215153 h 298824"/>
                <a:gd name="connsiteX5" fmla="*/ 161365 w 3131671"/>
                <a:gd name="connsiteY5" fmla="*/ 227106 h 298824"/>
                <a:gd name="connsiteX6" fmla="*/ 185271 w 3131671"/>
                <a:gd name="connsiteY6" fmla="*/ 245035 h 298824"/>
                <a:gd name="connsiteX7" fmla="*/ 221130 w 3131671"/>
                <a:gd name="connsiteY7" fmla="*/ 268941 h 298824"/>
                <a:gd name="connsiteX8" fmla="*/ 286871 w 3131671"/>
                <a:gd name="connsiteY8" fmla="*/ 251012 h 298824"/>
                <a:gd name="connsiteX9" fmla="*/ 298824 w 3131671"/>
                <a:gd name="connsiteY9" fmla="*/ 233082 h 298824"/>
                <a:gd name="connsiteX10" fmla="*/ 334682 w 3131671"/>
                <a:gd name="connsiteY10" fmla="*/ 209177 h 298824"/>
                <a:gd name="connsiteX11" fmla="*/ 346635 w 3131671"/>
                <a:gd name="connsiteY11" fmla="*/ 191247 h 298824"/>
                <a:gd name="connsiteX12" fmla="*/ 364565 w 3131671"/>
                <a:gd name="connsiteY12" fmla="*/ 179294 h 298824"/>
                <a:gd name="connsiteX13" fmla="*/ 370541 w 3131671"/>
                <a:gd name="connsiteY13" fmla="*/ 107577 h 298824"/>
                <a:gd name="connsiteX14" fmla="*/ 376518 w 3131671"/>
                <a:gd name="connsiteY14" fmla="*/ 89647 h 298824"/>
                <a:gd name="connsiteX15" fmla="*/ 400424 w 3131671"/>
                <a:gd name="connsiteY15" fmla="*/ 53788 h 298824"/>
                <a:gd name="connsiteX16" fmla="*/ 406400 w 3131671"/>
                <a:gd name="connsiteY16" fmla="*/ 35859 h 298824"/>
                <a:gd name="connsiteX17" fmla="*/ 466165 w 3131671"/>
                <a:gd name="connsiteY17" fmla="*/ 17929 h 298824"/>
                <a:gd name="connsiteX18" fmla="*/ 555812 w 3131671"/>
                <a:gd name="connsiteY18" fmla="*/ 23906 h 298824"/>
                <a:gd name="connsiteX19" fmla="*/ 573741 w 3131671"/>
                <a:gd name="connsiteY19" fmla="*/ 29882 h 298824"/>
                <a:gd name="connsiteX20" fmla="*/ 591671 w 3131671"/>
                <a:gd name="connsiteY20" fmla="*/ 47812 h 298824"/>
                <a:gd name="connsiteX21" fmla="*/ 603624 w 3131671"/>
                <a:gd name="connsiteY21" fmla="*/ 77694 h 298824"/>
                <a:gd name="connsiteX22" fmla="*/ 627530 w 3131671"/>
                <a:gd name="connsiteY22" fmla="*/ 119529 h 298824"/>
                <a:gd name="connsiteX23" fmla="*/ 639482 w 3131671"/>
                <a:gd name="connsiteY23" fmla="*/ 161365 h 298824"/>
                <a:gd name="connsiteX24" fmla="*/ 663388 w 3131671"/>
                <a:gd name="connsiteY24" fmla="*/ 209177 h 298824"/>
                <a:gd name="connsiteX25" fmla="*/ 669365 w 3131671"/>
                <a:gd name="connsiteY25" fmla="*/ 227106 h 298824"/>
                <a:gd name="connsiteX26" fmla="*/ 711200 w 3131671"/>
                <a:gd name="connsiteY26" fmla="*/ 262965 h 298824"/>
                <a:gd name="connsiteX27" fmla="*/ 735106 w 3131671"/>
                <a:gd name="connsiteY27" fmla="*/ 268941 h 298824"/>
                <a:gd name="connsiteX28" fmla="*/ 836706 w 3131671"/>
                <a:gd name="connsiteY28" fmla="*/ 262965 h 298824"/>
                <a:gd name="connsiteX29" fmla="*/ 842682 w 3131671"/>
                <a:gd name="connsiteY29" fmla="*/ 245035 h 298824"/>
                <a:gd name="connsiteX30" fmla="*/ 854635 w 3131671"/>
                <a:gd name="connsiteY30" fmla="*/ 227106 h 298824"/>
                <a:gd name="connsiteX31" fmla="*/ 860612 w 3131671"/>
                <a:gd name="connsiteY31" fmla="*/ 209177 h 298824"/>
                <a:gd name="connsiteX32" fmla="*/ 878541 w 3131671"/>
                <a:gd name="connsiteY32" fmla="*/ 167341 h 298824"/>
                <a:gd name="connsiteX33" fmla="*/ 884518 w 3131671"/>
                <a:gd name="connsiteY33" fmla="*/ 143435 h 298824"/>
                <a:gd name="connsiteX34" fmla="*/ 896471 w 3131671"/>
                <a:gd name="connsiteY34" fmla="*/ 125506 h 298824"/>
                <a:gd name="connsiteX35" fmla="*/ 920377 w 3131671"/>
                <a:gd name="connsiteY35" fmla="*/ 71718 h 298824"/>
                <a:gd name="connsiteX36" fmla="*/ 938306 w 3131671"/>
                <a:gd name="connsiteY36" fmla="*/ 59765 h 298824"/>
                <a:gd name="connsiteX37" fmla="*/ 950259 w 3131671"/>
                <a:gd name="connsiteY37" fmla="*/ 41835 h 298824"/>
                <a:gd name="connsiteX38" fmla="*/ 974165 w 3131671"/>
                <a:gd name="connsiteY38" fmla="*/ 29882 h 298824"/>
                <a:gd name="connsiteX39" fmla="*/ 1010024 w 3131671"/>
                <a:gd name="connsiteY39" fmla="*/ 11953 h 298824"/>
                <a:gd name="connsiteX40" fmla="*/ 1027953 w 3131671"/>
                <a:gd name="connsiteY40" fmla="*/ 17929 h 298824"/>
                <a:gd name="connsiteX41" fmla="*/ 1117600 w 3131671"/>
                <a:gd name="connsiteY41" fmla="*/ 23906 h 298824"/>
                <a:gd name="connsiteX42" fmla="*/ 1129553 w 3131671"/>
                <a:gd name="connsiteY42" fmla="*/ 47812 h 298824"/>
                <a:gd name="connsiteX43" fmla="*/ 1141506 w 3131671"/>
                <a:gd name="connsiteY43" fmla="*/ 65741 h 298824"/>
                <a:gd name="connsiteX44" fmla="*/ 1165412 w 3131671"/>
                <a:gd name="connsiteY44" fmla="*/ 119529 h 298824"/>
                <a:gd name="connsiteX45" fmla="*/ 1183341 w 3131671"/>
                <a:gd name="connsiteY45" fmla="*/ 173318 h 298824"/>
                <a:gd name="connsiteX46" fmla="*/ 1189318 w 3131671"/>
                <a:gd name="connsiteY46" fmla="*/ 203200 h 298824"/>
                <a:gd name="connsiteX47" fmla="*/ 1231153 w 3131671"/>
                <a:gd name="connsiteY47" fmla="*/ 233082 h 298824"/>
                <a:gd name="connsiteX48" fmla="*/ 1255059 w 3131671"/>
                <a:gd name="connsiteY48" fmla="*/ 239059 h 298824"/>
                <a:gd name="connsiteX49" fmla="*/ 1302871 w 3131671"/>
                <a:gd name="connsiteY49" fmla="*/ 251012 h 298824"/>
                <a:gd name="connsiteX50" fmla="*/ 1416424 w 3131671"/>
                <a:gd name="connsiteY50" fmla="*/ 209177 h 298824"/>
                <a:gd name="connsiteX51" fmla="*/ 1428377 w 3131671"/>
                <a:gd name="connsiteY51" fmla="*/ 191247 h 298824"/>
                <a:gd name="connsiteX52" fmla="*/ 1440330 w 3131671"/>
                <a:gd name="connsiteY52" fmla="*/ 155388 h 298824"/>
                <a:gd name="connsiteX53" fmla="*/ 1446306 w 3131671"/>
                <a:gd name="connsiteY53" fmla="*/ 137459 h 298824"/>
                <a:gd name="connsiteX54" fmla="*/ 1476188 w 3131671"/>
                <a:gd name="connsiteY54" fmla="*/ 101600 h 298824"/>
                <a:gd name="connsiteX55" fmla="*/ 1494118 w 3131671"/>
                <a:gd name="connsiteY55" fmla="*/ 77694 h 298824"/>
                <a:gd name="connsiteX56" fmla="*/ 1500094 w 3131671"/>
                <a:gd name="connsiteY56" fmla="*/ 59765 h 298824"/>
                <a:gd name="connsiteX57" fmla="*/ 1512047 w 3131671"/>
                <a:gd name="connsiteY57" fmla="*/ 41835 h 298824"/>
                <a:gd name="connsiteX58" fmla="*/ 1547906 w 3131671"/>
                <a:gd name="connsiteY58" fmla="*/ 23906 h 298824"/>
                <a:gd name="connsiteX59" fmla="*/ 1613647 w 3131671"/>
                <a:gd name="connsiteY59" fmla="*/ 29882 h 298824"/>
                <a:gd name="connsiteX60" fmla="*/ 1667435 w 3131671"/>
                <a:gd name="connsiteY60" fmla="*/ 77694 h 298824"/>
                <a:gd name="connsiteX61" fmla="*/ 1703294 w 3131671"/>
                <a:gd name="connsiteY61" fmla="*/ 125506 h 298824"/>
                <a:gd name="connsiteX62" fmla="*/ 1715247 w 3131671"/>
                <a:gd name="connsiteY62" fmla="*/ 143435 h 298824"/>
                <a:gd name="connsiteX63" fmla="*/ 1775012 w 3131671"/>
                <a:gd name="connsiteY63" fmla="*/ 197224 h 298824"/>
                <a:gd name="connsiteX64" fmla="*/ 1792941 w 3131671"/>
                <a:gd name="connsiteY64" fmla="*/ 209177 h 298824"/>
                <a:gd name="connsiteX65" fmla="*/ 1810871 w 3131671"/>
                <a:gd name="connsiteY65" fmla="*/ 215153 h 298824"/>
                <a:gd name="connsiteX66" fmla="*/ 1882588 w 3131671"/>
                <a:gd name="connsiteY66" fmla="*/ 227106 h 298824"/>
                <a:gd name="connsiteX67" fmla="*/ 1912471 w 3131671"/>
                <a:gd name="connsiteY67" fmla="*/ 239059 h 298824"/>
                <a:gd name="connsiteX68" fmla="*/ 1936377 w 3131671"/>
                <a:gd name="connsiteY68" fmla="*/ 245035 h 298824"/>
                <a:gd name="connsiteX69" fmla="*/ 1954306 w 3131671"/>
                <a:gd name="connsiteY69" fmla="*/ 251012 h 298824"/>
                <a:gd name="connsiteX70" fmla="*/ 1978212 w 3131671"/>
                <a:gd name="connsiteY70" fmla="*/ 239059 h 298824"/>
                <a:gd name="connsiteX71" fmla="*/ 1990165 w 3131671"/>
                <a:gd name="connsiteY71" fmla="*/ 221129 h 298824"/>
                <a:gd name="connsiteX72" fmla="*/ 2008094 w 3131671"/>
                <a:gd name="connsiteY72" fmla="*/ 203200 h 298824"/>
                <a:gd name="connsiteX73" fmla="*/ 2020047 w 3131671"/>
                <a:gd name="connsiteY73" fmla="*/ 149412 h 298824"/>
                <a:gd name="connsiteX74" fmla="*/ 2026024 w 3131671"/>
                <a:gd name="connsiteY74" fmla="*/ 107577 h 298824"/>
                <a:gd name="connsiteX75" fmla="*/ 2032000 w 3131671"/>
                <a:gd name="connsiteY75" fmla="*/ 77694 h 298824"/>
                <a:gd name="connsiteX76" fmla="*/ 2067859 w 3131671"/>
                <a:gd name="connsiteY76" fmla="*/ 59765 h 298824"/>
                <a:gd name="connsiteX77" fmla="*/ 2079812 w 3131671"/>
                <a:gd name="connsiteY77" fmla="*/ 41835 h 298824"/>
                <a:gd name="connsiteX78" fmla="*/ 2157506 w 3131671"/>
                <a:gd name="connsiteY78" fmla="*/ 17929 h 298824"/>
                <a:gd name="connsiteX79" fmla="*/ 2217271 w 3131671"/>
                <a:gd name="connsiteY79" fmla="*/ 23906 h 298824"/>
                <a:gd name="connsiteX80" fmla="*/ 2235200 w 3131671"/>
                <a:gd name="connsiteY80" fmla="*/ 29882 h 298824"/>
                <a:gd name="connsiteX81" fmla="*/ 2253130 w 3131671"/>
                <a:gd name="connsiteY81" fmla="*/ 47812 h 298824"/>
                <a:gd name="connsiteX82" fmla="*/ 2271059 w 3131671"/>
                <a:gd name="connsiteY82" fmla="*/ 83671 h 298824"/>
                <a:gd name="connsiteX83" fmla="*/ 2288988 w 3131671"/>
                <a:gd name="connsiteY83" fmla="*/ 95624 h 298824"/>
                <a:gd name="connsiteX84" fmla="*/ 2324847 w 3131671"/>
                <a:gd name="connsiteY84" fmla="*/ 143435 h 298824"/>
                <a:gd name="connsiteX85" fmla="*/ 2342777 w 3131671"/>
                <a:gd name="connsiteY85" fmla="*/ 191247 h 298824"/>
                <a:gd name="connsiteX86" fmla="*/ 2372659 w 3131671"/>
                <a:gd name="connsiteY86" fmla="*/ 233082 h 298824"/>
                <a:gd name="connsiteX87" fmla="*/ 2384612 w 3131671"/>
                <a:gd name="connsiteY87" fmla="*/ 262965 h 298824"/>
                <a:gd name="connsiteX88" fmla="*/ 2396565 w 3131671"/>
                <a:gd name="connsiteY88" fmla="*/ 298824 h 298824"/>
                <a:gd name="connsiteX89" fmla="*/ 2557930 w 3131671"/>
                <a:gd name="connsiteY89" fmla="*/ 274918 h 298824"/>
                <a:gd name="connsiteX90" fmla="*/ 2581835 w 3131671"/>
                <a:gd name="connsiteY90" fmla="*/ 239059 h 298824"/>
                <a:gd name="connsiteX91" fmla="*/ 2611718 w 3131671"/>
                <a:gd name="connsiteY91" fmla="*/ 167341 h 298824"/>
                <a:gd name="connsiteX92" fmla="*/ 2623671 w 3131671"/>
                <a:gd name="connsiteY92" fmla="*/ 143435 h 298824"/>
                <a:gd name="connsiteX93" fmla="*/ 2629647 w 3131671"/>
                <a:gd name="connsiteY93" fmla="*/ 113553 h 298824"/>
                <a:gd name="connsiteX94" fmla="*/ 2635624 w 3131671"/>
                <a:gd name="connsiteY94" fmla="*/ 59765 h 298824"/>
                <a:gd name="connsiteX95" fmla="*/ 2677459 w 3131671"/>
                <a:gd name="connsiteY95" fmla="*/ 29882 h 298824"/>
                <a:gd name="connsiteX96" fmla="*/ 2683435 w 3131671"/>
                <a:gd name="connsiteY96" fmla="*/ 11953 h 298824"/>
                <a:gd name="connsiteX97" fmla="*/ 2725271 w 3131671"/>
                <a:gd name="connsiteY97" fmla="*/ 0 h 298824"/>
                <a:gd name="connsiteX98" fmla="*/ 2767106 w 3131671"/>
                <a:gd name="connsiteY98" fmla="*/ 5977 h 298824"/>
                <a:gd name="connsiteX99" fmla="*/ 2779059 w 3131671"/>
                <a:gd name="connsiteY99" fmla="*/ 23906 h 298824"/>
                <a:gd name="connsiteX100" fmla="*/ 2796988 w 3131671"/>
                <a:gd name="connsiteY100" fmla="*/ 41835 h 298824"/>
                <a:gd name="connsiteX101" fmla="*/ 2814918 w 3131671"/>
                <a:gd name="connsiteY101" fmla="*/ 71718 h 298824"/>
                <a:gd name="connsiteX102" fmla="*/ 2838824 w 3131671"/>
                <a:gd name="connsiteY102" fmla="*/ 95624 h 298824"/>
                <a:gd name="connsiteX103" fmla="*/ 2880659 w 3131671"/>
                <a:gd name="connsiteY103" fmla="*/ 149412 h 298824"/>
                <a:gd name="connsiteX104" fmla="*/ 2898588 w 3131671"/>
                <a:gd name="connsiteY104" fmla="*/ 173318 h 298824"/>
                <a:gd name="connsiteX105" fmla="*/ 3131671 w 3131671"/>
                <a:gd name="connsiteY105" fmla="*/ 179294 h 29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131671" h="298824">
                  <a:moveTo>
                    <a:pt x="0" y="155388"/>
                  </a:moveTo>
                  <a:cubicBezTo>
                    <a:pt x="23906" y="157380"/>
                    <a:pt x="48056" y="157421"/>
                    <a:pt x="71718" y="161365"/>
                  </a:cubicBezTo>
                  <a:cubicBezTo>
                    <a:pt x="84146" y="163436"/>
                    <a:pt x="95624" y="169334"/>
                    <a:pt x="107577" y="173318"/>
                  </a:cubicBezTo>
                  <a:lnTo>
                    <a:pt x="125506" y="179294"/>
                  </a:lnTo>
                  <a:cubicBezTo>
                    <a:pt x="130367" y="193877"/>
                    <a:pt x="131849" y="203567"/>
                    <a:pt x="143435" y="215153"/>
                  </a:cubicBezTo>
                  <a:cubicBezTo>
                    <a:pt x="148514" y="220232"/>
                    <a:pt x="155520" y="222931"/>
                    <a:pt x="161365" y="227106"/>
                  </a:cubicBezTo>
                  <a:cubicBezTo>
                    <a:pt x="169470" y="232895"/>
                    <a:pt x="177708" y="238553"/>
                    <a:pt x="185271" y="245035"/>
                  </a:cubicBezTo>
                  <a:cubicBezTo>
                    <a:pt x="213761" y="269455"/>
                    <a:pt x="190630" y="258776"/>
                    <a:pt x="221130" y="268941"/>
                  </a:cubicBezTo>
                  <a:cubicBezTo>
                    <a:pt x="249411" y="265406"/>
                    <a:pt x="267499" y="270384"/>
                    <a:pt x="286871" y="251012"/>
                  </a:cubicBezTo>
                  <a:cubicBezTo>
                    <a:pt x="291950" y="245933"/>
                    <a:pt x="293418" y="237812"/>
                    <a:pt x="298824" y="233082"/>
                  </a:cubicBezTo>
                  <a:cubicBezTo>
                    <a:pt x="309635" y="223622"/>
                    <a:pt x="334682" y="209177"/>
                    <a:pt x="334682" y="209177"/>
                  </a:cubicBezTo>
                  <a:cubicBezTo>
                    <a:pt x="338666" y="203200"/>
                    <a:pt x="341556" y="196326"/>
                    <a:pt x="346635" y="191247"/>
                  </a:cubicBezTo>
                  <a:cubicBezTo>
                    <a:pt x="351714" y="186168"/>
                    <a:pt x="362592" y="186201"/>
                    <a:pt x="364565" y="179294"/>
                  </a:cubicBezTo>
                  <a:cubicBezTo>
                    <a:pt x="371155" y="156228"/>
                    <a:pt x="367371" y="131355"/>
                    <a:pt x="370541" y="107577"/>
                  </a:cubicBezTo>
                  <a:cubicBezTo>
                    <a:pt x="371374" y="101332"/>
                    <a:pt x="373458" y="95154"/>
                    <a:pt x="376518" y="89647"/>
                  </a:cubicBezTo>
                  <a:cubicBezTo>
                    <a:pt x="383495" y="77089"/>
                    <a:pt x="400424" y="53788"/>
                    <a:pt x="400424" y="53788"/>
                  </a:cubicBezTo>
                  <a:cubicBezTo>
                    <a:pt x="402416" y="47812"/>
                    <a:pt x="401274" y="39521"/>
                    <a:pt x="406400" y="35859"/>
                  </a:cubicBezTo>
                  <a:cubicBezTo>
                    <a:pt x="414233" y="30264"/>
                    <a:pt x="453386" y="21124"/>
                    <a:pt x="466165" y="17929"/>
                  </a:cubicBezTo>
                  <a:cubicBezTo>
                    <a:pt x="496047" y="19921"/>
                    <a:pt x="526047" y="20599"/>
                    <a:pt x="555812" y="23906"/>
                  </a:cubicBezTo>
                  <a:cubicBezTo>
                    <a:pt x="562073" y="24602"/>
                    <a:pt x="568499" y="26388"/>
                    <a:pt x="573741" y="29882"/>
                  </a:cubicBezTo>
                  <a:cubicBezTo>
                    <a:pt x="580774" y="34570"/>
                    <a:pt x="585694" y="41835"/>
                    <a:pt x="591671" y="47812"/>
                  </a:cubicBezTo>
                  <a:cubicBezTo>
                    <a:pt x="595655" y="57773"/>
                    <a:pt x="598826" y="68099"/>
                    <a:pt x="603624" y="77694"/>
                  </a:cubicBezTo>
                  <a:cubicBezTo>
                    <a:pt x="633625" y="137697"/>
                    <a:pt x="596109" y="46211"/>
                    <a:pt x="627530" y="119529"/>
                  </a:cubicBezTo>
                  <a:cubicBezTo>
                    <a:pt x="636162" y="139670"/>
                    <a:pt x="631902" y="138625"/>
                    <a:pt x="639482" y="161365"/>
                  </a:cubicBezTo>
                  <a:cubicBezTo>
                    <a:pt x="660157" y="223393"/>
                    <a:pt x="641430" y="165263"/>
                    <a:pt x="663388" y="209177"/>
                  </a:cubicBezTo>
                  <a:cubicBezTo>
                    <a:pt x="666205" y="214812"/>
                    <a:pt x="665703" y="221980"/>
                    <a:pt x="669365" y="227106"/>
                  </a:cubicBezTo>
                  <a:cubicBezTo>
                    <a:pt x="675914" y="236274"/>
                    <a:pt x="698194" y="257391"/>
                    <a:pt x="711200" y="262965"/>
                  </a:cubicBezTo>
                  <a:cubicBezTo>
                    <a:pt x="718750" y="266201"/>
                    <a:pt x="727137" y="266949"/>
                    <a:pt x="735106" y="268941"/>
                  </a:cubicBezTo>
                  <a:cubicBezTo>
                    <a:pt x="768973" y="266949"/>
                    <a:pt x="803589" y="270324"/>
                    <a:pt x="836706" y="262965"/>
                  </a:cubicBezTo>
                  <a:cubicBezTo>
                    <a:pt x="842856" y="261598"/>
                    <a:pt x="839865" y="250670"/>
                    <a:pt x="842682" y="245035"/>
                  </a:cubicBezTo>
                  <a:cubicBezTo>
                    <a:pt x="845894" y="238611"/>
                    <a:pt x="851423" y="233530"/>
                    <a:pt x="854635" y="227106"/>
                  </a:cubicBezTo>
                  <a:cubicBezTo>
                    <a:pt x="857452" y="221471"/>
                    <a:pt x="858130" y="214967"/>
                    <a:pt x="860612" y="209177"/>
                  </a:cubicBezTo>
                  <a:cubicBezTo>
                    <a:pt x="874275" y="177297"/>
                    <a:pt x="870531" y="195377"/>
                    <a:pt x="878541" y="167341"/>
                  </a:cubicBezTo>
                  <a:cubicBezTo>
                    <a:pt x="880798" y="159443"/>
                    <a:pt x="881282" y="150985"/>
                    <a:pt x="884518" y="143435"/>
                  </a:cubicBezTo>
                  <a:cubicBezTo>
                    <a:pt x="887348" y="136833"/>
                    <a:pt x="892487" y="131482"/>
                    <a:pt x="896471" y="125506"/>
                  </a:cubicBezTo>
                  <a:cubicBezTo>
                    <a:pt x="902389" y="107751"/>
                    <a:pt x="906170" y="85925"/>
                    <a:pt x="920377" y="71718"/>
                  </a:cubicBezTo>
                  <a:cubicBezTo>
                    <a:pt x="925456" y="66639"/>
                    <a:pt x="932330" y="63749"/>
                    <a:pt x="938306" y="59765"/>
                  </a:cubicBezTo>
                  <a:cubicBezTo>
                    <a:pt x="942290" y="53788"/>
                    <a:pt x="944741" y="46433"/>
                    <a:pt x="950259" y="41835"/>
                  </a:cubicBezTo>
                  <a:cubicBezTo>
                    <a:pt x="957103" y="36131"/>
                    <a:pt x="966430" y="34302"/>
                    <a:pt x="974165" y="29882"/>
                  </a:cubicBezTo>
                  <a:cubicBezTo>
                    <a:pt x="1006604" y="11345"/>
                    <a:pt x="977151" y="22909"/>
                    <a:pt x="1010024" y="11953"/>
                  </a:cubicBezTo>
                  <a:cubicBezTo>
                    <a:pt x="1016000" y="13945"/>
                    <a:pt x="1021692" y="17233"/>
                    <a:pt x="1027953" y="17929"/>
                  </a:cubicBezTo>
                  <a:cubicBezTo>
                    <a:pt x="1057718" y="21236"/>
                    <a:pt x="1088868" y="15455"/>
                    <a:pt x="1117600" y="23906"/>
                  </a:cubicBezTo>
                  <a:cubicBezTo>
                    <a:pt x="1126147" y="26420"/>
                    <a:pt x="1125133" y="40077"/>
                    <a:pt x="1129553" y="47812"/>
                  </a:cubicBezTo>
                  <a:cubicBezTo>
                    <a:pt x="1133117" y="54048"/>
                    <a:pt x="1137942" y="59505"/>
                    <a:pt x="1141506" y="65741"/>
                  </a:cubicBezTo>
                  <a:cubicBezTo>
                    <a:pt x="1150646" y="81736"/>
                    <a:pt x="1159314" y="102455"/>
                    <a:pt x="1165412" y="119529"/>
                  </a:cubicBezTo>
                  <a:cubicBezTo>
                    <a:pt x="1171768" y="137327"/>
                    <a:pt x="1179634" y="154786"/>
                    <a:pt x="1183341" y="173318"/>
                  </a:cubicBezTo>
                  <a:cubicBezTo>
                    <a:pt x="1185333" y="183279"/>
                    <a:pt x="1185751" y="193689"/>
                    <a:pt x="1189318" y="203200"/>
                  </a:cubicBezTo>
                  <a:cubicBezTo>
                    <a:pt x="1197571" y="225207"/>
                    <a:pt x="1209017" y="225703"/>
                    <a:pt x="1231153" y="233082"/>
                  </a:cubicBezTo>
                  <a:cubicBezTo>
                    <a:pt x="1238945" y="235680"/>
                    <a:pt x="1247161" y="236802"/>
                    <a:pt x="1255059" y="239059"/>
                  </a:cubicBezTo>
                  <a:cubicBezTo>
                    <a:pt x="1297934" y="251309"/>
                    <a:pt x="1242124" y="238862"/>
                    <a:pt x="1302871" y="251012"/>
                  </a:cubicBezTo>
                  <a:cubicBezTo>
                    <a:pt x="1462868" y="233234"/>
                    <a:pt x="1391454" y="275762"/>
                    <a:pt x="1416424" y="209177"/>
                  </a:cubicBezTo>
                  <a:cubicBezTo>
                    <a:pt x="1418946" y="202451"/>
                    <a:pt x="1424393" y="197224"/>
                    <a:pt x="1428377" y="191247"/>
                  </a:cubicBezTo>
                  <a:lnTo>
                    <a:pt x="1440330" y="155388"/>
                  </a:lnTo>
                  <a:cubicBezTo>
                    <a:pt x="1442322" y="149412"/>
                    <a:pt x="1442812" y="142701"/>
                    <a:pt x="1446306" y="137459"/>
                  </a:cubicBezTo>
                  <a:cubicBezTo>
                    <a:pt x="1472722" y="97834"/>
                    <a:pt x="1441679" y="141860"/>
                    <a:pt x="1476188" y="101600"/>
                  </a:cubicBezTo>
                  <a:cubicBezTo>
                    <a:pt x="1482671" y="94037"/>
                    <a:pt x="1488141" y="85663"/>
                    <a:pt x="1494118" y="77694"/>
                  </a:cubicBezTo>
                  <a:cubicBezTo>
                    <a:pt x="1496110" y="71718"/>
                    <a:pt x="1497277" y="65400"/>
                    <a:pt x="1500094" y="59765"/>
                  </a:cubicBezTo>
                  <a:cubicBezTo>
                    <a:pt x="1503306" y="53340"/>
                    <a:pt x="1506968" y="46914"/>
                    <a:pt x="1512047" y="41835"/>
                  </a:cubicBezTo>
                  <a:cubicBezTo>
                    <a:pt x="1523632" y="30250"/>
                    <a:pt x="1533324" y="28766"/>
                    <a:pt x="1547906" y="23906"/>
                  </a:cubicBezTo>
                  <a:cubicBezTo>
                    <a:pt x="1569820" y="25898"/>
                    <a:pt x="1592897" y="22559"/>
                    <a:pt x="1613647" y="29882"/>
                  </a:cubicBezTo>
                  <a:cubicBezTo>
                    <a:pt x="1618978" y="31763"/>
                    <a:pt x="1658614" y="66912"/>
                    <a:pt x="1667435" y="77694"/>
                  </a:cubicBezTo>
                  <a:cubicBezTo>
                    <a:pt x="1680050" y="93113"/>
                    <a:pt x="1692243" y="108930"/>
                    <a:pt x="1703294" y="125506"/>
                  </a:cubicBezTo>
                  <a:cubicBezTo>
                    <a:pt x="1707278" y="131482"/>
                    <a:pt x="1710475" y="138067"/>
                    <a:pt x="1715247" y="143435"/>
                  </a:cubicBezTo>
                  <a:cubicBezTo>
                    <a:pt x="1739568" y="170796"/>
                    <a:pt x="1748532" y="178309"/>
                    <a:pt x="1775012" y="197224"/>
                  </a:cubicBezTo>
                  <a:cubicBezTo>
                    <a:pt x="1780857" y="201399"/>
                    <a:pt x="1786517" y="205965"/>
                    <a:pt x="1792941" y="209177"/>
                  </a:cubicBezTo>
                  <a:cubicBezTo>
                    <a:pt x="1798576" y="211994"/>
                    <a:pt x="1804693" y="213918"/>
                    <a:pt x="1810871" y="215153"/>
                  </a:cubicBezTo>
                  <a:cubicBezTo>
                    <a:pt x="1831831" y="219345"/>
                    <a:pt x="1861197" y="220689"/>
                    <a:pt x="1882588" y="227106"/>
                  </a:cubicBezTo>
                  <a:cubicBezTo>
                    <a:pt x="1892864" y="230189"/>
                    <a:pt x="1902293" y="235667"/>
                    <a:pt x="1912471" y="239059"/>
                  </a:cubicBezTo>
                  <a:cubicBezTo>
                    <a:pt x="1920263" y="241656"/>
                    <a:pt x="1928479" y="242778"/>
                    <a:pt x="1936377" y="245035"/>
                  </a:cubicBezTo>
                  <a:cubicBezTo>
                    <a:pt x="1942434" y="246766"/>
                    <a:pt x="1948330" y="249020"/>
                    <a:pt x="1954306" y="251012"/>
                  </a:cubicBezTo>
                  <a:cubicBezTo>
                    <a:pt x="1962275" y="247028"/>
                    <a:pt x="1971368" y="244763"/>
                    <a:pt x="1978212" y="239059"/>
                  </a:cubicBezTo>
                  <a:cubicBezTo>
                    <a:pt x="1983730" y="234461"/>
                    <a:pt x="1985567" y="226647"/>
                    <a:pt x="1990165" y="221129"/>
                  </a:cubicBezTo>
                  <a:cubicBezTo>
                    <a:pt x="1995576" y="214636"/>
                    <a:pt x="2002118" y="209176"/>
                    <a:pt x="2008094" y="203200"/>
                  </a:cubicBezTo>
                  <a:cubicBezTo>
                    <a:pt x="2013469" y="181702"/>
                    <a:pt x="2016252" y="172184"/>
                    <a:pt x="2020047" y="149412"/>
                  </a:cubicBezTo>
                  <a:cubicBezTo>
                    <a:pt x="2022363" y="135517"/>
                    <a:pt x="2023708" y="121472"/>
                    <a:pt x="2026024" y="107577"/>
                  </a:cubicBezTo>
                  <a:cubicBezTo>
                    <a:pt x="2027694" y="97557"/>
                    <a:pt x="2026960" y="86514"/>
                    <a:pt x="2032000" y="77694"/>
                  </a:cubicBezTo>
                  <a:cubicBezTo>
                    <a:pt x="2037452" y="68153"/>
                    <a:pt x="2058656" y="62833"/>
                    <a:pt x="2067859" y="59765"/>
                  </a:cubicBezTo>
                  <a:cubicBezTo>
                    <a:pt x="2071843" y="53788"/>
                    <a:pt x="2074733" y="46914"/>
                    <a:pt x="2079812" y="41835"/>
                  </a:cubicBezTo>
                  <a:cubicBezTo>
                    <a:pt x="2099786" y="21860"/>
                    <a:pt x="2132164" y="21550"/>
                    <a:pt x="2157506" y="17929"/>
                  </a:cubicBezTo>
                  <a:cubicBezTo>
                    <a:pt x="2177428" y="19921"/>
                    <a:pt x="2197483" y="20862"/>
                    <a:pt x="2217271" y="23906"/>
                  </a:cubicBezTo>
                  <a:cubicBezTo>
                    <a:pt x="2223497" y="24864"/>
                    <a:pt x="2229958" y="26388"/>
                    <a:pt x="2235200" y="29882"/>
                  </a:cubicBezTo>
                  <a:cubicBezTo>
                    <a:pt x="2242233" y="34570"/>
                    <a:pt x="2247153" y="41835"/>
                    <a:pt x="2253130" y="47812"/>
                  </a:cubicBezTo>
                  <a:cubicBezTo>
                    <a:pt x="2257991" y="62395"/>
                    <a:pt x="2259473" y="72085"/>
                    <a:pt x="2271059" y="83671"/>
                  </a:cubicBezTo>
                  <a:cubicBezTo>
                    <a:pt x="2276138" y="88750"/>
                    <a:pt x="2284183" y="90285"/>
                    <a:pt x="2288988" y="95624"/>
                  </a:cubicBezTo>
                  <a:cubicBezTo>
                    <a:pt x="2302315" y="110431"/>
                    <a:pt x="2324847" y="143435"/>
                    <a:pt x="2324847" y="143435"/>
                  </a:cubicBezTo>
                  <a:cubicBezTo>
                    <a:pt x="2328821" y="155355"/>
                    <a:pt x="2337673" y="183080"/>
                    <a:pt x="2342777" y="191247"/>
                  </a:cubicBezTo>
                  <a:cubicBezTo>
                    <a:pt x="2383628" y="256610"/>
                    <a:pt x="2339405" y="158261"/>
                    <a:pt x="2372659" y="233082"/>
                  </a:cubicBezTo>
                  <a:cubicBezTo>
                    <a:pt x="2377016" y="242886"/>
                    <a:pt x="2380946" y="252883"/>
                    <a:pt x="2384612" y="262965"/>
                  </a:cubicBezTo>
                  <a:cubicBezTo>
                    <a:pt x="2388918" y="274806"/>
                    <a:pt x="2396565" y="298824"/>
                    <a:pt x="2396565" y="298824"/>
                  </a:cubicBezTo>
                  <a:cubicBezTo>
                    <a:pt x="2436357" y="294844"/>
                    <a:pt x="2529699" y="287017"/>
                    <a:pt x="2557930" y="274918"/>
                  </a:cubicBezTo>
                  <a:cubicBezTo>
                    <a:pt x="2571134" y="269259"/>
                    <a:pt x="2574597" y="251468"/>
                    <a:pt x="2581835" y="239059"/>
                  </a:cubicBezTo>
                  <a:cubicBezTo>
                    <a:pt x="2607754" y="194627"/>
                    <a:pt x="2593320" y="213336"/>
                    <a:pt x="2611718" y="167341"/>
                  </a:cubicBezTo>
                  <a:cubicBezTo>
                    <a:pt x="2615027" y="159069"/>
                    <a:pt x="2619687" y="151404"/>
                    <a:pt x="2623671" y="143435"/>
                  </a:cubicBezTo>
                  <a:cubicBezTo>
                    <a:pt x="2625663" y="133474"/>
                    <a:pt x="2628210" y="123609"/>
                    <a:pt x="2629647" y="113553"/>
                  </a:cubicBezTo>
                  <a:cubicBezTo>
                    <a:pt x="2632198" y="95695"/>
                    <a:pt x="2628686" y="76417"/>
                    <a:pt x="2635624" y="59765"/>
                  </a:cubicBezTo>
                  <a:cubicBezTo>
                    <a:pt x="2637050" y="56343"/>
                    <a:pt x="2671596" y="33791"/>
                    <a:pt x="2677459" y="29882"/>
                  </a:cubicBezTo>
                  <a:cubicBezTo>
                    <a:pt x="2679451" y="23906"/>
                    <a:pt x="2678980" y="16407"/>
                    <a:pt x="2683435" y="11953"/>
                  </a:cubicBezTo>
                  <a:cubicBezTo>
                    <a:pt x="2686291" y="9097"/>
                    <a:pt x="2725067" y="51"/>
                    <a:pt x="2725271" y="0"/>
                  </a:cubicBezTo>
                  <a:cubicBezTo>
                    <a:pt x="2739216" y="1992"/>
                    <a:pt x="2754234" y="256"/>
                    <a:pt x="2767106" y="5977"/>
                  </a:cubicBezTo>
                  <a:cubicBezTo>
                    <a:pt x="2773670" y="8894"/>
                    <a:pt x="2774461" y="18388"/>
                    <a:pt x="2779059" y="23906"/>
                  </a:cubicBezTo>
                  <a:cubicBezTo>
                    <a:pt x="2784470" y="30399"/>
                    <a:pt x="2791917" y="35074"/>
                    <a:pt x="2796988" y="41835"/>
                  </a:cubicBezTo>
                  <a:cubicBezTo>
                    <a:pt x="2803958" y="51128"/>
                    <a:pt x="2807786" y="62549"/>
                    <a:pt x="2814918" y="71718"/>
                  </a:cubicBezTo>
                  <a:cubicBezTo>
                    <a:pt x="2821837" y="80614"/>
                    <a:pt x="2831545" y="87021"/>
                    <a:pt x="2838824" y="95624"/>
                  </a:cubicBezTo>
                  <a:cubicBezTo>
                    <a:pt x="2853496" y="112964"/>
                    <a:pt x="2866810" y="131408"/>
                    <a:pt x="2880659" y="149412"/>
                  </a:cubicBezTo>
                  <a:cubicBezTo>
                    <a:pt x="2886732" y="157307"/>
                    <a:pt x="2889138" y="170168"/>
                    <a:pt x="2898588" y="173318"/>
                  </a:cubicBezTo>
                  <a:cubicBezTo>
                    <a:pt x="2984556" y="201971"/>
                    <a:pt x="2910218" y="179294"/>
                    <a:pt x="3131671" y="179294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FF4A17"/>
                </a:solidFill>
                <a:latin typeface="Corbel"/>
                <a:cs typeface="Corbel"/>
              </a:endParaRPr>
            </a:p>
          </p:txBody>
        </p:sp>
      </p:grpSp>
      <p:cxnSp>
        <p:nvCxnSpPr>
          <p:cNvPr id="47" name="Łącznik prosty ze strzałką 46"/>
          <p:cNvCxnSpPr>
            <a:cxnSpLocks/>
            <a:endCxn id="6" idx="1"/>
          </p:cNvCxnSpPr>
          <p:nvPr/>
        </p:nvCxnSpPr>
        <p:spPr bwMode="auto">
          <a:xfrm flipV="1">
            <a:off x="3664490" y="3459510"/>
            <a:ext cx="6934" cy="30959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pole tekstowe 117">
            <a:extLst>
              <a:ext uri="{FF2B5EF4-FFF2-40B4-BE49-F238E27FC236}">
                <a16:creationId xmlns:a16="http://schemas.microsoft.com/office/drawing/2014/main" xmlns="" id="{B5432ED6-0B0D-2344-8195-09E37E2CFA44}"/>
              </a:ext>
            </a:extLst>
          </p:cNvPr>
          <p:cNvSpPr txBox="1"/>
          <p:nvPr/>
        </p:nvSpPr>
        <p:spPr>
          <a:xfrm>
            <a:off x="5260433" y="3133792"/>
            <a:ext cx="395884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pl-PL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VAMOS@45 </a:t>
            </a:r>
            <a:r>
              <a:rPr lang="pl-PL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degree</a:t>
            </a:r>
            <a:endParaRPr lang="pl-PL" sz="3600" b="1" dirty="0">
              <a:solidFill>
                <a:srgbClr val="FFFF00"/>
              </a:solidFill>
              <a:latin typeface="Calibri" panose="020F0502020204030204" pitchFamily="34" charset="0"/>
              <a:cs typeface="Corbel"/>
            </a:endParaRPr>
          </a:p>
        </p:txBody>
      </p:sp>
      <p:sp>
        <p:nvSpPr>
          <p:cNvPr id="119" name="Prostokąt 118">
            <a:extLst>
              <a:ext uri="{FF2B5EF4-FFF2-40B4-BE49-F238E27FC236}">
                <a16:creationId xmlns:a16="http://schemas.microsoft.com/office/drawing/2014/main" xmlns="" id="{30BF361C-BC27-A84E-843C-ED690CCE205E}"/>
              </a:ext>
            </a:extLst>
          </p:cNvPr>
          <p:cNvSpPr/>
          <p:nvPr/>
        </p:nvSpPr>
        <p:spPr bwMode="auto">
          <a:xfrm rot="512768">
            <a:off x="7411422" y="1738180"/>
            <a:ext cx="394148" cy="382077"/>
          </a:xfrm>
          <a:prstGeom prst="rect">
            <a:avLst/>
          </a:prstGeom>
          <a:solidFill>
            <a:srgbClr val="7A7A7A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120" name="Prostokąt 119">
            <a:extLst>
              <a:ext uri="{FF2B5EF4-FFF2-40B4-BE49-F238E27FC236}">
                <a16:creationId xmlns:a16="http://schemas.microsoft.com/office/drawing/2014/main" xmlns="" id="{0CB99DDE-6092-2744-BC41-B070FACDB7EB}"/>
              </a:ext>
            </a:extLst>
          </p:cNvPr>
          <p:cNvSpPr/>
          <p:nvPr/>
        </p:nvSpPr>
        <p:spPr bwMode="auto">
          <a:xfrm rot="608470">
            <a:off x="8441729" y="1879575"/>
            <a:ext cx="348795" cy="278730"/>
          </a:xfrm>
          <a:prstGeom prst="rect">
            <a:avLst/>
          </a:prstGeom>
          <a:solidFill>
            <a:srgbClr val="7A7A7A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4744EA-29F5-0040-A0F5-BD41151FA370}"/>
              </a:ext>
            </a:extLst>
          </p:cNvPr>
          <p:cNvSpPr txBox="1"/>
          <p:nvPr/>
        </p:nvSpPr>
        <p:spPr>
          <a:xfrm>
            <a:off x="4313747" y="770914"/>
            <a:ext cx="3283618" cy="71519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en-US" sz="3200" baseline="30000" dirty="0"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pl-PL" sz="3200" baseline="30000" dirty="0">
                <a:ea typeface="Cambria Math" panose="02040503050406030204" pitchFamily="18" charset="0"/>
                <a:cs typeface="Calibri" panose="020F0502020204030204" pitchFamily="34" charset="0"/>
              </a:rPr>
              <a:t>8</a:t>
            </a:r>
            <a:r>
              <a:rPr lang="pl-PL" sz="3200" dirty="0">
                <a:ea typeface="Cambria Math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200" dirty="0">
                <a:ea typeface="Cambria Math" panose="02040503050406030204" pitchFamily="18" charset="0"/>
                <a:cs typeface="Calibri" panose="020F0502020204030204" pitchFamily="34" charset="0"/>
              </a:rPr>
              <a:t> +</a:t>
            </a:r>
            <a:r>
              <a:rPr lang="pl-PL" sz="3200" baseline="30000" dirty="0"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sz="3200" baseline="30000" dirty="0" smtClean="0">
                <a:ea typeface="Cambria Math" panose="02040503050406030204" pitchFamily="18" charset="0"/>
                <a:cs typeface="Calibri" panose="020F0502020204030204" pitchFamily="34" charset="0"/>
              </a:rPr>
              <a:t>181</a:t>
            </a:r>
            <a:r>
              <a:rPr lang="pl-PL" sz="3200" dirty="0" smtClean="0">
                <a:ea typeface="Cambria Math" panose="02040503050406030204" pitchFamily="18" charset="0"/>
                <a:cs typeface="Calibri" panose="020F0502020204030204" pitchFamily="34" charset="0"/>
              </a:rPr>
              <a:t>Ta </a:t>
            </a:r>
            <a:r>
              <a:rPr lang="en-US" sz="3200" dirty="0" smtClean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 </a:t>
            </a:r>
            <a:endParaRPr lang="en-US" sz="3200" dirty="0">
              <a:ea typeface="Cambria Math" panose="02040503050406030204" pitchFamily="18" charset="0"/>
              <a:cs typeface="Calibri" panose="020F0502020204030204" pitchFamily="34" charset="0"/>
              <a:sym typeface="Wingdings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29DF8B13-D27F-734B-807C-FF90CB0A50D5}"/>
              </a:ext>
            </a:extLst>
          </p:cNvPr>
          <p:cNvSpPr txBox="1"/>
          <p:nvPr/>
        </p:nvSpPr>
        <p:spPr>
          <a:xfrm>
            <a:off x="6559000" y="440624"/>
            <a:ext cx="3958809" cy="71519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en-US" sz="3200" baseline="30000" dirty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16</a:t>
            </a:r>
            <a:r>
              <a:rPr lang="en-US" sz="3200" dirty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C + </a:t>
            </a:r>
            <a:r>
              <a:rPr lang="pl-PL" sz="3200" baseline="30000" dirty="0" smtClean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183-xn</a:t>
            </a:r>
            <a:r>
              <a:rPr lang="pl-PL" sz="3200" dirty="0" smtClean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Re</a:t>
            </a:r>
            <a:endParaRPr lang="en-US" sz="3200" dirty="0">
              <a:ea typeface="Cambria Math" panose="02040503050406030204" pitchFamily="18" charset="0"/>
              <a:cs typeface="Calibri" panose="020F0502020204030204" pitchFamily="34" charset="0"/>
              <a:sym typeface="Wingdings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xmlns="" id="{47B145C5-2BC5-D043-A846-9B6BD5806CFC}"/>
              </a:ext>
            </a:extLst>
          </p:cNvPr>
          <p:cNvSpPr txBox="1"/>
          <p:nvPr/>
        </p:nvSpPr>
        <p:spPr>
          <a:xfrm>
            <a:off x="337968" y="-31334"/>
            <a:ext cx="654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cs typeface="Calibri" panose="020F0502020204030204" pitchFamily="34" charset="0"/>
              </a:rPr>
              <a:t>Experimental</a:t>
            </a:r>
            <a:r>
              <a:rPr lang="pl-PL" sz="3200" b="1" dirty="0" smtClean="0">
                <a:cs typeface="Calibri" panose="020F0502020204030204" pitchFamily="34" charset="0"/>
              </a:rPr>
              <a:t> setup E676@GANIL</a:t>
            </a:r>
            <a:endParaRPr lang="pl-PL" sz="3200" b="1" dirty="0"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49335" y="4898696"/>
            <a:ext cx="2952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Thick</a:t>
            </a:r>
            <a:r>
              <a:rPr lang="pl-PL" dirty="0" smtClean="0"/>
              <a:t> </a:t>
            </a:r>
            <a:r>
              <a:rPr lang="en-GB" dirty="0" smtClean="0"/>
              <a:t>target </a:t>
            </a:r>
            <a:r>
              <a:rPr lang="en-GB" dirty="0"/>
              <a:t>+ </a:t>
            </a:r>
            <a:r>
              <a:rPr lang="en-GB" dirty="0" smtClean="0"/>
              <a:t>degrader</a:t>
            </a:r>
            <a:endParaRPr lang="pl-PL" dirty="0" smtClean="0"/>
          </a:p>
          <a:p>
            <a:pPr algn="ctr"/>
            <a:r>
              <a:rPr lang="pl-PL" dirty="0" smtClean="0"/>
              <a:t>(</a:t>
            </a:r>
            <a:r>
              <a:rPr lang="en-GB" dirty="0" smtClean="0"/>
              <a:t>also plunger</a:t>
            </a:r>
            <a:r>
              <a:rPr lang="pl-PL" dirty="0" smtClean="0"/>
              <a:t>)</a:t>
            </a:r>
            <a:endParaRPr lang="en-GB" dirty="0"/>
          </a:p>
        </p:txBody>
      </p:sp>
      <p:sp>
        <p:nvSpPr>
          <p:cNvPr id="106" name="pole tekstowe 105">
            <a:extLst>
              <a:ext uri="{FF2B5EF4-FFF2-40B4-BE49-F238E27FC236}">
                <a16:creationId xmlns:a16="http://schemas.microsoft.com/office/drawing/2014/main" xmlns="" id="{D61A225E-B339-894B-BBD9-6E10C9152D93}"/>
              </a:ext>
            </a:extLst>
          </p:cNvPr>
          <p:cNvSpPr txBox="1"/>
          <p:nvPr/>
        </p:nvSpPr>
        <p:spPr>
          <a:xfrm>
            <a:off x="3261640" y="6114997"/>
            <a:ext cx="8712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 err="1">
                <a:solidFill>
                  <a:srgbClr val="FFFFFF"/>
                </a:solidFill>
                <a:latin typeface="Arial"/>
              </a:rPr>
              <a:t>Beam</a:t>
            </a:r>
            <a:endParaRPr lang="pl-PL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rostokąt 35">
            <a:extLst>
              <a:ext uri="{FF2B5EF4-FFF2-40B4-BE49-F238E27FC236}">
                <a16:creationId xmlns:a16="http://schemas.microsoft.com/office/drawing/2014/main" xmlns="" id="{6A764C68-F13E-5549-9818-E1BCAC617AD6}"/>
              </a:ext>
            </a:extLst>
          </p:cNvPr>
          <p:cNvSpPr/>
          <p:nvPr/>
        </p:nvSpPr>
        <p:spPr bwMode="auto">
          <a:xfrm rot="749963">
            <a:off x="4231590" y="3643637"/>
            <a:ext cx="321689" cy="784706"/>
          </a:xfrm>
          <a:prstGeom prst="rect">
            <a:avLst/>
          </a:prstGeom>
          <a:solidFill>
            <a:srgbClr val="7A7A7A"/>
          </a:solidFill>
          <a:ln w="28575" cap="flat" cmpd="sng" algn="ctr">
            <a:noFill/>
            <a:prstDash val="solid"/>
            <a:miter lim="800000"/>
            <a:headEnd type="none" w="med" len="med"/>
            <a:tailEnd type="arrow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Times New Roman" pitchFamily="18" charset="0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4854">
            <a:off x="4059744" y="3805630"/>
            <a:ext cx="1049020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ole tekstowe 45">
            <a:extLst>
              <a:ext uri="{FF2B5EF4-FFF2-40B4-BE49-F238E27FC236}">
                <a16:creationId xmlns:a16="http://schemas.microsoft.com/office/drawing/2014/main" xmlns="" id="{29DF8B13-D27F-734B-807C-FF90CB0A50D5}"/>
              </a:ext>
            </a:extLst>
          </p:cNvPr>
          <p:cNvSpPr txBox="1"/>
          <p:nvPr/>
        </p:nvSpPr>
        <p:spPr>
          <a:xfrm>
            <a:off x="6547850" y="1023396"/>
            <a:ext cx="3958809" cy="71519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pl-PL" sz="3200" baseline="30000" dirty="0" smtClean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20</a:t>
            </a:r>
            <a:r>
              <a:rPr lang="pl-PL" sz="3200" dirty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O</a:t>
            </a:r>
            <a:r>
              <a:rPr lang="en-US" sz="3200" dirty="0" smtClean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 </a:t>
            </a:r>
            <a:r>
              <a:rPr lang="en-US" sz="3200" dirty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+ </a:t>
            </a:r>
            <a:r>
              <a:rPr lang="pl-PL" sz="3200" baseline="30000" dirty="0" smtClean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181-xn</a:t>
            </a:r>
            <a:r>
              <a:rPr lang="pl-PL" sz="3200" dirty="0" smtClean="0">
                <a:ea typeface="Cambria Math" panose="02040503050406030204" pitchFamily="18" charset="0"/>
                <a:cs typeface="Calibri" panose="020F0502020204030204" pitchFamily="34" charset="0"/>
                <a:sym typeface="Wingdings"/>
              </a:rPr>
              <a:t>Ta</a:t>
            </a:r>
            <a:endParaRPr lang="en-US" sz="3200" dirty="0">
              <a:ea typeface="Cambria Math" panose="02040503050406030204" pitchFamily="18" charset="0"/>
              <a:cs typeface="Calibri" panose="020F0502020204030204" pitchFamily="34" charset="0"/>
              <a:sym typeface="Wingdings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xmlns="" id="{811AC8D8-E9B6-FE4C-BDC5-6B555F4F6690}"/>
              </a:ext>
            </a:extLst>
          </p:cNvPr>
          <p:cNvSpPr txBox="1"/>
          <p:nvPr/>
        </p:nvSpPr>
        <p:spPr>
          <a:xfrm>
            <a:off x="4819986" y="2308997"/>
            <a:ext cx="72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20</a:t>
            </a:r>
            <a:r>
              <a:rPr lang="pl-PL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O</a:t>
            </a:r>
            <a:endParaRPr lang="pl-PL" sz="2800" b="1" dirty="0">
              <a:solidFill>
                <a:srgbClr val="FFFF00"/>
              </a:solidFill>
              <a:latin typeface="Calibri" panose="020F0502020204030204" pitchFamily="34" charset="0"/>
              <a:cs typeface="Corbel"/>
            </a:endParaRPr>
          </a:p>
        </p:txBody>
      </p:sp>
      <p:sp>
        <p:nvSpPr>
          <p:cNvPr id="49" name="PoleTekstowe 10">
            <a:extLst>
              <a:ext uri="{FF2B5EF4-FFF2-40B4-BE49-F238E27FC236}">
                <a16:creationId xmlns="" xmlns:a16="http://schemas.microsoft.com/office/drawing/2014/main" id="{D1CA927D-6B9F-FE41-BF58-631895BFAE7F}"/>
              </a:ext>
            </a:extLst>
          </p:cNvPr>
          <p:cNvSpPr txBox="1"/>
          <p:nvPr/>
        </p:nvSpPr>
        <p:spPr>
          <a:xfrm>
            <a:off x="1688944" y="5859151"/>
            <a:ext cx="158088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r>
              <a:rPr lang="pl-PL" dirty="0" smtClean="0"/>
              <a:t>1</a:t>
            </a:r>
            <a:r>
              <a:rPr lang="en-GB" dirty="0" smtClean="0"/>
              <a:t> </a:t>
            </a:r>
            <a:r>
              <a:rPr lang="en-GB" dirty="0"/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38830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7B145C5-2BC5-D043-A846-9B6BD5806CFC}"/>
              </a:ext>
            </a:extLst>
          </p:cNvPr>
          <p:cNvSpPr txBox="1"/>
          <p:nvPr/>
        </p:nvSpPr>
        <p:spPr>
          <a:xfrm>
            <a:off x="569840" y="179151"/>
            <a:ext cx="3488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VAMOS A, Z, </a:t>
            </a:r>
            <a:r>
              <a:rPr lang="pl-PL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74930" y="1032684"/>
            <a:ext cx="2766060" cy="3666744"/>
            <a:chOff x="424372" y="1237355"/>
            <a:chExt cx="2766060" cy="3666744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2" y="1237355"/>
              <a:ext cx="2766060" cy="3666744"/>
            </a:xfrm>
            <a:prstGeom prst="rect">
              <a:avLst/>
            </a:prstGeom>
          </p:spPr>
        </p:pic>
        <p:sp>
          <p:nvSpPr>
            <p:cNvPr id="5" name="pole tekstowe 4"/>
            <p:cNvSpPr txBox="1"/>
            <p:nvPr/>
          </p:nvSpPr>
          <p:spPr>
            <a:xfrm>
              <a:off x="1157460" y="2584293"/>
              <a:ext cx="1299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Z = 8</a:t>
              </a:r>
              <a:endParaRPr lang="en-GB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974078" y="1032684"/>
            <a:ext cx="4245288" cy="2493458"/>
            <a:chOff x="4753587" y="1146098"/>
            <a:chExt cx="4245288" cy="2493458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587" y="1146098"/>
              <a:ext cx="4245288" cy="2493458"/>
            </a:xfrm>
            <a:prstGeom prst="rect">
              <a:avLst/>
            </a:prstGeom>
          </p:spPr>
        </p:pic>
        <p:sp>
          <p:nvSpPr>
            <p:cNvPr id="8" name="pole tekstowe 7"/>
            <p:cNvSpPr txBox="1"/>
            <p:nvPr/>
          </p:nvSpPr>
          <p:spPr>
            <a:xfrm>
              <a:off x="5154706" y="2979470"/>
              <a:ext cx="2321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A </a:t>
              </a:r>
              <a:r>
                <a:rPr lang="pl-PL" dirty="0" err="1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gate</a:t>
              </a:r>
              <a:r>
                <a:rPr lang="pl-PL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for Z = 8</a:t>
              </a:r>
              <a:endParaRPr lang="en-GB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6824433" y="3557897"/>
            <a:ext cx="4234317" cy="3063208"/>
            <a:chOff x="6079530" y="3643244"/>
            <a:chExt cx="4234317" cy="3063208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530" y="4012576"/>
              <a:ext cx="4234317" cy="2693876"/>
            </a:xfrm>
            <a:prstGeom prst="rect">
              <a:avLst/>
            </a:prstGeom>
          </p:spPr>
        </p:pic>
        <p:sp>
          <p:nvSpPr>
            <p:cNvPr id="11" name="pole tekstowe 10"/>
            <p:cNvSpPr txBox="1"/>
            <p:nvPr/>
          </p:nvSpPr>
          <p:spPr>
            <a:xfrm>
              <a:off x="6747386" y="3643244"/>
              <a:ext cx="3522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Identified</a:t>
              </a:r>
              <a:r>
                <a:rPr lang="pl-PL" dirty="0" smtClean="0"/>
                <a:t> </a:t>
              </a:r>
              <a:r>
                <a:rPr lang="pl-PL" dirty="0" err="1" smtClean="0"/>
                <a:t>isotopes</a:t>
              </a:r>
              <a:r>
                <a:rPr lang="pl-PL" dirty="0"/>
                <a:t> </a:t>
              </a:r>
              <a:r>
                <a:rPr lang="pl-PL" dirty="0" smtClean="0"/>
                <a:t>from B to F:</a:t>
              </a:r>
              <a:endParaRPr lang="en-GB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569840" y="5174555"/>
            <a:ext cx="6001289" cy="1446550"/>
            <a:chOff x="618782" y="5029741"/>
            <a:chExt cx="6001289" cy="1446550"/>
          </a:xfrm>
        </p:grpSpPr>
        <p:sp>
          <p:nvSpPr>
            <p:cNvPr id="10" name="Prostokąt 9"/>
            <p:cNvSpPr/>
            <p:nvPr/>
          </p:nvSpPr>
          <p:spPr>
            <a:xfrm>
              <a:off x="618782" y="5029741"/>
              <a:ext cx="441392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000" b="1" dirty="0">
                  <a:solidFill>
                    <a:srgbClr val="00FFFF"/>
                  </a:solidFill>
                  <a:latin typeface="Corbel" pitchFamily="34" charset="0"/>
                </a:rPr>
                <a:t>AGATA replay </a:t>
              </a:r>
              <a:r>
                <a:rPr lang="pl-PL" sz="2000" b="1" dirty="0" smtClean="0">
                  <a:solidFill>
                    <a:srgbClr val="00FFFF"/>
                  </a:solidFill>
                  <a:latin typeface="Corbel" pitchFamily="34" charset="0"/>
                </a:rPr>
                <a:t>- </a:t>
              </a:r>
              <a:r>
                <a:rPr lang="pl-PL" sz="2000" b="1" dirty="0" err="1" smtClean="0">
                  <a:solidFill>
                    <a:srgbClr val="00FFFF"/>
                  </a:solidFill>
                  <a:latin typeface="Corbel" pitchFamily="34" charset="0"/>
                </a:rPr>
                <a:t>tuned</a:t>
              </a:r>
              <a:r>
                <a:rPr lang="pl-PL" sz="2000" b="1" dirty="0" smtClean="0">
                  <a:solidFill>
                    <a:srgbClr val="00FFFF"/>
                  </a:solidFill>
                  <a:latin typeface="Corbel" pitchFamily="34" charset="0"/>
                </a:rPr>
                <a:t> </a:t>
              </a:r>
              <a:r>
                <a:rPr lang="pl-PL" sz="2000" b="1" dirty="0" err="1" smtClean="0">
                  <a:solidFill>
                    <a:srgbClr val="00FFFF"/>
                  </a:solidFill>
                  <a:latin typeface="Corbel" pitchFamily="34" charset="0"/>
                </a:rPr>
                <a:t>parameters</a:t>
              </a:r>
              <a:endParaRPr lang="pl-PL" sz="2000" b="1" dirty="0" smtClean="0">
                <a:solidFill>
                  <a:srgbClr val="00FFFF"/>
                </a:solidFill>
                <a:latin typeface="Corbel" pitchFamily="34" charset="0"/>
              </a:endParaRPr>
            </a:p>
            <a:p>
              <a:r>
                <a:rPr lang="pl-PL" sz="2000" dirty="0" smtClean="0">
                  <a:solidFill>
                    <a:srgbClr val="FFFF00"/>
                  </a:solidFill>
                  <a:latin typeface="Corbel" pitchFamily="34" charset="0"/>
                </a:rPr>
                <a:t>S. </a:t>
              </a:r>
              <a:r>
                <a:rPr lang="en-GB" sz="2000" dirty="0" err="1" smtClean="0">
                  <a:solidFill>
                    <a:srgbClr val="FFFF00"/>
                  </a:solidFill>
                  <a:latin typeface="Corbel" pitchFamily="34" charset="0"/>
                </a:rPr>
                <a:t>Ziliani</a:t>
              </a:r>
              <a:r>
                <a:rPr lang="en-GB" sz="2000" dirty="0" smtClean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GB" sz="2000" dirty="0">
                  <a:solidFill>
                    <a:srgbClr val="FFFF00"/>
                  </a:solidFill>
                  <a:latin typeface="Corbel" pitchFamily="34" charset="0"/>
                </a:rPr>
                <a:t>and </a:t>
              </a:r>
              <a:r>
                <a:rPr lang="pl-PL" sz="2000" dirty="0" smtClean="0">
                  <a:solidFill>
                    <a:srgbClr val="FFFF00"/>
                  </a:solidFill>
                  <a:latin typeface="Corbel" pitchFamily="34" charset="0"/>
                </a:rPr>
                <a:t>F. </a:t>
              </a:r>
              <a:r>
                <a:rPr lang="en-GB" sz="2000" dirty="0" err="1">
                  <a:solidFill>
                    <a:srgbClr val="FFFF00"/>
                  </a:solidFill>
                  <a:latin typeface="Corbel" pitchFamily="34" charset="0"/>
                </a:rPr>
                <a:t>Crespi</a:t>
              </a:r>
              <a:r>
                <a:rPr lang="pl-PL" sz="2000" dirty="0" smtClean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GB" sz="2000" dirty="0" smtClean="0">
                  <a:solidFill>
                    <a:srgbClr val="FFFF00"/>
                  </a:solidFill>
                  <a:latin typeface="Corbel" pitchFamily="34" charset="0"/>
                </a:rPr>
                <a:t>(</a:t>
              </a:r>
              <a:r>
                <a:rPr lang="pl-PL" sz="2000" dirty="0" smtClean="0">
                  <a:solidFill>
                    <a:srgbClr val="FFFF00"/>
                  </a:solidFill>
                  <a:latin typeface="Corbel" pitchFamily="34" charset="0"/>
                </a:rPr>
                <a:t>U. of </a:t>
              </a:r>
              <a:r>
                <a:rPr lang="pl-PL" sz="2000" dirty="0" err="1">
                  <a:solidFill>
                    <a:srgbClr val="FFFF00"/>
                  </a:solidFill>
                  <a:latin typeface="Corbel" pitchFamily="34" charset="0"/>
                </a:rPr>
                <a:t>Milano</a:t>
              </a:r>
              <a:r>
                <a:rPr lang="en-GB" sz="2000" dirty="0" smtClean="0">
                  <a:solidFill>
                    <a:srgbClr val="FFFF00"/>
                  </a:solidFill>
                  <a:latin typeface="Corbel" pitchFamily="34" charset="0"/>
                </a:rPr>
                <a:t>)</a:t>
              </a:r>
              <a:endParaRPr lang="en-GB" sz="20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18782" y="5737627"/>
              <a:ext cx="6001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N </a:t>
              </a:r>
              <a:r>
                <a:rPr lang="pl-PL" sz="2400" b="1" i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isotopes</a:t>
              </a:r>
              <a:r>
                <a:rPr lang="pl-PL" sz="2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 –S</a:t>
              </a:r>
              <a:r>
                <a:rPr lang="pl-PL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. </a:t>
              </a:r>
              <a:r>
                <a:rPr lang="pl-PL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Ziliani</a:t>
              </a:r>
              <a:r>
                <a:rPr lang="pl-PL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 </a:t>
              </a:r>
              <a:r>
                <a:rPr lang="pl-PL" sz="2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talk </a:t>
              </a:r>
              <a:r>
                <a:rPr lang="pl-PL" sz="2400" b="1" i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later</a:t>
              </a:r>
              <a:r>
                <a:rPr lang="pl-PL" sz="2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 </a:t>
              </a:r>
              <a:r>
                <a:rPr lang="pl-PL" sz="2400" b="1" i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ea typeface="Times New Roman"/>
                  <a:cs typeface="Corbel"/>
                </a:rPr>
                <a:t>today</a:t>
              </a:r>
              <a:endParaRPr lang="en-GB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Times New Roman"/>
                <a:cs typeface="Corbel"/>
              </a:endParaRPr>
            </a:p>
            <a:p>
              <a:endParaRPr lang="en-GB" i="1" u="sng" dirty="0"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3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64055"/>
            <a:ext cx="10257678" cy="849871"/>
          </a:xfrm>
        </p:spPr>
        <p:txBody>
          <a:bodyPr/>
          <a:lstStyle/>
          <a:p>
            <a:r>
              <a:rPr lang="pl-PL" dirty="0" smtClean="0"/>
              <a:t>PARIS timing – </a:t>
            </a:r>
            <a:r>
              <a:rPr lang="pl-PL" dirty="0" err="1" smtClean="0"/>
              <a:t>correction</a:t>
            </a:r>
            <a:r>
              <a:rPr lang="pl-PL" dirty="0" smtClean="0"/>
              <a:t> to </a:t>
            </a:r>
            <a:r>
              <a:rPr lang="pl-PL" dirty="0" err="1" smtClean="0"/>
              <a:t>velocity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9679" y="1164566"/>
            <a:ext cx="1004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measure</a:t>
            </a:r>
            <a:r>
              <a:rPr lang="pl-PL" dirty="0" smtClean="0"/>
              <a:t> V by </a:t>
            </a:r>
            <a:r>
              <a:rPr lang="pl-PL" dirty="0" err="1" smtClean="0"/>
              <a:t>path</a:t>
            </a:r>
            <a:r>
              <a:rPr lang="pl-PL" dirty="0" smtClean="0"/>
              <a:t> in </a:t>
            </a:r>
            <a:r>
              <a:rPr lang="pl-PL" dirty="0" err="1" smtClean="0"/>
              <a:t>spectrometer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RF</a:t>
            </a:r>
            <a:r>
              <a:rPr lang="pl-PL" dirty="0" smtClean="0"/>
              <a:t> and </a:t>
            </a:r>
            <a:r>
              <a:rPr lang="pl-PL" dirty="0" smtClean="0">
                <a:solidFill>
                  <a:srgbClr val="FF0000"/>
                </a:solidFill>
              </a:rPr>
              <a:t>Plastic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end of </a:t>
            </a:r>
            <a:r>
              <a:rPr lang="pl-PL" dirty="0" err="1" smtClean="0"/>
              <a:t>focal</a:t>
            </a:r>
            <a:r>
              <a:rPr lang="pl-PL" dirty="0" smtClean="0"/>
              <a:t> </a:t>
            </a:r>
            <a:r>
              <a:rPr lang="pl-PL" dirty="0" err="1" smtClean="0"/>
              <a:t>plane</a:t>
            </a:r>
            <a:r>
              <a:rPr lang="pl-PL" dirty="0" smtClean="0"/>
              <a:t>. 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37150" y="2086472"/>
            <a:ext cx="6625959" cy="4096739"/>
            <a:chOff x="137150" y="2086472"/>
            <a:chExt cx="6625959" cy="4096739"/>
          </a:xfrm>
        </p:grpSpPr>
        <p:sp>
          <p:nvSpPr>
            <p:cNvPr id="5" name="Prostokąt 4"/>
            <p:cNvSpPr/>
            <p:nvPr/>
          </p:nvSpPr>
          <p:spPr>
            <a:xfrm>
              <a:off x="137150" y="5167548"/>
              <a:ext cx="662595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/>
                <a:t>But </a:t>
              </a:r>
              <a:r>
                <a:rPr lang="pl-PL" sz="2400" b="1" dirty="0"/>
                <a:t>RF</a:t>
              </a:r>
              <a:r>
                <a:rPr lang="pl-PL" dirty="0"/>
                <a:t> </a:t>
              </a:r>
              <a:r>
                <a:rPr lang="pl-PL" dirty="0" err="1"/>
                <a:t>signal</a:t>
              </a:r>
              <a:r>
                <a:rPr lang="pl-PL" dirty="0"/>
                <a:t> </a:t>
              </a:r>
              <a:r>
                <a:rPr lang="pl-PL" dirty="0" err="1"/>
                <a:t>is</a:t>
              </a:r>
              <a:r>
                <a:rPr lang="pl-PL" dirty="0"/>
                <a:t> </a:t>
              </a:r>
              <a:r>
                <a:rPr lang="pl-PL" sz="2400" b="1" dirty="0" smtClean="0"/>
                <a:t>NOT</a:t>
              </a:r>
              <a:r>
                <a:rPr lang="pl-PL" dirty="0" smtClean="0"/>
                <a:t> </a:t>
              </a:r>
              <a:r>
                <a:rPr lang="pl-PL" sz="2400" b="1" dirty="0" err="1"/>
                <a:t>stable</a:t>
              </a:r>
              <a:r>
                <a:rPr lang="pl-PL" dirty="0"/>
                <a:t> in </a:t>
              </a:r>
              <a:r>
                <a:rPr lang="pl-PL" dirty="0" err="1"/>
                <a:t>time</a:t>
              </a:r>
              <a:r>
                <a:rPr lang="pl-PL" dirty="0"/>
                <a:t> in </a:t>
              </a:r>
              <a:r>
                <a:rPr lang="pl-PL" dirty="0" err="1"/>
                <a:t>respect</a:t>
              </a:r>
              <a:r>
                <a:rPr lang="pl-PL" dirty="0"/>
                <a:t> to </a:t>
              </a:r>
              <a:r>
                <a:rPr lang="pl-PL" dirty="0" err="1"/>
                <a:t>beam</a:t>
              </a:r>
              <a:r>
                <a:rPr lang="pl-PL" dirty="0"/>
                <a:t> on </a:t>
              </a:r>
              <a:r>
                <a:rPr lang="pl-PL" dirty="0" smtClean="0"/>
                <a:t>target – </a:t>
              </a:r>
              <a:r>
                <a:rPr lang="pl-PL" dirty="0" err="1" smtClean="0"/>
                <a:t>best</a:t>
              </a:r>
              <a:r>
                <a:rPr lang="pl-PL" dirty="0" smtClean="0"/>
                <a:t> </a:t>
              </a:r>
              <a:r>
                <a:rPr lang="pl-PL" dirty="0" err="1" smtClean="0"/>
                <a:t>observable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Mass (</a:t>
              </a:r>
              <a:r>
                <a:rPr lang="pl-PL" dirty="0" err="1" smtClean="0"/>
                <a:t>calculated</a:t>
              </a:r>
              <a:r>
                <a:rPr lang="pl-PL" dirty="0" smtClean="0"/>
                <a:t> from </a:t>
              </a:r>
              <a:r>
                <a:rPr lang="pl-PL" dirty="0" err="1" smtClean="0"/>
                <a:t>Brho</a:t>
              </a:r>
              <a:r>
                <a:rPr lang="pl-PL" dirty="0" smtClean="0"/>
                <a:t> and V)</a:t>
              </a:r>
              <a:endParaRPr lang="pl-PL" dirty="0"/>
            </a:p>
          </p:txBody>
        </p:sp>
        <p:graphicFrame>
          <p:nvGraphicFramePr>
            <p:cNvPr id="6" name="Obiekt 5"/>
            <p:cNvGraphicFramePr>
              <a:graphicFrameLocks noChangeAspect="1"/>
            </p:cNvGraphicFramePr>
            <p:nvPr>
              <p:extLst/>
            </p:nvPr>
          </p:nvGraphicFramePr>
          <p:xfrm>
            <a:off x="453637" y="2086472"/>
            <a:ext cx="4840258" cy="291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Acrobat Document" r:id="rId3" imgW="4320221" imgH="2918114" progId="AcroExch.Document.DC">
                    <p:embed/>
                  </p:oleObj>
                </mc:Choice>
                <mc:Fallback>
                  <p:oleObj name="Acrobat Document" r:id="rId3" imgW="4320221" imgH="2918114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3637" y="2086472"/>
                          <a:ext cx="4840258" cy="2917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a 9"/>
          <p:cNvGrpSpPr/>
          <p:nvPr/>
        </p:nvGrpSpPr>
        <p:grpSpPr>
          <a:xfrm>
            <a:off x="6858000" y="2086472"/>
            <a:ext cx="5236234" cy="4004406"/>
            <a:chOff x="6858000" y="2086472"/>
            <a:chExt cx="5236234" cy="4004406"/>
          </a:xfrm>
        </p:grpSpPr>
        <p:graphicFrame>
          <p:nvGraphicFramePr>
            <p:cNvPr id="8" name="Obiekt 7"/>
            <p:cNvGraphicFramePr>
              <a:graphicFrameLocks noChangeAspect="1"/>
            </p:cNvGraphicFramePr>
            <p:nvPr>
              <p:extLst/>
            </p:nvPr>
          </p:nvGraphicFramePr>
          <p:xfrm>
            <a:off x="7231181" y="2086472"/>
            <a:ext cx="4319587" cy="293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Acrobat Document" r:id="rId5" imgW="4320221" imgH="2933386" progId="AcroExch.Document.DC">
                    <p:embed/>
                  </p:oleObj>
                </mc:Choice>
                <mc:Fallback>
                  <p:oleObj name="Acrobat Document" r:id="rId5" imgW="4320221" imgH="2933386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31181" y="2086472"/>
                          <a:ext cx="4319587" cy="293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pole tekstowe 8"/>
            <p:cNvSpPr txBox="1"/>
            <p:nvPr/>
          </p:nvSpPr>
          <p:spPr>
            <a:xfrm>
              <a:off x="6858000" y="5167548"/>
              <a:ext cx="52362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We </a:t>
              </a:r>
              <a:r>
                <a:rPr lang="pl-PL" dirty="0" err="1"/>
                <a:t>are</a:t>
              </a:r>
              <a:r>
                <a:rPr lang="pl-PL" dirty="0"/>
                <a:t> </a:t>
              </a:r>
              <a:r>
                <a:rPr lang="pl-PL" dirty="0" err="1"/>
                <a:t>using</a:t>
              </a:r>
              <a:r>
                <a:rPr lang="pl-PL" dirty="0"/>
                <a:t> PARIS (</a:t>
              </a:r>
              <a:r>
                <a:rPr lang="pl-PL" dirty="0" err="1"/>
                <a:t>LaBr</a:t>
              </a:r>
              <a:r>
                <a:rPr lang="pl-PL" dirty="0"/>
                <a:t> part) vs. RF timing to </a:t>
              </a:r>
              <a:r>
                <a:rPr lang="pl-PL" dirty="0" err="1"/>
                <a:t>correct</a:t>
              </a:r>
              <a:r>
                <a:rPr lang="pl-PL" dirty="0"/>
                <a:t> RF </a:t>
              </a:r>
              <a:r>
                <a:rPr lang="pl-PL" dirty="0" err="1"/>
                <a:t>fluctiations</a:t>
              </a:r>
              <a:r>
                <a:rPr lang="pl-PL" dirty="0"/>
                <a:t> (</a:t>
              </a:r>
              <a:r>
                <a:rPr lang="pl-PL" dirty="0" err="1"/>
                <a:t>up</a:t>
              </a:r>
              <a:r>
                <a:rPr lang="pl-PL" dirty="0"/>
                <a:t> to 2 </a:t>
              </a:r>
              <a:r>
                <a:rPr lang="pl-PL" dirty="0" err="1"/>
                <a:t>ns</a:t>
              </a:r>
              <a:r>
                <a:rPr lang="pl-PL" dirty="0"/>
                <a:t>, </a:t>
              </a:r>
              <a:r>
                <a:rPr lang="pl-PL" dirty="0" err="1"/>
                <a:t>epsecially</a:t>
              </a:r>
              <a:r>
                <a:rPr lang="pl-PL" dirty="0"/>
                <a:t> </a:t>
              </a:r>
              <a:r>
                <a:rPr lang="pl-PL" dirty="0" err="1"/>
                <a:t>at</a:t>
              </a:r>
              <a:r>
                <a:rPr lang="pl-PL" dirty="0"/>
                <a:t> the end of </a:t>
              </a:r>
              <a:r>
                <a:rPr lang="pl-PL" dirty="0" err="1"/>
                <a:t>exp</a:t>
              </a:r>
              <a:r>
                <a:rPr lang="pl-PL" dirty="0"/>
                <a:t>.)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050219" y="2039236"/>
            <a:ext cx="5177822" cy="3036409"/>
            <a:chOff x="1050219" y="2039236"/>
            <a:chExt cx="5177822" cy="3036409"/>
          </a:xfrm>
        </p:grpSpPr>
        <p:sp>
          <p:nvSpPr>
            <p:cNvPr id="3" name="CasellaDiTesto 2"/>
            <p:cNvSpPr txBox="1"/>
            <p:nvPr/>
          </p:nvSpPr>
          <p:spPr>
            <a:xfrm>
              <a:off x="1050219" y="2039236"/>
              <a:ext cx="3821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baseline="30000" dirty="0" smtClean="0">
                  <a:solidFill>
                    <a:srgbClr val="FF0000"/>
                  </a:solidFill>
                </a:rPr>
                <a:t>18</a:t>
              </a:r>
              <a:r>
                <a:rPr lang="it-IT" b="1" dirty="0" smtClean="0">
                  <a:solidFill>
                    <a:srgbClr val="FF0000"/>
                  </a:solidFill>
                </a:rPr>
                <a:t>O MASS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reconstruction</a:t>
              </a:r>
              <a:r>
                <a:rPr lang="it-IT" b="1" dirty="0" smtClean="0">
                  <a:solidFill>
                    <a:srgbClr val="FF0000"/>
                  </a:solidFill>
                </a:rPr>
                <a:t> with RF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5644268" y="2039236"/>
              <a:ext cx="583773" cy="3036409"/>
              <a:chOff x="5644268" y="2039236"/>
              <a:chExt cx="583773" cy="3036409"/>
            </a:xfrm>
          </p:grpSpPr>
          <p:cxnSp>
            <p:nvCxnSpPr>
              <p:cNvPr id="12" name="Connettore 2 11"/>
              <p:cNvCxnSpPr/>
              <p:nvPr/>
            </p:nvCxnSpPr>
            <p:spPr>
              <a:xfrm flipV="1">
                <a:off x="6215829" y="2063659"/>
                <a:ext cx="12212" cy="2661996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ole tekstowe 10"/>
              <p:cNvSpPr txBox="1"/>
              <p:nvPr/>
            </p:nvSpPr>
            <p:spPr>
              <a:xfrm rot="16200000">
                <a:off x="4356896" y="3326608"/>
                <a:ext cx="3036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dirty="0" smtClean="0"/>
                  <a:t>Time of </a:t>
                </a:r>
                <a:r>
                  <a:rPr lang="pl-PL" sz="2400" b="1" dirty="0" err="1" smtClean="0"/>
                  <a:t>experiment</a:t>
                </a:r>
                <a:endParaRPr lang="en-GB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32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211178"/>
            <a:ext cx="10257678" cy="849871"/>
          </a:xfrm>
        </p:spPr>
        <p:txBody>
          <a:bodyPr/>
          <a:lstStyle/>
          <a:p>
            <a:r>
              <a:rPr lang="pl-PL" dirty="0" smtClean="0"/>
              <a:t>PARIS timing – </a:t>
            </a:r>
            <a:r>
              <a:rPr lang="pl-PL" dirty="0" err="1" smtClean="0"/>
              <a:t>correction</a:t>
            </a:r>
            <a:r>
              <a:rPr lang="pl-PL" dirty="0" smtClean="0"/>
              <a:t> to </a:t>
            </a:r>
            <a:r>
              <a:rPr lang="pl-PL" dirty="0" err="1" smtClean="0"/>
              <a:t>velocity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9679" y="1164566"/>
            <a:ext cx="1004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measure</a:t>
            </a:r>
            <a:r>
              <a:rPr lang="pl-PL" dirty="0" smtClean="0"/>
              <a:t> V by: </a:t>
            </a:r>
            <a:r>
              <a:rPr lang="pl-PL" dirty="0" err="1" smtClean="0"/>
              <a:t>measure</a:t>
            </a:r>
            <a:r>
              <a:rPr lang="pl-PL" dirty="0" smtClean="0"/>
              <a:t> </a:t>
            </a:r>
            <a:r>
              <a:rPr lang="pl-PL" dirty="0" err="1" smtClean="0"/>
              <a:t>path</a:t>
            </a:r>
            <a:r>
              <a:rPr lang="pl-PL" dirty="0" smtClean="0"/>
              <a:t> in </a:t>
            </a:r>
            <a:r>
              <a:rPr lang="pl-PL" dirty="0" err="1" smtClean="0"/>
              <a:t>spectrometer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RF</a:t>
            </a:r>
            <a:r>
              <a:rPr lang="pl-PL" dirty="0" smtClean="0"/>
              <a:t> and </a:t>
            </a:r>
            <a:r>
              <a:rPr lang="pl-PL" dirty="0" smtClean="0">
                <a:solidFill>
                  <a:srgbClr val="FF0000"/>
                </a:solidFill>
              </a:rPr>
              <a:t>Plastic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end of </a:t>
            </a:r>
            <a:r>
              <a:rPr lang="pl-PL" dirty="0" err="1" smtClean="0"/>
              <a:t>focal</a:t>
            </a:r>
            <a:r>
              <a:rPr lang="pl-PL" dirty="0" smtClean="0"/>
              <a:t> </a:t>
            </a:r>
            <a:r>
              <a:rPr lang="pl-PL" dirty="0" err="1" smtClean="0"/>
              <a:t>plane</a:t>
            </a:r>
            <a:r>
              <a:rPr lang="pl-PL" dirty="0" smtClean="0"/>
              <a:t>. </a:t>
            </a:r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6858000" y="2086472"/>
            <a:ext cx="5187351" cy="4004406"/>
            <a:chOff x="6858000" y="2086472"/>
            <a:chExt cx="5187351" cy="4004406"/>
          </a:xfrm>
        </p:grpSpPr>
        <p:graphicFrame>
          <p:nvGraphicFramePr>
            <p:cNvPr id="12" name="Obiekt 11"/>
            <p:cNvGraphicFramePr>
              <a:graphicFrameLocks noChangeAspect="1"/>
            </p:cNvGraphicFramePr>
            <p:nvPr>
              <p:extLst/>
            </p:nvPr>
          </p:nvGraphicFramePr>
          <p:xfrm>
            <a:off x="7231181" y="2086472"/>
            <a:ext cx="4319587" cy="293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Acrobat Document" r:id="rId3" imgW="4320221" imgH="2933386" progId="AcroExch.Document.DC">
                    <p:embed/>
                  </p:oleObj>
                </mc:Choice>
                <mc:Fallback>
                  <p:oleObj name="Acrobat Document" r:id="rId3" imgW="4320221" imgH="2933386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231181" y="2086472"/>
                          <a:ext cx="4319587" cy="293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pole tekstowe 12"/>
            <p:cNvSpPr txBox="1"/>
            <p:nvPr/>
          </p:nvSpPr>
          <p:spPr>
            <a:xfrm>
              <a:off x="6858000" y="5167548"/>
              <a:ext cx="51873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We </a:t>
              </a:r>
              <a:r>
                <a:rPr lang="pl-PL" dirty="0" err="1" smtClean="0"/>
                <a:t>are</a:t>
              </a:r>
              <a:r>
                <a:rPr lang="pl-PL" dirty="0" smtClean="0"/>
                <a:t> </a:t>
              </a:r>
              <a:r>
                <a:rPr lang="pl-PL" dirty="0" err="1" smtClean="0"/>
                <a:t>using</a:t>
              </a:r>
              <a:r>
                <a:rPr lang="pl-PL" dirty="0" smtClean="0"/>
                <a:t> (</a:t>
              </a:r>
              <a:r>
                <a:rPr lang="pl-PL" dirty="0" err="1" smtClean="0"/>
                <a:t>mean</a:t>
              </a:r>
              <a:r>
                <a:rPr lang="pl-PL" dirty="0" smtClean="0"/>
                <a:t>) PARIS vs. RF timing to </a:t>
              </a:r>
              <a:r>
                <a:rPr lang="pl-PL" dirty="0" err="1" smtClean="0"/>
                <a:t>correct</a:t>
              </a:r>
              <a:r>
                <a:rPr lang="pl-PL" dirty="0" smtClean="0"/>
                <a:t> RF </a:t>
              </a:r>
              <a:r>
                <a:rPr lang="pl-PL" dirty="0" err="1" smtClean="0"/>
                <a:t>fluctiations</a:t>
              </a:r>
              <a:r>
                <a:rPr lang="pl-PL" dirty="0"/>
                <a:t> </a:t>
              </a:r>
              <a:r>
                <a:rPr lang="pl-PL" dirty="0" smtClean="0"/>
                <a:t>(</a:t>
              </a:r>
              <a:r>
                <a:rPr lang="pl-PL" dirty="0" err="1" smtClean="0"/>
                <a:t>up</a:t>
              </a:r>
              <a:r>
                <a:rPr lang="pl-PL" dirty="0" smtClean="0"/>
                <a:t> to 2 </a:t>
              </a:r>
              <a:r>
                <a:rPr lang="pl-PL" dirty="0" err="1" smtClean="0"/>
                <a:t>ns</a:t>
              </a:r>
              <a:r>
                <a:rPr lang="pl-PL" dirty="0" smtClean="0"/>
                <a:t>, </a:t>
              </a:r>
              <a:r>
                <a:rPr lang="pl-PL" dirty="0" err="1" smtClean="0"/>
                <a:t>epsecially</a:t>
              </a:r>
              <a:r>
                <a:rPr lang="pl-PL" dirty="0" smtClean="0"/>
                <a:t> </a:t>
              </a:r>
              <a:r>
                <a:rPr lang="pl-PL" dirty="0" err="1" smtClean="0"/>
                <a:t>at</a:t>
              </a:r>
              <a:r>
                <a:rPr lang="pl-PL" dirty="0" smtClean="0"/>
                <a:t> the end of </a:t>
              </a:r>
              <a:r>
                <a:rPr lang="pl-PL" dirty="0" err="1" smtClean="0"/>
                <a:t>exp</a:t>
              </a:r>
              <a:r>
                <a:rPr lang="pl-PL" dirty="0" smtClean="0"/>
                <a:t>.)</a:t>
              </a:r>
              <a:endParaRPr lang="pl-PL" dirty="0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9" y="2086472"/>
            <a:ext cx="4889500" cy="29337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431321" y="5167548"/>
            <a:ext cx="627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Thanks</a:t>
            </a:r>
            <a:r>
              <a:rPr lang="pl-PL" dirty="0" smtClean="0"/>
              <a:t> to </a:t>
            </a:r>
            <a:r>
              <a:rPr lang="pl-PL" sz="2400" b="1" dirty="0" smtClean="0"/>
              <a:t>PARIS timing </a:t>
            </a:r>
            <a:r>
              <a:rPr lang="pl-PL" dirty="0" smtClean="0"/>
              <a:t>we </a:t>
            </a:r>
            <a:r>
              <a:rPr lang="pl-PL" dirty="0" err="1" smtClean="0"/>
              <a:t>recovered</a:t>
            </a:r>
            <a:r>
              <a:rPr lang="pl-PL" dirty="0" smtClean="0"/>
              <a:t> </a:t>
            </a:r>
            <a:r>
              <a:rPr lang="pl-PL" sz="2400" b="1" dirty="0" err="1" smtClean="0"/>
              <a:t>good</a:t>
            </a:r>
            <a:r>
              <a:rPr lang="pl-PL" sz="2400" b="1" dirty="0" smtClean="0"/>
              <a:t> A</a:t>
            </a:r>
            <a:r>
              <a:rPr lang="pl-PL" dirty="0" smtClean="0"/>
              <a:t> </a:t>
            </a:r>
            <a:r>
              <a:rPr lang="pl-PL" dirty="0" err="1" smtClean="0"/>
              <a:t>reconstruction</a:t>
            </a:r>
            <a:r>
              <a:rPr lang="pl-PL" dirty="0" smtClean="0"/>
              <a:t>/</a:t>
            </a:r>
            <a:r>
              <a:rPr lang="pl-PL" dirty="0" err="1" smtClean="0"/>
              <a:t>stability</a:t>
            </a:r>
            <a:r>
              <a:rPr lang="pl-PL" dirty="0" smtClean="0"/>
              <a:t> (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</a:t>
            </a:r>
            <a:r>
              <a:rPr lang="pl-PL" sz="2400" b="1" dirty="0" err="1" smtClean="0"/>
              <a:t>also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good</a:t>
            </a:r>
            <a:r>
              <a:rPr lang="pl-PL" sz="2400" b="1" dirty="0" smtClean="0"/>
              <a:t> V</a:t>
            </a:r>
            <a:r>
              <a:rPr lang="pl-PL" dirty="0" smtClean="0"/>
              <a:t>)! </a:t>
            </a:r>
            <a:endParaRPr lang="pl-PL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2899" y="2039236"/>
            <a:ext cx="473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baseline="30000" dirty="0" smtClean="0">
                <a:solidFill>
                  <a:srgbClr val="FF0000"/>
                </a:solidFill>
              </a:rPr>
              <a:t>18</a:t>
            </a:r>
            <a:r>
              <a:rPr lang="it-IT" b="1" dirty="0" smtClean="0">
                <a:solidFill>
                  <a:srgbClr val="FF0000"/>
                </a:solidFill>
              </a:rPr>
              <a:t>O MASS </a:t>
            </a:r>
            <a:r>
              <a:rPr lang="it-IT" b="1" dirty="0" err="1" smtClean="0">
                <a:solidFill>
                  <a:srgbClr val="FF0000"/>
                </a:solidFill>
              </a:rPr>
              <a:t>reconstruction</a:t>
            </a:r>
            <a:r>
              <a:rPr lang="it-IT" b="1" dirty="0" smtClean="0">
                <a:solidFill>
                  <a:srgbClr val="FF0000"/>
                </a:solidFill>
              </a:rPr>
              <a:t> with RF+PARIS !!!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6215829" y="2063659"/>
            <a:ext cx="12212" cy="2661996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 rot="16200000">
            <a:off x="4356896" y="3326608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Time of </a:t>
            </a:r>
            <a:r>
              <a:rPr lang="pl-PL" sz="2400" b="1" dirty="0" err="1" smtClean="0"/>
              <a:t>experiment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766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213739" y="686541"/>
            <a:ext cx="5890498" cy="2798838"/>
            <a:chOff x="213739" y="332422"/>
            <a:chExt cx="5890498" cy="2798838"/>
          </a:xfrm>
        </p:grpSpPr>
        <p:pic>
          <p:nvPicPr>
            <p:cNvPr id="3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39" y="332422"/>
              <a:ext cx="4013305" cy="2798838"/>
            </a:xfrm>
            <a:prstGeom prst="rect">
              <a:avLst/>
            </a:prstGeom>
          </p:spPr>
        </p:pic>
        <p:pic>
          <p:nvPicPr>
            <p:cNvPr id="4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641" y="505416"/>
              <a:ext cx="1540596" cy="2472562"/>
            </a:xfrm>
            <a:prstGeom prst="rect">
              <a:avLst/>
            </a:prstGeom>
          </p:spPr>
        </p:pic>
        <p:sp>
          <p:nvSpPr>
            <p:cNvPr id="9" name="pole tekstowe 8"/>
            <p:cNvSpPr txBox="1"/>
            <p:nvPr/>
          </p:nvSpPr>
          <p:spPr>
            <a:xfrm>
              <a:off x="1890583" y="689558"/>
              <a:ext cx="796301" cy="52322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baseline="30000" dirty="0" smtClean="0">
                  <a:solidFill>
                    <a:schemeClr val="bg1"/>
                  </a:solidFill>
                </a:rPr>
                <a:t>16</a:t>
              </a:r>
              <a:r>
                <a:rPr lang="pl-PL" sz="2800" b="1" dirty="0" smtClean="0">
                  <a:solidFill>
                    <a:schemeClr val="bg1"/>
                  </a:solidFill>
                </a:rPr>
                <a:t>C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491785" y="2136364"/>
              <a:ext cx="871483" cy="523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baseline="30000" dirty="0" smtClean="0">
                  <a:solidFill>
                    <a:schemeClr val="bg1"/>
                  </a:solidFill>
                </a:rPr>
                <a:t>16</a:t>
              </a:r>
              <a:r>
                <a:rPr lang="pl-PL" sz="2800" b="1" dirty="0" smtClean="0">
                  <a:solidFill>
                    <a:schemeClr val="bg1"/>
                  </a:solidFill>
                </a:rPr>
                <a:t>C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6787093" y="686541"/>
            <a:ext cx="4534594" cy="5992435"/>
            <a:chOff x="6787093" y="332422"/>
            <a:chExt cx="4534594" cy="5992435"/>
          </a:xfrm>
        </p:grpSpPr>
        <p:pic>
          <p:nvPicPr>
            <p:cNvPr id="7" name="Immagin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8"/>
            <a:stretch/>
          </p:blipFill>
          <p:spPr>
            <a:xfrm>
              <a:off x="6787093" y="332422"/>
              <a:ext cx="4534594" cy="2798838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227" y="3691358"/>
              <a:ext cx="2103460" cy="2633499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45191" y="689558"/>
              <a:ext cx="801763" cy="52322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baseline="30000" dirty="0" smtClean="0">
                  <a:solidFill>
                    <a:schemeClr val="bg1"/>
                  </a:solidFill>
                </a:rPr>
                <a:t>19</a:t>
              </a:r>
              <a:r>
                <a:rPr lang="pl-PL" sz="2800" b="1" dirty="0" smtClean="0">
                  <a:solidFill>
                    <a:schemeClr val="bg1"/>
                  </a:solidFill>
                </a:rPr>
                <a:t>O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9940708" y="3420337"/>
              <a:ext cx="827819" cy="52322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baseline="30000" dirty="0" smtClean="0">
                  <a:solidFill>
                    <a:schemeClr val="bg1"/>
                  </a:solidFill>
                </a:rPr>
                <a:t>19</a:t>
              </a:r>
              <a:r>
                <a:rPr lang="pl-PL" sz="2800" b="1" dirty="0" smtClean="0">
                  <a:solidFill>
                    <a:schemeClr val="bg1"/>
                  </a:solidFill>
                </a:rPr>
                <a:t>O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4390" y="2844320"/>
              <a:ext cx="1123950" cy="295275"/>
            </a:xfrm>
            <a:prstGeom prst="rect">
              <a:avLst/>
            </a:prstGeom>
          </p:spPr>
        </p:pic>
      </p:grpSp>
      <p:grpSp>
        <p:nvGrpSpPr>
          <p:cNvPr id="20" name="Grupa 19"/>
          <p:cNvGrpSpPr/>
          <p:nvPr/>
        </p:nvGrpSpPr>
        <p:grpSpPr>
          <a:xfrm>
            <a:off x="213739" y="4045477"/>
            <a:ext cx="5890498" cy="2633499"/>
            <a:chOff x="213739" y="3691358"/>
            <a:chExt cx="5890498" cy="2633499"/>
          </a:xfrm>
        </p:grpSpPr>
        <p:pic>
          <p:nvPicPr>
            <p:cNvPr id="5" name="Immagin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42"/>
            <a:stretch/>
          </p:blipFill>
          <p:spPr>
            <a:xfrm>
              <a:off x="213739" y="3691358"/>
              <a:ext cx="4159584" cy="2633499"/>
            </a:xfrm>
            <a:prstGeom prst="rect">
              <a:avLst/>
            </a:prstGeom>
          </p:spPr>
        </p:pic>
        <p:pic>
          <p:nvPicPr>
            <p:cNvPr id="6" name="Immagin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762" y="3691358"/>
              <a:ext cx="1451475" cy="2633499"/>
            </a:xfrm>
            <a:prstGeom prst="rect">
              <a:avLst/>
            </a:prstGeom>
          </p:spPr>
        </p:pic>
        <p:sp>
          <p:nvSpPr>
            <p:cNvPr id="11" name="pole tekstowe 10"/>
            <p:cNvSpPr txBox="1"/>
            <p:nvPr/>
          </p:nvSpPr>
          <p:spPr>
            <a:xfrm>
              <a:off x="2220391" y="4116498"/>
              <a:ext cx="791858" cy="52322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baseline="30000" dirty="0" smtClean="0">
                  <a:solidFill>
                    <a:schemeClr val="bg1"/>
                  </a:solidFill>
                </a:rPr>
                <a:t>20</a:t>
              </a:r>
              <a:r>
                <a:rPr lang="pl-PL" sz="2800" b="1" dirty="0">
                  <a:solidFill>
                    <a:schemeClr val="bg1"/>
                  </a:solidFill>
                </a:rPr>
                <a:t>O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556291" y="5578715"/>
              <a:ext cx="798011" cy="52322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baseline="30000" dirty="0" smtClean="0">
                  <a:solidFill>
                    <a:schemeClr val="bg1"/>
                  </a:solidFill>
                </a:rPr>
                <a:t>20</a:t>
              </a:r>
              <a:r>
                <a:rPr lang="pl-PL" sz="2800" b="1" dirty="0">
                  <a:solidFill>
                    <a:schemeClr val="bg1"/>
                  </a:solidFill>
                </a:rPr>
                <a:t>O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8527" y="6029582"/>
              <a:ext cx="1123950" cy="295275"/>
            </a:xfrm>
            <a:prstGeom prst="rect">
              <a:avLst/>
            </a:prstGeom>
          </p:spPr>
        </p:pic>
      </p:grpSp>
      <p:sp>
        <p:nvSpPr>
          <p:cNvPr id="21" name="pole tekstowe 20"/>
          <p:cNvSpPr txBox="1"/>
          <p:nvPr/>
        </p:nvSpPr>
        <p:spPr>
          <a:xfrm>
            <a:off x="6331692" y="4679974"/>
            <a:ext cx="2563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/>
              <a:t>gated</a:t>
            </a:r>
            <a:r>
              <a:rPr lang="pl-PL" sz="3200" b="1" dirty="0" smtClean="0"/>
              <a:t> by VAMOS</a:t>
            </a:r>
            <a:endParaRPr lang="en-GB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58753" y="24422"/>
            <a:ext cx="99347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AGATA </a:t>
            </a:r>
            <a:r>
              <a:rPr lang="it-IT" sz="3200" b="1" dirty="0" err="1" smtClean="0"/>
              <a:t>Spectra</a:t>
            </a:r>
            <a:r>
              <a:rPr lang="it-IT" sz="3200" b="1" dirty="0" smtClean="0"/>
              <a:t> </a:t>
            </a:r>
            <a:r>
              <a:rPr lang="mr-IN" sz="3200" b="1" dirty="0" smtClean="0"/>
              <a:t>–</a:t>
            </a:r>
            <a:r>
              <a:rPr lang="it-IT" sz="3200" b="1" dirty="0" err="1" smtClean="0"/>
              <a:t>Tracked</a:t>
            </a:r>
            <a:r>
              <a:rPr lang="it-IT" sz="3200" b="1" dirty="0" smtClean="0"/>
              <a:t> and Doppler </a:t>
            </a:r>
            <a:r>
              <a:rPr lang="it-IT" sz="3200" b="1" dirty="0" err="1" smtClean="0"/>
              <a:t>Corrected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13666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 bwMode="auto">
          <a:xfrm rot="16200000">
            <a:off x="542330" y="2811469"/>
            <a:ext cx="1074100" cy="1077361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579376" y="3788283"/>
            <a:ext cx="2096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Corbel"/>
                <a:cs typeface="Corbel"/>
                <a:sym typeface="Symbol" panose="05050102010706020507" pitchFamily="18" charset="2"/>
              </a:rPr>
              <a:t></a:t>
            </a:r>
            <a:endParaRPr lang="pl-PL" sz="3600" b="1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756256" y="6334780"/>
            <a:ext cx="7837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18</a:t>
            </a:r>
            <a:r>
              <a:rPr lang="pl-PL" sz="2800" b="1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O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1540037" y="2994967"/>
            <a:ext cx="9302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rPr>
              <a:t>target</a:t>
            </a:r>
          </a:p>
        </p:txBody>
      </p:sp>
      <p:sp>
        <p:nvSpPr>
          <p:cNvPr id="3" name="Dowolny kształt 2"/>
          <p:cNvSpPr/>
          <p:nvPr/>
        </p:nvSpPr>
        <p:spPr bwMode="auto">
          <a:xfrm rot="16200000">
            <a:off x="1417944" y="3143995"/>
            <a:ext cx="72684" cy="327549"/>
          </a:xfrm>
          <a:custGeom>
            <a:avLst/>
            <a:gdLst>
              <a:gd name="connsiteX0" fmla="*/ 46622 w 46622"/>
              <a:gd name="connsiteY0" fmla="*/ 324293 h 324293"/>
              <a:gd name="connsiteX1" fmla="*/ 4092 w 46622"/>
              <a:gd name="connsiteY1" fmla="*/ 186070 h 324293"/>
              <a:gd name="connsiteX2" fmla="*/ 4092 w 46622"/>
              <a:gd name="connsiteY2" fmla="*/ 0 h 32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22" h="324293">
                <a:moveTo>
                  <a:pt x="46622" y="324293"/>
                </a:moveTo>
                <a:cubicBezTo>
                  <a:pt x="28901" y="282206"/>
                  <a:pt x="11180" y="240119"/>
                  <a:pt x="4092" y="186070"/>
                </a:cubicBezTo>
                <a:cubicBezTo>
                  <a:pt x="-2996" y="132021"/>
                  <a:pt x="548" y="66010"/>
                  <a:pt x="4092" y="0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Prostokąt 5"/>
          <p:cNvSpPr/>
          <p:nvPr/>
        </p:nvSpPr>
        <p:spPr bwMode="auto">
          <a:xfrm rot="16200000">
            <a:off x="1060983" y="3171394"/>
            <a:ext cx="79928" cy="310984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0000"/>
              </a:solidFill>
              <a:latin typeface="Corbel"/>
              <a:cs typeface="Corbel"/>
            </a:endParaRPr>
          </a:p>
        </p:txBody>
      </p:sp>
      <p:cxnSp>
        <p:nvCxnSpPr>
          <p:cNvPr id="94" name="Łącznik prostoliniowy 5">
            <a:extLst>
              <a:ext uri="{FF2B5EF4-FFF2-40B4-BE49-F238E27FC236}">
                <a16:creationId xmlns:a16="http://schemas.microsoft.com/office/drawing/2014/main" xmlns="" id="{A1D214AC-EAD2-1A4E-96C3-8E0F90397E7E}"/>
              </a:ext>
            </a:extLst>
          </p:cNvPr>
          <p:cNvCxnSpPr/>
          <p:nvPr/>
        </p:nvCxnSpPr>
        <p:spPr bwMode="auto">
          <a:xfrm flipV="1">
            <a:off x="1157466" y="2380999"/>
            <a:ext cx="819810" cy="8971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pole tekstowe 105">
            <a:extLst>
              <a:ext uri="{FF2B5EF4-FFF2-40B4-BE49-F238E27FC236}">
                <a16:creationId xmlns:a16="http://schemas.microsoft.com/office/drawing/2014/main" xmlns="" id="{D61A225E-B339-894B-BBD9-6E10C9152D93}"/>
              </a:ext>
            </a:extLst>
          </p:cNvPr>
          <p:cNvSpPr txBox="1"/>
          <p:nvPr/>
        </p:nvSpPr>
        <p:spPr>
          <a:xfrm>
            <a:off x="691163" y="6022338"/>
            <a:ext cx="871203" cy="369332"/>
          </a:xfrm>
          <a:prstGeom prst="rect">
            <a:avLst/>
          </a:prstGeom>
          <a:solidFill>
            <a:srgbClr val="8A8A8A"/>
          </a:solidFill>
        </p:spPr>
        <p:txBody>
          <a:bodyPr wrap="squar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 err="1">
                <a:solidFill>
                  <a:srgbClr val="FFFFFF"/>
                </a:solidFill>
                <a:latin typeface="Arial"/>
              </a:rPr>
              <a:t>Beam</a:t>
            </a:r>
            <a:endParaRPr lang="pl-PL" sz="24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7" name="Łącznik prosty ze strzałką 46"/>
          <p:cNvCxnSpPr>
            <a:cxnSpLocks/>
            <a:endCxn id="6" idx="1"/>
          </p:cNvCxnSpPr>
          <p:nvPr/>
        </p:nvCxnSpPr>
        <p:spPr bwMode="auto">
          <a:xfrm flipV="1">
            <a:off x="1091981" y="3366850"/>
            <a:ext cx="8966" cy="22861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upa 83">
            <a:extLst>
              <a:ext uri="{FF2B5EF4-FFF2-40B4-BE49-F238E27FC236}">
                <a16:creationId xmlns:a16="http://schemas.microsoft.com/office/drawing/2014/main" xmlns="" id="{CB4A02D8-349E-7740-A688-C004C0DB8E31}"/>
              </a:ext>
            </a:extLst>
          </p:cNvPr>
          <p:cNvGrpSpPr/>
          <p:nvPr/>
        </p:nvGrpSpPr>
        <p:grpSpPr>
          <a:xfrm rot="21186293">
            <a:off x="1059486" y="3333211"/>
            <a:ext cx="617756" cy="1541094"/>
            <a:chOff x="8067262" y="144692"/>
            <a:chExt cx="765044" cy="2128074"/>
          </a:xfrm>
        </p:grpSpPr>
        <p:grpSp>
          <p:nvGrpSpPr>
            <p:cNvPr id="85" name="Grupa 84">
              <a:extLst>
                <a:ext uri="{FF2B5EF4-FFF2-40B4-BE49-F238E27FC236}">
                  <a16:creationId xmlns:a16="http://schemas.microsoft.com/office/drawing/2014/main" xmlns="" id="{CA9A2D5C-B3FD-014E-8DED-9000F7041B81}"/>
                </a:ext>
              </a:extLst>
            </p:cNvPr>
            <p:cNvGrpSpPr/>
            <p:nvPr/>
          </p:nvGrpSpPr>
          <p:grpSpPr>
            <a:xfrm rot="4951002">
              <a:off x="7531919" y="680035"/>
              <a:ext cx="1835730" cy="765044"/>
              <a:chOff x="7883964" y="231600"/>
              <a:chExt cx="1013832" cy="765044"/>
            </a:xfrm>
          </p:grpSpPr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xmlns="" id="{7CFC9C92-10FA-9947-B490-6691A5E38FAD}"/>
                  </a:ext>
                </a:extLst>
              </p:cNvPr>
              <p:cNvSpPr txBox="1"/>
              <p:nvPr/>
            </p:nvSpPr>
            <p:spPr>
              <a:xfrm>
                <a:off x="7883964" y="272444"/>
                <a:ext cx="352325" cy="7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3200" b="1" dirty="0">
                    <a:solidFill>
                      <a:srgbClr val="FF0000"/>
                    </a:solidFill>
                  </a:rPr>
                  <a:t>∿</a:t>
                </a:r>
              </a:p>
            </p:txBody>
          </p:sp>
          <p:sp>
            <p:nvSpPr>
              <p:cNvPr id="89" name="pole tekstowe 88">
                <a:extLst>
                  <a:ext uri="{FF2B5EF4-FFF2-40B4-BE49-F238E27FC236}">
                    <a16:creationId xmlns:a16="http://schemas.microsoft.com/office/drawing/2014/main" xmlns="" id="{2393C376-7388-0B4D-B30F-439743E01457}"/>
                  </a:ext>
                </a:extLst>
              </p:cNvPr>
              <p:cNvSpPr txBox="1"/>
              <p:nvPr/>
            </p:nvSpPr>
            <p:spPr>
              <a:xfrm>
                <a:off x="8052129" y="262232"/>
                <a:ext cx="352325" cy="7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3200" b="1" dirty="0">
                    <a:solidFill>
                      <a:srgbClr val="FF0000"/>
                    </a:solidFill>
                  </a:rPr>
                  <a:t>∿</a:t>
                </a:r>
              </a:p>
            </p:txBody>
          </p:sp>
          <p:sp>
            <p:nvSpPr>
              <p:cNvPr id="90" name="pole tekstowe 89">
                <a:extLst>
                  <a:ext uri="{FF2B5EF4-FFF2-40B4-BE49-F238E27FC236}">
                    <a16:creationId xmlns:a16="http://schemas.microsoft.com/office/drawing/2014/main" xmlns="" id="{8C1F78FC-6077-944C-B935-F04910D30BDF}"/>
                  </a:ext>
                </a:extLst>
              </p:cNvPr>
              <p:cNvSpPr txBox="1"/>
              <p:nvPr/>
            </p:nvSpPr>
            <p:spPr>
              <a:xfrm>
                <a:off x="8216576" y="252022"/>
                <a:ext cx="352325" cy="7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3200" b="1" dirty="0">
                    <a:solidFill>
                      <a:srgbClr val="FF0000"/>
                    </a:solidFill>
                  </a:rPr>
                  <a:t>∿</a:t>
                </a:r>
              </a:p>
            </p:txBody>
          </p:sp>
          <p:sp>
            <p:nvSpPr>
              <p:cNvPr id="91" name="pole tekstowe 90">
                <a:extLst>
                  <a:ext uri="{FF2B5EF4-FFF2-40B4-BE49-F238E27FC236}">
                    <a16:creationId xmlns:a16="http://schemas.microsoft.com/office/drawing/2014/main" xmlns="" id="{66A79797-E04F-C945-9419-197260CC3AF7}"/>
                  </a:ext>
                </a:extLst>
              </p:cNvPr>
              <p:cNvSpPr txBox="1"/>
              <p:nvPr/>
            </p:nvSpPr>
            <p:spPr>
              <a:xfrm>
                <a:off x="8381024" y="241810"/>
                <a:ext cx="352325" cy="7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3200" b="1" dirty="0">
                    <a:solidFill>
                      <a:srgbClr val="FF0000"/>
                    </a:solidFill>
                  </a:rPr>
                  <a:t>∿</a:t>
                </a:r>
              </a:p>
            </p:txBody>
          </p:sp>
          <p:sp>
            <p:nvSpPr>
              <p:cNvPr id="92" name="pole tekstowe 91">
                <a:extLst>
                  <a:ext uri="{FF2B5EF4-FFF2-40B4-BE49-F238E27FC236}">
                    <a16:creationId xmlns:a16="http://schemas.microsoft.com/office/drawing/2014/main" xmlns="" id="{D325F090-313D-4144-8929-F06F3159EC99}"/>
                  </a:ext>
                </a:extLst>
              </p:cNvPr>
              <p:cNvSpPr txBox="1"/>
              <p:nvPr/>
            </p:nvSpPr>
            <p:spPr>
              <a:xfrm>
                <a:off x="8545471" y="231600"/>
                <a:ext cx="352325" cy="7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3200" b="1" dirty="0">
                    <a:solidFill>
                      <a:srgbClr val="FF0000"/>
                    </a:solidFill>
                  </a:rPr>
                  <a:t>∿</a:t>
                </a:r>
              </a:p>
            </p:txBody>
          </p:sp>
        </p:grpSp>
        <p:cxnSp>
          <p:nvCxnSpPr>
            <p:cNvPr id="86" name="Łącznik prosty ze strzałką 85">
              <a:extLst>
                <a:ext uri="{FF2B5EF4-FFF2-40B4-BE49-F238E27FC236}">
                  <a16:creationId xmlns:a16="http://schemas.microsoft.com/office/drawing/2014/main" xmlns="" id="{10B7CC58-5932-B041-BD06-F2F0F0B017F6}"/>
                </a:ext>
              </a:extLst>
            </p:cNvPr>
            <p:cNvCxnSpPr>
              <a:cxnSpLocks/>
            </p:cNvCxnSpPr>
            <p:nvPr/>
          </p:nvCxnSpPr>
          <p:spPr bwMode="auto">
            <a:xfrm rot="413707">
              <a:off x="8521114" y="1841578"/>
              <a:ext cx="97323" cy="4311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D4314676-29E3-A047-9B9B-74F0C80DBE71}"/>
              </a:ext>
            </a:extLst>
          </p:cNvPr>
          <p:cNvGrpSpPr/>
          <p:nvPr/>
        </p:nvGrpSpPr>
        <p:grpSpPr>
          <a:xfrm>
            <a:off x="3104805" y="678201"/>
            <a:ext cx="4180569" cy="6124908"/>
            <a:chOff x="4669202" y="716540"/>
            <a:chExt cx="4180569" cy="6124908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xmlns="" id="{0580B89F-BE00-A444-BC12-4CBB15F0F782}"/>
                </a:ext>
              </a:extLst>
            </p:cNvPr>
            <p:cNvGrpSpPr/>
            <p:nvPr/>
          </p:nvGrpSpPr>
          <p:grpSpPr>
            <a:xfrm>
              <a:off x="4669202" y="716540"/>
              <a:ext cx="3014770" cy="6124908"/>
              <a:chOff x="4669202" y="716540"/>
              <a:chExt cx="3014770" cy="6124908"/>
            </a:xfrm>
          </p:grpSpPr>
          <p:sp>
            <p:nvSpPr>
              <p:cNvPr id="98" name="Prostokąt 97">
                <a:extLst>
                  <a:ext uri="{FF2B5EF4-FFF2-40B4-BE49-F238E27FC236}">
                    <a16:creationId xmlns:a16="http://schemas.microsoft.com/office/drawing/2014/main" xmlns="" id="{C15783A8-72B2-AA48-A3F2-E39D0051B14D}"/>
                  </a:ext>
                </a:extLst>
              </p:cNvPr>
              <p:cNvSpPr/>
              <p:nvPr/>
            </p:nvSpPr>
            <p:spPr bwMode="auto">
              <a:xfrm rot="16200000">
                <a:off x="6125472" y="435211"/>
                <a:ext cx="197764" cy="760421"/>
              </a:xfrm>
              <a:prstGeom prst="rect">
                <a:avLst/>
              </a:prstGeom>
              <a:solidFill>
                <a:srgbClr val="8A8A8A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xmlns="" id="{448B9D52-10DF-D54C-9165-B46073B847BD}"/>
                  </a:ext>
                </a:extLst>
              </p:cNvPr>
              <p:cNvSpPr/>
              <p:nvPr/>
            </p:nvSpPr>
            <p:spPr bwMode="auto">
              <a:xfrm rot="16200000">
                <a:off x="5216605" y="2311885"/>
                <a:ext cx="1133871" cy="2228678"/>
              </a:xfrm>
              <a:prstGeom prst="rect">
                <a:avLst/>
              </a:prstGeom>
              <a:solidFill>
                <a:srgbClr val="FF9933"/>
              </a:solidFill>
              <a:ln w="9525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FF0000"/>
                  </a:solidFill>
                  <a:latin typeface="Corbel"/>
                  <a:cs typeface="Corbel"/>
                </a:endParaRPr>
              </a:p>
            </p:txBody>
          </p:sp>
          <p:sp>
            <p:nvSpPr>
              <p:cNvPr id="43" name="pole tekstowe 42">
                <a:extLst>
                  <a:ext uri="{FF2B5EF4-FFF2-40B4-BE49-F238E27FC236}">
                    <a16:creationId xmlns:a16="http://schemas.microsoft.com/office/drawing/2014/main" xmlns="" id="{17EDB98E-630E-764B-873E-60D4335B71B5}"/>
                  </a:ext>
                </a:extLst>
              </p:cNvPr>
              <p:cNvSpPr txBox="1"/>
              <p:nvPr/>
            </p:nvSpPr>
            <p:spPr>
              <a:xfrm>
                <a:off x="5266531" y="6195117"/>
                <a:ext cx="121495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3600" b="1" baseline="30000" dirty="0">
                    <a:solidFill>
                      <a:srgbClr val="FFFF00"/>
                    </a:solidFill>
                    <a:latin typeface="Calibri" panose="020F0502020204030204" pitchFamily="34" charset="0"/>
                    <a:cs typeface="Corbel"/>
                  </a:rPr>
                  <a:t>18</a:t>
                </a:r>
                <a:r>
                  <a:rPr lang="pl-PL" sz="36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orbel"/>
                  </a:rPr>
                  <a:t>O</a:t>
                </a:r>
              </a:p>
            </p:txBody>
          </p:sp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xmlns="" id="{8131C13B-9D8A-2048-9E9F-9C0A7394E6D3}"/>
                  </a:ext>
                </a:extLst>
              </p:cNvPr>
              <p:cNvSpPr txBox="1"/>
              <p:nvPr/>
            </p:nvSpPr>
            <p:spPr>
              <a:xfrm>
                <a:off x="5027236" y="5691345"/>
                <a:ext cx="1633814" cy="553998"/>
              </a:xfrm>
              <a:prstGeom prst="rect">
                <a:avLst/>
              </a:prstGeom>
              <a:solidFill>
                <a:srgbClr val="8A8A8A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3600" dirty="0" err="1">
                    <a:solidFill>
                      <a:srgbClr val="FFFFFF"/>
                    </a:solidFill>
                    <a:latin typeface="Arial"/>
                  </a:rPr>
                  <a:t>Beam</a:t>
                </a:r>
                <a:endParaRPr lang="pl-PL" sz="36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6" name="Łącznik prosty ze strzałką 45">
                <a:extLst>
                  <a:ext uri="{FF2B5EF4-FFF2-40B4-BE49-F238E27FC236}">
                    <a16:creationId xmlns:a16="http://schemas.microsoft.com/office/drawing/2014/main" xmlns="" id="{B0D453EC-E73B-174A-B90D-64C8FE495B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68238" y="3608102"/>
                <a:ext cx="0" cy="219695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Łącznik prosty ze strzałką 7">
                <a:extLst>
                  <a:ext uri="{FF2B5EF4-FFF2-40B4-BE49-F238E27FC236}">
                    <a16:creationId xmlns:a16="http://schemas.microsoft.com/office/drawing/2014/main" xmlns="" id="{DFCEF86C-984B-004E-BCBB-BE0B5643DC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68238" y="1755545"/>
                <a:ext cx="1972314" cy="185255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40FF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3" name="Grupa 22">
                <a:extLst>
                  <a:ext uri="{FF2B5EF4-FFF2-40B4-BE49-F238E27FC236}">
                    <a16:creationId xmlns:a16="http://schemas.microsoft.com/office/drawing/2014/main" xmlns="" id="{AACD878B-4314-7343-8BCB-8DBF034A152D}"/>
                  </a:ext>
                </a:extLst>
              </p:cNvPr>
              <p:cNvGrpSpPr/>
              <p:nvPr/>
            </p:nvGrpSpPr>
            <p:grpSpPr>
              <a:xfrm rot="21186293">
                <a:off x="6873687" y="2131920"/>
                <a:ext cx="810285" cy="1845657"/>
                <a:chOff x="8044642" y="181384"/>
                <a:chExt cx="810285" cy="1845657"/>
              </a:xfrm>
            </p:grpSpPr>
            <p:grpSp>
              <p:nvGrpSpPr>
                <p:cNvPr id="17" name="Grupa 16">
                  <a:extLst>
                    <a:ext uri="{FF2B5EF4-FFF2-40B4-BE49-F238E27FC236}">
                      <a16:creationId xmlns:a16="http://schemas.microsoft.com/office/drawing/2014/main" xmlns="" id="{AEA54B96-F227-394B-9B46-E8AEEC33EC7B}"/>
                    </a:ext>
                  </a:extLst>
                </p:cNvPr>
                <p:cNvGrpSpPr/>
                <p:nvPr/>
              </p:nvGrpSpPr>
              <p:grpSpPr>
                <a:xfrm rot="4951002">
                  <a:off x="7568606" y="657420"/>
                  <a:ext cx="1762358" cy="810285"/>
                  <a:chOff x="7904226" y="208979"/>
                  <a:chExt cx="973310" cy="810285"/>
                </a:xfrm>
              </p:grpSpPr>
              <p:sp>
                <p:nvSpPr>
                  <p:cNvPr id="16" name="pole tekstowe 15">
                    <a:extLst>
                      <a:ext uri="{FF2B5EF4-FFF2-40B4-BE49-F238E27FC236}">
                        <a16:creationId xmlns:a16="http://schemas.microsoft.com/office/drawing/2014/main" xmlns="" id="{A5AB14E6-2555-8B48-9570-CE470CA88C87}"/>
                      </a:ext>
                    </a:extLst>
                  </p:cNvPr>
                  <p:cNvSpPr txBox="1"/>
                  <p:nvPr/>
                </p:nvSpPr>
                <p:spPr>
                  <a:xfrm>
                    <a:off x="7904226" y="249823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65" name="pole tekstowe 64">
                    <a:extLst>
                      <a:ext uri="{FF2B5EF4-FFF2-40B4-BE49-F238E27FC236}">
                        <a16:creationId xmlns:a16="http://schemas.microsoft.com/office/drawing/2014/main" xmlns="" id="{E0E8D8D0-E377-4A47-B005-D33B357319FB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389" y="239612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66" name="pole tekstowe 65">
                    <a:extLst>
                      <a:ext uri="{FF2B5EF4-FFF2-40B4-BE49-F238E27FC236}">
                        <a16:creationId xmlns:a16="http://schemas.microsoft.com/office/drawing/2014/main" xmlns="" id="{EAE12245-2373-6B49-AC9F-E8D5750BEE37}"/>
                      </a:ext>
                    </a:extLst>
                  </p:cNvPr>
                  <p:cNvSpPr txBox="1"/>
                  <p:nvPr/>
                </p:nvSpPr>
                <p:spPr>
                  <a:xfrm>
                    <a:off x="8236837" y="229401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67" name="pole tekstowe 66">
                    <a:extLst>
                      <a:ext uri="{FF2B5EF4-FFF2-40B4-BE49-F238E27FC236}">
                        <a16:creationId xmlns:a16="http://schemas.microsoft.com/office/drawing/2014/main" xmlns="" id="{CBF8FE70-28A5-984A-BD43-E8EC419220B7}"/>
                      </a:ext>
                    </a:extLst>
                  </p:cNvPr>
                  <p:cNvSpPr txBox="1"/>
                  <p:nvPr/>
                </p:nvSpPr>
                <p:spPr>
                  <a:xfrm>
                    <a:off x="8401285" y="219191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68" name="pole tekstowe 67">
                    <a:extLst>
                      <a:ext uri="{FF2B5EF4-FFF2-40B4-BE49-F238E27FC236}">
                        <a16:creationId xmlns:a16="http://schemas.microsoft.com/office/drawing/2014/main" xmlns="" id="{64D1A3A1-5A7D-CD40-958E-B6C4473C9F4C}"/>
                      </a:ext>
                    </a:extLst>
                  </p:cNvPr>
                  <p:cNvSpPr txBox="1"/>
                  <p:nvPr/>
                </p:nvSpPr>
                <p:spPr>
                  <a:xfrm>
                    <a:off x="8565732" y="208979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</p:grpSp>
            <p:cxnSp>
              <p:nvCxnSpPr>
                <p:cNvPr id="19" name="Łącznik prosty ze strzałką 18">
                  <a:extLst>
                    <a:ext uri="{FF2B5EF4-FFF2-40B4-BE49-F238E27FC236}">
                      <a16:creationId xmlns:a16="http://schemas.microsoft.com/office/drawing/2014/main" xmlns="" id="{6E2E72E8-D02D-9A4C-9486-91A42E2864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548030" y="1719701"/>
                  <a:ext cx="44130" cy="307340"/>
                </a:xfrm>
                <a:prstGeom prst="straightConnector1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6" name="Grupa 75">
                <a:extLst>
                  <a:ext uri="{FF2B5EF4-FFF2-40B4-BE49-F238E27FC236}">
                    <a16:creationId xmlns:a16="http://schemas.microsoft.com/office/drawing/2014/main" xmlns="" id="{312CF3FD-F26B-1645-B55E-9AC6A8846E16}"/>
                  </a:ext>
                </a:extLst>
              </p:cNvPr>
              <p:cNvGrpSpPr/>
              <p:nvPr/>
            </p:nvGrpSpPr>
            <p:grpSpPr>
              <a:xfrm rot="21186293">
                <a:off x="5867579" y="3228715"/>
                <a:ext cx="810285" cy="1845657"/>
                <a:chOff x="8044642" y="181384"/>
                <a:chExt cx="810285" cy="1845657"/>
              </a:xfrm>
            </p:grpSpPr>
            <p:grpSp>
              <p:nvGrpSpPr>
                <p:cNvPr id="77" name="Grupa 76">
                  <a:extLst>
                    <a:ext uri="{FF2B5EF4-FFF2-40B4-BE49-F238E27FC236}">
                      <a16:creationId xmlns:a16="http://schemas.microsoft.com/office/drawing/2014/main" xmlns="" id="{9907CF4B-795C-124B-84EE-7FE0DFD69F5B}"/>
                    </a:ext>
                  </a:extLst>
                </p:cNvPr>
                <p:cNvGrpSpPr/>
                <p:nvPr/>
              </p:nvGrpSpPr>
              <p:grpSpPr>
                <a:xfrm rot="4951002">
                  <a:off x="7568606" y="657420"/>
                  <a:ext cx="1762358" cy="810285"/>
                  <a:chOff x="7904226" y="208979"/>
                  <a:chExt cx="973310" cy="810285"/>
                </a:xfrm>
              </p:grpSpPr>
              <p:sp>
                <p:nvSpPr>
                  <p:cNvPr id="79" name="pole tekstowe 78">
                    <a:extLst>
                      <a:ext uri="{FF2B5EF4-FFF2-40B4-BE49-F238E27FC236}">
                        <a16:creationId xmlns:a16="http://schemas.microsoft.com/office/drawing/2014/main" xmlns="" id="{98C5476E-2F6F-A64D-AB96-352F58A04234}"/>
                      </a:ext>
                    </a:extLst>
                  </p:cNvPr>
                  <p:cNvSpPr txBox="1"/>
                  <p:nvPr/>
                </p:nvSpPr>
                <p:spPr>
                  <a:xfrm>
                    <a:off x="7904226" y="249823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80" name="pole tekstowe 79">
                    <a:extLst>
                      <a:ext uri="{FF2B5EF4-FFF2-40B4-BE49-F238E27FC236}">
                        <a16:creationId xmlns:a16="http://schemas.microsoft.com/office/drawing/2014/main" xmlns="" id="{AB7FE59E-FA6A-594D-A6F3-EA1BDFAF6888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389" y="239612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81" name="pole tekstowe 80">
                    <a:extLst>
                      <a:ext uri="{FF2B5EF4-FFF2-40B4-BE49-F238E27FC236}">
                        <a16:creationId xmlns:a16="http://schemas.microsoft.com/office/drawing/2014/main" xmlns="" id="{E9F59E99-0BEC-AF44-A9D0-B3E68EB92873}"/>
                      </a:ext>
                    </a:extLst>
                  </p:cNvPr>
                  <p:cNvSpPr txBox="1"/>
                  <p:nvPr/>
                </p:nvSpPr>
                <p:spPr>
                  <a:xfrm>
                    <a:off x="8236837" y="229401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82" name="pole tekstowe 81">
                    <a:extLst>
                      <a:ext uri="{FF2B5EF4-FFF2-40B4-BE49-F238E27FC236}">
                        <a16:creationId xmlns:a16="http://schemas.microsoft.com/office/drawing/2014/main" xmlns="" id="{A10BE09A-21AA-604F-B429-908C63470ECA}"/>
                      </a:ext>
                    </a:extLst>
                  </p:cNvPr>
                  <p:cNvSpPr txBox="1"/>
                  <p:nvPr/>
                </p:nvSpPr>
                <p:spPr>
                  <a:xfrm>
                    <a:off x="8401285" y="219191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  <p:sp>
                <p:nvSpPr>
                  <p:cNvPr id="83" name="pole tekstowe 82">
                    <a:extLst>
                      <a:ext uri="{FF2B5EF4-FFF2-40B4-BE49-F238E27FC236}">
                        <a16:creationId xmlns:a16="http://schemas.microsoft.com/office/drawing/2014/main" xmlns="" id="{50C3CCE4-5603-9A47-8A4D-072825B22461}"/>
                      </a:ext>
                    </a:extLst>
                  </p:cNvPr>
                  <p:cNvSpPr txBox="1"/>
                  <p:nvPr/>
                </p:nvSpPr>
                <p:spPr>
                  <a:xfrm>
                    <a:off x="8565732" y="208979"/>
                    <a:ext cx="31180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4400" b="1" dirty="0">
                        <a:solidFill>
                          <a:srgbClr val="FF0000"/>
                        </a:solidFill>
                      </a:rPr>
                      <a:t>∿</a:t>
                    </a:r>
                  </a:p>
                </p:txBody>
              </p:sp>
            </p:grpSp>
            <p:cxnSp>
              <p:nvCxnSpPr>
                <p:cNvPr id="78" name="Łącznik prosty ze strzałką 77">
                  <a:extLst>
                    <a:ext uri="{FF2B5EF4-FFF2-40B4-BE49-F238E27FC236}">
                      <a16:creationId xmlns:a16="http://schemas.microsoft.com/office/drawing/2014/main" xmlns="" id="{896112D0-D1DE-A141-BE10-5A8848BE10C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548030" y="1719701"/>
                  <a:ext cx="44130" cy="307340"/>
                </a:xfrm>
                <a:prstGeom prst="straightConnector1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7" name="pole tekstowe 56">
              <a:extLst>
                <a:ext uri="{FF2B5EF4-FFF2-40B4-BE49-F238E27FC236}">
                  <a16:creationId xmlns:a16="http://schemas.microsoft.com/office/drawing/2014/main" xmlns="" id="{813EBFB4-34ED-9445-A4B3-DF96F98B68C4}"/>
                </a:ext>
              </a:extLst>
            </p:cNvPr>
            <p:cNvSpPr txBox="1"/>
            <p:nvPr/>
          </p:nvSpPr>
          <p:spPr>
            <a:xfrm>
              <a:off x="6848918" y="4540561"/>
              <a:ext cx="2000853" cy="896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l-PL" sz="3200" dirty="0" err="1">
                  <a:solidFill>
                    <a:srgbClr val="FFFF00"/>
                  </a:solidFill>
                  <a:latin typeface="Calibri" panose="020F0502020204030204" pitchFamily="34" charset="0"/>
                  <a:cs typeface="Corbel"/>
                </a:rPr>
                <a:t>t</a:t>
              </a:r>
              <a:r>
                <a:rPr lang="pl-PL" sz="3200" dirty="0" err="1" smtClean="0">
                  <a:solidFill>
                    <a:srgbClr val="FFFF00"/>
                  </a:solidFill>
                  <a:latin typeface="Calibri" panose="020F0502020204030204" pitchFamily="34" charset="0"/>
                  <a:cs typeface="Corbel"/>
                </a:rPr>
                <a:t>hick</a:t>
              </a:r>
              <a:endParaRPr lang="pl-PL" sz="3200" dirty="0" smtClean="0">
                <a:solidFill>
                  <a:srgbClr val="FFFF00"/>
                </a:solidFill>
                <a:latin typeface="Calibri" panose="020F0502020204030204" pitchFamily="34" charset="0"/>
                <a:cs typeface="Corbel"/>
              </a:endParaRPr>
            </a:p>
            <a:p>
              <a:pPr>
                <a:lnSpc>
                  <a:spcPct val="80000"/>
                </a:lnSpc>
              </a:pPr>
              <a:r>
                <a:rPr lang="pl-PL" sz="32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orbel"/>
                </a:rPr>
                <a:t>target</a:t>
              </a:r>
              <a:endParaRPr lang="pl-PL" sz="3200" dirty="0">
                <a:solidFill>
                  <a:srgbClr val="FFFF00"/>
                </a:solidFill>
                <a:latin typeface="Calibri" panose="020F0502020204030204" pitchFamily="34" charset="0"/>
                <a:cs typeface="Corbel"/>
              </a:endParaRPr>
            </a:p>
          </p:txBody>
        </p:sp>
        <p:sp>
          <p:nvSpPr>
            <p:cNvPr id="58" name="Dowolny kształt 57">
              <a:extLst>
                <a:ext uri="{FF2B5EF4-FFF2-40B4-BE49-F238E27FC236}">
                  <a16:creationId xmlns:a16="http://schemas.microsoft.com/office/drawing/2014/main" xmlns="" id="{3A5D8A09-B758-1D4B-9652-EB6244EB07AA}"/>
                </a:ext>
              </a:extLst>
            </p:cNvPr>
            <p:cNvSpPr/>
            <p:nvPr/>
          </p:nvSpPr>
          <p:spPr bwMode="auto">
            <a:xfrm rot="18454622" flipH="1">
              <a:off x="6933325" y="3981707"/>
              <a:ext cx="89580" cy="793663"/>
            </a:xfrm>
            <a:custGeom>
              <a:avLst/>
              <a:gdLst>
                <a:gd name="connsiteX0" fmla="*/ 46622 w 46622"/>
                <a:gd name="connsiteY0" fmla="*/ 324293 h 324293"/>
                <a:gd name="connsiteX1" fmla="*/ 4092 w 46622"/>
                <a:gd name="connsiteY1" fmla="*/ 186070 h 324293"/>
                <a:gd name="connsiteX2" fmla="*/ 4092 w 46622"/>
                <a:gd name="connsiteY2" fmla="*/ 0 h 32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2" h="324293">
                  <a:moveTo>
                    <a:pt x="46622" y="324293"/>
                  </a:moveTo>
                  <a:cubicBezTo>
                    <a:pt x="28901" y="282206"/>
                    <a:pt x="11180" y="240119"/>
                    <a:pt x="4092" y="186070"/>
                  </a:cubicBezTo>
                  <a:cubicBezTo>
                    <a:pt x="-2996" y="132021"/>
                    <a:pt x="548" y="66010"/>
                    <a:pt x="4092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l-PL" sz="44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58062" y="126133"/>
            <a:ext cx="5759334" cy="954107"/>
          </a:xfrm>
          <a:prstGeom prst="rect">
            <a:avLst/>
          </a:prstGeom>
          <a:solidFill>
            <a:srgbClr val="D3F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  <a:latin typeface="Corbel"/>
                <a:cs typeface="Corbel"/>
              </a:rPr>
              <a:t>METHOD: </a:t>
            </a:r>
            <a:r>
              <a:rPr lang="en-US" sz="2800" b="1" dirty="0" smtClean="0">
                <a:solidFill>
                  <a:srgbClr val="7030A0"/>
                </a:solidFill>
                <a:latin typeface="Corbel"/>
                <a:cs typeface="Corbel"/>
              </a:rPr>
              <a:t>Doppler </a:t>
            </a:r>
            <a:r>
              <a:rPr lang="en-US" sz="2800" b="1" dirty="0">
                <a:solidFill>
                  <a:srgbClr val="7030A0"/>
                </a:solidFill>
                <a:latin typeface="Corbel"/>
                <a:cs typeface="Corbel"/>
              </a:rPr>
              <a:t>shift dependence on the point of </a:t>
            </a:r>
            <a:r>
              <a:rPr lang="en-US" sz="2800" b="1" dirty="0" smtClean="0">
                <a:solidFill>
                  <a:srgbClr val="7030A0"/>
                </a:solidFill>
                <a:latin typeface="Corbel"/>
                <a:cs typeface="Corbel"/>
              </a:rPr>
              <a:t>gamma </a:t>
            </a:r>
            <a:r>
              <a:rPr lang="en-US" sz="2800" b="1" dirty="0">
                <a:solidFill>
                  <a:srgbClr val="7030A0"/>
                </a:solidFill>
                <a:latin typeface="Corbel"/>
                <a:cs typeface="Corbel"/>
              </a:rPr>
              <a:t>emission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619214" y="377984"/>
            <a:ext cx="3784971" cy="2813607"/>
            <a:chOff x="6878996" y="666588"/>
            <a:chExt cx="3784971" cy="2813607"/>
          </a:xfrm>
        </p:grpSpPr>
        <p:pic>
          <p:nvPicPr>
            <p:cNvPr id="48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996" y="666588"/>
              <a:ext cx="3784971" cy="2813607"/>
            </a:xfrm>
            <a:prstGeom prst="rect">
              <a:avLst/>
            </a:prstGeom>
            <a:ln w="57150" cmpd="sng">
              <a:solidFill>
                <a:srgbClr val="FC02FF"/>
              </a:solidFill>
            </a:ln>
          </p:spPr>
        </p:pic>
        <p:sp>
          <p:nvSpPr>
            <p:cNvPr id="4" name="CasellaDiTesto 3"/>
            <p:cNvSpPr txBox="1"/>
            <p:nvPr/>
          </p:nvSpPr>
          <p:spPr>
            <a:xfrm>
              <a:off x="7391116" y="688592"/>
              <a:ext cx="1995667" cy="135421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baseline="30000" dirty="0" smtClean="0">
                  <a:solidFill>
                    <a:srgbClr val="0000FF"/>
                  </a:solidFill>
                </a:rPr>
                <a:t>20</a:t>
              </a:r>
              <a:r>
                <a:rPr lang="it-IT" b="1" dirty="0" smtClean="0">
                  <a:solidFill>
                    <a:srgbClr val="0000FF"/>
                  </a:solidFill>
                </a:rPr>
                <a:t>O </a:t>
              </a:r>
              <a:r>
                <a:rPr lang="it-IT" b="1" dirty="0" err="1" smtClean="0">
                  <a:solidFill>
                    <a:srgbClr val="0000FF"/>
                  </a:solidFill>
                </a:rPr>
                <a:t>velocity</a:t>
              </a:r>
              <a:endParaRPr lang="it-IT" b="1" dirty="0" smtClean="0">
                <a:solidFill>
                  <a:srgbClr val="0000FF"/>
                </a:solidFill>
              </a:endParaRPr>
            </a:p>
            <a:p>
              <a:r>
                <a:rPr lang="it-IT" b="1" dirty="0" smtClean="0">
                  <a:solidFill>
                    <a:srgbClr val="0000FF"/>
                  </a:solidFill>
                </a:rPr>
                <a:t>Distribution</a:t>
              </a:r>
            </a:p>
            <a:p>
              <a:endParaRPr lang="it-IT" sz="1000" b="1" dirty="0" smtClean="0">
                <a:solidFill>
                  <a:srgbClr val="0000FF"/>
                </a:solidFill>
              </a:endParaRPr>
            </a:p>
            <a:p>
              <a:r>
                <a:rPr lang="it-IT" b="1" dirty="0" err="1" smtClean="0">
                  <a:solidFill>
                    <a:srgbClr val="0000FF"/>
                  </a:solidFill>
                </a:rPr>
                <a:t>Measured</a:t>
              </a:r>
              <a:endParaRPr lang="it-IT" b="1" dirty="0">
                <a:solidFill>
                  <a:srgbClr val="0000FF"/>
                </a:solidFill>
              </a:endParaRPr>
            </a:p>
            <a:p>
              <a:r>
                <a:rPr lang="it-IT" b="1" dirty="0">
                  <a:solidFill>
                    <a:srgbClr val="0000FF"/>
                  </a:solidFill>
                </a:rPr>
                <a:t>i</a:t>
              </a:r>
              <a:r>
                <a:rPr lang="it-IT" b="1" dirty="0" smtClean="0">
                  <a:solidFill>
                    <a:srgbClr val="0000FF"/>
                  </a:solidFill>
                </a:rPr>
                <a:t>n VAMOS</a:t>
              </a:r>
              <a:endParaRPr lang="it-IT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441548" y="1222454"/>
            <a:ext cx="559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aseline="30000" dirty="0">
                <a:latin typeface="Arial"/>
                <a:cs typeface="Arial"/>
              </a:rPr>
              <a:t>18</a:t>
            </a:r>
            <a:r>
              <a:rPr lang="it-IT" sz="2400" dirty="0">
                <a:latin typeface="Arial"/>
                <a:cs typeface="Arial"/>
              </a:rPr>
              <a:t>O </a:t>
            </a:r>
            <a:r>
              <a:rPr lang="it-IT" sz="2400" dirty="0" smtClean="0">
                <a:latin typeface="Arial"/>
                <a:cs typeface="Arial"/>
              </a:rPr>
              <a:t>(7 </a:t>
            </a:r>
            <a:r>
              <a:rPr lang="it-IT" sz="2400" dirty="0" err="1" smtClean="0">
                <a:latin typeface="Arial"/>
                <a:cs typeface="Arial"/>
              </a:rPr>
              <a:t>MeV</a:t>
            </a:r>
            <a:r>
              <a:rPr lang="it-IT" sz="2400" dirty="0">
                <a:latin typeface="Arial"/>
                <a:cs typeface="Arial"/>
              </a:rPr>
              <a:t>/A) </a:t>
            </a:r>
            <a:r>
              <a:rPr lang="it-IT" sz="2400" dirty="0" smtClean="0">
                <a:latin typeface="Arial"/>
                <a:cs typeface="Arial"/>
              </a:rPr>
              <a:t>+ </a:t>
            </a:r>
            <a:r>
              <a:rPr lang="it-IT" sz="2400" baseline="30000" dirty="0">
                <a:latin typeface="Arial"/>
                <a:cs typeface="Arial"/>
              </a:rPr>
              <a:t>181</a:t>
            </a:r>
            <a:r>
              <a:rPr lang="it-IT" sz="2400" dirty="0">
                <a:latin typeface="Arial"/>
                <a:cs typeface="Arial"/>
              </a:rPr>
              <a:t>Ta target (6 mg/</a:t>
            </a:r>
            <a:r>
              <a:rPr lang="it-IT" sz="2400" dirty="0" smtClean="0">
                <a:latin typeface="Arial"/>
                <a:cs typeface="Arial"/>
              </a:rPr>
              <a:t>cm</a:t>
            </a:r>
            <a:r>
              <a:rPr lang="it-IT" sz="2400" baseline="30000" dirty="0" smtClean="0">
                <a:latin typeface="Arial"/>
                <a:cs typeface="Arial"/>
              </a:rPr>
              <a:t>2</a:t>
            </a:r>
            <a:r>
              <a:rPr lang="it-IT" sz="2400" dirty="0" smtClean="0">
                <a:latin typeface="Arial"/>
                <a:cs typeface="Arial"/>
              </a:rPr>
              <a:t>)</a:t>
            </a:r>
            <a:endParaRPr lang="it-IT" sz="2400" dirty="0">
              <a:latin typeface="Arial"/>
              <a:cs typeface="Arial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508002" y="2881999"/>
            <a:ext cx="3943188" cy="3788012"/>
            <a:chOff x="6508002" y="2881999"/>
            <a:chExt cx="3943188" cy="3788012"/>
          </a:xfrm>
        </p:grpSpPr>
        <p:sp>
          <p:nvSpPr>
            <p:cNvPr id="7" name="Rettangolo 6"/>
            <p:cNvSpPr/>
            <p:nvPr/>
          </p:nvSpPr>
          <p:spPr>
            <a:xfrm>
              <a:off x="6508002" y="3735092"/>
              <a:ext cx="3943188" cy="2934919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800" dirty="0">
                <a:solidFill>
                  <a:srgbClr val="FF0000"/>
                </a:solidFill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06" y="3765562"/>
              <a:ext cx="3882684" cy="2904449"/>
            </a:xfrm>
            <a:prstGeom prst="rect">
              <a:avLst/>
            </a:prstGeom>
          </p:spPr>
        </p:pic>
        <p:cxnSp>
          <p:nvCxnSpPr>
            <p:cNvPr id="14" name="Connettore 2 13"/>
            <p:cNvCxnSpPr/>
            <p:nvPr/>
          </p:nvCxnSpPr>
          <p:spPr>
            <a:xfrm>
              <a:off x="7796668" y="2881999"/>
              <a:ext cx="39024" cy="1580310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sellaDiTesto 3"/>
            <p:cNvSpPr txBox="1"/>
            <p:nvPr/>
          </p:nvSpPr>
          <p:spPr>
            <a:xfrm>
              <a:off x="7077806" y="4590460"/>
              <a:ext cx="2360175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Reconstructed</a:t>
              </a:r>
            </a:p>
            <a:p>
              <a:r>
                <a:rPr lang="en-GB" b="1" dirty="0">
                  <a:solidFill>
                    <a:srgbClr val="0000FF"/>
                  </a:solidFill>
                </a:rPr>
                <a:t>initial </a:t>
              </a:r>
              <a:r>
                <a:rPr lang="en-GB" b="1" baseline="30000" dirty="0">
                  <a:solidFill>
                    <a:srgbClr val="0000FF"/>
                  </a:solidFill>
                </a:rPr>
                <a:t>20</a:t>
              </a:r>
              <a:r>
                <a:rPr lang="en-GB" b="1" dirty="0">
                  <a:solidFill>
                    <a:srgbClr val="0000FF"/>
                  </a:solidFill>
                </a:rPr>
                <a:t>O velocity distribution </a:t>
              </a:r>
            </a:p>
            <a:p>
              <a:r>
                <a:rPr lang="en-GB" b="1" dirty="0">
                  <a:solidFill>
                    <a:srgbClr val="0000FF"/>
                  </a:solidFill>
                </a:rPr>
                <a:t>Inside thick target</a:t>
              </a:r>
              <a:endParaRPr lang="it-IT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0401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11765</TotalTime>
  <Words>1584</Words>
  <Application>Microsoft Macintosh PowerPoint</Application>
  <PresentationFormat>Personalizzato</PresentationFormat>
  <Paragraphs>342</Paragraphs>
  <Slides>23</Slides>
  <Notes>4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Jon</vt:lpstr>
      <vt:lpstr>Acrobat Document</vt:lpstr>
      <vt:lpstr>Graph</vt:lpstr>
      <vt:lpstr>Status of the experiment E676@GANIL:  Lifetime measurements of excited states in neutron-rich C and O isotopes as a test of the three-body forces</vt:lpstr>
      <vt:lpstr>Presentazione di PowerPoint</vt:lpstr>
      <vt:lpstr>Presentazione di PowerPoint</vt:lpstr>
      <vt:lpstr>Presentazione di PowerPoint</vt:lpstr>
      <vt:lpstr>Presentazione di PowerPoint</vt:lpstr>
      <vt:lpstr>PARIS timing – correction to velocity</vt:lpstr>
      <vt:lpstr>PARIS timing – correction to velocity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Tracking vs. Center of segments</vt:lpstr>
      <vt:lpstr>Presentazione di PowerPoint</vt:lpstr>
      <vt:lpstr>Presentazione di PowerPoint</vt:lpstr>
      <vt:lpstr>Summary: Theory vs. exp. results comparison</vt:lpstr>
      <vt:lpstr>Presentazione di PowerPoint</vt:lpstr>
      <vt:lpstr>Conclusions</vt:lpstr>
      <vt:lpstr>Acknowledgements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with PARIS array</dc:title>
  <dc:creator>admin</dc:creator>
  <cp:lastModifiedBy>silvia Leoni</cp:lastModifiedBy>
  <cp:revision>656</cp:revision>
  <dcterms:created xsi:type="dcterms:W3CDTF">2017-10-06T08:26:45Z</dcterms:created>
  <dcterms:modified xsi:type="dcterms:W3CDTF">2019-06-27T09:42:59Z</dcterms:modified>
</cp:coreProperties>
</file>